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tiff" ContentType="image/tiff"/>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customXml/itemProps114.xml" ContentType="application/vnd.openxmlformats-officedocument.customXmlProperties+xml"/>
  <Override PartName="/customXml/itemProps115.xml" ContentType="application/vnd.openxmlformats-officedocument.customXmlProperties+xml"/>
  <Override PartName="/customXml/itemProps116.xml" ContentType="application/vnd.openxmlformats-officedocument.customXmlProperties+xml"/>
  <Override PartName="/customXml/itemProps117.xml" ContentType="application/vnd.openxmlformats-officedocument.customXmlProperties+xml"/>
  <Override PartName="/customXml/itemProps118.xml" ContentType="application/vnd.openxmlformats-officedocument.customXmlProperties+xml"/>
  <Override PartName="/customXml/itemProps119.xml" ContentType="application/vnd.openxmlformats-officedocument.customXmlProperties+xml"/>
  <Override PartName="/customXml/itemProps120.xml" ContentType="application/vnd.openxmlformats-officedocument.customXmlProperties+xml"/>
  <Override PartName="/customXml/itemProps121.xml" ContentType="application/vnd.openxmlformats-officedocument.customXmlProperties+xml"/>
  <Override PartName="/customXml/itemProps122.xml" ContentType="application/vnd.openxmlformats-officedocument.customXmlProperties+xml"/>
  <Override PartName="/customXml/itemProps123.xml" ContentType="application/vnd.openxmlformats-officedocument.customXmlProperties+xml"/>
  <Override PartName="/customXml/itemProps124.xml" ContentType="application/vnd.openxmlformats-officedocument.customXmlProperties+xml"/>
  <Override PartName="/customXml/itemProps125.xml" ContentType="application/vnd.openxmlformats-officedocument.customXmlProperties+xml"/>
  <Override PartName="/customXml/itemProps126.xml" ContentType="application/vnd.openxmlformats-officedocument.customXmlProperties+xml"/>
  <Override PartName="/customXml/itemProps127.xml" ContentType="application/vnd.openxmlformats-officedocument.customXmlProperties+xml"/>
  <Override PartName="/customXml/itemProps128.xml" ContentType="application/vnd.openxmlformats-officedocument.customXmlProperties+xml"/>
  <Override PartName="/customXml/itemProps129.xml" ContentType="application/vnd.openxmlformats-officedocument.customXmlProperties+xml"/>
  <Override PartName="/customXml/itemProps130.xml" ContentType="application/vnd.openxmlformats-officedocument.customXmlProperties+xml"/>
  <Override PartName="/customXml/itemProps131.xml" ContentType="application/vnd.openxmlformats-officedocument.customXmlProperties+xml"/>
  <Override PartName="/customXml/itemProps132.xml" ContentType="application/vnd.openxmlformats-officedocument.customXmlProperties+xml"/>
  <Override PartName="/customXml/itemProps133.xml" ContentType="application/vnd.openxmlformats-officedocument.customXmlProperties+xml"/>
  <Override PartName="/customXml/itemProps134.xml" ContentType="application/vnd.openxmlformats-officedocument.customXmlProperties+xml"/>
  <Override PartName="/customXml/itemProps135.xml" ContentType="application/vnd.openxmlformats-officedocument.customXmlProperties+xml"/>
  <Override PartName="/customXml/itemProps136.xml" ContentType="application/vnd.openxmlformats-officedocument.customXmlProperties+xml"/>
  <Override PartName="/customXml/itemProps137.xml" ContentType="application/vnd.openxmlformats-officedocument.customXmlProperties+xml"/>
  <Override PartName="/customXml/itemProps138.xml" ContentType="application/vnd.openxmlformats-officedocument.customXmlProperties+xml"/>
  <Override PartName="/customXml/itemProps139.xml" ContentType="application/vnd.openxmlformats-officedocument.customXmlProperties+xml"/>
  <Override PartName="/customXml/itemProps140.xml" ContentType="application/vnd.openxmlformats-officedocument.customXmlProperties+xml"/>
  <Override PartName="/customXml/itemProps141.xml" ContentType="application/vnd.openxmlformats-officedocument.customXmlProperties+xml"/>
  <Override PartName="/customXml/itemProps142.xml" ContentType="application/vnd.openxmlformats-officedocument.customXmlProperties+xml"/>
  <Override PartName="/customXml/itemProps143.xml" ContentType="application/vnd.openxmlformats-officedocument.customXmlProperties+xml"/>
  <Override PartName="/customXml/itemProps144.xml" ContentType="application/vnd.openxmlformats-officedocument.customXmlProperties+xml"/>
  <Override PartName="/customXml/itemProps145.xml" ContentType="application/vnd.openxmlformats-officedocument.customXmlProperties+xml"/>
  <Override PartName="/customXml/itemProps146.xml" ContentType="application/vnd.openxmlformats-officedocument.customXmlProperties+xml"/>
  <Override PartName="/customXml/itemProps147.xml" ContentType="application/vnd.openxmlformats-officedocument.customXmlProperties+xml"/>
  <Override PartName="/customXml/itemProps148.xml" ContentType="application/vnd.openxmlformats-officedocument.customXmlProperties+xml"/>
  <Override PartName="/customXml/itemProps149.xml" ContentType="application/vnd.openxmlformats-officedocument.customXmlProperties+xml"/>
  <Override PartName="/customXml/itemProps150.xml" ContentType="application/vnd.openxmlformats-officedocument.customXmlProperties+xml"/>
  <Override PartName="/customXml/itemProps151.xml" ContentType="application/vnd.openxmlformats-officedocument.customXmlProperties+xml"/>
  <Override PartName="/customXml/itemProps152.xml" ContentType="application/vnd.openxmlformats-officedocument.customXmlProperties+xml"/>
  <Override PartName="/customXml/itemProps153.xml" ContentType="application/vnd.openxmlformats-officedocument.customXmlProperties+xml"/>
  <Override PartName="/customXml/itemProps154.xml" ContentType="application/vnd.openxmlformats-officedocument.customXmlProperties+xml"/>
  <Override PartName="/customXml/itemProps155.xml" ContentType="application/vnd.openxmlformats-officedocument.customXmlProperties+xml"/>
  <Override PartName="/customXml/itemProps156.xml" ContentType="application/vnd.openxmlformats-officedocument.customXmlProperties+xml"/>
  <Override PartName="/customXml/itemProps157.xml" ContentType="application/vnd.openxmlformats-officedocument.customXmlProperties+xml"/>
  <Override PartName="/customXml/itemProps158.xml" ContentType="application/vnd.openxmlformats-officedocument.customXmlProperties+xml"/>
  <Override PartName="/customXml/itemProps159.xml" ContentType="application/vnd.openxmlformats-officedocument.customXmlProperties+xml"/>
  <Override PartName="/customXml/itemProps160.xml" ContentType="application/vnd.openxmlformats-officedocument.customXmlProperties+xml"/>
  <Override PartName="/customXml/itemProps161.xml" ContentType="application/vnd.openxmlformats-officedocument.customXmlProperties+xml"/>
  <Override PartName="/customXml/itemProps162.xml" ContentType="application/vnd.openxmlformats-officedocument.customXmlProperties+xml"/>
  <Override PartName="/customXml/itemProps163.xml" ContentType="application/vnd.openxmlformats-officedocument.customXmlProperties+xml"/>
  <Override PartName="/customXml/itemProps164.xml" ContentType="application/vnd.openxmlformats-officedocument.customXmlProperties+xml"/>
  <Override PartName="/customXml/itemProps165.xml" ContentType="application/vnd.openxmlformats-officedocument.customXmlProperties+xml"/>
  <Override PartName="/customXml/itemProps166.xml" ContentType="application/vnd.openxmlformats-officedocument.customXmlProperties+xml"/>
  <Override PartName="/customXml/itemProps167.xml" ContentType="application/vnd.openxmlformats-officedocument.customXmlProperties+xml"/>
  <Override PartName="/customXml/itemProps168.xml" ContentType="application/vnd.openxmlformats-officedocument.customXmlProperties+xml"/>
  <Override PartName="/customXml/itemProps169.xml" ContentType="application/vnd.openxmlformats-officedocument.customXmlProperties+xml"/>
  <Override PartName="/customXml/itemProps170.xml" ContentType="application/vnd.openxmlformats-officedocument.customXmlProperties+xml"/>
  <Override PartName="/customXml/itemProps171.xml" ContentType="application/vnd.openxmlformats-officedocument.customXmlProperties+xml"/>
  <Override PartName="/customXml/itemProps172.xml" ContentType="application/vnd.openxmlformats-officedocument.customXmlProperties+xml"/>
  <Override PartName="/customXml/itemProps173.xml" ContentType="application/vnd.openxmlformats-officedocument.customXmlProperties+xml"/>
  <Override PartName="/customXml/itemProps174.xml" ContentType="application/vnd.openxmlformats-officedocument.customXmlProperties+xml"/>
  <Override PartName="/customXml/itemProps175.xml" ContentType="application/vnd.openxmlformats-officedocument.customXmlProperties+xml"/>
  <Override PartName="/customXml/itemProps176.xml" ContentType="application/vnd.openxmlformats-officedocument.customXmlProperties+xml"/>
  <Override PartName="/customXml/itemProps177.xml" ContentType="application/vnd.openxmlformats-officedocument.customXmlProperties+xml"/>
  <Override PartName="/customXml/itemProps178.xml" ContentType="application/vnd.openxmlformats-officedocument.customXmlProperties+xml"/>
  <Override PartName="/customXml/itemProps179.xml" ContentType="application/vnd.openxmlformats-officedocument.customXmlProperties+xml"/>
  <Override PartName="/customXml/itemProps180.xml" ContentType="application/vnd.openxmlformats-officedocument.customXmlProperties+xml"/>
  <Override PartName="/customXml/itemProps181.xml" ContentType="application/vnd.openxmlformats-officedocument.customXmlProperties+xml"/>
  <Override PartName="/customXml/itemProps182.xml" ContentType="application/vnd.openxmlformats-officedocument.customXmlProperties+xml"/>
  <Override PartName="/customXml/itemProps183.xml" ContentType="application/vnd.openxmlformats-officedocument.customXmlProperties+xml"/>
  <Override PartName="/customXml/itemProps184.xml" ContentType="application/vnd.openxmlformats-officedocument.customXmlProperties+xml"/>
  <Override PartName="/customXml/itemProps185.xml" ContentType="application/vnd.openxmlformats-officedocument.customXmlProperties+xml"/>
  <Override PartName="/customXml/itemProps186.xml" ContentType="application/vnd.openxmlformats-officedocument.customXmlProperties+xml"/>
  <Override PartName="/customXml/itemProps187.xml" ContentType="application/vnd.openxmlformats-officedocument.customXmlProperties+xml"/>
  <Override PartName="/customXml/itemProps188.xml" ContentType="application/vnd.openxmlformats-officedocument.customXmlProperties+xml"/>
  <Override PartName="/customXml/itemProps189.xml" ContentType="application/vnd.openxmlformats-officedocument.customXmlProperties+xml"/>
  <Override PartName="/customXml/itemProps190.xml" ContentType="application/vnd.openxmlformats-officedocument.customXmlProperties+xml"/>
  <Override PartName="/customXml/itemProps191.xml" ContentType="application/vnd.openxmlformats-officedocument.customXmlProperties+xml"/>
  <Override PartName="/customXml/itemProps192.xml" ContentType="application/vnd.openxmlformats-officedocument.customXmlProperties+xml"/>
  <Override PartName="/customXml/itemProps193.xml" ContentType="application/vnd.openxmlformats-officedocument.customXmlProperties+xml"/>
  <Override PartName="/customXml/itemProps194.xml" ContentType="application/vnd.openxmlformats-officedocument.customXmlProperties+xml"/>
  <Override PartName="/customXml/itemProps195.xml" ContentType="application/vnd.openxmlformats-officedocument.customXmlProperties+xml"/>
  <Override PartName="/customXml/itemProps196.xml" ContentType="application/vnd.openxmlformats-officedocument.customXmlProperties+xml"/>
  <Override PartName="/customXml/itemProps197.xml" ContentType="application/vnd.openxmlformats-officedocument.customXmlProperties+xml"/>
  <Override PartName="/customXml/itemProps198.xml" ContentType="application/vnd.openxmlformats-officedocument.customXmlProperties+xml"/>
  <Override PartName="/customXml/itemProps199.xml" ContentType="application/vnd.openxmlformats-officedocument.customXmlProperties+xml"/>
  <Override PartName="/customXml/itemProps200.xml" ContentType="application/vnd.openxmlformats-officedocument.customXmlProperties+xml"/>
  <Override PartName="/customXml/itemProps201.xml" ContentType="application/vnd.openxmlformats-officedocument.customXmlProperties+xml"/>
  <Override PartName="/customXml/itemProps202.xml" ContentType="application/vnd.openxmlformats-officedocument.customXmlProperties+xml"/>
  <Override PartName="/customXml/itemProps203.xml" ContentType="application/vnd.openxmlformats-officedocument.customXmlProperties+xml"/>
  <Override PartName="/customXml/itemProps204.xml" ContentType="application/vnd.openxmlformats-officedocument.customXmlProperties+xml"/>
  <Override PartName="/customXml/itemProps205.xml" ContentType="application/vnd.openxmlformats-officedocument.customXmlProperties+xml"/>
  <Override PartName="/customXml/itemProps206.xml" ContentType="application/vnd.openxmlformats-officedocument.customXmlProperties+xml"/>
  <Override PartName="/customXml/itemProps207.xml" ContentType="application/vnd.openxmlformats-officedocument.customXmlProperties+xml"/>
  <Override PartName="/customXml/itemProps208.xml" ContentType="application/vnd.openxmlformats-officedocument.customXmlProperties+xml"/>
  <Override PartName="/customXml/itemProps209.xml" ContentType="application/vnd.openxmlformats-officedocument.customXmlProperties+xml"/>
  <Override PartName="/customXml/itemProps210.xml" ContentType="application/vnd.openxmlformats-officedocument.customXmlProperties+xml"/>
  <Override PartName="/customXml/itemProps211.xml" ContentType="application/vnd.openxmlformats-officedocument.customXmlProperties+xml"/>
  <Override PartName="/customXml/itemProps212.xml" ContentType="application/vnd.openxmlformats-officedocument.customXmlProperties+xml"/>
  <Override PartName="/customXml/itemProps213.xml" ContentType="application/vnd.openxmlformats-officedocument.customXmlProperties+xml"/>
  <Override PartName="/customXml/itemProps214.xml" ContentType="application/vnd.openxmlformats-officedocument.customXmlProperties+xml"/>
  <Override PartName="/customXml/itemProps215.xml" ContentType="application/vnd.openxmlformats-officedocument.customXmlProperties+xml"/>
  <Override PartName="/customXml/itemProps216.xml" ContentType="application/vnd.openxmlformats-officedocument.customXmlProperties+xml"/>
  <Override PartName="/customXml/itemProps217.xml" ContentType="application/vnd.openxmlformats-officedocument.customXmlProperties+xml"/>
  <Override PartName="/customXml/itemProps218.xml" ContentType="application/vnd.openxmlformats-officedocument.customXmlProperties+xml"/>
  <Override PartName="/customXml/itemProps219.xml" ContentType="application/vnd.openxmlformats-officedocument.customXmlProperties+xml"/>
  <Override PartName="/customXml/itemProps220.xml" ContentType="application/vnd.openxmlformats-officedocument.customXmlProperties+xml"/>
  <Override PartName="/customXml/itemProps221.xml" ContentType="application/vnd.openxmlformats-officedocument.customXmlProperties+xml"/>
  <Override PartName="/customXml/itemProps222.xml" ContentType="application/vnd.openxmlformats-officedocument.customXmlProperties+xml"/>
  <Override PartName="/customXml/itemProps223.xml" ContentType="application/vnd.openxmlformats-officedocument.customXmlProperties+xml"/>
  <Override PartName="/customXml/itemProps224.xml" ContentType="application/vnd.openxmlformats-officedocument.customXmlProperties+xml"/>
  <Override PartName="/customXml/itemProps225.xml" ContentType="application/vnd.openxmlformats-officedocument.customXmlProperties+xml"/>
  <Override PartName="/customXml/itemProps226.xml" ContentType="application/vnd.openxmlformats-officedocument.customXmlProperties+xml"/>
  <Override PartName="/customXml/itemProps227.xml" ContentType="application/vnd.openxmlformats-officedocument.customXmlProperties+xml"/>
  <Override PartName="/customXml/itemProps228.xml" ContentType="application/vnd.openxmlformats-officedocument.customXmlProperties+xml"/>
  <Override PartName="/customXml/itemProps229.xml" ContentType="application/vnd.openxmlformats-officedocument.customXmlProperties+xml"/>
  <Override PartName="/customXml/itemProps230.xml" ContentType="application/vnd.openxmlformats-officedocument.customXmlProperties+xml"/>
  <Override PartName="/customXml/itemProps231.xml" ContentType="application/vnd.openxmlformats-officedocument.customXmlProperties+xml"/>
  <Override PartName="/customXml/itemProps232.xml" ContentType="application/vnd.openxmlformats-officedocument.customXmlProperties+xml"/>
  <Override PartName="/customXml/itemProps233.xml" ContentType="application/vnd.openxmlformats-officedocument.customXmlProperties+xml"/>
  <Override PartName="/customXml/itemProps234.xml" ContentType="application/vnd.openxmlformats-officedocument.customXmlProperties+xml"/>
  <Override PartName="/customXml/itemProps235.xml" ContentType="application/vnd.openxmlformats-officedocument.customXmlProperties+xml"/>
  <Override PartName="/customXml/itemProps236.xml" ContentType="application/vnd.openxmlformats-officedocument.customXmlProperties+xml"/>
  <Override PartName="/customXml/itemProps237.xml" ContentType="application/vnd.openxmlformats-officedocument.customXmlProperties+xml"/>
  <Override PartName="/customXml/itemProps238.xml" ContentType="application/vnd.openxmlformats-officedocument.customXmlProperties+xml"/>
  <Override PartName="/customXml/itemProps239.xml" ContentType="application/vnd.openxmlformats-officedocument.customXmlProperties+xml"/>
  <Override PartName="/customXml/itemProps240.xml" ContentType="application/vnd.openxmlformats-officedocument.customXmlProperties+xml"/>
  <Override PartName="/customXml/itemProps241.xml" ContentType="application/vnd.openxmlformats-officedocument.customXmlProperties+xml"/>
  <Override PartName="/customXml/itemProps242.xml" ContentType="application/vnd.openxmlformats-officedocument.customXmlProperties+xml"/>
  <Override PartName="/customXml/itemProps243.xml" ContentType="application/vnd.openxmlformats-officedocument.customXmlProperties+xml"/>
  <Override PartName="/customXml/itemProps244.xml" ContentType="application/vnd.openxmlformats-officedocument.customXmlProperties+xml"/>
  <Override PartName="/customXml/itemProps245.xml" ContentType="application/vnd.openxmlformats-officedocument.customXmlProperties+xml"/>
  <Override PartName="/customXml/itemProps246.xml" ContentType="application/vnd.openxmlformats-officedocument.customXmlProperties+xml"/>
  <Override PartName="/customXml/itemProps247.xml" ContentType="application/vnd.openxmlformats-officedocument.customXmlProperties+xml"/>
  <Override PartName="/customXml/itemProps248.xml" ContentType="application/vnd.openxmlformats-officedocument.customXmlProperties+xml"/>
  <Override PartName="/customXml/itemProps249.xml" ContentType="application/vnd.openxmlformats-officedocument.customXmlProperties+xml"/>
  <Override PartName="/customXml/itemProps250.xml" ContentType="application/vnd.openxmlformats-officedocument.customXmlProperties+xml"/>
  <Override PartName="/customXml/itemProps251.xml" ContentType="application/vnd.openxmlformats-officedocument.customXmlProperties+xml"/>
  <Override PartName="/customXml/itemProps252.xml" ContentType="application/vnd.openxmlformats-officedocument.customXmlProperties+xml"/>
  <Override PartName="/customXml/itemProps253.xml" ContentType="application/vnd.openxmlformats-officedocument.customXmlProperties+xml"/>
  <Override PartName="/customXml/itemProps254.xml" ContentType="application/vnd.openxmlformats-officedocument.customXmlProperties+xml"/>
  <Override PartName="/customXml/itemProps255.xml" ContentType="application/vnd.openxmlformats-officedocument.customXmlProperties+xml"/>
  <Override PartName="/customXml/itemProps256.xml" ContentType="application/vnd.openxmlformats-officedocument.customXmlProperties+xml"/>
  <Override PartName="/customXml/itemProps257.xml" ContentType="application/vnd.openxmlformats-officedocument.customXmlProperties+xml"/>
  <Override PartName="/customXml/itemProps258.xml" ContentType="application/vnd.openxmlformats-officedocument.customXmlProperties+xml"/>
  <Override PartName="/customXml/itemProps259.xml" ContentType="application/vnd.openxmlformats-officedocument.customXmlProperties+xml"/>
  <Override PartName="/customXml/itemProps260.xml" ContentType="application/vnd.openxmlformats-officedocument.customXmlProperties+xml"/>
  <Override PartName="/customXml/itemProps261.xml" ContentType="application/vnd.openxmlformats-officedocument.customXmlProperties+xml"/>
  <Override PartName="/customXml/itemProps262.xml" ContentType="application/vnd.openxmlformats-officedocument.customXmlProperties+xml"/>
  <Override PartName="/customXml/itemProps263.xml" ContentType="application/vnd.openxmlformats-officedocument.customXmlProperties+xml"/>
  <Override PartName="/customXml/itemProps264.xml" ContentType="application/vnd.openxmlformats-officedocument.customXmlProperties+xml"/>
  <Override PartName="/customXml/itemProps265.xml" ContentType="application/vnd.openxmlformats-officedocument.customXmlProperties+xml"/>
  <Override PartName="/customXml/itemProps266.xml" ContentType="application/vnd.openxmlformats-officedocument.customXmlProperties+xml"/>
  <Override PartName="/customXml/itemProps267.xml" ContentType="application/vnd.openxmlformats-officedocument.customXmlProperties+xml"/>
  <Override PartName="/customXml/itemProps268.xml" ContentType="application/vnd.openxmlformats-officedocument.customXmlProperties+xml"/>
  <Override PartName="/customXml/itemProps269.xml" ContentType="application/vnd.openxmlformats-officedocument.customXmlProperties+xml"/>
  <Override PartName="/customXml/itemProps270.xml" ContentType="application/vnd.openxmlformats-officedocument.customXmlProperties+xml"/>
  <Override PartName="/customXml/itemProps27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oter4.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5.xml" ContentType="application/vnd.openxmlformats-officedocument.wordprocessingml.footer+xml"/>
  <Override PartName="/word/header10.xml" ContentType="application/vnd.openxmlformats-officedocument.wordprocessingml.header+xml"/>
  <Override PartName="/word/charts/chart1.xml" ContentType="application/vnd.openxmlformats-officedocument.drawingml.chart+xml"/>
  <Override PartName="/word/charts/chart2.xml" ContentType="application/vnd.openxmlformats-officedocument.drawingml.chart+xml"/>
  <Override PartName="/word/footer6.xml" ContentType="application/vnd.openxmlformats-officedocument.wordprocessingml.footer+xml"/>
  <Override PartName="/word/footer7.xml" ContentType="application/vnd.openxmlformats-officedocument.wordprocessingml.footer+xml"/>
  <Override PartName="/word/header1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D82446" w:rsidRDefault="00D82446" w:rsidP="00D82446">
      <w:pPr>
        <w:jc w:val="center"/>
        <w:rPr>
          <w:rFonts w:cs="Arial"/>
          <w:b/>
          <w:color w:val="000000"/>
          <w:sz w:val="40"/>
          <w:szCs w:val="40"/>
        </w:rPr>
      </w:pPr>
      <w:bookmarkStart w:id="0" w:name="_GoBack"/>
      <w:bookmarkEnd w:id="0"/>
    </w:p>
    <w:p w:rsidR="00D82446" w:rsidRPr="00682E88" w:rsidRDefault="00D82446" w:rsidP="00D82446">
      <w:pPr>
        <w:jc w:val="center"/>
        <w:rPr>
          <w:rFonts w:cs="Arial"/>
          <w:b/>
          <w:color w:val="000000"/>
          <w:sz w:val="40"/>
          <w:szCs w:val="40"/>
        </w:rPr>
      </w:pPr>
      <w:r>
        <w:rPr>
          <w:noProof/>
          <w:lang w:val="en-AU" w:eastAsia="en-AU"/>
        </w:rPr>
        <w:drawing>
          <wp:anchor distT="0" distB="0" distL="114300" distR="114300" simplePos="0" relativeHeight="251660288" behindDoc="0" locked="0" layoutInCell="1" allowOverlap="1" wp14:anchorId="6B91D403" wp14:editId="547F5D71">
            <wp:simplePos x="0" y="0"/>
            <wp:positionH relativeFrom="margin">
              <wp:posOffset>-779780</wp:posOffset>
            </wp:positionH>
            <wp:positionV relativeFrom="margin">
              <wp:posOffset>-810260</wp:posOffset>
            </wp:positionV>
            <wp:extent cx="7315200" cy="1307465"/>
            <wp:effectExtent l="0" t="0" r="0" b="6985"/>
            <wp:wrapSquare wrapText="bothSides"/>
            <wp:docPr id="250" name="Picture 250" descr="Australian Institute of Marine Science letter head" title="Australian Institute of Marine Scienc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79">
                      <a:extLst>
                        <a:ext uri="{28A0092B-C50C-407E-A947-70E740481C1C}">
                          <a14:useLocalDpi xmlns:a14="http://schemas.microsoft.com/office/drawing/2010/main" val="0"/>
                        </a:ext>
                      </a:extLst>
                    </a:blip>
                    <a:srcRect/>
                    <a:stretch>
                      <a:fillRect/>
                    </a:stretch>
                  </pic:blipFill>
                  <pic:spPr bwMode="auto">
                    <a:xfrm>
                      <a:off x="0" y="0"/>
                      <a:ext cx="7315200" cy="1307465"/>
                    </a:xfrm>
                    <a:prstGeom prst="rect">
                      <a:avLst/>
                    </a:prstGeom>
                    <a:noFill/>
                    <a:ln>
                      <a:noFill/>
                    </a:ln>
                  </pic:spPr>
                </pic:pic>
              </a:graphicData>
            </a:graphic>
            <wp14:sizeRelH relativeFrom="page">
              <wp14:pctWidth>0</wp14:pctWidth>
            </wp14:sizeRelH>
            <wp14:sizeRelV relativeFrom="page">
              <wp14:pctHeight>0</wp14:pctHeight>
            </wp14:sizeRelV>
          </wp:anchor>
        </w:drawing>
      </w:r>
      <w:r w:rsidRPr="00682E88">
        <w:rPr>
          <w:rFonts w:cs="Arial"/>
          <w:b/>
          <w:color w:val="000000"/>
          <w:sz w:val="40"/>
          <w:szCs w:val="40"/>
        </w:rPr>
        <w:t>Reef Rescue Marine Monitoring Program</w:t>
      </w:r>
    </w:p>
    <w:p w:rsidR="00D82446" w:rsidRPr="00682E88" w:rsidRDefault="00D82446" w:rsidP="00D82446">
      <w:pPr>
        <w:jc w:val="center"/>
        <w:rPr>
          <w:rFonts w:cs="Arial"/>
          <w:color w:val="000000"/>
          <w:szCs w:val="22"/>
        </w:rPr>
      </w:pPr>
    </w:p>
    <w:p w:rsidR="00D82446" w:rsidRPr="00682E88" w:rsidRDefault="00D82446" w:rsidP="00D82446">
      <w:pPr>
        <w:jc w:val="center"/>
        <w:rPr>
          <w:rFonts w:cs="Arial"/>
          <w:b/>
          <w:color w:val="000000"/>
          <w:sz w:val="32"/>
          <w:szCs w:val="32"/>
        </w:rPr>
      </w:pPr>
      <w:r w:rsidRPr="00682E88">
        <w:rPr>
          <w:rFonts w:cs="Arial"/>
          <w:b/>
          <w:color w:val="000000"/>
          <w:sz w:val="32"/>
          <w:szCs w:val="32"/>
        </w:rPr>
        <w:t xml:space="preserve">Inshore </w:t>
      </w:r>
      <w:r>
        <w:rPr>
          <w:rFonts w:cs="Arial"/>
          <w:b/>
          <w:color w:val="000000"/>
          <w:sz w:val="32"/>
          <w:szCs w:val="32"/>
        </w:rPr>
        <w:t xml:space="preserve">Water Quality and </w:t>
      </w:r>
      <w:r w:rsidRPr="00682E88">
        <w:rPr>
          <w:rFonts w:cs="Arial"/>
          <w:b/>
          <w:color w:val="000000"/>
          <w:sz w:val="32"/>
          <w:szCs w:val="32"/>
        </w:rPr>
        <w:t>Coral Reef Monitoring</w:t>
      </w:r>
    </w:p>
    <w:p w:rsidR="00D82446" w:rsidRPr="00682E88" w:rsidRDefault="0072207C" w:rsidP="00D82446">
      <w:pPr>
        <w:jc w:val="center"/>
        <w:rPr>
          <w:rFonts w:cs="Arial"/>
          <w:b/>
          <w:color w:val="000000"/>
          <w:sz w:val="32"/>
          <w:szCs w:val="32"/>
        </w:rPr>
      </w:pPr>
      <w:r>
        <w:rPr>
          <w:rFonts w:cs="Arial"/>
          <w:b/>
          <w:color w:val="000000"/>
          <w:sz w:val="32"/>
          <w:szCs w:val="32"/>
        </w:rPr>
        <w:t>Annual</w:t>
      </w:r>
      <w:r w:rsidR="00D82446" w:rsidRPr="00682E88">
        <w:rPr>
          <w:rFonts w:cs="Arial"/>
          <w:b/>
          <w:color w:val="000000"/>
          <w:sz w:val="32"/>
          <w:szCs w:val="32"/>
        </w:rPr>
        <w:t xml:space="preserve"> Report of AIMS Activities 2012</w:t>
      </w:r>
      <w:r w:rsidR="00D82446">
        <w:rPr>
          <w:rFonts w:cs="Arial"/>
          <w:b/>
          <w:color w:val="000000"/>
          <w:sz w:val="32"/>
          <w:szCs w:val="32"/>
        </w:rPr>
        <w:t xml:space="preserve"> to 2013</w:t>
      </w:r>
    </w:p>
    <w:p w:rsidR="00D82446" w:rsidRPr="00682E88" w:rsidRDefault="00D82446" w:rsidP="00D82446">
      <w:pPr>
        <w:jc w:val="center"/>
        <w:rPr>
          <w:rFonts w:cs="Arial"/>
          <w:b/>
          <w:color w:val="000000"/>
          <w:sz w:val="32"/>
          <w:szCs w:val="32"/>
        </w:rPr>
      </w:pPr>
    </w:p>
    <w:p w:rsidR="0072207C" w:rsidRDefault="0072207C" w:rsidP="00D82446">
      <w:pPr>
        <w:jc w:val="center"/>
        <w:rPr>
          <w:rFonts w:cs="Arial"/>
          <w:b/>
          <w:color w:val="000000"/>
          <w:sz w:val="32"/>
          <w:szCs w:val="32"/>
        </w:rPr>
      </w:pPr>
    </w:p>
    <w:p w:rsidR="0072207C" w:rsidRDefault="0072207C" w:rsidP="00D82446">
      <w:pPr>
        <w:jc w:val="center"/>
        <w:rPr>
          <w:rFonts w:cs="Arial"/>
          <w:b/>
          <w:color w:val="000000"/>
          <w:sz w:val="32"/>
          <w:szCs w:val="32"/>
        </w:rPr>
      </w:pPr>
    </w:p>
    <w:p w:rsidR="0072207C" w:rsidRDefault="0072207C" w:rsidP="00D82446">
      <w:pPr>
        <w:jc w:val="center"/>
        <w:rPr>
          <w:rFonts w:cs="Arial"/>
          <w:b/>
          <w:color w:val="000000"/>
          <w:sz w:val="32"/>
          <w:szCs w:val="32"/>
        </w:rPr>
      </w:pPr>
    </w:p>
    <w:p w:rsidR="00D82446" w:rsidRPr="00682E88" w:rsidRDefault="00D82446" w:rsidP="00D82446">
      <w:pPr>
        <w:jc w:val="center"/>
        <w:rPr>
          <w:rFonts w:cs="Arial"/>
          <w:b/>
          <w:color w:val="000000"/>
          <w:sz w:val="32"/>
          <w:szCs w:val="32"/>
        </w:rPr>
      </w:pPr>
      <w:r>
        <w:rPr>
          <w:noProof/>
          <w:lang w:val="en-AU" w:eastAsia="en-AU"/>
        </w:rPr>
        <w:drawing>
          <wp:anchor distT="0" distB="0" distL="114300" distR="114300" simplePos="0" relativeHeight="251659264" behindDoc="0" locked="0" layoutInCell="1" allowOverlap="1" wp14:anchorId="35309689" wp14:editId="240BE17C">
            <wp:simplePos x="0" y="0"/>
            <wp:positionH relativeFrom="margin">
              <wp:posOffset>-9225280</wp:posOffset>
            </wp:positionH>
            <wp:positionV relativeFrom="margin">
              <wp:posOffset>-3159760</wp:posOffset>
            </wp:positionV>
            <wp:extent cx="7315200" cy="1307465"/>
            <wp:effectExtent l="0" t="0" r="0" b="0"/>
            <wp:wrapSquare wrapText="bothSides"/>
            <wp:docPr id="251" name="Picture 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79">
                      <a:extLst>
                        <a:ext uri="{28A0092B-C50C-407E-A947-70E740481C1C}">
                          <a14:useLocalDpi xmlns:a14="http://schemas.microsoft.com/office/drawing/2010/main" val="0"/>
                        </a:ext>
                      </a:extLst>
                    </a:blip>
                    <a:srcRect/>
                    <a:stretch>
                      <a:fillRect/>
                    </a:stretch>
                  </pic:blipFill>
                  <pic:spPr bwMode="auto">
                    <a:xfrm>
                      <a:off x="0" y="0"/>
                      <a:ext cx="7315200" cy="13074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82446" w:rsidRPr="00D535ED" w:rsidRDefault="00D82446" w:rsidP="00D82446">
      <w:pPr>
        <w:jc w:val="center"/>
        <w:rPr>
          <w:rFonts w:cs="Arial"/>
        </w:rPr>
      </w:pPr>
      <w:r w:rsidRPr="00D535ED">
        <w:rPr>
          <w:color w:val="000000" w:themeColor="text1"/>
        </w:rPr>
        <w:t xml:space="preserve">Angus Thompson, </w:t>
      </w:r>
      <w:r w:rsidRPr="00D535ED">
        <w:rPr>
          <w:rFonts w:cs="Arial"/>
        </w:rPr>
        <w:t>Britta Schaffelke, Murray Logan</w:t>
      </w:r>
      <w:r w:rsidRPr="00D535ED">
        <w:rPr>
          <w:color w:val="000000" w:themeColor="text1"/>
        </w:rPr>
        <w:br/>
        <w:t>Paul Costello, Johnston Davidson,</w:t>
      </w:r>
      <w:r w:rsidRPr="00D535ED">
        <w:rPr>
          <w:rFonts w:cs="Arial"/>
        </w:rPr>
        <w:t xml:space="preserve"> Jason Doyle, Miles Furnas, Kevin Gunn, </w:t>
      </w:r>
    </w:p>
    <w:p w:rsidR="00D82446" w:rsidRPr="00D535ED" w:rsidRDefault="00D82446" w:rsidP="00D82446">
      <w:pPr>
        <w:jc w:val="center"/>
        <w:rPr>
          <w:rFonts w:cs="Arial"/>
          <w:sz w:val="32"/>
        </w:rPr>
      </w:pPr>
      <w:r w:rsidRPr="00D535ED">
        <w:rPr>
          <w:rFonts w:cs="Arial"/>
          <w:color w:val="000000" w:themeColor="text1"/>
        </w:rPr>
        <w:t xml:space="preserve">Michelle Liddy, </w:t>
      </w:r>
      <w:r w:rsidRPr="00D535ED">
        <w:rPr>
          <w:rFonts w:cs="Arial"/>
        </w:rPr>
        <w:t xml:space="preserve">Michele Skuza, </w:t>
      </w:r>
      <w:r w:rsidRPr="00D535ED">
        <w:rPr>
          <w:rFonts w:cs="Arial"/>
          <w:color w:val="000000" w:themeColor="text1"/>
        </w:rPr>
        <w:t>Sven Uthicke,</w:t>
      </w:r>
      <w:r w:rsidRPr="00D535ED">
        <w:rPr>
          <w:rFonts w:cs="Arial"/>
        </w:rPr>
        <w:t xml:space="preserve"> Margaret Wright, Irena Zagorskis</w:t>
      </w:r>
    </w:p>
    <w:p w:rsidR="00D82446" w:rsidRPr="003A0C2F" w:rsidRDefault="00D82446" w:rsidP="00D82446">
      <w:pPr>
        <w:jc w:val="center"/>
        <w:rPr>
          <w:rFonts w:cs="Arial"/>
          <w:b/>
          <w:color w:val="4F81BD"/>
        </w:rPr>
      </w:pPr>
    </w:p>
    <w:p w:rsidR="00D82446" w:rsidRPr="00682E88" w:rsidRDefault="00D82446" w:rsidP="00D82446">
      <w:pPr>
        <w:jc w:val="center"/>
        <w:rPr>
          <w:rFonts w:cs="Arial"/>
          <w:color w:val="000000"/>
        </w:rPr>
      </w:pPr>
    </w:p>
    <w:p w:rsidR="00D82446" w:rsidRDefault="00D82446" w:rsidP="00D82446">
      <w:pPr>
        <w:jc w:val="center"/>
        <w:rPr>
          <w:rFonts w:cs="Arial"/>
          <w:color w:val="000000"/>
        </w:rPr>
      </w:pPr>
    </w:p>
    <w:p w:rsidR="00D82446" w:rsidRPr="00682E88" w:rsidRDefault="00D82446" w:rsidP="00D82446">
      <w:pPr>
        <w:jc w:val="center"/>
        <w:rPr>
          <w:rFonts w:cs="Arial"/>
          <w:color w:val="000000"/>
        </w:rPr>
      </w:pPr>
    </w:p>
    <w:p w:rsidR="00D82446" w:rsidRDefault="00D82446" w:rsidP="00D82446">
      <w:pPr>
        <w:jc w:val="center"/>
        <w:rPr>
          <w:rFonts w:cs="Arial"/>
          <w:color w:val="000000"/>
        </w:rPr>
      </w:pPr>
      <w:r w:rsidRPr="00682E88">
        <w:rPr>
          <w:rFonts w:cs="Arial"/>
          <w:color w:val="000000"/>
        </w:rPr>
        <w:t>December 201</w:t>
      </w:r>
      <w:r>
        <w:rPr>
          <w:rFonts w:cs="Arial"/>
          <w:color w:val="000000"/>
        </w:rPr>
        <w:t>3</w:t>
      </w:r>
    </w:p>
    <w:p w:rsidR="00D82446" w:rsidRDefault="00D82446" w:rsidP="00D82446">
      <w:pPr>
        <w:jc w:val="center"/>
        <w:rPr>
          <w:rFonts w:cs="Arial"/>
          <w:color w:val="000000"/>
        </w:rPr>
      </w:pPr>
    </w:p>
    <w:p w:rsidR="00D82446" w:rsidRPr="00682E88" w:rsidRDefault="00D82446" w:rsidP="00D82446">
      <w:pPr>
        <w:jc w:val="center"/>
        <w:rPr>
          <w:rFonts w:cs="Arial"/>
          <w:color w:val="000000"/>
        </w:rPr>
      </w:pPr>
    </w:p>
    <w:p w:rsidR="00D82446" w:rsidRPr="00682E88" w:rsidRDefault="00D82446" w:rsidP="00D82446">
      <w:pPr>
        <w:jc w:val="center"/>
        <w:rPr>
          <w:rFonts w:cs="Arial"/>
          <w:color w:val="000000"/>
        </w:rPr>
      </w:pPr>
    </w:p>
    <w:p w:rsidR="00D82446" w:rsidRPr="00682E88" w:rsidRDefault="00D82446" w:rsidP="00D82446">
      <w:pPr>
        <w:rPr>
          <w:rFonts w:cs="Arial"/>
          <w:color w:val="000000"/>
        </w:rPr>
      </w:pPr>
      <w:r>
        <w:rPr>
          <w:rFonts w:cs="Arial"/>
          <w:noProof/>
          <w:color w:val="000000"/>
          <w:lang w:val="en-AU" w:eastAsia="en-AU"/>
        </w:rPr>
        <w:drawing>
          <wp:inline distT="0" distB="0" distL="0" distR="0" wp14:anchorId="76D6121C" wp14:editId="0D81A1A1">
            <wp:extent cx="5760085" cy="4234705"/>
            <wp:effectExtent l="0" t="0" r="0" b="0"/>
            <wp:docPr id="252" name="Picture 1" descr="Composite photos of activities associated with the report" title="Cover page photo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80">
                      <a:extLst>
                        <a:ext uri="{28A0092B-C50C-407E-A947-70E740481C1C}">
                          <a14:useLocalDpi xmlns:a14="http://schemas.microsoft.com/office/drawing/2010/main" val="0"/>
                        </a:ext>
                      </a:extLst>
                    </a:blip>
                    <a:srcRect/>
                    <a:stretch>
                      <a:fillRect/>
                    </a:stretch>
                  </pic:blipFill>
                  <pic:spPr bwMode="auto">
                    <a:xfrm>
                      <a:off x="0" y="0"/>
                      <a:ext cx="5760085" cy="4234705"/>
                    </a:xfrm>
                    <a:prstGeom prst="rect">
                      <a:avLst/>
                    </a:prstGeom>
                    <a:noFill/>
                    <a:ln>
                      <a:noFill/>
                    </a:ln>
                  </pic:spPr>
                </pic:pic>
              </a:graphicData>
            </a:graphic>
          </wp:inline>
        </w:drawing>
      </w:r>
    </w:p>
    <w:p w:rsidR="00057454" w:rsidRPr="00682E88" w:rsidRDefault="00057454" w:rsidP="0043210D">
      <w:pPr>
        <w:rPr>
          <w:color w:val="000000"/>
        </w:rPr>
        <w:sectPr w:rsidR="00057454" w:rsidRPr="00682E88" w:rsidSect="004B1844">
          <w:headerReference w:type="default" r:id="rId281"/>
          <w:footerReference w:type="even" r:id="rId282"/>
          <w:footerReference w:type="default" r:id="rId283"/>
          <w:headerReference w:type="first" r:id="rId284"/>
          <w:footerReference w:type="first" r:id="rId285"/>
          <w:type w:val="nextColumn"/>
          <w:pgSz w:w="11907" w:h="16840" w:code="9"/>
          <w:pgMar w:top="1418" w:right="1418" w:bottom="1418" w:left="1418" w:header="864" w:footer="720" w:gutter="0"/>
          <w:pgNumType w:fmt="lowerRoman" w:start="1"/>
          <w:cols w:space="720"/>
        </w:sect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r w:rsidRPr="00682E88">
        <w:rPr>
          <w:color w:val="000000"/>
        </w:rPr>
        <w:t>Australian Institute of Marine Science</w:t>
      </w:r>
    </w:p>
    <w:p w:rsidR="00057454" w:rsidRPr="00682E88" w:rsidRDefault="00057454" w:rsidP="00F50990">
      <w:pPr>
        <w:pStyle w:val="Infopage"/>
        <w:tabs>
          <w:tab w:val="left" w:pos="2700"/>
          <w:tab w:val="left" w:pos="5040"/>
        </w:tabs>
        <w:rPr>
          <w:color w:val="000000"/>
        </w:rPr>
      </w:pPr>
      <w:r w:rsidRPr="00682E88">
        <w:rPr>
          <w:color w:val="000000"/>
        </w:rPr>
        <w:t>PMB No 3</w:t>
      </w:r>
    </w:p>
    <w:p w:rsidR="00057454" w:rsidRPr="00682E88" w:rsidRDefault="00057454" w:rsidP="00001B92">
      <w:pPr>
        <w:pStyle w:val="Infopage"/>
        <w:tabs>
          <w:tab w:val="left" w:pos="2700"/>
          <w:tab w:val="left" w:pos="5040"/>
        </w:tabs>
        <w:rPr>
          <w:color w:val="000000"/>
        </w:rPr>
      </w:pPr>
      <w:r w:rsidRPr="00682E88">
        <w:rPr>
          <w:color w:val="000000"/>
        </w:rPr>
        <w:t>Townsville MC  Qld  4810</w:t>
      </w:r>
    </w:p>
    <w:p w:rsidR="00057454" w:rsidRPr="00682E88" w:rsidRDefault="00057454" w:rsidP="00F50990">
      <w:pPr>
        <w:pStyle w:val="Infopage"/>
        <w:tabs>
          <w:tab w:val="left" w:pos="2700"/>
          <w:tab w:val="left" w:pos="5040"/>
        </w:tabs>
        <w:rPr>
          <w:color w:val="000000"/>
        </w:rPr>
      </w:pPr>
    </w:p>
    <w:p w:rsidR="00057454" w:rsidRPr="00682E88" w:rsidRDefault="00057454" w:rsidP="00F50990">
      <w:pPr>
        <w:pStyle w:val="Infopage"/>
        <w:tabs>
          <w:tab w:val="left" w:pos="2700"/>
          <w:tab w:val="left" w:pos="5040"/>
        </w:tabs>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r w:rsidRPr="00682E88">
        <w:rPr>
          <w:color w:val="000000"/>
        </w:rPr>
        <w:t>This report should be cited as:</w:t>
      </w:r>
    </w:p>
    <w:p w:rsidR="00057454" w:rsidRPr="00BD0044" w:rsidRDefault="00057454" w:rsidP="005C6783">
      <w:pPr>
        <w:pStyle w:val="Infopage"/>
        <w:rPr>
          <w:color w:val="000000" w:themeColor="text1"/>
        </w:rPr>
      </w:pPr>
      <w:r w:rsidRPr="000D7242">
        <w:rPr>
          <w:color w:val="000000" w:themeColor="text1"/>
        </w:rPr>
        <w:t>Thompson A,</w:t>
      </w:r>
      <w:r w:rsidR="007948CD" w:rsidRPr="003A0C2F">
        <w:rPr>
          <w:color w:val="4F81BD"/>
        </w:rPr>
        <w:t xml:space="preserve"> </w:t>
      </w:r>
      <w:r w:rsidR="007948CD" w:rsidRPr="000D7242">
        <w:rPr>
          <w:color w:val="000000" w:themeColor="text1"/>
        </w:rPr>
        <w:t>Schaffelke B</w:t>
      </w:r>
      <w:r w:rsidR="007948CD">
        <w:rPr>
          <w:color w:val="000000" w:themeColor="text1"/>
        </w:rPr>
        <w:t>, Logan M,</w:t>
      </w:r>
      <w:r w:rsidR="007948CD" w:rsidRPr="000D7242">
        <w:rPr>
          <w:color w:val="000000" w:themeColor="text1"/>
        </w:rPr>
        <w:t xml:space="preserve"> </w:t>
      </w:r>
      <w:r w:rsidRPr="000D7242">
        <w:rPr>
          <w:color w:val="000000" w:themeColor="text1"/>
        </w:rPr>
        <w:t xml:space="preserve">Costello P, Davidson J, </w:t>
      </w:r>
      <w:r w:rsidR="007948CD" w:rsidRPr="002045A1">
        <w:rPr>
          <w:rFonts w:cs="Arial"/>
        </w:rPr>
        <w:t xml:space="preserve">Doyle J, Furnas M, Gunn K, </w:t>
      </w:r>
      <w:r w:rsidR="004F17B6">
        <w:rPr>
          <w:color w:val="000000" w:themeColor="text1"/>
        </w:rPr>
        <w:t>Liddy</w:t>
      </w:r>
      <w:r w:rsidRPr="003A0C2F">
        <w:rPr>
          <w:color w:val="4F81BD"/>
        </w:rPr>
        <w:t xml:space="preserve"> </w:t>
      </w:r>
      <w:r w:rsidRPr="004F17B6">
        <w:rPr>
          <w:color w:val="000000" w:themeColor="text1"/>
        </w:rPr>
        <w:t>M</w:t>
      </w:r>
      <w:r w:rsidR="007948CD">
        <w:rPr>
          <w:rFonts w:cs="Arial"/>
        </w:rPr>
        <w:t xml:space="preserve">, Skuza M, </w:t>
      </w:r>
      <w:r w:rsidR="007948CD" w:rsidRPr="000D7242">
        <w:rPr>
          <w:color w:val="000000" w:themeColor="text1"/>
        </w:rPr>
        <w:t>Uthicke S</w:t>
      </w:r>
      <w:r w:rsidR="007948CD">
        <w:rPr>
          <w:color w:val="000000" w:themeColor="text1"/>
        </w:rPr>
        <w:t>,</w:t>
      </w:r>
      <w:r w:rsidR="007948CD">
        <w:rPr>
          <w:rFonts w:cs="Arial"/>
        </w:rPr>
        <w:t xml:space="preserve"> Wright M</w:t>
      </w:r>
      <w:r w:rsidR="007948CD" w:rsidRPr="002045A1">
        <w:rPr>
          <w:rFonts w:cs="Arial"/>
        </w:rPr>
        <w:t xml:space="preserve"> </w:t>
      </w:r>
      <w:r w:rsidR="007948CD">
        <w:rPr>
          <w:color w:val="000000" w:themeColor="text1"/>
        </w:rPr>
        <w:t xml:space="preserve">and </w:t>
      </w:r>
      <w:r w:rsidR="007948CD" w:rsidRPr="002045A1">
        <w:rPr>
          <w:rFonts w:cs="Arial"/>
        </w:rPr>
        <w:t xml:space="preserve">Zagorskis I </w:t>
      </w:r>
      <w:r w:rsidRPr="004F17B6">
        <w:rPr>
          <w:color w:val="000000" w:themeColor="text1"/>
        </w:rPr>
        <w:t>(201</w:t>
      </w:r>
      <w:r w:rsidR="00790CCE">
        <w:rPr>
          <w:color w:val="000000" w:themeColor="text1"/>
        </w:rPr>
        <w:t>3</w:t>
      </w:r>
      <w:r w:rsidRPr="004F17B6">
        <w:rPr>
          <w:color w:val="000000" w:themeColor="text1"/>
        </w:rPr>
        <w:t xml:space="preserve">) </w:t>
      </w:r>
      <w:r w:rsidRPr="00682E88">
        <w:rPr>
          <w:color w:val="000000"/>
        </w:rPr>
        <w:t xml:space="preserve">Reef Rescue Marine Monitoring Program. </w:t>
      </w:r>
      <w:r w:rsidR="0072207C">
        <w:rPr>
          <w:color w:val="000000"/>
        </w:rPr>
        <w:t>Annual</w:t>
      </w:r>
      <w:r w:rsidR="007948CD">
        <w:rPr>
          <w:color w:val="000000"/>
        </w:rPr>
        <w:t xml:space="preserve"> </w:t>
      </w:r>
      <w:r w:rsidRPr="00682E88">
        <w:rPr>
          <w:color w:val="000000"/>
        </w:rPr>
        <w:t xml:space="preserve">Report of AIMS Activities </w:t>
      </w:r>
      <w:r w:rsidR="007948CD" w:rsidRPr="00682E88">
        <w:rPr>
          <w:color w:val="000000"/>
        </w:rPr>
        <w:t>2012</w:t>
      </w:r>
      <w:r w:rsidR="007948CD">
        <w:rPr>
          <w:color w:val="000000"/>
        </w:rPr>
        <w:t xml:space="preserve"> to 2013</w:t>
      </w:r>
      <w:r w:rsidRPr="00682E88">
        <w:rPr>
          <w:color w:val="000000"/>
        </w:rPr>
        <w:t xml:space="preserve">– Inshore </w:t>
      </w:r>
      <w:r w:rsidR="007948CD">
        <w:rPr>
          <w:color w:val="000000"/>
        </w:rPr>
        <w:t xml:space="preserve">water quality and </w:t>
      </w:r>
      <w:r w:rsidRPr="00682E88">
        <w:rPr>
          <w:color w:val="000000"/>
        </w:rPr>
        <w:t xml:space="preserve">coral reef monitoring. Report for </w:t>
      </w:r>
      <w:r w:rsidR="001700CB">
        <w:rPr>
          <w:color w:val="000000"/>
        </w:rPr>
        <w:t xml:space="preserve">the </w:t>
      </w:r>
      <w:r w:rsidRPr="00682E88">
        <w:rPr>
          <w:color w:val="000000"/>
        </w:rPr>
        <w:t>Great Barrier Reef Marine Park Authority. Australian Institute of Marine Science, Townsville.</w:t>
      </w:r>
      <w:r w:rsidR="00CF35FD">
        <w:rPr>
          <w:color w:val="4F81BD"/>
        </w:rPr>
        <w:t xml:space="preserve"> </w:t>
      </w:r>
      <w:r w:rsidR="000118BD">
        <w:t>182</w:t>
      </w:r>
      <w:r w:rsidRPr="00DC4428">
        <w:t xml:space="preserve"> </w:t>
      </w:r>
      <w:r w:rsidRPr="00763E94">
        <w:rPr>
          <w:color w:val="000000" w:themeColor="text1"/>
        </w:rPr>
        <w:t>pp.</w:t>
      </w: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7C5FE5" w:rsidRDefault="00057454" w:rsidP="00DC36C7">
      <w:pPr>
        <w:pBdr>
          <w:top w:val="single" w:sz="12" w:space="1" w:color="0070C0"/>
          <w:left w:val="single" w:sz="12" w:space="4" w:color="0070C0"/>
          <w:bottom w:val="single" w:sz="12" w:space="1" w:color="0070C0"/>
          <w:right w:val="single" w:sz="12" w:space="4" w:color="0070C0"/>
        </w:pBdr>
        <w:rPr>
          <w:rFonts w:ascii="Arial Narrow" w:eastAsia="MS Mincho" w:hAnsi="Arial Narrow" w:cs="Arial"/>
          <w:szCs w:val="22"/>
          <w:lang w:eastAsia="ja-JP"/>
        </w:rPr>
      </w:pPr>
      <w:r w:rsidRPr="007C5FE5">
        <w:rPr>
          <w:rFonts w:ascii="Arial Narrow" w:eastAsia="MS Mincho" w:hAnsi="Arial Narrow" w:cs="Arial"/>
          <w:szCs w:val="22"/>
          <w:lang w:eastAsia="ja-JP"/>
        </w:rPr>
        <w:t xml:space="preserve">© Copyright .Australian Institute of Marine Science (AIMS) </w:t>
      </w:r>
      <w:r w:rsidR="00790CCE" w:rsidRPr="007C5FE5">
        <w:rPr>
          <w:rFonts w:ascii="Arial Narrow" w:eastAsia="MS Mincho" w:hAnsi="Arial Narrow" w:cs="Arial"/>
          <w:szCs w:val="22"/>
          <w:lang w:eastAsia="ja-JP"/>
        </w:rPr>
        <w:t xml:space="preserve">2013 </w:t>
      </w:r>
    </w:p>
    <w:p w:rsidR="00057454" w:rsidRPr="00682E88" w:rsidRDefault="00057454" w:rsidP="009F79B8">
      <w:pPr>
        <w:spacing w:before="120"/>
        <w:rPr>
          <w:rFonts w:ascii="Arial Narrow" w:eastAsia="MS Mincho" w:hAnsi="Arial Narrow" w:cs="Arial"/>
          <w:color w:val="000000"/>
          <w:szCs w:val="22"/>
          <w:lang w:eastAsia="ja-JP"/>
        </w:rPr>
      </w:pPr>
      <w:r w:rsidRPr="00682E88">
        <w:rPr>
          <w:rFonts w:ascii="Arial Narrow" w:eastAsia="MS Mincho" w:hAnsi="Arial Narrow" w:cs="Arial"/>
          <w:color w:val="000000"/>
          <w:szCs w:val="22"/>
          <w:lang w:eastAsia="ja-JP"/>
        </w:rPr>
        <w:t>All rights are reserved and no part of this document may be reproduced, stored or copied in any form or by any means whatsoever except with the prior written permission of AIMS.</w:t>
      </w:r>
    </w:p>
    <w:p w:rsidR="00057454" w:rsidRPr="00682E88" w:rsidRDefault="00057454" w:rsidP="009F79B8">
      <w:pPr>
        <w:rPr>
          <w:rFonts w:ascii="Arial Narrow" w:eastAsia="MS Mincho" w:hAnsi="Arial Narrow" w:cs="Arial"/>
          <w:color w:val="000000"/>
          <w:szCs w:val="22"/>
          <w:lang w:eastAsia="ja-JP"/>
        </w:rPr>
      </w:pPr>
    </w:p>
    <w:p w:rsidR="00057454" w:rsidRPr="00682E88" w:rsidRDefault="00057454" w:rsidP="009F79B8">
      <w:pPr>
        <w:rPr>
          <w:rFonts w:ascii="Arial Narrow" w:eastAsia="MS Mincho" w:hAnsi="Arial Narrow" w:cs="Arial"/>
          <w:color w:val="000000"/>
          <w:szCs w:val="22"/>
          <w:lang w:eastAsia="ja-JP"/>
        </w:rPr>
      </w:pPr>
    </w:p>
    <w:p w:rsidR="00057454" w:rsidRPr="00682E88" w:rsidRDefault="00057454" w:rsidP="009F79B8">
      <w:pPr>
        <w:rPr>
          <w:rFonts w:ascii="Arial Narrow" w:eastAsia="MS Mincho" w:hAnsi="Arial Narrow" w:cs="Arial"/>
          <w:color w:val="000000"/>
          <w:szCs w:val="22"/>
          <w:lang w:eastAsia="ja-JP"/>
        </w:rPr>
      </w:pPr>
    </w:p>
    <w:p w:rsidR="00057454" w:rsidRPr="00682E88" w:rsidRDefault="00057454" w:rsidP="009F79B8">
      <w:pPr>
        <w:rPr>
          <w:rFonts w:ascii="Arial Narrow" w:eastAsia="MS Mincho" w:hAnsi="Arial Narrow" w:cs="Arial"/>
          <w:color w:val="000000"/>
          <w:szCs w:val="22"/>
          <w:lang w:eastAsia="ja-JP"/>
        </w:rPr>
      </w:pPr>
    </w:p>
    <w:p w:rsidR="00057454" w:rsidRPr="00682E88" w:rsidRDefault="00057454" w:rsidP="009F79B8">
      <w:pPr>
        <w:rPr>
          <w:rFonts w:ascii="Arial Narrow" w:eastAsia="MS Mincho" w:hAnsi="Arial Narrow" w:cs="Arial"/>
          <w:b/>
          <w:color w:val="000000"/>
          <w:szCs w:val="22"/>
          <w:lang w:eastAsia="ja-JP"/>
        </w:rPr>
      </w:pPr>
      <w:r w:rsidRPr="00682E88">
        <w:rPr>
          <w:rFonts w:ascii="Arial Narrow" w:eastAsia="MS Mincho" w:hAnsi="Arial Narrow" w:cs="Arial"/>
          <w:b/>
          <w:color w:val="000000"/>
          <w:szCs w:val="22"/>
          <w:lang w:eastAsia="ja-JP"/>
        </w:rPr>
        <w:t>DISCLAIMER</w:t>
      </w:r>
    </w:p>
    <w:p w:rsidR="00057454" w:rsidRPr="00682E88" w:rsidRDefault="00057454" w:rsidP="009F79B8">
      <w:pPr>
        <w:spacing w:before="120"/>
        <w:rPr>
          <w:rFonts w:ascii="Arial Narrow" w:eastAsia="MS Mincho" w:hAnsi="Arial Narrow" w:cs="Arial"/>
          <w:color w:val="000000"/>
          <w:szCs w:val="22"/>
          <w:lang w:eastAsia="ja-JP"/>
        </w:rPr>
      </w:pPr>
      <w:r w:rsidRPr="00682E88">
        <w:rPr>
          <w:rFonts w:ascii="Arial Narrow" w:eastAsia="MS Mincho" w:hAnsi="Arial Narrow" w:cs="Arial"/>
          <w:color w:val="000000"/>
          <w:szCs w:val="22"/>
          <w:lang w:eastAsia="ja-JP"/>
        </w:rPr>
        <w:t>While reasonable efforts have been made to ensure that the contents of this document are factually correct, AIMS does not make any representation or give any warranty regarding the accuracy, completeness, currency or suitability for any particular purpose of the information or statements contained in this document. To the extent permitted by law AIMS shall not be liable for any loss, damage, cost or expense that may be occasioned directly or indirectly through the use of or reliance on the contents of this document.</w:t>
      </w:r>
    </w:p>
    <w:p w:rsidR="00057454" w:rsidRPr="00682E88" w:rsidRDefault="00057454" w:rsidP="009F79B8">
      <w:pPr>
        <w:rPr>
          <w:rFonts w:ascii="Arial Narrow" w:eastAsia="MS Mincho" w:hAnsi="Arial Narrow" w:cs="Arial"/>
          <w:color w:val="000000"/>
          <w:szCs w:val="22"/>
          <w:lang w:eastAsia="ja-JP"/>
        </w:rPr>
      </w:pPr>
    </w:p>
    <w:p w:rsidR="00057454" w:rsidRPr="00682E88" w:rsidRDefault="00057454" w:rsidP="00F50990">
      <w:pPr>
        <w:pStyle w:val="Infopage"/>
        <w:rPr>
          <w:color w:val="000000"/>
        </w:rPr>
      </w:pPr>
    </w:p>
    <w:p w:rsidR="00057454" w:rsidRPr="00682E88" w:rsidRDefault="00057454" w:rsidP="00F50990">
      <w:pPr>
        <w:pStyle w:val="Infopage"/>
        <w:rPr>
          <w:color w:val="000000"/>
        </w:rPr>
      </w:pPr>
    </w:p>
    <w:p w:rsidR="00057454" w:rsidRPr="00682E88" w:rsidRDefault="00057454">
      <w:pPr>
        <w:rPr>
          <w:b/>
          <w:caps/>
          <w:color w:val="000000"/>
          <w:sz w:val="24"/>
        </w:rPr>
      </w:pPr>
    </w:p>
    <w:p w:rsidR="00057454" w:rsidRPr="003A0C2F" w:rsidRDefault="00057454">
      <w:pPr>
        <w:spacing w:after="240"/>
        <w:rPr>
          <w:b/>
          <w:caps/>
          <w:color w:val="4F81BD"/>
        </w:rPr>
        <w:sectPr w:rsidR="00057454" w:rsidRPr="003A0C2F" w:rsidSect="004B1844">
          <w:headerReference w:type="even" r:id="rId286"/>
          <w:headerReference w:type="default" r:id="rId287"/>
          <w:headerReference w:type="first" r:id="rId288"/>
          <w:pgSz w:w="11907" w:h="16840" w:code="9"/>
          <w:pgMar w:top="1418" w:right="1418" w:bottom="1418" w:left="1418" w:header="1008" w:footer="720" w:gutter="0"/>
          <w:pgNumType w:fmt="lowerRoman" w:start="1"/>
          <w:cols w:space="720"/>
        </w:sectPr>
      </w:pPr>
    </w:p>
    <w:p w:rsidR="00057454" w:rsidRPr="009D033C" w:rsidRDefault="00057454" w:rsidP="000830E6">
      <w:pPr>
        <w:spacing w:after="360"/>
        <w:jc w:val="center"/>
        <w:rPr>
          <w:rFonts w:ascii="Century Gothic" w:hAnsi="Century Gothic"/>
          <w:b/>
          <w:color w:val="000000" w:themeColor="text1"/>
          <w:sz w:val="36"/>
          <w:szCs w:val="36"/>
        </w:rPr>
      </w:pPr>
      <w:r w:rsidRPr="009D033C">
        <w:rPr>
          <w:rFonts w:ascii="Century Gothic" w:hAnsi="Century Gothic"/>
          <w:b/>
          <w:color w:val="000000" w:themeColor="text1"/>
          <w:sz w:val="36"/>
          <w:szCs w:val="36"/>
        </w:rPr>
        <w:lastRenderedPageBreak/>
        <w:t>Contents</w:t>
      </w:r>
    </w:p>
    <w:p w:rsidR="00F17C15" w:rsidRDefault="00A354E0">
      <w:pPr>
        <w:pStyle w:val="TOC1"/>
        <w:tabs>
          <w:tab w:val="right" w:leader="dot" w:pos="9061"/>
        </w:tabs>
        <w:rPr>
          <w:rFonts w:asciiTheme="minorHAnsi" w:eastAsiaTheme="minorEastAsia" w:hAnsiTheme="minorHAnsi" w:cstheme="minorBidi"/>
          <w:noProof/>
          <w:szCs w:val="22"/>
          <w:lang w:val="en-AU" w:eastAsia="en-AU"/>
        </w:rPr>
      </w:pPr>
      <w:r w:rsidRPr="003A0C2F">
        <w:rPr>
          <w:rFonts w:cs="Arial"/>
          <w:color w:val="4F81BD"/>
          <w:szCs w:val="22"/>
        </w:rPr>
        <w:fldChar w:fldCharType="begin"/>
      </w:r>
      <w:r w:rsidR="00057454" w:rsidRPr="003A0C2F">
        <w:rPr>
          <w:rFonts w:cs="Arial"/>
          <w:color w:val="4F81BD"/>
          <w:szCs w:val="22"/>
        </w:rPr>
        <w:instrText xml:space="preserve"> TOC \o "1-3" \u </w:instrText>
      </w:r>
      <w:r w:rsidRPr="003A0C2F">
        <w:rPr>
          <w:rFonts w:cs="Arial"/>
          <w:color w:val="4F81BD"/>
          <w:szCs w:val="22"/>
        </w:rPr>
        <w:fldChar w:fldCharType="separate"/>
      </w:r>
      <w:r w:rsidR="00F17C15">
        <w:rPr>
          <w:noProof/>
        </w:rPr>
        <w:t>List of Figures and Tables</w:t>
      </w:r>
      <w:r w:rsidR="00F17C15">
        <w:rPr>
          <w:noProof/>
        </w:rPr>
        <w:tab/>
      </w:r>
      <w:r w:rsidR="00F17C15">
        <w:rPr>
          <w:noProof/>
        </w:rPr>
        <w:fldChar w:fldCharType="begin"/>
      </w:r>
      <w:r w:rsidR="00F17C15">
        <w:rPr>
          <w:noProof/>
        </w:rPr>
        <w:instrText xml:space="preserve"> PAGEREF _Toc393133555 \h </w:instrText>
      </w:r>
      <w:r w:rsidR="00F17C15">
        <w:rPr>
          <w:noProof/>
        </w:rPr>
      </w:r>
      <w:r w:rsidR="00F17C15">
        <w:rPr>
          <w:noProof/>
        </w:rPr>
        <w:fldChar w:fldCharType="separate"/>
      </w:r>
      <w:r w:rsidR="00C83458">
        <w:rPr>
          <w:noProof/>
        </w:rPr>
        <w:t>ii</w:t>
      </w:r>
      <w:r w:rsidR="00F17C15">
        <w:rPr>
          <w:noProof/>
        </w:rPr>
        <w:fldChar w:fldCharType="end"/>
      </w:r>
    </w:p>
    <w:p w:rsidR="00F17C15" w:rsidRDefault="00F17C15">
      <w:pPr>
        <w:pStyle w:val="TOC1"/>
        <w:tabs>
          <w:tab w:val="right" w:leader="dot" w:pos="9061"/>
        </w:tabs>
        <w:rPr>
          <w:rFonts w:asciiTheme="minorHAnsi" w:eastAsiaTheme="minorEastAsia" w:hAnsiTheme="minorHAnsi" w:cstheme="minorBidi"/>
          <w:noProof/>
          <w:szCs w:val="22"/>
          <w:lang w:val="en-AU" w:eastAsia="en-AU"/>
        </w:rPr>
      </w:pPr>
      <w:r>
        <w:rPr>
          <w:noProof/>
        </w:rPr>
        <w:t>List of Figures and Tables-Appendices</w:t>
      </w:r>
      <w:r>
        <w:rPr>
          <w:noProof/>
        </w:rPr>
        <w:tab/>
      </w:r>
      <w:r>
        <w:rPr>
          <w:noProof/>
        </w:rPr>
        <w:fldChar w:fldCharType="begin"/>
      </w:r>
      <w:r>
        <w:rPr>
          <w:noProof/>
        </w:rPr>
        <w:instrText xml:space="preserve"> PAGEREF _Toc393133556 \h </w:instrText>
      </w:r>
      <w:r>
        <w:rPr>
          <w:noProof/>
        </w:rPr>
      </w:r>
      <w:r>
        <w:rPr>
          <w:noProof/>
        </w:rPr>
        <w:fldChar w:fldCharType="separate"/>
      </w:r>
      <w:r w:rsidR="00C83458">
        <w:rPr>
          <w:noProof/>
        </w:rPr>
        <w:t>iii</w:t>
      </w:r>
      <w:r>
        <w:rPr>
          <w:noProof/>
        </w:rPr>
        <w:fldChar w:fldCharType="end"/>
      </w:r>
    </w:p>
    <w:p w:rsidR="00F17C15" w:rsidRDefault="00F17C15">
      <w:pPr>
        <w:pStyle w:val="TOC1"/>
        <w:tabs>
          <w:tab w:val="right" w:leader="dot" w:pos="9061"/>
        </w:tabs>
        <w:rPr>
          <w:rFonts w:asciiTheme="minorHAnsi" w:eastAsiaTheme="minorEastAsia" w:hAnsiTheme="minorHAnsi" w:cstheme="minorBidi"/>
          <w:noProof/>
          <w:szCs w:val="22"/>
          <w:lang w:val="en-AU" w:eastAsia="en-AU"/>
        </w:rPr>
      </w:pPr>
      <w:r>
        <w:rPr>
          <w:noProof/>
        </w:rPr>
        <w:t>Executive Summary</w:t>
      </w:r>
      <w:r>
        <w:rPr>
          <w:noProof/>
        </w:rPr>
        <w:tab/>
      </w:r>
      <w:r>
        <w:rPr>
          <w:noProof/>
        </w:rPr>
        <w:fldChar w:fldCharType="begin"/>
      </w:r>
      <w:r>
        <w:rPr>
          <w:noProof/>
        </w:rPr>
        <w:instrText xml:space="preserve"> PAGEREF _Toc393133557 \h </w:instrText>
      </w:r>
      <w:r>
        <w:rPr>
          <w:noProof/>
        </w:rPr>
      </w:r>
      <w:r>
        <w:rPr>
          <w:noProof/>
        </w:rPr>
        <w:fldChar w:fldCharType="separate"/>
      </w:r>
      <w:r w:rsidR="00C83458">
        <w:rPr>
          <w:noProof/>
        </w:rPr>
        <w:t>v</w:t>
      </w:r>
      <w:r>
        <w:rPr>
          <w:noProof/>
        </w:rPr>
        <w:fldChar w:fldCharType="end"/>
      </w:r>
    </w:p>
    <w:p w:rsidR="00F17C15" w:rsidRDefault="00F17C15">
      <w:pPr>
        <w:pStyle w:val="TOC1"/>
        <w:tabs>
          <w:tab w:val="right" w:leader="dot" w:pos="9061"/>
        </w:tabs>
        <w:rPr>
          <w:noProof/>
        </w:rPr>
      </w:pPr>
    </w:p>
    <w:p w:rsidR="00F17C15" w:rsidRDefault="00F17C15">
      <w:pPr>
        <w:pStyle w:val="TOC1"/>
        <w:tabs>
          <w:tab w:val="right" w:leader="dot" w:pos="9061"/>
        </w:tabs>
        <w:rPr>
          <w:rFonts w:asciiTheme="minorHAnsi" w:eastAsiaTheme="minorEastAsia" w:hAnsiTheme="minorHAnsi" w:cstheme="minorBidi"/>
          <w:noProof/>
          <w:szCs w:val="22"/>
          <w:lang w:val="en-AU" w:eastAsia="en-AU"/>
        </w:rPr>
      </w:pPr>
      <w:r>
        <w:rPr>
          <w:noProof/>
        </w:rPr>
        <w:t>Preface</w:t>
      </w:r>
      <w:r>
        <w:rPr>
          <w:noProof/>
        </w:rPr>
        <w:tab/>
      </w:r>
      <w:r>
        <w:rPr>
          <w:noProof/>
        </w:rPr>
        <w:fldChar w:fldCharType="begin"/>
      </w:r>
      <w:r>
        <w:rPr>
          <w:noProof/>
        </w:rPr>
        <w:instrText xml:space="preserve"> PAGEREF _Toc393133561 \h </w:instrText>
      </w:r>
      <w:r>
        <w:rPr>
          <w:noProof/>
        </w:rPr>
      </w:r>
      <w:r>
        <w:rPr>
          <w:noProof/>
        </w:rPr>
        <w:fldChar w:fldCharType="separate"/>
      </w:r>
      <w:r w:rsidR="00C83458">
        <w:rPr>
          <w:noProof/>
        </w:rPr>
        <w:t>1</w:t>
      </w:r>
      <w:r>
        <w:rPr>
          <w:noProof/>
        </w:rPr>
        <w:fldChar w:fldCharType="end"/>
      </w:r>
    </w:p>
    <w:p w:rsidR="00F17C15" w:rsidRDefault="00F17C15">
      <w:pPr>
        <w:pStyle w:val="TOC1"/>
        <w:tabs>
          <w:tab w:val="left" w:pos="440"/>
          <w:tab w:val="right" w:leader="dot" w:pos="9061"/>
        </w:tabs>
        <w:rPr>
          <w:rFonts w:asciiTheme="minorHAnsi" w:eastAsiaTheme="minorEastAsia" w:hAnsiTheme="minorHAnsi" w:cstheme="minorBidi"/>
          <w:noProof/>
          <w:szCs w:val="22"/>
          <w:lang w:val="en-AU" w:eastAsia="en-AU"/>
        </w:rPr>
      </w:pPr>
      <w:r>
        <w:rPr>
          <w:noProof/>
        </w:rPr>
        <w:t>1.</w:t>
      </w:r>
      <w:r>
        <w:rPr>
          <w:rFonts w:asciiTheme="minorHAnsi" w:eastAsiaTheme="minorEastAsia" w:hAnsiTheme="minorHAnsi" w:cstheme="minorBidi"/>
          <w:noProof/>
          <w:szCs w:val="22"/>
          <w:lang w:val="en-AU" w:eastAsia="en-AU"/>
        </w:rPr>
        <w:tab/>
      </w:r>
      <w:r>
        <w:rPr>
          <w:noProof/>
        </w:rPr>
        <w:t>Introduction</w:t>
      </w:r>
      <w:r>
        <w:rPr>
          <w:noProof/>
        </w:rPr>
        <w:tab/>
      </w:r>
      <w:r>
        <w:rPr>
          <w:noProof/>
        </w:rPr>
        <w:fldChar w:fldCharType="begin"/>
      </w:r>
      <w:r>
        <w:rPr>
          <w:noProof/>
        </w:rPr>
        <w:instrText xml:space="preserve"> PAGEREF _Toc393133562 \h </w:instrText>
      </w:r>
      <w:r>
        <w:rPr>
          <w:noProof/>
        </w:rPr>
      </w:r>
      <w:r>
        <w:rPr>
          <w:noProof/>
        </w:rPr>
        <w:fldChar w:fldCharType="separate"/>
      </w:r>
      <w:r w:rsidR="00C83458">
        <w:rPr>
          <w:noProof/>
        </w:rPr>
        <w:t>2</w:t>
      </w:r>
      <w:r>
        <w:rPr>
          <w:noProof/>
        </w:rPr>
        <w:fldChar w:fldCharType="end"/>
      </w:r>
    </w:p>
    <w:p w:rsidR="00F17C15" w:rsidRDefault="00F17C15">
      <w:pPr>
        <w:pStyle w:val="TOC1"/>
        <w:tabs>
          <w:tab w:val="left" w:pos="440"/>
          <w:tab w:val="right" w:leader="dot" w:pos="9061"/>
        </w:tabs>
        <w:rPr>
          <w:noProof/>
        </w:rPr>
      </w:pPr>
    </w:p>
    <w:p w:rsidR="00F17C15" w:rsidRDefault="00F17C15">
      <w:pPr>
        <w:pStyle w:val="TOC1"/>
        <w:tabs>
          <w:tab w:val="left" w:pos="440"/>
          <w:tab w:val="right" w:leader="dot" w:pos="9061"/>
        </w:tabs>
        <w:rPr>
          <w:rFonts w:asciiTheme="minorHAnsi" w:eastAsiaTheme="minorEastAsia" w:hAnsiTheme="minorHAnsi" w:cstheme="minorBidi"/>
          <w:noProof/>
          <w:szCs w:val="22"/>
          <w:lang w:val="en-AU" w:eastAsia="en-AU"/>
        </w:rPr>
      </w:pPr>
      <w:r>
        <w:rPr>
          <w:noProof/>
        </w:rPr>
        <w:t>2.</w:t>
      </w:r>
      <w:r>
        <w:rPr>
          <w:rFonts w:asciiTheme="minorHAnsi" w:eastAsiaTheme="minorEastAsia" w:hAnsiTheme="minorHAnsi" w:cstheme="minorBidi"/>
          <w:noProof/>
          <w:szCs w:val="22"/>
          <w:lang w:val="en-AU" w:eastAsia="en-AU"/>
        </w:rPr>
        <w:tab/>
      </w:r>
      <w:r>
        <w:rPr>
          <w:noProof/>
        </w:rPr>
        <w:t>Methods summary</w:t>
      </w:r>
      <w:r>
        <w:rPr>
          <w:noProof/>
        </w:rPr>
        <w:tab/>
      </w:r>
      <w:r>
        <w:rPr>
          <w:noProof/>
        </w:rPr>
        <w:fldChar w:fldCharType="begin"/>
      </w:r>
      <w:r>
        <w:rPr>
          <w:noProof/>
        </w:rPr>
        <w:instrText xml:space="preserve"> PAGEREF _Toc393133563 \h </w:instrText>
      </w:r>
      <w:r>
        <w:rPr>
          <w:noProof/>
        </w:rPr>
      </w:r>
      <w:r>
        <w:rPr>
          <w:noProof/>
        </w:rPr>
        <w:fldChar w:fldCharType="separate"/>
      </w:r>
      <w:r w:rsidR="00C83458">
        <w:rPr>
          <w:noProof/>
        </w:rPr>
        <w:t>5</w:t>
      </w:r>
      <w:r>
        <w:rPr>
          <w:noProof/>
        </w:rPr>
        <w:fldChar w:fldCharType="end"/>
      </w:r>
    </w:p>
    <w:p w:rsidR="00F17C15" w:rsidRDefault="00F17C15">
      <w:pPr>
        <w:pStyle w:val="TOC2"/>
        <w:tabs>
          <w:tab w:val="left" w:pos="880"/>
          <w:tab w:val="right" w:leader="dot" w:pos="9061"/>
        </w:tabs>
        <w:rPr>
          <w:rFonts w:asciiTheme="minorHAnsi" w:eastAsiaTheme="minorEastAsia" w:hAnsiTheme="minorHAnsi" w:cstheme="minorBidi"/>
          <w:noProof/>
          <w:szCs w:val="22"/>
          <w:lang w:val="en-AU" w:eastAsia="en-AU"/>
        </w:rPr>
      </w:pPr>
      <w:r>
        <w:rPr>
          <w:noProof/>
        </w:rPr>
        <w:t>2.1</w:t>
      </w:r>
      <w:r>
        <w:rPr>
          <w:rFonts w:asciiTheme="minorHAnsi" w:eastAsiaTheme="minorEastAsia" w:hAnsiTheme="minorHAnsi" w:cstheme="minorBidi"/>
          <w:noProof/>
          <w:szCs w:val="22"/>
          <w:lang w:val="en-AU" w:eastAsia="en-AU"/>
        </w:rPr>
        <w:tab/>
      </w:r>
      <w:r>
        <w:rPr>
          <w:noProof/>
        </w:rPr>
        <w:t>Sampling design</w:t>
      </w:r>
      <w:r>
        <w:rPr>
          <w:noProof/>
        </w:rPr>
        <w:tab/>
      </w:r>
      <w:r>
        <w:rPr>
          <w:noProof/>
        </w:rPr>
        <w:fldChar w:fldCharType="begin"/>
      </w:r>
      <w:r>
        <w:rPr>
          <w:noProof/>
        </w:rPr>
        <w:instrText xml:space="preserve"> PAGEREF _Toc393133564 \h </w:instrText>
      </w:r>
      <w:r>
        <w:rPr>
          <w:noProof/>
        </w:rPr>
      </w:r>
      <w:r>
        <w:rPr>
          <w:noProof/>
        </w:rPr>
        <w:fldChar w:fldCharType="separate"/>
      </w:r>
      <w:r w:rsidR="00C83458">
        <w:rPr>
          <w:noProof/>
        </w:rPr>
        <w:t>5</w:t>
      </w:r>
      <w:r>
        <w:rPr>
          <w:noProof/>
        </w:rPr>
        <w:fldChar w:fldCharType="end"/>
      </w:r>
    </w:p>
    <w:p w:rsidR="00F17C15" w:rsidRDefault="00F17C15">
      <w:pPr>
        <w:pStyle w:val="TOC2"/>
        <w:tabs>
          <w:tab w:val="left" w:pos="880"/>
          <w:tab w:val="right" w:leader="dot" w:pos="9061"/>
        </w:tabs>
        <w:rPr>
          <w:rFonts w:asciiTheme="minorHAnsi" w:eastAsiaTheme="minorEastAsia" w:hAnsiTheme="minorHAnsi" w:cstheme="minorBidi"/>
          <w:noProof/>
          <w:szCs w:val="22"/>
          <w:lang w:val="en-AU" w:eastAsia="en-AU"/>
        </w:rPr>
      </w:pPr>
      <w:r>
        <w:rPr>
          <w:noProof/>
        </w:rPr>
        <w:t>2.2</w:t>
      </w:r>
      <w:r>
        <w:rPr>
          <w:rFonts w:asciiTheme="minorHAnsi" w:eastAsiaTheme="minorEastAsia" w:hAnsiTheme="minorHAnsi" w:cstheme="minorBidi"/>
          <w:noProof/>
          <w:szCs w:val="22"/>
          <w:lang w:val="en-AU" w:eastAsia="en-AU"/>
        </w:rPr>
        <w:tab/>
      </w:r>
      <w:r>
        <w:rPr>
          <w:noProof/>
        </w:rPr>
        <w:t>Sampling methods</w:t>
      </w:r>
      <w:r>
        <w:rPr>
          <w:noProof/>
        </w:rPr>
        <w:tab/>
      </w:r>
      <w:r>
        <w:rPr>
          <w:noProof/>
        </w:rPr>
        <w:fldChar w:fldCharType="begin"/>
      </w:r>
      <w:r>
        <w:rPr>
          <w:noProof/>
        </w:rPr>
        <w:instrText xml:space="preserve"> PAGEREF _Toc393133565 \h </w:instrText>
      </w:r>
      <w:r>
        <w:rPr>
          <w:noProof/>
        </w:rPr>
      </w:r>
      <w:r>
        <w:rPr>
          <w:noProof/>
        </w:rPr>
        <w:fldChar w:fldCharType="separate"/>
      </w:r>
      <w:r w:rsidR="00C83458">
        <w:rPr>
          <w:noProof/>
        </w:rPr>
        <w:t>5</w:t>
      </w:r>
      <w:r>
        <w:rPr>
          <w:noProof/>
        </w:rPr>
        <w:fldChar w:fldCharType="end"/>
      </w:r>
    </w:p>
    <w:p w:rsidR="00F17C15" w:rsidRDefault="00F17C15">
      <w:pPr>
        <w:pStyle w:val="TOC3"/>
        <w:tabs>
          <w:tab w:val="left" w:pos="1320"/>
          <w:tab w:val="right" w:leader="dot" w:pos="9061"/>
        </w:tabs>
        <w:rPr>
          <w:rFonts w:asciiTheme="minorHAnsi" w:eastAsiaTheme="minorEastAsia" w:hAnsiTheme="minorHAnsi" w:cstheme="minorBidi"/>
          <w:noProof/>
          <w:szCs w:val="22"/>
          <w:lang w:val="en-AU" w:eastAsia="en-AU"/>
        </w:rPr>
      </w:pPr>
      <w:r>
        <w:rPr>
          <w:noProof/>
        </w:rPr>
        <w:t>2.2.1</w:t>
      </w:r>
      <w:r>
        <w:rPr>
          <w:rFonts w:asciiTheme="minorHAnsi" w:eastAsiaTheme="minorEastAsia" w:hAnsiTheme="minorHAnsi" w:cstheme="minorBidi"/>
          <w:noProof/>
          <w:szCs w:val="22"/>
          <w:lang w:val="en-AU" w:eastAsia="en-AU"/>
        </w:rPr>
        <w:tab/>
      </w:r>
      <w:r>
        <w:rPr>
          <w:noProof/>
        </w:rPr>
        <w:t>Water quality monitoring</w:t>
      </w:r>
      <w:r>
        <w:rPr>
          <w:noProof/>
        </w:rPr>
        <w:tab/>
      </w:r>
      <w:r>
        <w:rPr>
          <w:noProof/>
        </w:rPr>
        <w:fldChar w:fldCharType="begin"/>
      </w:r>
      <w:r>
        <w:rPr>
          <w:noProof/>
        </w:rPr>
        <w:instrText xml:space="preserve"> PAGEREF _Toc393133566 \h </w:instrText>
      </w:r>
      <w:r>
        <w:rPr>
          <w:noProof/>
        </w:rPr>
      </w:r>
      <w:r>
        <w:rPr>
          <w:noProof/>
        </w:rPr>
        <w:fldChar w:fldCharType="separate"/>
      </w:r>
      <w:r w:rsidR="00C83458">
        <w:rPr>
          <w:noProof/>
        </w:rPr>
        <w:t>7</w:t>
      </w:r>
      <w:r>
        <w:rPr>
          <w:noProof/>
        </w:rPr>
        <w:fldChar w:fldCharType="end"/>
      </w:r>
    </w:p>
    <w:p w:rsidR="00F17C15" w:rsidRDefault="00F17C15">
      <w:pPr>
        <w:pStyle w:val="TOC3"/>
        <w:tabs>
          <w:tab w:val="left" w:pos="1320"/>
          <w:tab w:val="right" w:leader="dot" w:pos="9061"/>
        </w:tabs>
        <w:rPr>
          <w:rFonts w:asciiTheme="minorHAnsi" w:eastAsiaTheme="minorEastAsia" w:hAnsiTheme="minorHAnsi" w:cstheme="minorBidi"/>
          <w:noProof/>
          <w:szCs w:val="22"/>
          <w:lang w:val="en-AU" w:eastAsia="en-AU"/>
        </w:rPr>
      </w:pPr>
      <w:r>
        <w:rPr>
          <w:noProof/>
        </w:rPr>
        <w:t>2.2.2</w:t>
      </w:r>
      <w:r>
        <w:rPr>
          <w:rFonts w:asciiTheme="minorHAnsi" w:eastAsiaTheme="minorEastAsia" w:hAnsiTheme="minorHAnsi" w:cstheme="minorBidi"/>
          <w:noProof/>
          <w:szCs w:val="22"/>
          <w:lang w:val="en-AU" w:eastAsia="en-AU"/>
        </w:rPr>
        <w:tab/>
      </w:r>
      <w:r>
        <w:rPr>
          <w:noProof/>
        </w:rPr>
        <w:t>Sea temperature monitoring</w:t>
      </w:r>
      <w:r>
        <w:rPr>
          <w:noProof/>
        </w:rPr>
        <w:tab/>
      </w:r>
      <w:r>
        <w:rPr>
          <w:noProof/>
        </w:rPr>
        <w:fldChar w:fldCharType="begin"/>
      </w:r>
      <w:r>
        <w:rPr>
          <w:noProof/>
        </w:rPr>
        <w:instrText xml:space="preserve"> PAGEREF _Toc393133567 \h </w:instrText>
      </w:r>
      <w:r>
        <w:rPr>
          <w:noProof/>
        </w:rPr>
      </w:r>
      <w:r>
        <w:rPr>
          <w:noProof/>
        </w:rPr>
        <w:fldChar w:fldCharType="separate"/>
      </w:r>
      <w:r w:rsidR="00C83458">
        <w:rPr>
          <w:noProof/>
        </w:rPr>
        <w:t>8</w:t>
      </w:r>
      <w:r>
        <w:rPr>
          <w:noProof/>
        </w:rPr>
        <w:fldChar w:fldCharType="end"/>
      </w:r>
    </w:p>
    <w:p w:rsidR="00F17C15" w:rsidRDefault="00F17C15">
      <w:pPr>
        <w:pStyle w:val="TOC3"/>
        <w:tabs>
          <w:tab w:val="left" w:pos="1320"/>
          <w:tab w:val="right" w:leader="dot" w:pos="9061"/>
        </w:tabs>
        <w:rPr>
          <w:rFonts w:asciiTheme="minorHAnsi" w:eastAsiaTheme="minorEastAsia" w:hAnsiTheme="minorHAnsi" w:cstheme="minorBidi"/>
          <w:noProof/>
          <w:szCs w:val="22"/>
          <w:lang w:val="en-AU" w:eastAsia="en-AU"/>
        </w:rPr>
      </w:pPr>
      <w:r>
        <w:rPr>
          <w:noProof/>
        </w:rPr>
        <w:t>2.2.3</w:t>
      </w:r>
      <w:r>
        <w:rPr>
          <w:rFonts w:asciiTheme="minorHAnsi" w:eastAsiaTheme="minorEastAsia" w:hAnsiTheme="minorHAnsi" w:cstheme="minorBidi"/>
          <w:noProof/>
          <w:szCs w:val="22"/>
          <w:lang w:val="en-AU" w:eastAsia="en-AU"/>
        </w:rPr>
        <w:tab/>
      </w:r>
      <w:r>
        <w:rPr>
          <w:noProof/>
        </w:rPr>
        <w:t>Sediment quality monitoring</w:t>
      </w:r>
      <w:r>
        <w:rPr>
          <w:noProof/>
        </w:rPr>
        <w:tab/>
      </w:r>
      <w:r>
        <w:rPr>
          <w:noProof/>
        </w:rPr>
        <w:fldChar w:fldCharType="begin"/>
      </w:r>
      <w:r>
        <w:rPr>
          <w:noProof/>
        </w:rPr>
        <w:instrText xml:space="preserve"> PAGEREF _Toc393133568 \h </w:instrText>
      </w:r>
      <w:r>
        <w:rPr>
          <w:noProof/>
        </w:rPr>
      </w:r>
      <w:r>
        <w:rPr>
          <w:noProof/>
        </w:rPr>
        <w:fldChar w:fldCharType="separate"/>
      </w:r>
      <w:r w:rsidR="00C83458">
        <w:rPr>
          <w:noProof/>
        </w:rPr>
        <w:t>8</w:t>
      </w:r>
      <w:r>
        <w:rPr>
          <w:noProof/>
        </w:rPr>
        <w:fldChar w:fldCharType="end"/>
      </w:r>
    </w:p>
    <w:p w:rsidR="00F17C15" w:rsidRDefault="00F17C15">
      <w:pPr>
        <w:pStyle w:val="TOC3"/>
        <w:tabs>
          <w:tab w:val="left" w:pos="1320"/>
          <w:tab w:val="right" w:leader="dot" w:pos="9061"/>
        </w:tabs>
        <w:rPr>
          <w:rFonts w:asciiTheme="minorHAnsi" w:eastAsiaTheme="minorEastAsia" w:hAnsiTheme="minorHAnsi" w:cstheme="minorBidi"/>
          <w:noProof/>
          <w:szCs w:val="22"/>
          <w:lang w:val="en-AU" w:eastAsia="en-AU"/>
        </w:rPr>
      </w:pPr>
      <w:r>
        <w:rPr>
          <w:noProof/>
        </w:rPr>
        <w:t>2.2.4</w:t>
      </w:r>
      <w:r>
        <w:rPr>
          <w:rFonts w:asciiTheme="minorHAnsi" w:eastAsiaTheme="minorEastAsia" w:hAnsiTheme="minorHAnsi" w:cstheme="minorBidi"/>
          <w:noProof/>
          <w:szCs w:val="22"/>
          <w:lang w:val="en-AU" w:eastAsia="en-AU"/>
        </w:rPr>
        <w:tab/>
      </w:r>
      <w:r>
        <w:rPr>
          <w:noProof/>
        </w:rPr>
        <w:t>Foraminifera monitoring</w:t>
      </w:r>
      <w:r>
        <w:rPr>
          <w:noProof/>
        </w:rPr>
        <w:tab/>
      </w:r>
      <w:r>
        <w:rPr>
          <w:noProof/>
        </w:rPr>
        <w:fldChar w:fldCharType="begin"/>
      </w:r>
      <w:r>
        <w:rPr>
          <w:noProof/>
        </w:rPr>
        <w:instrText xml:space="preserve"> PAGEREF _Toc393133569 \h </w:instrText>
      </w:r>
      <w:r>
        <w:rPr>
          <w:noProof/>
        </w:rPr>
      </w:r>
      <w:r>
        <w:rPr>
          <w:noProof/>
        </w:rPr>
        <w:fldChar w:fldCharType="separate"/>
      </w:r>
      <w:r w:rsidR="00C83458">
        <w:rPr>
          <w:noProof/>
        </w:rPr>
        <w:t>8</w:t>
      </w:r>
      <w:r>
        <w:rPr>
          <w:noProof/>
        </w:rPr>
        <w:fldChar w:fldCharType="end"/>
      </w:r>
    </w:p>
    <w:p w:rsidR="00F17C15" w:rsidRDefault="00F17C15">
      <w:pPr>
        <w:pStyle w:val="TOC3"/>
        <w:tabs>
          <w:tab w:val="left" w:pos="1320"/>
          <w:tab w:val="right" w:leader="dot" w:pos="9061"/>
        </w:tabs>
        <w:rPr>
          <w:rFonts w:asciiTheme="minorHAnsi" w:eastAsiaTheme="minorEastAsia" w:hAnsiTheme="minorHAnsi" w:cstheme="minorBidi"/>
          <w:noProof/>
          <w:szCs w:val="22"/>
          <w:lang w:val="en-AU" w:eastAsia="en-AU"/>
        </w:rPr>
      </w:pPr>
      <w:r>
        <w:rPr>
          <w:noProof/>
        </w:rPr>
        <w:t>2.2.5</w:t>
      </w:r>
      <w:r>
        <w:rPr>
          <w:rFonts w:asciiTheme="minorHAnsi" w:eastAsiaTheme="minorEastAsia" w:hAnsiTheme="minorHAnsi" w:cstheme="minorBidi"/>
          <w:noProof/>
          <w:szCs w:val="22"/>
          <w:lang w:val="en-AU" w:eastAsia="en-AU"/>
        </w:rPr>
        <w:tab/>
      </w:r>
      <w:r>
        <w:rPr>
          <w:noProof/>
        </w:rPr>
        <w:t>Benthic community sampling</w:t>
      </w:r>
      <w:r>
        <w:rPr>
          <w:noProof/>
        </w:rPr>
        <w:tab/>
      </w:r>
      <w:r>
        <w:rPr>
          <w:noProof/>
        </w:rPr>
        <w:fldChar w:fldCharType="begin"/>
      </w:r>
      <w:r>
        <w:rPr>
          <w:noProof/>
        </w:rPr>
        <w:instrText xml:space="preserve"> PAGEREF _Toc393133570 \h </w:instrText>
      </w:r>
      <w:r>
        <w:rPr>
          <w:noProof/>
        </w:rPr>
      </w:r>
      <w:r>
        <w:rPr>
          <w:noProof/>
        </w:rPr>
        <w:fldChar w:fldCharType="separate"/>
      </w:r>
      <w:r w:rsidR="00C83458">
        <w:rPr>
          <w:noProof/>
        </w:rPr>
        <w:t>8</w:t>
      </w:r>
      <w:r>
        <w:rPr>
          <w:noProof/>
        </w:rPr>
        <w:fldChar w:fldCharType="end"/>
      </w:r>
    </w:p>
    <w:p w:rsidR="00F17C15" w:rsidRDefault="00F17C15">
      <w:pPr>
        <w:pStyle w:val="TOC2"/>
        <w:tabs>
          <w:tab w:val="left" w:pos="880"/>
          <w:tab w:val="right" w:leader="dot" w:pos="9061"/>
        </w:tabs>
        <w:rPr>
          <w:rFonts w:asciiTheme="minorHAnsi" w:eastAsiaTheme="minorEastAsia" w:hAnsiTheme="minorHAnsi" w:cstheme="minorBidi"/>
          <w:noProof/>
          <w:szCs w:val="22"/>
          <w:lang w:val="en-AU" w:eastAsia="en-AU"/>
        </w:rPr>
      </w:pPr>
      <w:r>
        <w:rPr>
          <w:noProof/>
        </w:rPr>
        <w:t>2.3</w:t>
      </w:r>
      <w:r>
        <w:rPr>
          <w:rFonts w:asciiTheme="minorHAnsi" w:eastAsiaTheme="minorEastAsia" w:hAnsiTheme="minorHAnsi" w:cstheme="minorBidi"/>
          <w:noProof/>
          <w:szCs w:val="22"/>
          <w:lang w:val="en-AU" w:eastAsia="en-AU"/>
        </w:rPr>
        <w:tab/>
      </w:r>
      <w:r>
        <w:rPr>
          <w:noProof/>
        </w:rPr>
        <w:t>Data analyses</w:t>
      </w:r>
      <w:r>
        <w:rPr>
          <w:noProof/>
        </w:rPr>
        <w:tab/>
      </w:r>
      <w:r>
        <w:rPr>
          <w:noProof/>
        </w:rPr>
        <w:fldChar w:fldCharType="begin"/>
      </w:r>
      <w:r>
        <w:rPr>
          <w:noProof/>
        </w:rPr>
        <w:instrText xml:space="preserve"> PAGEREF _Toc393133571 \h </w:instrText>
      </w:r>
      <w:r>
        <w:rPr>
          <w:noProof/>
        </w:rPr>
      </w:r>
      <w:r>
        <w:rPr>
          <w:noProof/>
        </w:rPr>
        <w:fldChar w:fldCharType="separate"/>
      </w:r>
      <w:r w:rsidR="00C83458">
        <w:rPr>
          <w:noProof/>
        </w:rPr>
        <w:t>9</w:t>
      </w:r>
      <w:r>
        <w:rPr>
          <w:noProof/>
        </w:rPr>
        <w:fldChar w:fldCharType="end"/>
      </w:r>
    </w:p>
    <w:p w:rsidR="00F17C15" w:rsidRDefault="00F17C15">
      <w:pPr>
        <w:pStyle w:val="TOC2"/>
        <w:tabs>
          <w:tab w:val="left" w:pos="880"/>
          <w:tab w:val="right" w:leader="dot" w:pos="9061"/>
        </w:tabs>
        <w:rPr>
          <w:rFonts w:asciiTheme="minorHAnsi" w:eastAsiaTheme="minorEastAsia" w:hAnsiTheme="minorHAnsi" w:cstheme="minorBidi"/>
          <w:noProof/>
          <w:szCs w:val="22"/>
          <w:lang w:val="en-AU" w:eastAsia="en-AU"/>
        </w:rPr>
      </w:pPr>
      <w:r>
        <w:rPr>
          <w:noProof/>
        </w:rPr>
        <w:t>2.4</w:t>
      </w:r>
      <w:r>
        <w:rPr>
          <w:rFonts w:asciiTheme="minorHAnsi" w:eastAsiaTheme="minorEastAsia" w:hAnsiTheme="minorHAnsi" w:cstheme="minorBidi"/>
          <w:noProof/>
          <w:szCs w:val="22"/>
          <w:lang w:val="en-AU" w:eastAsia="en-AU"/>
        </w:rPr>
        <w:tab/>
      </w:r>
      <w:r>
        <w:rPr>
          <w:noProof/>
        </w:rPr>
        <w:t>Water type classifications</w:t>
      </w:r>
      <w:r>
        <w:rPr>
          <w:noProof/>
        </w:rPr>
        <w:tab/>
      </w:r>
      <w:r>
        <w:rPr>
          <w:noProof/>
        </w:rPr>
        <w:fldChar w:fldCharType="begin"/>
      </w:r>
      <w:r>
        <w:rPr>
          <w:noProof/>
        </w:rPr>
        <w:instrText xml:space="preserve"> PAGEREF _Toc393133572 \h </w:instrText>
      </w:r>
      <w:r>
        <w:rPr>
          <w:noProof/>
        </w:rPr>
      </w:r>
      <w:r>
        <w:rPr>
          <w:noProof/>
        </w:rPr>
        <w:fldChar w:fldCharType="separate"/>
      </w:r>
      <w:r w:rsidR="00C83458">
        <w:rPr>
          <w:noProof/>
        </w:rPr>
        <w:t>9</w:t>
      </w:r>
      <w:r>
        <w:rPr>
          <w:noProof/>
        </w:rPr>
        <w:fldChar w:fldCharType="end"/>
      </w:r>
    </w:p>
    <w:p w:rsidR="00F17C15" w:rsidRDefault="00F17C15">
      <w:pPr>
        <w:pStyle w:val="TOC1"/>
        <w:tabs>
          <w:tab w:val="left" w:pos="440"/>
          <w:tab w:val="right" w:leader="dot" w:pos="9061"/>
        </w:tabs>
        <w:rPr>
          <w:noProof/>
        </w:rPr>
      </w:pPr>
    </w:p>
    <w:p w:rsidR="00F17C15" w:rsidRDefault="00F17C15">
      <w:pPr>
        <w:pStyle w:val="TOC1"/>
        <w:tabs>
          <w:tab w:val="left" w:pos="440"/>
          <w:tab w:val="right" w:leader="dot" w:pos="9061"/>
        </w:tabs>
        <w:rPr>
          <w:rFonts w:asciiTheme="minorHAnsi" w:eastAsiaTheme="minorEastAsia" w:hAnsiTheme="minorHAnsi" w:cstheme="minorBidi"/>
          <w:noProof/>
          <w:szCs w:val="22"/>
          <w:lang w:val="en-AU" w:eastAsia="en-AU"/>
        </w:rPr>
      </w:pPr>
      <w:r>
        <w:rPr>
          <w:noProof/>
        </w:rPr>
        <w:t>3.</w:t>
      </w:r>
      <w:r>
        <w:rPr>
          <w:rFonts w:asciiTheme="minorHAnsi" w:eastAsiaTheme="minorEastAsia" w:hAnsiTheme="minorHAnsi" w:cstheme="minorBidi"/>
          <w:noProof/>
          <w:szCs w:val="22"/>
          <w:lang w:val="en-AU" w:eastAsia="en-AU"/>
        </w:rPr>
        <w:tab/>
      </w:r>
      <w:r>
        <w:rPr>
          <w:noProof/>
        </w:rPr>
        <w:t>Results and discussion</w:t>
      </w:r>
      <w:r>
        <w:rPr>
          <w:noProof/>
        </w:rPr>
        <w:tab/>
      </w:r>
      <w:r>
        <w:rPr>
          <w:noProof/>
        </w:rPr>
        <w:fldChar w:fldCharType="begin"/>
      </w:r>
      <w:r>
        <w:rPr>
          <w:noProof/>
        </w:rPr>
        <w:instrText xml:space="preserve"> PAGEREF _Toc393133573 \h </w:instrText>
      </w:r>
      <w:r>
        <w:rPr>
          <w:noProof/>
        </w:rPr>
      </w:r>
      <w:r>
        <w:rPr>
          <w:noProof/>
        </w:rPr>
        <w:fldChar w:fldCharType="separate"/>
      </w:r>
      <w:r w:rsidR="00C83458">
        <w:rPr>
          <w:noProof/>
        </w:rPr>
        <w:t>10</w:t>
      </w:r>
      <w:r>
        <w:rPr>
          <w:noProof/>
        </w:rPr>
        <w:fldChar w:fldCharType="end"/>
      </w:r>
    </w:p>
    <w:p w:rsidR="00F17C15" w:rsidRDefault="00F17C15">
      <w:pPr>
        <w:pStyle w:val="TOC2"/>
        <w:tabs>
          <w:tab w:val="left" w:pos="880"/>
          <w:tab w:val="right" w:leader="dot" w:pos="9061"/>
        </w:tabs>
        <w:rPr>
          <w:rFonts w:asciiTheme="minorHAnsi" w:eastAsiaTheme="minorEastAsia" w:hAnsiTheme="minorHAnsi" w:cstheme="minorBidi"/>
          <w:noProof/>
          <w:szCs w:val="22"/>
          <w:lang w:val="en-AU" w:eastAsia="en-AU"/>
        </w:rPr>
      </w:pPr>
      <w:r>
        <w:rPr>
          <w:noProof/>
        </w:rPr>
        <w:t>3.1</w:t>
      </w:r>
      <w:r>
        <w:rPr>
          <w:rFonts w:asciiTheme="minorHAnsi" w:eastAsiaTheme="minorEastAsia" w:hAnsiTheme="minorHAnsi" w:cstheme="minorBidi"/>
          <w:noProof/>
          <w:szCs w:val="22"/>
          <w:lang w:val="en-AU" w:eastAsia="en-AU"/>
        </w:rPr>
        <w:tab/>
      </w:r>
      <w:r>
        <w:rPr>
          <w:noProof/>
        </w:rPr>
        <w:t>Regional reports</w:t>
      </w:r>
      <w:r>
        <w:rPr>
          <w:noProof/>
        </w:rPr>
        <w:tab/>
      </w:r>
      <w:r>
        <w:rPr>
          <w:noProof/>
        </w:rPr>
        <w:fldChar w:fldCharType="begin"/>
      </w:r>
      <w:r>
        <w:rPr>
          <w:noProof/>
        </w:rPr>
        <w:instrText xml:space="preserve"> PAGEREF _Toc393133574 \h </w:instrText>
      </w:r>
      <w:r>
        <w:rPr>
          <w:noProof/>
        </w:rPr>
      </w:r>
      <w:r>
        <w:rPr>
          <w:noProof/>
        </w:rPr>
        <w:fldChar w:fldCharType="separate"/>
      </w:r>
      <w:r w:rsidR="00C83458">
        <w:rPr>
          <w:noProof/>
        </w:rPr>
        <w:t>11</w:t>
      </w:r>
      <w:r>
        <w:rPr>
          <w:noProof/>
        </w:rPr>
        <w:fldChar w:fldCharType="end"/>
      </w:r>
    </w:p>
    <w:p w:rsidR="00F17C15" w:rsidRDefault="00F17C15">
      <w:pPr>
        <w:pStyle w:val="TOC3"/>
        <w:tabs>
          <w:tab w:val="left" w:pos="1320"/>
          <w:tab w:val="right" w:leader="dot" w:pos="9061"/>
        </w:tabs>
        <w:rPr>
          <w:rFonts w:asciiTheme="minorHAnsi" w:eastAsiaTheme="minorEastAsia" w:hAnsiTheme="minorHAnsi" w:cstheme="minorBidi"/>
          <w:noProof/>
          <w:szCs w:val="22"/>
          <w:lang w:val="en-AU" w:eastAsia="en-AU"/>
        </w:rPr>
      </w:pPr>
      <w:r>
        <w:rPr>
          <w:noProof/>
        </w:rPr>
        <w:t>3.1.1</w:t>
      </w:r>
      <w:r>
        <w:rPr>
          <w:rFonts w:asciiTheme="minorHAnsi" w:eastAsiaTheme="minorEastAsia" w:hAnsiTheme="minorHAnsi" w:cstheme="minorBidi"/>
          <w:noProof/>
          <w:szCs w:val="22"/>
          <w:lang w:val="en-AU" w:eastAsia="en-AU"/>
        </w:rPr>
        <w:tab/>
      </w:r>
      <w:r>
        <w:rPr>
          <w:noProof/>
        </w:rPr>
        <w:t>Wet Tropics Region: Barron Daintree sub-region</w:t>
      </w:r>
      <w:r>
        <w:rPr>
          <w:noProof/>
        </w:rPr>
        <w:tab/>
      </w:r>
      <w:r>
        <w:rPr>
          <w:noProof/>
        </w:rPr>
        <w:fldChar w:fldCharType="begin"/>
      </w:r>
      <w:r>
        <w:rPr>
          <w:noProof/>
        </w:rPr>
        <w:instrText xml:space="preserve"> PAGEREF _Toc393133575 \h </w:instrText>
      </w:r>
      <w:r>
        <w:rPr>
          <w:noProof/>
        </w:rPr>
      </w:r>
      <w:r>
        <w:rPr>
          <w:noProof/>
        </w:rPr>
        <w:fldChar w:fldCharType="separate"/>
      </w:r>
      <w:r w:rsidR="00C83458">
        <w:rPr>
          <w:noProof/>
        </w:rPr>
        <w:t>11</w:t>
      </w:r>
      <w:r>
        <w:rPr>
          <w:noProof/>
        </w:rPr>
        <w:fldChar w:fldCharType="end"/>
      </w:r>
    </w:p>
    <w:p w:rsidR="00F17C15" w:rsidRDefault="00F17C15">
      <w:pPr>
        <w:pStyle w:val="TOC3"/>
        <w:tabs>
          <w:tab w:val="left" w:pos="1320"/>
          <w:tab w:val="right" w:leader="dot" w:pos="9061"/>
        </w:tabs>
        <w:rPr>
          <w:rFonts w:asciiTheme="minorHAnsi" w:eastAsiaTheme="minorEastAsia" w:hAnsiTheme="minorHAnsi" w:cstheme="minorBidi"/>
          <w:noProof/>
          <w:szCs w:val="22"/>
          <w:lang w:val="en-AU" w:eastAsia="en-AU"/>
        </w:rPr>
      </w:pPr>
      <w:r>
        <w:rPr>
          <w:noProof/>
        </w:rPr>
        <w:t>3.1.2</w:t>
      </w:r>
      <w:r>
        <w:rPr>
          <w:rFonts w:asciiTheme="minorHAnsi" w:eastAsiaTheme="minorEastAsia" w:hAnsiTheme="minorHAnsi" w:cstheme="minorBidi"/>
          <w:noProof/>
          <w:szCs w:val="22"/>
          <w:lang w:val="en-AU" w:eastAsia="en-AU"/>
        </w:rPr>
        <w:tab/>
      </w:r>
      <w:r>
        <w:rPr>
          <w:noProof/>
        </w:rPr>
        <w:t>Wet Tropics Region: Johnstone Russell-Mulgrave sub-region</w:t>
      </w:r>
      <w:r>
        <w:rPr>
          <w:noProof/>
        </w:rPr>
        <w:tab/>
      </w:r>
      <w:r>
        <w:rPr>
          <w:noProof/>
        </w:rPr>
        <w:fldChar w:fldCharType="begin"/>
      </w:r>
      <w:r>
        <w:rPr>
          <w:noProof/>
        </w:rPr>
        <w:instrText xml:space="preserve"> PAGEREF _Toc393133576 \h </w:instrText>
      </w:r>
      <w:r>
        <w:rPr>
          <w:noProof/>
        </w:rPr>
      </w:r>
      <w:r>
        <w:rPr>
          <w:noProof/>
        </w:rPr>
        <w:fldChar w:fldCharType="separate"/>
      </w:r>
      <w:r w:rsidR="00C83458">
        <w:rPr>
          <w:noProof/>
        </w:rPr>
        <w:t>16</w:t>
      </w:r>
      <w:r>
        <w:rPr>
          <w:noProof/>
        </w:rPr>
        <w:fldChar w:fldCharType="end"/>
      </w:r>
    </w:p>
    <w:p w:rsidR="00F17C15" w:rsidRDefault="00F17C15">
      <w:pPr>
        <w:pStyle w:val="TOC3"/>
        <w:tabs>
          <w:tab w:val="left" w:pos="1320"/>
          <w:tab w:val="right" w:leader="dot" w:pos="9061"/>
        </w:tabs>
        <w:rPr>
          <w:rFonts w:asciiTheme="minorHAnsi" w:eastAsiaTheme="minorEastAsia" w:hAnsiTheme="minorHAnsi" w:cstheme="minorBidi"/>
          <w:noProof/>
          <w:szCs w:val="22"/>
          <w:lang w:val="en-AU" w:eastAsia="en-AU"/>
        </w:rPr>
      </w:pPr>
      <w:r>
        <w:rPr>
          <w:noProof/>
        </w:rPr>
        <w:t>3.1.3</w:t>
      </w:r>
      <w:r>
        <w:rPr>
          <w:rFonts w:asciiTheme="minorHAnsi" w:eastAsiaTheme="minorEastAsia" w:hAnsiTheme="minorHAnsi" w:cstheme="minorBidi"/>
          <w:noProof/>
          <w:szCs w:val="22"/>
          <w:lang w:val="en-AU" w:eastAsia="en-AU"/>
        </w:rPr>
        <w:tab/>
      </w:r>
      <w:r>
        <w:rPr>
          <w:noProof/>
        </w:rPr>
        <w:t>Wet Tropics Region: Herbert Tully sub-region</w:t>
      </w:r>
      <w:r>
        <w:rPr>
          <w:noProof/>
        </w:rPr>
        <w:tab/>
      </w:r>
      <w:r>
        <w:rPr>
          <w:noProof/>
        </w:rPr>
        <w:fldChar w:fldCharType="begin"/>
      </w:r>
      <w:r>
        <w:rPr>
          <w:noProof/>
        </w:rPr>
        <w:instrText xml:space="preserve"> PAGEREF _Toc393133577 \h </w:instrText>
      </w:r>
      <w:r>
        <w:rPr>
          <w:noProof/>
        </w:rPr>
      </w:r>
      <w:r>
        <w:rPr>
          <w:noProof/>
        </w:rPr>
        <w:fldChar w:fldCharType="separate"/>
      </w:r>
      <w:r w:rsidR="00C83458">
        <w:rPr>
          <w:noProof/>
        </w:rPr>
        <w:t>23</w:t>
      </w:r>
      <w:r>
        <w:rPr>
          <w:noProof/>
        </w:rPr>
        <w:fldChar w:fldCharType="end"/>
      </w:r>
    </w:p>
    <w:p w:rsidR="00F17C15" w:rsidRDefault="00F17C15">
      <w:pPr>
        <w:pStyle w:val="TOC3"/>
        <w:tabs>
          <w:tab w:val="left" w:pos="1320"/>
          <w:tab w:val="right" w:leader="dot" w:pos="9061"/>
        </w:tabs>
        <w:rPr>
          <w:rFonts w:asciiTheme="minorHAnsi" w:eastAsiaTheme="minorEastAsia" w:hAnsiTheme="minorHAnsi" w:cstheme="minorBidi"/>
          <w:noProof/>
          <w:szCs w:val="22"/>
          <w:lang w:val="en-AU" w:eastAsia="en-AU"/>
        </w:rPr>
      </w:pPr>
      <w:r>
        <w:rPr>
          <w:noProof/>
        </w:rPr>
        <w:t>3.1.4</w:t>
      </w:r>
      <w:r>
        <w:rPr>
          <w:rFonts w:asciiTheme="minorHAnsi" w:eastAsiaTheme="minorEastAsia" w:hAnsiTheme="minorHAnsi" w:cstheme="minorBidi"/>
          <w:noProof/>
          <w:szCs w:val="22"/>
          <w:lang w:val="en-AU" w:eastAsia="en-AU"/>
        </w:rPr>
        <w:tab/>
      </w:r>
      <w:r>
        <w:rPr>
          <w:noProof/>
        </w:rPr>
        <w:t>Burdekin Region</w:t>
      </w:r>
      <w:r>
        <w:rPr>
          <w:noProof/>
        </w:rPr>
        <w:tab/>
      </w:r>
      <w:r>
        <w:rPr>
          <w:noProof/>
        </w:rPr>
        <w:fldChar w:fldCharType="begin"/>
      </w:r>
      <w:r>
        <w:rPr>
          <w:noProof/>
        </w:rPr>
        <w:instrText xml:space="preserve"> PAGEREF _Toc393133578 \h </w:instrText>
      </w:r>
      <w:r>
        <w:rPr>
          <w:noProof/>
        </w:rPr>
      </w:r>
      <w:r>
        <w:rPr>
          <w:noProof/>
        </w:rPr>
        <w:fldChar w:fldCharType="separate"/>
      </w:r>
      <w:r w:rsidR="00C83458">
        <w:rPr>
          <w:noProof/>
        </w:rPr>
        <w:t>28</w:t>
      </w:r>
      <w:r>
        <w:rPr>
          <w:noProof/>
        </w:rPr>
        <w:fldChar w:fldCharType="end"/>
      </w:r>
    </w:p>
    <w:p w:rsidR="00F17C15" w:rsidRDefault="00F17C15">
      <w:pPr>
        <w:pStyle w:val="TOC3"/>
        <w:tabs>
          <w:tab w:val="left" w:pos="1320"/>
          <w:tab w:val="right" w:leader="dot" w:pos="9061"/>
        </w:tabs>
        <w:rPr>
          <w:rFonts w:asciiTheme="minorHAnsi" w:eastAsiaTheme="minorEastAsia" w:hAnsiTheme="minorHAnsi" w:cstheme="minorBidi"/>
          <w:noProof/>
          <w:szCs w:val="22"/>
          <w:lang w:val="en-AU" w:eastAsia="en-AU"/>
        </w:rPr>
      </w:pPr>
      <w:r w:rsidRPr="003D7A75">
        <w:rPr>
          <w:noProof/>
          <w:color w:val="000000"/>
        </w:rPr>
        <w:t>3.1.5</w:t>
      </w:r>
      <w:r>
        <w:rPr>
          <w:rFonts w:asciiTheme="minorHAnsi" w:eastAsiaTheme="minorEastAsia" w:hAnsiTheme="minorHAnsi" w:cstheme="minorBidi"/>
          <w:noProof/>
          <w:szCs w:val="22"/>
          <w:lang w:val="en-AU" w:eastAsia="en-AU"/>
        </w:rPr>
        <w:tab/>
      </w:r>
      <w:r w:rsidRPr="003D7A75">
        <w:rPr>
          <w:noProof/>
          <w:color w:val="000000"/>
        </w:rPr>
        <w:t>Mackay Whitsunday Region</w:t>
      </w:r>
      <w:r>
        <w:rPr>
          <w:noProof/>
        </w:rPr>
        <w:tab/>
      </w:r>
      <w:r>
        <w:rPr>
          <w:noProof/>
        </w:rPr>
        <w:fldChar w:fldCharType="begin"/>
      </w:r>
      <w:r>
        <w:rPr>
          <w:noProof/>
        </w:rPr>
        <w:instrText xml:space="preserve"> PAGEREF _Toc393133579 \h </w:instrText>
      </w:r>
      <w:r>
        <w:rPr>
          <w:noProof/>
        </w:rPr>
      </w:r>
      <w:r>
        <w:rPr>
          <w:noProof/>
        </w:rPr>
        <w:fldChar w:fldCharType="separate"/>
      </w:r>
      <w:r w:rsidR="00C83458">
        <w:rPr>
          <w:noProof/>
        </w:rPr>
        <w:t>34</w:t>
      </w:r>
      <w:r>
        <w:rPr>
          <w:noProof/>
        </w:rPr>
        <w:fldChar w:fldCharType="end"/>
      </w:r>
    </w:p>
    <w:p w:rsidR="00F17C15" w:rsidRDefault="00F17C15">
      <w:pPr>
        <w:pStyle w:val="TOC3"/>
        <w:tabs>
          <w:tab w:val="left" w:pos="1320"/>
          <w:tab w:val="right" w:leader="dot" w:pos="9061"/>
        </w:tabs>
        <w:rPr>
          <w:rFonts w:asciiTheme="minorHAnsi" w:eastAsiaTheme="minorEastAsia" w:hAnsiTheme="minorHAnsi" w:cstheme="minorBidi"/>
          <w:noProof/>
          <w:szCs w:val="22"/>
          <w:lang w:val="en-AU" w:eastAsia="en-AU"/>
        </w:rPr>
      </w:pPr>
      <w:r>
        <w:rPr>
          <w:noProof/>
        </w:rPr>
        <w:t>3.1.6</w:t>
      </w:r>
      <w:r>
        <w:rPr>
          <w:rFonts w:asciiTheme="minorHAnsi" w:eastAsiaTheme="minorEastAsia" w:hAnsiTheme="minorHAnsi" w:cstheme="minorBidi"/>
          <w:noProof/>
          <w:szCs w:val="22"/>
          <w:lang w:val="en-AU" w:eastAsia="en-AU"/>
        </w:rPr>
        <w:tab/>
      </w:r>
      <w:r>
        <w:rPr>
          <w:noProof/>
        </w:rPr>
        <w:t>Fitzroy Region</w:t>
      </w:r>
      <w:r>
        <w:rPr>
          <w:noProof/>
        </w:rPr>
        <w:tab/>
      </w:r>
      <w:r>
        <w:rPr>
          <w:noProof/>
        </w:rPr>
        <w:fldChar w:fldCharType="begin"/>
      </w:r>
      <w:r>
        <w:rPr>
          <w:noProof/>
        </w:rPr>
        <w:instrText xml:space="preserve"> PAGEREF _Toc393133580 \h </w:instrText>
      </w:r>
      <w:r>
        <w:rPr>
          <w:noProof/>
        </w:rPr>
      </w:r>
      <w:r>
        <w:rPr>
          <w:noProof/>
        </w:rPr>
        <w:fldChar w:fldCharType="separate"/>
      </w:r>
      <w:r w:rsidR="00C83458">
        <w:rPr>
          <w:noProof/>
        </w:rPr>
        <w:t>40</w:t>
      </w:r>
      <w:r>
        <w:rPr>
          <w:noProof/>
        </w:rPr>
        <w:fldChar w:fldCharType="end"/>
      </w:r>
    </w:p>
    <w:p w:rsidR="00F17C15" w:rsidRDefault="00F17C15">
      <w:pPr>
        <w:pStyle w:val="TOC2"/>
        <w:tabs>
          <w:tab w:val="left" w:pos="880"/>
          <w:tab w:val="right" w:leader="dot" w:pos="9061"/>
        </w:tabs>
        <w:rPr>
          <w:rFonts w:asciiTheme="minorHAnsi" w:eastAsiaTheme="minorEastAsia" w:hAnsiTheme="minorHAnsi" w:cstheme="minorBidi"/>
          <w:noProof/>
          <w:szCs w:val="22"/>
          <w:lang w:val="en-AU" w:eastAsia="en-AU"/>
        </w:rPr>
      </w:pPr>
      <w:r>
        <w:rPr>
          <w:noProof/>
        </w:rPr>
        <w:t>3.2</w:t>
      </w:r>
      <w:r>
        <w:rPr>
          <w:rFonts w:asciiTheme="minorHAnsi" w:eastAsiaTheme="minorEastAsia" w:hAnsiTheme="minorHAnsi" w:cstheme="minorBidi"/>
          <w:noProof/>
          <w:szCs w:val="22"/>
          <w:lang w:val="en-AU" w:eastAsia="en-AU"/>
        </w:rPr>
        <w:tab/>
      </w:r>
      <w:r>
        <w:rPr>
          <w:noProof/>
        </w:rPr>
        <w:t>Case study: Trends in coral settlement</w:t>
      </w:r>
      <w:r>
        <w:rPr>
          <w:noProof/>
        </w:rPr>
        <w:tab/>
      </w:r>
      <w:r>
        <w:rPr>
          <w:noProof/>
        </w:rPr>
        <w:fldChar w:fldCharType="begin"/>
      </w:r>
      <w:r>
        <w:rPr>
          <w:noProof/>
        </w:rPr>
        <w:instrText xml:space="preserve"> PAGEREF _Toc393133581 \h </w:instrText>
      </w:r>
      <w:r>
        <w:rPr>
          <w:noProof/>
        </w:rPr>
      </w:r>
      <w:r>
        <w:rPr>
          <w:noProof/>
        </w:rPr>
        <w:fldChar w:fldCharType="separate"/>
      </w:r>
      <w:r w:rsidR="00C83458">
        <w:rPr>
          <w:noProof/>
        </w:rPr>
        <w:t>46</w:t>
      </w:r>
      <w:r>
        <w:rPr>
          <w:noProof/>
        </w:rPr>
        <w:fldChar w:fldCharType="end"/>
      </w:r>
    </w:p>
    <w:p w:rsidR="00F17C15" w:rsidRDefault="00F17C15">
      <w:pPr>
        <w:pStyle w:val="TOC2"/>
        <w:tabs>
          <w:tab w:val="left" w:pos="880"/>
          <w:tab w:val="right" w:leader="dot" w:pos="9061"/>
        </w:tabs>
        <w:rPr>
          <w:rFonts w:asciiTheme="minorHAnsi" w:eastAsiaTheme="minorEastAsia" w:hAnsiTheme="minorHAnsi" w:cstheme="minorBidi"/>
          <w:noProof/>
          <w:szCs w:val="22"/>
          <w:lang w:val="en-AU" w:eastAsia="en-AU"/>
        </w:rPr>
      </w:pPr>
      <w:r>
        <w:rPr>
          <w:noProof/>
        </w:rPr>
        <w:t>3.3</w:t>
      </w:r>
      <w:r>
        <w:rPr>
          <w:rFonts w:asciiTheme="minorHAnsi" w:eastAsiaTheme="minorEastAsia" w:hAnsiTheme="minorHAnsi" w:cstheme="minorBidi"/>
          <w:noProof/>
          <w:szCs w:val="22"/>
          <w:lang w:val="en-AU" w:eastAsia="en-AU"/>
        </w:rPr>
        <w:tab/>
      </w:r>
      <w:r>
        <w:rPr>
          <w:noProof/>
        </w:rPr>
        <w:t>Case study: The importance of long-term time series in water quality monitoring</w:t>
      </w:r>
      <w:r>
        <w:rPr>
          <w:noProof/>
        </w:rPr>
        <w:tab/>
      </w:r>
      <w:r>
        <w:rPr>
          <w:noProof/>
        </w:rPr>
        <w:fldChar w:fldCharType="begin"/>
      </w:r>
      <w:r>
        <w:rPr>
          <w:noProof/>
        </w:rPr>
        <w:instrText xml:space="preserve"> PAGEREF _Toc393133582 \h </w:instrText>
      </w:r>
      <w:r>
        <w:rPr>
          <w:noProof/>
        </w:rPr>
      </w:r>
      <w:r>
        <w:rPr>
          <w:noProof/>
        </w:rPr>
        <w:fldChar w:fldCharType="separate"/>
      </w:r>
      <w:r w:rsidR="00C83458">
        <w:rPr>
          <w:noProof/>
        </w:rPr>
        <w:t>52</w:t>
      </w:r>
      <w:r>
        <w:rPr>
          <w:noProof/>
        </w:rPr>
        <w:fldChar w:fldCharType="end"/>
      </w:r>
    </w:p>
    <w:p w:rsidR="00F17C15" w:rsidRDefault="00F17C15">
      <w:pPr>
        <w:pStyle w:val="TOC1"/>
        <w:tabs>
          <w:tab w:val="left" w:pos="440"/>
          <w:tab w:val="right" w:leader="dot" w:pos="9061"/>
        </w:tabs>
        <w:rPr>
          <w:noProof/>
        </w:rPr>
      </w:pPr>
    </w:p>
    <w:p w:rsidR="00F17C15" w:rsidRDefault="00F17C15">
      <w:pPr>
        <w:pStyle w:val="TOC1"/>
        <w:tabs>
          <w:tab w:val="left" w:pos="440"/>
          <w:tab w:val="right" w:leader="dot" w:pos="9061"/>
        </w:tabs>
        <w:rPr>
          <w:rFonts w:asciiTheme="minorHAnsi" w:eastAsiaTheme="minorEastAsia" w:hAnsiTheme="minorHAnsi" w:cstheme="minorBidi"/>
          <w:noProof/>
          <w:szCs w:val="22"/>
          <w:lang w:val="en-AU" w:eastAsia="en-AU"/>
        </w:rPr>
      </w:pPr>
      <w:r>
        <w:rPr>
          <w:noProof/>
        </w:rPr>
        <w:t>4.</w:t>
      </w:r>
      <w:r>
        <w:rPr>
          <w:rFonts w:asciiTheme="minorHAnsi" w:eastAsiaTheme="minorEastAsia" w:hAnsiTheme="minorHAnsi" w:cstheme="minorBidi"/>
          <w:noProof/>
          <w:szCs w:val="22"/>
          <w:lang w:val="en-AU" w:eastAsia="en-AU"/>
        </w:rPr>
        <w:tab/>
      </w:r>
      <w:r>
        <w:rPr>
          <w:noProof/>
        </w:rPr>
        <w:t>Conclusion</w:t>
      </w:r>
      <w:r>
        <w:rPr>
          <w:noProof/>
        </w:rPr>
        <w:tab/>
      </w:r>
      <w:r>
        <w:rPr>
          <w:noProof/>
        </w:rPr>
        <w:fldChar w:fldCharType="begin"/>
      </w:r>
      <w:r>
        <w:rPr>
          <w:noProof/>
        </w:rPr>
        <w:instrText xml:space="preserve"> PAGEREF _Toc393133583 \h </w:instrText>
      </w:r>
      <w:r>
        <w:rPr>
          <w:noProof/>
        </w:rPr>
      </w:r>
      <w:r>
        <w:rPr>
          <w:noProof/>
        </w:rPr>
        <w:fldChar w:fldCharType="separate"/>
      </w:r>
      <w:r w:rsidR="00C83458">
        <w:rPr>
          <w:noProof/>
        </w:rPr>
        <w:t>56</w:t>
      </w:r>
      <w:r>
        <w:rPr>
          <w:noProof/>
        </w:rPr>
        <w:fldChar w:fldCharType="end"/>
      </w:r>
    </w:p>
    <w:p w:rsidR="00F17C15" w:rsidRDefault="00F17C15">
      <w:pPr>
        <w:pStyle w:val="TOC2"/>
        <w:tabs>
          <w:tab w:val="right" w:leader="dot" w:pos="9061"/>
        </w:tabs>
        <w:rPr>
          <w:rFonts w:asciiTheme="minorHAnsi" w:eastAsiaTheme="minorEastAsia" w:hAnsiTheme="minorHAnsi" w:cstheme="minorBidi"/>
          <w:noProof/>
          <w:szCs w:val="22"/>
          <w:lang w:val="en-AU" w:eastAsia="en-AU"/>
        </w:rPr>
      </w:pPr>
      <w:r>
        <w:rPr>
          <w:noProof/>
        </w:rPr>
        <w:t>Acknowledgments</w:t>
      </w:r>
      <w:r>
        <w:rPr>
          <w:noProof/>
        </w:rPr>
        <w:tab/>
      </w:r>
      <w:r>
        <w:rPr>
          <w:noProof/>
        </w:rPr>
        <w:fldChar w:fldCharType="begin"/>
      </w:r>
      <w:r>
        <w:rPr>
          <w:noProof/>
        </w:rPr>
        <w:instrText xml:space="preserve"> PAGEREF _Toc393133584 \h </w:instrText>
      </w:r>
      <w:r>
        <w:rPr>
          <w:noProof/>
        </w:rPr>
      </w:r>
      <w:r>
        <w:rPr>
          <w:noProof/>
        </w:rPr>
        <w:fldChar w:fldCharType="separate"/>
      </w:r>
      <w:r w:rsidR="00C83458">
        <w:rPr>
          <w:noProof/>
        </w:rPr>
        <w:t>62</w:t>
      </w:r>
      <w:r>
        <w:rPr>
          <w:noProof/>
        </w:rPr>
        <w:fldChar w:fldCharType="end"/>
      </w:r>
    </w:p>
    <w:p w:rsidR="00F17C15" w:rsidRDefault="00F17C15">
      <w:pPr>
        <w:pStyle w:val="TOC1"/>
        <w:tabs>
          <w:tab w:val="left" w:pos="440"/>
          <w:tab w:val="right" w:leader="dot" w:pos="9061"/>
        </w:tabs>
        <w:rPr>
          <w:noProof/>
        </w:rPr>
      </w:pPr>
    </w:p>
    <w:p w:rsidR="00F17C15" w:rsidRDefault="00F17C15">
      <w:pPr>
        <w:pStyle w:val="TOC1"/>
        <w:tabs>
          <w:tab w:val="left" w:pos="440"/>
          <w:tab w:val="right" w:leader="dot" w:pos="9061"/>
        </w:tabs>
        <w:rPr>
          <w:rFonts w:asciiTheme="minorHAnsi" w:eastAsiaTheme="minorEastAsia" w:hAnsiTheme="minorHAnsi" w:cstheme="minorBidi"/>
          <w:noProof/>
          <w:szCs w:val="22"/>
          <w:lang w:val="en-AU" w:eastAsia="en-AU"/>
        </w:rPr>
      </w:pPr>
      <w:r>
        <w:rPr>
          <w:noProof/>
        </w:rPr>
        <w:t>5.</w:t>
      </w:r>
      <w:r>
        <w:rPr>
          <w:rFonts w:asciiTheme="minorHAnsi" w:eastAsiaTheme="minorEastAsia" w:hAnsiTheme="minorHAnsi" w:cstheme="minorBidi"/>
          <w:noProof/>
          <w:szCs w:val="22"/>
          <w:lang w:val="en-AU" w:eastAsia="en-AU"/>
        </w:rPr>
        <w:tab/>
      </w:r>
      <w:r>
        <w:rPr>
          <w:noProof/>
        </w:rPr>
        <w:t>References</w:t>
      </w:r>
      <w:r>
        <w:rPr>
          <w:noProof/>
        </w:rPr>
        <w:tab/>
      </w:r>
      <w:r>
        <w:rPr>
          <w:noProof/>
        </w:rPr>
        <w:fldChar w:fldCharType="begin"/>
      </w:r>
      <w:r>
        <w:rPr>
          <w:noProof/>
        </w:rPr>
        <w:instrText xml:space="preserve"> PAGEREF _Toc393133585 \h </w:instrText>
      </w:r>
      <w:r>
        <w:rPr>
          <w:noProof/>
        </w:rPr>
      </w:r>
      <w:r>
        <w:rPr>
          <w:noProof/>
        </w:rPr>
        <w:fldChar w:fldCharType="separate"/>
      </w:r>
      <w:r w:rsidR="00C83458">
        <w:rPr>
          <w:noProof/>
        </w:rPr>
        <w:t>63</w:t>
      </w:r>
      <w:r>
        <w:rPr>
          <w:noProof/>
        </w:rPr>
        <w:fldChar w:fldCharType="end"/>
      </w:r>
    </w:p>
    <w:p w:rsidR="00F17C15" w:rsidRDefault="00F17C15">
      <w:pPr>
        <w:pStyle w:val="TOC1"/>
        <w:tabs>
          <w:tab w:val="right" w:leader="dot" w:pos="9061"/>
        </w:tabs>
        <w:rPr>
          <w:noProof/>
        </w:rPr>
      </w:pPr>
    </w:p>
    <w:p w:rsidR="00F17C15" w:rsidRDefault="00F17C15">
      <w:pPr>
        <w:pStyle w:val="TOC1"/>
        <w:tabs>
          <w:tab w:val="right" w:leader="dot" w:pos="9061"/>
        </w:tabs>
        <w:rPr>
          <w:rFonts w:asciiTheme="minorHAnsi" w:eastAsiaTheme="minorEastAsia" w:hAnsiTheme="minorHAnsi" w:cstheme="minorBidi"/>
          <w:noProof/>
          <w:szCs w:val="22"/>
          <w:lang w:val="en-AU" w:eastAsia="en-AU"/>
        </w:rPr>
      </w:pPr>
      <w:r>
        <w:rPr>
          <w:noProof/>
        </w:rPr>
        <w:t>Appendix 1: Material and Methods</w:t>
      </w:r>
      <w:r>
        <w:rPr>
          <w:noProof/>
        </w:rPr>
        <w:tab/>
      </w:r>
      <w:r>
        <w:rPr>
          <w:noProof/>
        </w:rPr>
        <w:fldChar w:fldCharType="begin"/>
      </w:r>
      <w:r>
        <w:rPr>
          <w:noProof/>
        </w:rPr>
        <w:instrText xml:space="preserve"> PAGEREF _Toc393133586 \h </w:instrText>
      </w:r>
      <w:r>
        <w:rPr>
          <w:noProof/>
        </w:rPr>
      </w:r>
      <w:r>
        <w:rPr>
          <w:noProof/>
        </w:rPr>
        <w:fldChar w:fldCharType="separate"/>
      </w:r>
      <w:r w:rsidR="00C83458">
        <w:rPr>
          <w:noProof/>
        </w:rPr>
        <w:t>76</w:t>
      </w:r>
      <w:r>
        <w:rPr>
          <w:noProof/>
        </w:rPr>
        <w:fldChar w:fldCharType="end"/>
      </w:r>
    </w:p>
    <w:p w:rsidR="00F17C15" w:rsidRDefault="00F17C15">
      <w:pPr>
        <w:pStyle w:val="TOC2"/>
        <w:tabs>
          <w:tab w:val="right" w:leader="dot" w:pos="9061"/>
        </w:tabs>
        <w:rPr>
          <w:rFonts w:asciiTheme="minorHAnsi" w:eastAsiaTheme="minorEastAsia" w:hAnsiTheme="minorHAnsi" w:cstheme="minorBidi"/>
          <w:noProof/>
          <w:szCs w:val="22"/>
          <w:lang w:val="en-AU" w:eastAsia="en-AU"/>
        </w:rPr>
      </w:pPr>
      <w:r>
        <w:rPr>
          <w:noProof/>
        </w:rPr>
        <w:t>A1.1 Water quality monitoring methods</w:t>
      </w:r>
      <w:r>
        <w:rPr>
          <w:noProof/>
        </w:rPr>
        <w:tab/>
      </w:r>
      <w:r>
        <w:rPr>
          <w:noProof/>
        </w:rPr>
        <w:fldChar w:fldCharType="begin"/>
      </w:r>
      <w:r>
        <w:rPr>
          <w:noProof/>
        </w:rPr>
        <w:instrText xml:space="preserve"> PAGEREF _Toc393133587 \h </w:instrText>
      </w:r>
      <w:r>
        <w:rPr>
          <w:noProof/>
        </w:rPr>
      </w:r>
      <w:r>
        <w:rPr>
          <w:noProof/>
        </w:rPr>
        <w:fldChar w:fldCharType="separate"/>
      </w:r>
      <w:r w:rsidR="00C83458">
        <w:rPr>
          <w:noProof/>
        </w:rPr>
        <w:t>77</w:t>
      </w:r>
      <w:r>
        <w:rPr>
          <w:noProof/>
        </w:rPr>
        <w:fldChar w:fldCharType="end"/>
      </w:r>
    </w:p>
    <w:p w:rsidR="00F17C15" w:rsidRDefault="00F17C15">
      <w:pPr>
        <w:pStyle w:val="TOC2"/>
        <w:tabs>
          <w:tab w:val="right" w:leader="dot" w:pos="9061"/>
        </w:tabs>
        <w:rPr>
          <w:rFonts w:asciiTheme="minorHAnsi" w:eastAsiaTheme="minorEastAsia" w:hAnsiTheme="minorHAnsi" w:cstheme="minorBidi"/>
          <w:noProof/>
          <w:szCs w:val="22"/>
          <w:lang w:val="en-AU" w:eastAsia="en-AU"/>
        </w:rPr>
      </w:pPr>
      <w:r>
        <w:rPr>
          <w:noProof/>
        </w:rPr>
        <w:t>A1.3 Coral reef monitoring methods</w:t>
      </w:r>
      <w:r>
        <w:rPr>
          <w:noProof/>
        </w:rPr>
        <w:tab/>
      </w:r>
      <w:r>
        <w:rPr>
          <w:noProof/>
        </w:rPr>
        <w:fldChar w:fldCharType="begin"/>
      </w:r>
      <w:r>
        <w:rPr>
          <w:noProof/>
        </w:rPr>
        <w:instrText xml:space="preserve"> PAGEREF _Toc393133595 \h </w:instrText>
      </w:r>
      <w:r>
        <w:rPr>
          <w:noProof/>
        </w:rPr>
      </w:r>
      <w:r>
        <w:rPr>
          <w:noProof/>
        </w:rPr>
        <w:fldChar w:fldCharType="separate"/>
      </w:r>
      <w:r w:rsidR="00C83458">
        <w:rPr>
          <w:noProof/>
        </w:rPr>
        <w:t>84</w:t>
      </w:r>
      <w:r>
        <w:rPr>
          <w:noProof/>
        </w:rPr>
        <w:fldChar w:fldCharType="end"/>
      </w:r>
    </w:p>
    <w:p w:rsidR="001C1F5D" w:rsidRDefault="001C1F5D">
      <w:pPr>
        <w:pStyle w:val="TOC1"/>
        <w:tabs>
          <w:tab w:val="right" w:leader="dot" w:pos="9061"/>
        </w:tabs>
        <w:rPr>
          <w:noProof/>
        </w:rPr>
      </w:pPr>
    </w:p>
    <w:p w:rsidR="00F17C15" w:rsidRDefault="00F17C15">
      <w:pPr>
        <w:pStyle w:val="TOC1"/>
        <w:tabs>
          <w:tab w:val="right" w:leader="dot" w:pos="9061"/>
        </w:tabs>
        <w:rPr>
          <w:rFonts w:asciiTheme="minorHAnsi" w:eastAsiaTheme="minorEastAsia" w:hAnsiTheme="minorHAnsi" w:cstheme="minorBidi"/>
          <w:noProof/>
          <w:szCs w:val="22"/>
          <w:lang w:val="en-AU" w:eastAsia="en-AU"/>
        </w:rPr>
      </w:pPr>
      <w:r>
        <w:rPr>
          <w:noProof/>
        </w:rPr>
        <w:t>Appendix 2: Additional Information</w:t>
      </w:r>
      <w:r>
        <w:rPr>
          <w:noProof/>
        </w:rPr>
        <w:tab/>
      </w:r>
      <w:r>
        <w:rPr>
          <w:noProof/>
        </w:rPr>
        <w:fldChar w:fldCharType="begin"/>
      </w:r>
      <w:r>
        <w:rPr>
          <w:noProof/>
        </w:rPr>
        <w:instrText xml:space="preserve"> PAGEREF _Toc393133603 \h </w:instrText>
      </w:r>
      <w:r>
        <w:rPr>
          <w:noProof/>
        </w:rPr>
      </w:r>
      <w:r>
        <w:rPr>
          <w:noProof/>
        </w:rPr>
        <w:fldChar w:fldCharType="separate"/>
      </w:r>
      <w:r w:rsidR="00C83458">
        <w:rPr>
          <w:noProof/>
        </w:rPr>
        <w:t>94</w:t>
      </w:r>
      <w:r>
        <w:rPr>
          <w:noProof/>
        </w:rPr>
        <w:fldChar w:fldCharType="end"/>
      </w:r>
    </w:p>
    <w:p w:rsidR="001C1F5D" w:rsidRDefault="001C1F5D">
      <w:pPr>
        <w:pStyle w:val="TOC1"/>
        <w:tabs>
          <w:tab w:val="right" w:leader="dot" w:pos="9061"/>
        </w:tabs>
        <w:rPr>
          <w:noProof/>
        </w:rPr>
      </w:pPr>
    </w:p>
    <w:p w:rsidR="00F17C15" w:rsidRDefault="00F17C15">
      <w:pPr>
        <w:pStyle w:val="TOC1"/>
        <w:tabs>
          <w:tab w:val="right" w:leader="dot" w:pos="9061"/>
        </w:tabs>
        <w:rPr>
          <w:rFonts w:asciiTheme="minorHAnsi" w:eastAsiaTheme="minorEastAsia" w:hAnsiTheme="minorHAnsi" w:cstheme="minorBidi"/>
          <w:noProof/>
          <w:szCs w:val="22"/>
          <w:lang w:val="en-AU" w:eastAsia="en-AU"/>
        </w:rPr>
      </w:pPr>
      <w:r>
        <w:rPr>
          <w:noProof/>
        </w:rPr>
        <w:t>Appendix 3: QAQC Information</w:t>
      </w:r>
      <w:r>
        <w:rPr>
          <w:noProof/>
        </w:rPr>
        <w:tab/>
      </w:r>
      <w:r>
        <w:rPr>
          <w:noProof/>
        </w:rPr>
        <w:fldChar w:fldCharType="begin"/>
      </w:r>
      <w:r>
        <w:rPr>
          <w:noProof/>
        </w:rPr>
        <w:instrText xml:space="preserve"> PAGEREF _Toc393133604 \h </w:instrText>
      </w:r>
      <w:r>
        <w:rPr>
          <w:noProof/>
        </w:rPr>
      </w:r>
      <w:r>
        <w:rPr>
          <w:noProof/>
        </w:rPr>
        <w:fldChar w:fldCharType="separate"/>
      </w:r>
      <w:r w:rsidR="00C83458">
        <w:rPr>
          <w:noProof/>
        </w:rPr>
        <w:t>136</w:t>
      </w:r>
      <w:r>
        <w:rPr>
          <w:noProof/>
        </w:rPr>
        <w:fldChar w:fldCharType="end"/>
      </w:r>
    </w:p>
    <w:p w:rsidR="001C1F5D" w:rsidRDefault="001C1F5D">
      <w:pPr>
        <w:pStyle w:val="TOC1"/>
        <w:tabs>
          <w:tab w:val="right" w:leader="dot" w:pos="9061"/>
        </w:tabs>
        <w:rPr>
          <w:noProof/>
        </w:rPr>
      </w:pPr>
    </w:p>
    <w:p w:rsidR="00F17C15" w:rsidRDefault="00F17C15">
      <w:pPr>
        <w:pStyle w:val="TOC1"/>
        <w:tabs>
          <w:tab w:val="right" w:leader="dot" w:pos="9061"/>
        </w:tabs>
        <w:rPr>
          <w:rFonts w:asciiTheme="minorHAnsi" w:eastAsiaTheme="minorEastAsia" w:hAnsiTheme="minorHAnsi" w:cstheme="minorBidi"/>
          <w:noProof/>
          <w:szCs w:val="22"/>
          <w:lang w:val="en-AU" w:eastAsia="en-AU"/>
        </w:rPr>
      </w:pPr>
      <w:r>
        <w:rPr>
          <w:noProof/>
        </w:rPr>
        <w:t>Appendix 4: Ongoing efforts to improve calibration and validation of chlorophyll estimates from WET Labs ECO FLNTUSB loggers</w:t>
      </w:r>
      <w:r>
        <w:rPr>
          <w:noProof/>
        </w:rPr>
        <w:tab/>
      </w:r>
      <w:r>
        <w:rPr>
          <w:noProof/>
        </w:rPr>
        <w:fldChar w:fldCharType="begin"/>
      </w:r>
      <w:r>
        <w:rPr>
          <w:noProof/>
        </w:rPr>
        <w:instrText xml:space="preserve"> PAGEREF _Toc393133612 \h </w:instrText>
      </w:r>
      <w:r>
        <w:rPr>
          <w:noProof/>
        </w:rPr>
      </w:r>
      <w:r>
        <w:rPr>
          <w:noProof/>
        </w:rPr>
        <w:fldChar w:fldCharType="separate"/>
      </w:r>
      <w:r w:rsidR="00C83458">
        <w:rPr>
          <w:noProof/>
        </w:rPr>
        <w:t>143</w:t>
      </w:r>
      <w:r>
        <w:rPr>
          <w:noProof/>
        </w:rPr>
        <w:fldChar w:fldCharType="end"/>
      </w:r>
    </w:p>
    <w:p w:rsidR="001C1F5D" w:rsidRDefault="001C1F5D">
      <w:pPr>
        <w:pStyle w:val="TOC1"/>
        <w:tabs>
          <w:tab w:val="right" w:leader="dot" w:pos="9061"/>
        </w:tabs>
        <w:rPr>
          <w:noProof/>
        </w:rPr>
      </w:pPr>
    </w:p>
    <w:p w:rsidR="00F17C15" w:rsidRDefault="00F17C15">
      <w:pPr>
        <w:pStyle w:val="TOC1"/>
        <w:tabs>
          <w:tab w:val="right" w:leader="dot" w:pos="9061"/>
        </w:tabs>
        <w:rPr>
          <w:rFonts w:asciiTheme="minorHAnsi" w:eastAsiaTheme="minorEastAsia" w:hAnsiTheme="minorHAnsi" w:cstheme="minorBidi"/>
          <w:noProof/>
          <w:szCs w:val="22"/>
          <w:lang w:val="en-AU" w:eastAsia="en-AU"/>
        </w:rPr>
      </w:pPr>
      <w:r>
        <w:rPr>
          <w:noProof/>
        </w:rPr>
        <w:t>Appendix 5: Scientific publications and presentations arising from the Programme 2012-13</w:t>
      </w:r>
      <w:r>
        <w:rPr>
          <w:noProof/>
        </w:rPr>
        <w:tab/>
      </w:r>
      <w:r>
        <w:rPr>
          <w:noProof/>
        </w:rPr>
        <w:fldChar w:fldCharType="begin"/>
      </w:r>
      <w:r>
        <w:rPr>
          <w:noProof/>
        </w:rPr>
        <w:instrText xml:space="preserve"> PAGEREF _Toc393133616 \h </w:instrText>
      </w:r>
      <w:r>
        <w:rPr>
          <w:noProof/>
        </w:rPr>
      </w:r>
      <w:r>
        <w:rPr>
          <w:noProof/>
        </w:rPr>
        <w:fldChar w:fldCharType="separate"/>
      </w:r>
      <w:r w:rsidR="00C83458">
        <w:rPr>
          <w:noProof/>
        </w:rPr>
        <w:t>182</w:t>
      </w:r>
      <w:r>
        <w:rPr>
          <w:noProof/>
        </w:rPr>
        <w:fldChar w:fldCharType="end"/>
      </w:r>
    </w:p>
    <w:p w:rsidR="00057454" w:rsidRPr="003A0C2F" w:rsidRDefault="00A354E0" w:rsidP="00D14EB0">
      <w:pPr>
        <w:pStyle w:val="TOC1"/>
        <w:rPr>
          <w:color w:val="4F81BD"/>
        </w:rPr>
      </w:pPr>
      <w:r w:rsidRPr="003A0C2F">
        <w:rPr>
          <w:rFonts w:cs="Arial"/>
          <w:color w:val="4F81BD"/>
          <w:szCs w:val="22"/>
        </w:rPr>
        <w:fldChar w:fldCharType="end"/>
      </w:r>
    </w:p>
    <w:p w:rsidR="00057454" w:rsidRPr="003A0C2F" w:rsidRDefault="00057454" w:rsidP="00CC1CAD">
      <w:pPr>
        <w:rPr>
          <w:color w:val="4F81BD"/>
        </w:rPr>
        <w:sectPr w:rsidR="00057454" w:rsidRPr="003A0C2F" w:rsidSect="004B1844">
          <w:headerReference w:type="even" r:id="rId289"/>
          <w:headerReference w:type="default" r:id="rId290"/>
          <w:footerReference w:type="default" r:id="rId291"/>
          <w:headerReference w:type="first" r:id="rId292"/>
          <w:type w:val="nextColumn"/>
          <w:pgSz w:w="11907" w:h="16840" w:code="9"/>
          <w:pgMar w:top="1418" w:right="1418" w:bottom="1418" w:left="1418" w:header="864" w:footer="720" w:gutter="0"/>
          <w:pgNumType w:fmt="lowerRoman" w:start="1"/>
          <w:cols w:space="720"/>
        </w:sectPr>
      </w:pPr>
    </w:p>
    <w:p w:rsidR="001E1BE5" w:rsidRPr="003741CA" w:rsidRDefault="00A302DE" w:rsidP="00E77311">
      <w:pPr>
        <w:pStyle w:val="Heading1"/>
      </w:pPr>
      <w:bookmarkStart w:id="1" w:name="_Toc393133555"/>
      <w:bookmarkStart w:id="2" w:name="_Toc330104749"/>
      <w:bookmarkStart w:id="3" w:name="_Toc330104900"/>
      <w:r>
        <w:lastRenderedPageBreak/>
        <w:t>List of Figures</w:t>
      </w:r>
      <w:r w:rsidR="003741CA">
        <w:t xml:space="preserve"> and Tables</w:t>
      </w:r>
      <w:bookmarkEnd w:id="1"/>
    </w:p>
    <w:p w:rsidR="0029414A" w:rsidRPr="008D5505" w:rsidRDefault="00E81BF1">
      <w:pPr>
        <w:pStyle w:val="TableofFigures"/>
        <w:tabs>
          <w:tab w:val="left" w:pos="1100"/>
          <w:tab w:val="right" w:leader="dot" w:pos="9061"/>
        </w:tabs>
        <w:rPr>
          <w:rFonts w:ascii="Arial" w:eastAsiaTheme="minorEastAsia" w:hAnsi="Arial" w:cs="Arial"/>
          <w:b w:val="0"/>
          <w:bCs w:val="0"/>
          <w:noProof/>
          <w:lang w:val="en-AU" w:eastAsia="en-AU"/>
        </w:rPr>
      </w:pPr>
      <w:r w:rsidRPr="008D5505">
        <w:rPr>
          <w:rFonts w:ascii="Arial" w:hAnsi="Arial" w:cs="Arial"/>
          <w:b w:val="0"/>
          <w:color w:val="4F81BD"/>
        </w:rPr>
        <w:fldChar w:fldCharType="begin"/>
      </w:r>
      <w:r w:rsidRPr="008D5505">
        <w:rPr>
          <w:rFonts w:ascii="Arial" w:hAnsi="Arial" w:cs="Arial"/>
          <w:b w:val="0"/>
          <w:color w:val="4F81BD"/>
        </w:rPr>
        <w:instrText xml:space="preserve"> TOC \h \z \t "Heading 6,1" \c "Figure" </w:instrText>
      </w:r>
      <w:r w:rsidRPr="008D5505">
        <w:rPr>
          <w:rFonts w:ascii="Arial" w:hAnsi="Arial" w:cs="Arial"/>
          <w:b w:val="0"/>
          <w:color w:val="4F81BD"/>
        </w:rPr>
        <w:fldChar w:fldCharType="separate"/>
      </w:r>
      <w:hyperlink w:anchor="_Toc392930481" w:history="1">
        <w:r w:rsidR="0029414A" w:rsidRPr="008D5505">
          <w:rPr>
            <w:rStyle w:val="Hyperlink"/>
            <w:rFonts w:ascii="Arial" w:hAnsi="Arial" w:cs="Arial"/>
            <w:b w:val="0"/>
            <w:noProof/>
          </w:rPr>
          <w:t>Figure 1</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Ecosystem health indicators.</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_Toc392930481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vi</w:t>
        </w:r>
        <w:r w:rsidR="0029414A" w:rsidRPr="008D5505">
          <w:rPr>
            <w:rFonts w:ascii="Arial" w:hAnsi="Arial" w:cs="Arial"/>
            <w:b w:val="0"/>
            <w:noProof/>
            <w:webHidden/>
          </w:rPr>
          <w:fldChar w:fldCharType="end"/>
        </w:r>
      </w:hyperlink>
    </w:p>
    <w:p w:rsidR="0029414A" w:rsidRPr="008D5505" w:rsidRDefault="003A1301" w:rsidP="00C83458">
      <w:pPr>
        <w:pStyle w:val="TableofFigures"/>
        <w:tabs>
          <w:tab w:val="left" w:pos="1100"/>
          <w:tab w:val="right" w:leader="dot" w:pos="9061"/>
        </w:tabs>
        <w:jc w:val="center"/>
        <w:rPr>
          <w:rFonts w:ascii="Arial" w:eastAsiaTheme="minorEastAsia" w:hAnsi="Arial" w:cs="Arial"/>
          <w:b w:val="0"/>
          <w:bCs w:val="0"/>
          <w:noProof/>
          <w:lang w:val="en-AU" w:eastAsia="en-AU"/>
        </w:rPr>
      </w:pPr>
      <w:hyperlink w:anchor="_Toc392930482" w:history="1">
        <w:r w:rsidR="0029414A" w:rsidRPr="008D5505">
          <w:rPr>
            <w:rStyle w:val="Hyperlink"/>
            <w:rFonts w:ascii="Arial" w:hAnsi="Arial" w:cs="Arial"/>
            <w:b w:val="0"/>
            <w:noProof/>
          </w:rPr>
          <w:t>Figure 2</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Sampling locations of the MMP coral and water quality monitoring.</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_Toc392930482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6</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83" w:history="1">
        <w:r w:rsidR="0029414A" w:rsidRPr="008D5505">
          <w:rPr>
            <w:rStyle w:val="Hyperlink"/>
            <w:rFonts w:ascii="Arial" w:hAnsi="Arial" w:cs="Arial"/>
            <w:b w:val="0"/>
            <w:noProof/>
          </w:rPr>
          <w:t>Figure 3</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MMP sampling sites in the Barron Daintree sub-region.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_Toc392930483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11</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84" w:history="1">
        <w:r w:rsidR="0029414A" w:rsidRPr="008D5505">
          <w:rPr>
            <w:rStyle w:val="Hyperlink"/>
            <w:rFonts w:ascii="Arial" w:hAnsi="Arial" w:cs="Arial"/>
            <w:b w:val="0"/>
            <w:noProof/>
          </w:rPr>
          <w:t>Figure 4</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Combined discharge for the Barron and Daintree Rivers.</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_Toc392930484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12</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85" w:history="1">
        <w:r w:rsidR="0029414A" w:rsidRPr="008D5505">
          <w:rPr>
            <w:rStyle w:val="Hyperlink"/>
            <w:rFonts w:ascii="Arial" w:hAnsi="Arial" w:cs="Arial"/>
            <w:b w:val="0"/>
            <w:noProof/>
          </w:rPr>
          <w:t>Figure 5</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Sea temperature for the Barron Daintree sub-region.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_Toc392930485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12</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86" w:history="1">
        <w:r w:rsidR="0029414A" w:rsidRPr="008D5505">
          <w:rPr>
            <w:rStyle w:val="Hyperlink"/>
            <w:rFonts w:ascii="Arial" w:hAnsi="Arial" w:cs="Arial"/>
            <w:b w:val="0"/>
            <w:noProof/>
          </w:rPr>
          <w:t>Figure 6</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Water quality trends in the Barron Daintree sub-region.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_Toc392930486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14</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87" w:history="1">
        <w:r w:rsidR="0029414A" w:rsidRPr="008D5505">
          <w:rPr>
            <w:rStyle w:val="Hyperlink"/>
            <w:rFonts w:ascii="Arial" w:hAnsi="Arial" w:cs="Arial"/>
            <w:b w:val="0"/>
            <w:noProof/>
          </w:rPr>
          <w:t>Figure 7</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Coral reef community and sediment quality trends in the Barron Daintree sub-region.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_Toc392930487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15</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88" w:history="1">
        <w:r w:rsidR="0029414A" w:rsidRPr="008D5505">
          <w:rPr>
            <w:rStyle w:val="Hyperlink"/>
            <w:rFonts w:ascii="Arial" w:hAnsi="Arial" w:cs="Arial"/>
            <w:b w:val="0"/>
            <w:noProof/>
          </w:rPr>
          <w:t>Figure 8</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MMP sampling sites in the Johnstone Russell-Mulgrave sub-region.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_Toc392930488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16</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89" w:history="1">
        <w:r w:rsidR="0029414A" w:rsidRPr="008D5505">
          <w:rPr>
            <w:rStyle w:val="Hyperlink"/>
            <w:rFonts w:ascii="Arial" w:hAnsi="Arial" w:cs="Arial"/>
            <w:b w:val="0"/>
            <w:noProof/>
          </w:rPr>
          <w:t xml:space="preserve">Figure 9 </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Combined discharge for the North and South Johnstone, Russell and Mulgrave rivers.</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_Toc392930489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17</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90" w:history="1">
        <w:r w:rsidR="0029414A" w:rsidRPr="008D5505">
          <w:rPr>
            <w:rStyle w:val="Hyperlink"/>
            <w:rFonts w:ascii="Arial" w:hAnsi="Arial" w:cs="Arial"/>
            <w:b w:val="0"/>
            <w:noProof/>
          </w:rPr>
          <w:t>Figure 10</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Sea temperature for the Johnstone Russell-Mulgrave sub-region.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_Toc392930490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17</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91" w:history="1">
        <w:r w:rsidR="0029414A" w:rsidRPr="008D5505">
          <w:rPr>
            <w:rStyle w:val="Hyperlink"/>
            <w:rFonts w:ascii="Arial" w:hAnsi="Arial" w:cs="Arial"/>
            <w:b w:val="0"/>
            <w:noProof/>
          </w:rPr>
          <w:t>Figure 11</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Water quality trends in the Johnstone Russell-Mulgrave sub-region.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_Toc392930491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20</w:t>
        </w:r>
        <w:r w:rsidR="0029414A" w:rsidRPr="008D5505">
          <w:rPr>
            <w:rFonts w:ascii="Arial" w:hAnsi="Arial" w:cs="Arial"/>
            <w:b w:val="0"/>
            <w:noProof/>
            <w:webHidden/>
          </w:rPr>
          <w:fldChar w:fldCharType="end"/>
        </w:r>
      </w:hyperlink>
    </w:p>
    <w:p w:rsidR="0029414A" w:rsidRPr="008D5505" w:rsidRDefault="003A1301" w:rsidP="001349DB">
      <w:pPr>
        <w:pStyle w:val="TableofFigures"/>
        <w:tabs>
          <w:tab w:val="left" w:pos="1100"/>
          <w:tab w:val="right" w:leader="dot" w:pos="9061"/>
        </w:tabs>
        <w:ind w:left="1100" w:hanging="1100"/>
        <w:rPr>
          <w:rFonts w:ascii="Arial" w:eastAsiaTheme="minorEastAsia" w:hAnsi="Arial" w:cs="Arial"/>
          <w:b w:val="0"/>
          <w:bCs w:val="0"/>
          <w:noProof/>
          <w:lang w:val="en-AU" w:eastAsia="en-AU"/>
        </w:rPr>
      </w:pPr>
      <w:hyperlink w:anchor="_Toc392930492" w:history="1">
        <w:r w:rsidR="0029414A" w:rsidRPr="008D5505">
          <w:rPr>
            <w:rStyle w:val="Hyperlink"/>
            <w:rFonts w:ascii="Arial" w:hAnsi="Arial" w:cs="Arial"/>
            <w:b w:val="0"/>
            <w:noProof/>
          </w:rPr>
          <w:t>Figure 12</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Coral reef community and sediment quality trends in the Johnstone Russell-Mulgrave sub-region.</w:t>
        </w:r>
        <w:r w:rsidR="00F17C15"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_Toc392930492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21</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93" w:history="1">
        <w:r w:rsidR="0029414A" w:rsidRPr="008D5505">
          <w:rPr>
            <w:rStyle w:val="Hyperlink"/>
            <w:rFonts w:ascii="Arial" w:hAnsi="Arial" w:cs="Arial"/>
            <w:b w:val="0"/>
            <w:noProof/>
          </w:rPr>
          <w:t>Figure 13</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MMP sampling sites in the Herbert Tully sub-region.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_Toc392930493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23</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94" w:history="1">
        <w:r w:rsidR="0029414A" w:rsidRPr="008D5505">
          <w:rPr>
            <w:rStyle w:val="Hyperlink"/>
            <w:rFonts w:ascii="Arial" w:hAnsi="Arial" w:cs="Arial"/>
            <w:b w:val="0"/>
            <w:noProof/>
          </w:rPr>
          <w:t>Figure 14</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Combined discharge for Tully and Herbert Rivers.</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_Toc392930494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24</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95" w:history="1">
        <w:r w:rsidR="0029414A" w:rsidRPr="008D5505">
          <w:rPr>
            <w:rStyle w:val="Hyperlink"/>
            <w:rFonts w:ascii="Arial" w:hAnsi="Arial" w:cs="Arial"/>
            <w:b w:val="0"/>
            <w:noProof/>
          </w:rPr>
          <w:t>Figure 15</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Sea temperature for the Herbert-Tully sub-region.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_Toc392930495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24</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96" w:history="1">
        <w:r w:rsidR="0029414A" w:rsidRPr="008D5505">
          <w:rPr>
            <w:rStyle w:val="Hyperlink"/>
            <w:rFonts w:ascii="Arial" w:hAnsi="Arial" w:cs="Arial"/>
            <w:b w:val="0"/>
            <w:noProof/>
          </w:rPr>
          <w:t>Figure 16</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Water quality trends in the Herbert-Tully sub-region.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_Toc392930496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26</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97" w:history="1">
        <w:r w:rsidR="0029414A" w:rsidRPr="008D5505">
          <w:rPr>
            <w:rStyle w:val="Hyperlink"/>
            <w:rFonts w:ascii="Arial" w:hAnsi="Arial" w:cs="Arial"/>
            <w:b w:val="0"/>
            <w:noProof/>
          </w:rPr>
          <w:t>Figure 17</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Coral reef community and sediment quality trends in the Herbert-Tully sub-region.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_Toc392930497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27</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98" w:history="1">
        <w:r w:rsidR="0029414A" w:rsidRPr="008D5505">
          <w:rPr>
            <w:rStyle w:val="Hyperlink"/>
            <w:rFonts w:ascii="Arial" w:hAnsi="Arial" w:cs="Arial"/>
            <w:b w:val="0"/>
            <w:noProof/>
          </w:rPr>
          <w:t>Figure 18</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MMP sampling sites in the Burdekin NRM 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_Toc392930498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28</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499" w:history="1">
        <w:r w:rsidR="0029414A" w:rsidRPr="008D5505">
          <w:rPr>
            <w:rStyle w:val="Hyperlink"/>
            <w:rFonts w:ascii="Arial" w:hAnsi="Arial" w:cs="Arial"/>
            <w:b w:val="0"/>
            <w:noProof/>
          </w:rPr>
          <w:t>Figure 19</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Discharge for the Burdekin River.</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_Toc392930499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29</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00" w:history="1">
        <w:r w:rsidR="0029414A" w:rsidRPr="008D5505">
          <w:rPr>
            <w:rStyle w:val="Hyperlink"/>
            <w:rFonts w:ascii="Arial" w:hAnsi="Arial" w:cs="Arial"/>
            <w:b w:val="0"/>
            <w:noProof/>
          </w:rPr>
          <w:t>Figure 20</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Sea temperature for the Burdekin 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_Toc392930500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29</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01" w:history="1">
        <w:r w:rsidR="0029414A" w:rsidRPr="008D5505">
          <w:rPr>
            <w:rStyle w:val="Hyperlink"/>
            <w:rFonts w:ascii="Arial" w:hAnsi="Arial" w:cs="Arial"/>
            <w:b w:val="0"/>
            <w:noProof/>
          </w:rPr>
          <w:t>Figure 21</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Water quality trends in the Burdekin 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_Toc392930501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32</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02" w:history="1">
        <w:r w:rsidR="0029414A" w:rsidRPr="008D5505">
          <w:rPr>
            <w:rStyle w:val="Hyperlink"/>
            <w:rFonts w:ascii="Arial" w:hAnsi="Arial" w:cs="Arial"/>
            <w:b w:val="0"/>
            <w:noProof/>
          </w:rPr>
          <w:t>Figure 22</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Coral reef community and sediment quality trends in the Burdekin 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_Toc392930502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33</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03" w:history="1">
        <w:r w:rsidR="0029414A" w:rsidRPr="008D5505">
          <w:rPr>
            <w:rStyle w:val="Hyperlink"/>
            <w:rFonts w:ascii="Arial" w:hAnsi="Arial" w:cs="Arial"/>
            <w:b w:val="0"/>
            <w:noProof/>
          </w:rPr>
          <w:t xml:space="preserve">Figure 23 </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MMP sampling sites in the Mackay Whitsunday NRM 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_Toc392930503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34</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04" w:history="1">
        <w:r w:rsidR="0029414A" w:rsidRPr="008D5505">
          <w:rPr>
            <w:rStyle w:val="Hyperlink"/>
            <w:rFonts w:ascii="Arial" w:hAnsi="Arial" w:cs="Arial"/>
            <w:b w:val="0"/>
            <w:noProof/>
          </w:rPr>
          <w:t>Figure 24</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Combined discharge for the O'Connell, Proserpine and Pioneer Rivers.</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_Toc392930504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35</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05" w:history="1">
        <w:r w:rsidR="0029414A" w:rsidRPr="008D5505">
          <w:rPr>
            <w:rStyle w:val="Hyperlink"/>
            <w:rFonts w:ascii="Arial" w:hAnsi="Arial" w:cs="Arial"/>
            <w:b w:val="0"/>
            <w:noProof/>
          </w:rPr>
          <w:t>Figure 25</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Sea temperature for the Mackay Whitsunday 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_Toc392930505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35</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06" w:history="1">
        <w:r w:rsidR="0029414A" w:rsidRPr="008D5505">
          <w:rPr>
            <w:rStyle w:val="Hyperlink"/>
            <w:rFonts w:ascii="Arial" w:hAnsi="Arial" w:cs="Arial"/>
            <w:b w:val="0"/>
            <w:noProof/>
          </w:rPr>
          <w:t>Figure 26</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Water quality trends in the Mackay Whitsunday 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_Toc392930506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38</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07" w:history="1">
        <w:r w:rsidR="0029414A" w:rsidRPr="008D5505">
          <w:rPr>
            <w:rStyle w:val="Hyperlink"/>
            <w:rFonts w:ascii="Arial" w:hAnsi="Arial" w:cs="Arial"/>
            <w:b w:val="0"/>
            <w:noProof/>
          </w:rPr>
          <w:t>Figure 27</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Coral reef community and sediment quality trends in the Mackay Whitsunday 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_Toc392930507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39</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08" w:history="1">
        <w:r w:rsidR="0029414A" w:rsidRPr="008D5505">
          <w:rPr>
            <w:rStyle w:val="Hyperlink"/>
            <w:rFonts w:ascii="Arial" w:hAnsi="Arial" w:cs="Arial"/>
            <w:b w:val="0"/>
            <w:noProof/>
          </w:rPr>
          <w:t>Figure 28</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MMP sampling sites in the Fitzroy NRM 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_Toc392930508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40</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09" w:history="1">
        <w:r w:rsidR="0029414A" w:rsidRPr="008D5505">
          <w:rPr>
            <w:rStyle w:val="Hyperlink"/>
            <w:rFonts w:ascii="Arial" w:hAnsi="Arial" w:cs="Arial"/>
            <w:b w:val="0"/>
            <w:noProof/>
          </w:rPr>
          <w:t>Figure 29</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Discharge for the Fitzroy River.</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_Toc392930509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41</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10" w:history="1">
        <w:r w:rsidR="0029414A" w:rsidRPr="008D5505">
          <w:rPr>
            <w:rStyle w:val="Hyperlink"/>
            <w:rFonts w:ascii="Arial" w:hAnsi="Arial" w:cs="Arial"/>
            <w:b w:val="0"/>
            <w:noProof/>
          </w:rPr>
          <w:t>Figure 30</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Sea temperature for the Fitzroy 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_Toc392930510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41</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11" w:history="1">
        <w:r w:rsidR="0029414A" w:rsidRPr="008D5505">
          <w:rPr>
            <w:rStyle w:val="Hyperlink"/>
            <w:rFonts w:ascii="Arial" w:hAnsi="Arial" w:cs="Arial"/>
            <w:b w:val="0"/>
            <w:noProof/>
          </w:rPr>
          <w:t>Figure 31</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Water quality trends in the Fitzroy 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_Toc392930511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44</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12" w:history="1">
        <w:r w:rsidR="0029414A" w:rsidRPr="008D5505">
          <w:rPr>
            <w:rStyle w:val="Hyperlink"/>
            <w:rFonts w:ascii="Arial" w:hAnsi="Arial" w:cs="Arial"/>
            <w:b w:val="0"/>
            <w:noProof/>
          </w:rPr>
          <w:t>Figure 32</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Coral reef community and sediment quality trends in the Fitzroy region.</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_Toc392930512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45</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13" w:history="1">
        <w:r w:rsidR="0029414A" w:rsidRPr="008D5505">
          <w:rPr>
            <w:rStyle w:val="Hyperlink"/>
            <w:rFonts w:ascii="Arial" w:hAnsi="Arial" w:cs="Arial"/>
            <w:b w:val="0"/>
            <w:noProof/>
          </w:rPr>
          <w:t>Figure 33</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w:t>
        </w:r>
        <w:r w:rsidR="0029414A" w:rsidRPr="008D5505">
          <w:rPr>
            <w:rStyle w:val="Hyperlink"/>
            <w:rFonts w:ascii="Arial" w:hAnsi="Arial" w:cs="Arial"/>
            <w:b w:val="0"/>
            <w:noProof/>
            <w:lang w:eastAsia="en-AU"/>
          </w:rPr>
          <w:t>Observed settlement of Acroporidae.</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_Toc392930513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47</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14" w:history="1">
        <w:r w:rsidR="0029414A" w:rsidRPr="008D5505">
          <w:rPr>
            <w:rStyle w:val="Hyperlink"/>
            <w:rFonts w:ascii="Arial" w:hAnsi="Arial" w:cs="Arial"/>
            <w:b w:val="0"/>
            <w:noProof/>
          </w:rPr>
          <w:t>Figure 34</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Partial effects plots of covariates to Acroporidae settlement.</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_Toc392930514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49</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15" w:history="1">
        <w:r w:rsidR="0029414A" w:rsidRPr="008D5505">
          <w:rPr>
            <w:rStyle w:val="Hyperlink"/>
            <w:rFonts w:ascii="Arial" w:hAnsi="Arial" w:cs="Arial"/>
            <w:b w:val="0"/>
            <w:noProof/>
          </w:rPr>
          <w:t>Figure 35</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Relationship between settlement and the maximum cover of adult Acroporidae.</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_Toc392930515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50</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16" w:history="1">
        <w:r w:rsidR="0029414A" w:rsidRPr="008D5505">
          <w:rPr>
            <w:rStyle w:val="Hyperlink"/>
            <w:rFonts w:ascii="Arial" w:hAnsi="Arial" w:cs="Arial"/>
            <w:b w:val="0"/>
            <w:noProof/>
          </w:rPr>
          <w:t>Figure 36</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Water quality index scores 1992-2013.</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_Toc392930516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52</w:t>
        </w:r>
        <w:r w:rsidR="0029414A" w:rsidRPr="008D5505">
          <w:rPr>
            <w:rFonts w:ascii="Arial" w:hAnsi="Arial" w:cs="Arial"/>
            <w:b w:val="0"/>
            <w:noProof/>
            <w:webHidden/>
          </w:rPr>
          <w:fldChar w:fldCharType="end"/>
        </w:r>
      </w:hyperlink>
    </w:p>
    <w:p w:rsidR="0029414A" w:rsidRPr="008D5505" w:rsidRDefault="003A1301">
      <w:pPr>
        <w:pStyle w:val="TableofFigures"/>
        <w:tabs>
          <w:tab w:val="left" w:pos="1100"/>
          <w:tab w:val="right" w:leader="dot" w:pos="9061"/>
        </w:tabs>
        <w:rPr>
          <w:rFonts w:ascii="Arial" w:eastAsiaTheme="minorEastAsia" w:hAnsi="Arial" w:cs="Arial"/>
          <w:b w:val="0"/>
          <w:bCs w:val="0"/>
          <w:noProof/>
          <w:lang w:val="en-AU" w:eastAsia="en-AU"/>
        </w:rPr>
      </w:pPr>
      <w:hyperlink w:anchor="_Toc392930517" w:history="1">
        <w:r w:rsidR="0029414A" w:rsidRPr="008D5505">
          <w:rPr>
            <w:rStyle w:val="Hyperlink"/>
            <w:rFonts w:ascii="Arial" w:hAnsi="Arial" w:cs="Arial"/>
            <w:b w:val="0"/>
            <w:noProof/>
          </w:rPr>
          <w:t>Figure 37</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Long-term water quality trends along the Cairns Transect.</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_Toc392930517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54</w:t>
        </w:r>
        <w:r w:rsidR="0029414A" w:rsidRPr="008D5505">
          <w:rPr>
            <w:rFonts w:ascii="Arial" w:hAnsi="Arial" w:cs="Arial"/>
            <w:b w:val="0"/>
            <w:noProof/>
            <w:webHidden/>
          </w:rPr>
          <w:fldChar w:fldCharType="end"/>
        </w:r>
      </w:hyperlink>
    </w:p>
    <w:p w:rsidR="0029414A" w:rsidRPr="008D5505" w:rsidRDefault="003A1301" w:rsidP="001349DB">
      <w:pPr>
        <w:pStyle w:val="TableofFigures"/>
        <w:tabs>
          <w:tab w:val="left" w:pos="1100"/>
          <w:tab w:val="right" w:leader="dot" w:pos="9061"/>
        </w:tabs>
        <w:ind w:left="1100" w:hanging="1100"/>
        <w:rPr>
          <w:rFonts w:ascii="Arial" w:eastAsiaTheme="minorEastAsia" w:hAnsi="Arial" w:cs="Arial"/>
          <w:b w:val="0"/>
          <w:bCs w:val="0"/>
          <w:noProof/>
          <w:lang w:val="en-AU" w:eastAsia="en-AU"/>
        </w:rPr>
      </w:pPr>
      <w:hyperlink w:anchor="_Toc392930518" w:history="1">
        <w:r w:rsidR="0029414A" w:rsidRPr="008D5505">
          <w:rPr>
            <w:rStyle w:val="Hyperlink"/>
            <w:rFonts w:ascii="Arial" w:hAnsi="Arial" w:cs="Arial"/>
            <w:b w:val="0"/>
            <w:noProof/>
          </w:rPr>
          <w:t>Figure 38</w:t>
        </w:r>
        <w:r w:rsidR="0029414A" w:rsidRPr="008D5505">
          <w:rPr>
            <w:rFonts w:ascii="Arial" w:eastAsiaTheme="minorEastAsia" w:hAnsi="Arial" w:cs="Arial"/>
            <w:b w:val="0"/>
            <w:bCs w:val="0"/>
            <w:noProof/>
            <w:lang w:val="en-AU" w:eastAsia="en-AU"/>
          </w:rPr>
          <w:tab/>
        </w:r>
        <w:r w:rsidR="0029414A" w:rsidRPr="008D5505">
          <w:rPr>
            <w:rStyle w:val="Hyperlink"/>
            <w:rFonts w:ascii="Arial" w:hAnsi="Arial" w:cs="Arial"/>
            <w:b w:val="0"/>
            <w:noProof/>
          </w:rPr>
          <w:t xml:space="preserve"> Combined river discharge (blue line) and annual woody vegetation clearing rate for</w:t>
        </w:r>
        <w:r w:rsidR="001349DB">
          <w:rPr>
            <w:rStyle w:val="Hyperlink"/>
            <w:rFonts w:ascii="Arial" w:hAnsi="Arial" w:cs="Arial"/>
            <w:b w:val="0"/>
            <w:noProof/>
          </w:rPr>
          <w:br/>
        </w:r>
        <w:r w:rsidR="0029414A" w:rsidRPr="008D5505">
          <w:rPr>
            <w:rStyle w:val="Hyperlink"/>
            <w:rFonts w:ascii="Arial" w:hAnsi="Arial" w:cs="Arial"/>
            <w:b w:val="0"/>
            <w:noProof/>
          </w:rPr>
          <w:t xml:space="preserve"> the Barron and Daintree catchments.</w:t>
        </w:r>
        <w:r w:rsidR="0029414A" w:rsidRPr="008D5505">
          <w:rPr>
            <w:rFonts w:ascii="Arial" w:hAnsi="Arial" w:cs="Arial"/>
            <w:b w:val="0"/>
            <w:noProof/>
            <w:webHidden/>
          </w:rPr>
          <w:tab/>
        </w:r>
        <w:r w:rsidR="0029414A" w:rsidRPr="008D5505">
          <w:rPr>
            <w:rFonts w:ascii="Arial" w:hAnsi="Arial" w:cs="Arial"/>
            <w:b w:val="0"/>
            <w:noProof/>
            <w:webHidden/>
          </w:rPr>
          <w:fldChar w:fldCharType="begin"/>
        </w:r>
        <w:r w:rsidR="0029414A" w:rsidRPr="008D5505">
          <w:rPr>
            <w:rFonts w:ascii="Arial" w:hAnsi="Arial" w:cs="Arial"/>
            <w:b w:val="0"/>
            <w:noProof/>
            <w:webHidden/>
          </w:rPr>
          <w:instrText xml:space="preserve"> PAGEREF _Toc392930518 \h </w:instrText>
        </w:r>
        <w:r w:rsidR="0029414A" w:rsidRPr="008D5505">
          <w:rPr>
            <w:rFonts w:ascii="Arial" w:hAnsi="Arial" w:cs="Arial"/>
            <w:b w:val="0"/>
            <w:noProof/>
            <w:webHidden/>
          </w:rPr>
        </w:r>
        <w:r w:rsidR="0029414A" w:rsidRPr="008D5505">
          <w:rPr>
            <w:rFonts w:ascii="Arial" w:hAnsi="Arial" w:cs="Arial"/>
            <w:b w:val="0"/>
            <w:noProof/>
            <w:webHidden/>
          </w:rPr>
          <w:fldChar w:fldCharType="separate"/>
        </w:r>
        <w:r w:rsidR="00D523D3">
          <w:rPr>
            <w:rFonts w:ascii="Arial" w:hAnsi="Arial" w:cs="Arial"/>
            <w:b w:val="0"/>
            <w:noProof/>
            <w:webHidden/>
          </w:rPr>
          <w:t>55</w:t>
        </w:r>
        <w:r w:rsidR="0029414A" w:rsidRPr="008D5505">
          <w:rPr>
            <w:rFonts w:ascii="Arial" w:hAnsi="Arial" w:cs="Arial"/>
            <w:b w:val="0"/>
            <w:noProof/>
            <w:webHidden/>
          </w:rPr>
          <w:fldChar w:fldCharType="end"/>
        </w:r>
      </w:hyperlink>
    </w:p>
    <w:p w:rsidR="00057454" w:rsidRPr="008D5505" w:rsidRDefault="00E81BF1" w:rsidP="003631D3">
      <w:pPr>
        <w:ind w:left="284" w:hanging="284"/>
        <w:rPr>
          <w:rFonts w:cs="Arial"/>
          <w:color w:val="4F81BD"/>
          <w:sz w:val="20"/>
        </w:rPr>
      </w:pPr>
      <w:r w:rsidRPr="008D5505">
        <w:rPr>
          <w:rFonts w:cs="Arial"/>
          <w:color w:val="4F81BD"/>
          <w:sz w:val="20"/>
        </w:rPr>
        <w:fldChar w:fldCharType="end"/>
      </w:r>
    </w:p>
    <w:p w:rsidR="00EE065F" w:rsidRPr="008D5505" w:rsidRDefault="008C5312">
      <w:pPr>
        <w:pStyle w:val="TableofFigures"/>
        <w:tabs>
          <w:tab w:val="left" w:pos="880"/>
          <w:tab w:val="right" w:leader="dot" w:pos="9061"/>
        </w:tabs>
        <w:rPr>
          <w:rFonts w:ascii="Arial" w:eastAsiaTheme="minorEastAsia" w:hAnsi="Arial" w:cs="Arial"/>
          <w:b w:val="0"/>
          <w:bCs w:val="0"/>
          <w:noProof/>
          <w:lang w:val="en-AU" w:eastAsia="en-AU"/>
        </w:rPr>
      </w:pPr>
      <w:r w:rsidRPr="008D5505">
        <w:rPr>
          <w:rFonts w:ascii="Arial" w:hAnsi="Arial" w:cs="Arial"/>
          <w:b w:val="0"/>
          <w:color w:val="4F81BD"/>
        </w:rPr>
        <w:fldChar w:fldCharType="begin"/>
      </w:r>
      <w:r w:rsidRPr="008D5505">
        <w:rPr>
          <w:rFonts w:ascii="Arial" w:hAnsi="Arial" w:cs="Arial"/>
          <w:b w:val="0"/>
          <w:color w:val="4F81BD"/>
        </w:rPr>
        <w:instrText xml:space="preserve"> TOC \h \z \c "Table" </w:instrText>
      </w:r>
      <w:r w:rsidRPr="008D5505">
        <w:rPr>
          <w:rFonts w:ascii="Arial" w:hAnsi="Arial" w:cs="Arial"/>
          <w:b w:val="0"/>
          <w:color w:val="4F81BD"/>
        </w:rPr>
        <w:fldChar w:fldCharType="separate"/>
      </w:r>
      <w:hyperlink w:anchor="_Toc392929532" w:history="1">
        <w:r w:rsidR="00EE065F" w:rsidRPr="008D5505">
          <w:rPr>
            <w:rStyle w:val="Hyperlink"/>
            <w:rFonts w:ascii="Arial" w:hAnsi="Arial" w:cs="Arial"/>
            <w:b w:val="0"/>
            <w:noProof/>
          </w:rPr>
          <w:t>Table 1</w:t>
        </w:r>
        <w:r w:rsidR="00EE065F" w:rsidRPr="008D5505">
          <w:rPr>
            <w:rFonts w:ascii="Arial" w:eastAsiaTheme="minorEastAsia" w:hAnsi="Arial" w:cs="Arial"/>
            <w:b w:val="0"/>
            <w:bCs w:val="0"/>
            <w:noProof/>
            <w:lang w:val="en-AU" w:eastAsia="en-AU"/>
          </w:rPr>
          <w:tab/>
        </w:r>
        <w:r w:rsidR="00EE065F" w:rsidRPr="008D5505">
          <w:rPr>
            <w:rStyle w:val="Hyperlink"/>
            <w:rFonts w:ascii="Arial" w:eastAsia="SimSun" w:hAnsi="Arial" w:cs="Arial"/>
            <w:b w:val="0"/>
            <w:noProof/>
          </w:rPr>
          <w:t>Sampling locations of the MMP coral and water quality monitoring</w:t>
        </w:r>
        <w:r w:rsidR="00EE065F" w:rsidRPr="008D5505">
          <w:rPr>
            <w:rStyle w:val="Hyperlink"/>
            <w:rFonts w:ascii="Arial" w:hAnsi="Arial" w:cs="Arial"/>
            <w:b w:val="0"/>
            <w:noProof/>
          </w:rPr>
          <w:t>.</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_Toc392929532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D523D3">
          <w:rPr>
            <w:rFonts w:ascii="Arial" w:hAnsi="Arial" w:cs="Arial"/>
            <w:b w:val="0"/>
            <w:noProof/>
            <w:webHidden/>
          </w:rPr>
          <w:t>7</w:t>
        </w:r>
        <w:r w:rsidR="00EE065F" w:rsidRPr="008D5505">
          <w:rPr>
            <w:rFonts w:ascii="Arial" w:hAnsi="Arial" w:cs="Arial"/>
            <w:b w:val="0"/>
            <w:noProof/>
            <w:webHidden/>
          </w:rPr>
          <w:fldChar w:fldCharType="end"/>
        </w:r>
      </w:hyperlink>
    </w:p>
    <w:p w:rsidR="00590307" w:rsidRPr="008D5505" w:rsidRDefault="008C5312" w:rsidP="003631D3">
      <w:pPr>
        <w:ind w:left="284" w:hanging="284"/>
        <w:rPr>
          <w:rFonts w:cs="Arial"/>
          <w:color w:val="4F81BD"/>
          <w:sz w:val="20"/>
        </w:rPr>
      </w:pPr>
      <w:r w:rsidRPr="008D5505">
        <w:rPr>
          <w:rFonts w:cs="Arial"/>
          <w:color w:val="4F81BD"/>
          <w:sz w:val="20"/>
        </w:rPr>
        <w:fldChar w:fldCharType="end"/>
      </w:r>
    </w:p>
    <w:p w:rsidR="00590307" w:rsidRDefault="00590307" w:rsidP="00590307">
      <w:r w:rsidRPr="00BC4F54">
        <w:rPr>
          <w:rFonts w:cs="Arial"/>
          <w:szCs w:val="22"/>
        </w:rPr>
        <w:br w:type="page"/>
      </w:r>
    </w:p>
    <w:p w:rsidR="00590307" w:rsidRDefault="00590307" w:rsidP="00E77311">
      <w:pPr>
        <w:pStyle w:val="Heading1"/>
      </w:pPr>
      <w:bookmarkStart w:id="4" w:name="_Toc393133556"/>
      <w:r>
        <w:lastRenderedPageBreak/>
        <w:t>List of Figures and Tables-Appendi</w:t>
      </w:r>
      <w:r w:rsidR="00A6424B">
        <w:t>ces</w:t>
      </w:r>
      <w:bookmarkEnd w:id="4"/>
    </w:p>
    <w:p w:rsidR="00590307" w:rsidRPr="00BB3B34" w:rsidRDefault="00590307" w:rsidP="00590307">
      <w:pPr>
        <w:pStyle w:val="TableofFigures"/>
        <w:tabs>
          <w:tab w:val="left" w:pos="1320"/>
          <w:tab w:val="right" w:leader="dot" w:pos="9061"/>
        </w:tabs>
        <w:rPr>
          <w:rFonts w:ascii="Arial" w:hAnsi="Arial" w:cs="Arial"/>
          <w:b w:val="0"/>
          <w:color w:val="4F81BD"/>
        </w:rPr>
      </w:pPr>
      <w:r w:rsidRPr="00BB3B34">
        <w:rPr>
          <w:rFonts w:ascii="Arial" w:hAnsi="Arial" w:cs="Arial"/>
          <w:noProof/>
        </w:rPr>
        <w:t>Appendix 1: Material and Methods</w:t>
      </w:r>
    </w:p>
    <w:p w:rsidR="00EE065F" w:rsidRPr="008D5505" w:rsidRDefault="00590307" w:rsidP="001349DB">
      <w:pPr>
        <w:pStyle w:val="TableofFigures"/>
        <w:tabs>
          <w:tab w:val="left" w:pos="1320"/>
          <w:tab w:val="right" w:leader="dot" w:pos="9061"/>
        </w:tabs>
        <w:ind w:left="1320" w:hanging="1320"/>
        <w:rPr>
          <w:rFonts w:ascii="Arial" w:eastAsiaTheme="minorEastAsia" w:hAnsi="Arial" w:cs="Arial"/>
          <w:b w:val="0"/>
          <w:bCs w:val="0"/>
          <w:noProof/>
          <w:lang w:val="en-AU" w:eastAsia="en-AU"/>
        </w:rPr>
      </w:pPr>
      <w:r w:rsidRPr="008D5505">
        <w:rPr>
          <w:rFonts w:ascii="Arial" w:hAnsi="Arial" w:cs="Arial"/>
          <w:b w:val="0"/>
          <w:color w:val="4F81BD"/>
        </w:rPr>
        <w:fldChar w:fldCharType="begin"/>
      </w:r>
      <w:r w:rsidRPr="008D5505">
        <w:rPr>
          <w:rFonts w:ascii="Arial" w:hAnsi="Arial" w:cs="Arial"/>
          <w:b w:val="0"/>
          <w:color w:val="4F81BD"/>
        </w:rPr>
        <w:instrText xml:space="preserve"> TOC \h \z \c "Table A1-" </w:instrText>
      </w:r>
      <w:r w:rsidRPr="008D5505">
        <w:rPr>
          <w:rFonts w:ascii="Arial" w:hAnsi="Arial" w:cs="Arial"/>
          <w:b w:val="0"/>
          <w:color w:val="4F81BD"/>
        </w:rPr>
        <w:fldChar w:fldCharType="separate"/>
      </w:r>
      <w:hyperlink w:anchor="_Toc392929548" w:history="1">
        <w:r w:rsidR="00EE065F" w:rsidRPr="008D5505">
          <w:rPr>
            <w:rStyle w:val="Hyperlink"/>
            <w:rFonts w:ascii="Arial" w:hAnsi="Arial" w:cs="Arial"/>
            <w:b w:val="0"/>
            <w:noProof/>
          </w:rPr>
          <w:t>Table A1- 1</w:t>
        </w:r>
        <w:r w:rsidR="00EE065F" w:rsidRPr="008D5505">
          <w:rPr>
            <w:rFonts w:ascii="Arial" w:eastAsiaTheme="minorEastAsia" w:hAnsi="Arial" w:cs="Arial"/>
            <w:b w:val="0"/>
            <w:bCs w:val="0"/>
            <w:noProof/>
            <w:lang w:val="en-AU" w:eastAsia="en-AU"/>
          </w:rPr>
          <w:tab/>
        </w:r>
        <w:r w:rsidR="00EE065F" w:rsidRPr="008D5505">
          <w:rPr>
            <w:rStyle w:val="Hyperlink"/>
            <w:rFonts w:ascii="Arial" w:hAnsi="Arial" w:cs="Arial"/>
            <w:b w:val="0"/>
            <w:noProof/>
          </w:rPr>
          <w:t>Trigger values from the GBRMPA Water Quality Guidelines for the Great Barrier Reef Marine Park</w:t>
        </w:r>
        <w:r w:rsidR="00EE065F" w:rsidRPr="008D5505">
          <w:rPr>
            <w:rStyle w:val="Hyperlink"/>
            <w:rFonts w:ascii="Arial" w:hAnsi="Arial" w:cs="Arial"/>
            <w:b w:val="0"/>
            <w:noProof/>
            <w:vertAlign w:val="superscript"/>
          </w:rPr>
          <w:t xml:space="preserve"> </w:t>
        </w:r>
        <w:r w:rsidR="00EE065F" w:rsidRPr="008D5505">
          <w:rPr>
            <w:rStyle w:val="Hyperlink"/>
            <w:rFonts w:ascii="Arial" w:hAnsi="Arial" w:cs="Arial"/>
            <w:b w:val="0"/>
            <w:noProof/>
          </w:rPr>
          <w:t xml:space="preserve"> and the Queensland Water Quality Guidelines.</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_Toc392929548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80</w:t>
        </w:r>
        <w:r w:rsidR="00EE065F" w:rsidRPr="008D5505">
          <w:rPr>
            <w:rFonts w:ascii="Arial" w:hAnsi="Arial" w:cs="Arial"/>
            <w:b w:val="0"/>
            <w:noProof/>
            <w:webHidden/>
          </w:rPr>
          <w:fldChar w:fldCharType="end"/>
        </w:r>
      </w:hyperlink>
    </w:p>
    <w:p w:rsidR="00EE065F" w:rsidRPr="008D5505" w:rsidRDefault="003A1301">
      <w:pPr>
        <w:pStyle w:val="TableofFigures"/>
        <w:tabs>
          <w:tab w:val="left" w:pos="1320"/>
          <w:tab w:val="right" w:leader="dot" w:pos="9061"/>
        </w:tabs>
        <w:rPr>
          <w:rFonts w:ascii="Arial" w:eastAsiaTheme="minorEastAsia" w:hAnsi="Arial" w:cs="Arial"/>
          <w:b w:val="0"/>
          <w:bCs w:val="0"/>
          <w:noProof/>
          <w:lang w:val="en-AU" w:eastAsia="en-AU"/>
        </w:rPr>
      </w:pPr>
      <w:hyperlink w:anchor="_Toc392929549" w:history="1">
        <w:r w:rsidR="00EE065F" w:rsidRPr="008D5505">
          <w:rPr>
            <w:rStyle w:val="Hyperlink"/>
            <w:rFonts w:ascii="Arial" w:hAnsi="Arial" w:cs="Arial"/>
            <w:b w:val="0"/>
            <w:noProof/>
          </w:rPr>
          <w:t>Table A1- 2</w:t>
        </w:r>
        <w:r w:rsidR="00EE065F" w:rsidRPr="008D5505">
          <w:rPr>
            <w:rFonts w:ascii="Arial" w:eastAsiaTheme="minorEastAsia" w:hAnsi="Arial" w:cs="Arial"/>
            <w:b w:val="0"/>
            <w:bCs w:val="0"/>
            <w:noProof/>
            <w:lang w:val="en-AU" w:eastAsia="en-AU"/>
          </w:rPr>
          <w:tab/>
        </w:r>
        <w:r w:rsidR="00EE065F" w:rsidRPr="008D5505">
          <w:rPr>
            <w:rStyle w:val="Hyperlink"/>
            <w:rFonts w:ascii="Arial" w:hAnsi="Arial" w:cs="Arial"/>
            <w:b w:val="0"/>
            <w:noProof/>
          </w:rPr>
          <w:t>Summary of sampling methods applied in the MMP inshore coral reef monitoring.</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_Toc392929549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85</w:t>
        </w:r>
        <w:r w:rsidR="00EE065F" w:rsidRPr="008D5505">
          <w:rPr>
            <w:rFonts w:ascii="Arial" w:hAnsi="Arial" w:cs="Arial"/>
            <w:b w:val="0"/>
            <w:noProof/>
            <w:webHidden/>
          </w:rPr>
          <w:fldChar w:fldCharType="end"/>
        </w:r>
      </w:hyperlink>
    </w:p>
    <w:p w:rsidR="00EE065F" w:rsidRPr="008D5505" w:rsidRDefault="003A1301">
      <w:pPr>
        <w:pStyle w:val="TableofFigures"/>
        <w:tabs>
          <w:tab w:val="left" w:pos="1320"/>
          <w:tab w:val="right" w:leader="dot" w:pos="9061"/>
        </w:tabs>
        <w:rPr>
          <w:rFonts w:ascii="Arial" w:eastAsiaTheme="minorEastAsia" w:hAnsi="Arial" w:cs="Arial"/>
          <w:b w:val="0"/>
          <w:bCs w:val="0"/>
          <w:noProof/>
          <w:lang w:val="en-AU" w:eastAsia="en-AU"/>
        </w:rPr>
      </w:pPr>
      <w:hyperlink w:anchor="_Toc392929550" w:history="1">
        <w:r w:rsidR="00EE065F" w:rsidRPr="008D5505">
          <w:rPr>
            <w:rStyle w:val="Hyperlink"/>
            <w:rFonts w:ascii="Arial" w:hAnsi="Arial" w:cs="Arial"/>
            <w:b w:val="0"/>
            <w:noProof/>
          </w:rPr>
          <w:t>Table A1- 3</w:t>
        </w:r>
        <w:r w:rsidR="00EE065F" w:rsidRPr="008D5505">
          <w:rPr>
            <w:rFonts w:ascii="Arial" w:eastAsiaTheme="minorEastAsia" w:hAnsi="Arial" w:cs="Arial"/>
            <w:b w:val="0"/>
            <w:bCs w:val="0"/>
            <w:noProof/>
            <w:lang w:val="en-AU" w:eastAsia="en-AU"/>
          </w:rPr>
          <w:tab/>
        </w:r>
        <w:r w:rsidR="00EE065F" w:rsidRPr="008D5505">
          <w:rPr>
            <w:rStyle w:val="Hyperlink"/>
            <w:rFonts w:ascii="Arial" w:hAnsi="Arial" w:cs="Arial"/>
            <w:b w:val="0"/>
            <w:noProof/>
          </w:rPr>
          <w:t>Locations and periods of coral settlement tile deployment for 2012 spawning.</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_Toc392929550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88</w:t>
        </w:r>
        <w:r w:rsidR="00EE065F" w:rsidRPr="008D5505">
          <w:rPr>
            <w:rFonts w:ascii="Arial" w:hAnsi="Arial" w:cs="Arial"/>
            <w:b w:val="0"/>
            <w:noProof/>
            <w:webHidden/>
          </w:rPr>
          <w:fldChar w:fldCharType="end"/>
        </w:r>
      </w:hyperlink>
    </w:p>
    <w:p w:rsidR="00EE065F" w:rsidRPr="008D5505" w:rsidRDefault="003A1301">
      <w:pPr>
        <w:pStyle w:val="TableofFigures"/>
        <w:tabs>
          <w:tab w:val="left" w:pos="1320"/>
          <w:tab w:val="right" w:leader="dot" w:pos="9061"/>
        </w:tabs>
        <w:rPr>
          <w:rFonts w:ascii="Arial" w:eastAsiaTheme="minorEastAsia" w:hAnsi="Arial" w:cs="Arial"/>
          <w:b w:val="0"/>
          <w:bCs w:val="0"/>
          <w:noProof/>
          <w:lang w:val="en-AU" w:eastAsia="en-AU"/>
        </w:rPr>
      </w:pPr>
      <w:hyperlink w:anchor="_Toc392929551" w:history="1">
        <w:r w:rsidR="00EE065F" w:rsidRPr="008D5505">
          <w:rPr>
            <w:rStyle w:val="Hyperlink"/>
            <w:rFonts w:ascii="Arial" w:hAnsi="Arial" w:cs="Arial"/>
            <w:b w:val="0"/>
            <w:noProof/>
          </w:rPr>
          <w:t>Table A1- 4</w:t>
        </w:r>
        <w:r w:rsidR="00EE065F" w:rsidRPr="008D5505">
          <w:rPr>
            <w:rFonts w:ascii="Arial" w:eastAsiaTheme="minorEastAsia" w:hAnsi="Arial" w:cs="Arial"/>
            <w:b w:val="0"/>
            <w:bCs w:val="0"/>
            <w:noProof/>
            <w:lang w:val="en-AU" w:eastAsia="en-AU"/>
          </w:rPr>
          <w:tab/>
        </w:r>
        <w:r w:rsidR="00EE065F" w:rsidRPr="008D5505">
          <w:rPr>
            <w:rStyle w:val="Hyperlink"/>
            <w:rFonts w:ascii="Arial" w:hAnsi="Arial" w:cs="Arial"/>
            <w:b w:val="0"/>
            <w:noProof/>
          </w:rPr>
          <w:t>Coral settlement tile sampling. Filled cells indicate year and location of sampling.</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_Toc392929551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88</w:t>
        </w:r>
        <w:r w:rsidR="00EE065F" w:rsidRPr="008D5505">
          <w:rPr>
            <w:rFonts w:ascii="Arial" w:hAnsi="Arial" w:cs="Arial"/>
            <w:b w:val="0"/>
            <w:noProof/>
            <w:webHidden/>
          </w:rPr>
          <w:fldChar w:fldCharType="end"/>
        </w:r>
      </w:hyperlink>
    </w:p>
    <w:p w:rsidR="00EE065F" w:rsidRPr="008D5505" w:rsidRDefault="003A1301">
      <w:pPr>
        <w:pStyle w:val="TableofFigures"/>
        <w:tabs>
          <w:tab w:val="left" w:pos="1320"/>
          <w:tab w:val="right" w:leader="dot" w:pos="9061"/>
        </w:tabs>
        <w:rPr>
          <w:rFonts w:ascii="Arial" w:eastAsiaTheme="minorEastAsia" w:hAnsi="Arial" w:cs="Arial"/>
          <w:b w:val="0"/>
          <w:bCs w:val="0"/>
          <w:noProof/>
          <w:lang w:val="en-AU" w:eastAsia="en-AU"/>
        </w:rPr>
      </w:pPr>
      <w:hyperlink w:anchor="_Toc392929552" w:history="1">
        <w:r w:rsidR="00EE065F" w:rsidRPr="008D5505">
          <w:rPr>
            <w:rStyle w:val="Hyperlink"/>
            <w:rFonts w:ascii="Arial" w:hAnsi="Arial" w:cs="Arial"/>
            <w:b w:val="0"/>
            <w:noProof/>
          </w:rPr>
          <w:t>Table A1- 5</w:t>
        </w:r>
        <w:r w:rsidR="00EE065F" w:rsidRPr="008D5505">
          <w:rPr>
            <w:rFonts w:ascii="Arial" w:eastAsiaTheme="minorEastAsia" w:hAnsi="Arial" w:cs="Arial"/>
            <w:b w:val="0"/>
            <w:bCs w:val="0"/>
            <w:noProof/>
            <w:lang w:val="en-AU" w:eastAsia="en-AU"/>
          </w:rPr>
          <w:tab/>
        </w:r>
        <w:r w:rsidR="00EE065F" w:rsidRPr="008D5505">
          <w:rPr>
            <w:rStyle w:val="Hyperlink"/>
            <w:rFonts w:ascii="Arial" w:eastAsiaTheme="majorEastAsia" w:hAnsi="Arial" w:cs="Arial"/>
            <w:b w:val="0"/>
            <w:noProof/>
          </w:rPr>
          <w:t>Threshold values for the assessment of coral reef condition and resilience</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_Toc392929552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93</w:t>
        </w:r>
        <w:r w:rsidR="00EE065F" w:rsidRPr="008D5505">
          <w:rPr>
            <w:rFonts w:ascii="Arial" w:hAnsi="Arial" w:cs="Arial"/>
            <w:b w:val="0"/>
            <w:noProof/>
            <w:webHidden/>
          </w:rPr>
          <w:fldChar w:fldCharType="end"/>
        </w:r>
      </w:hyperlink>
    </w:p>
    <w:p w:rsidR="00590307" w:rsidRPr="00BB3B34" w:rsidRDefault="00590307" w:rsidP="00590307">
      <w:pPr>
        <w:rPr>
          <w:rFonts w:cs="Arial"/>
          <w:color w:val="4F81BD"/>
          <w:sz w:val="20"/>
        </w:rPr>
      </w:pPr>
      <w:r w:rsidRPr="008D5505">
        <w:rPr>
          <w:rFonts w:cs="Arial"/>
          <w:color w:val="4F81BD"/>
          <w:sz w:val="20"/>
        </w:rPr>
        <w:fldChar w:fldCharType="end"/>
      </w:r>
    </w:p>
    <w:p w:rsidR="00590307" w:rsidRPr="00BB3B34" w:rsidRDefault="00BB3B34" w:rsidP="00590307">
      <w:pPr>
        <w:rPr>
          <w:rFonts w:cs="Arial"/>
          <w:b/>
          <w:sz w:val="20"/>
        </w:rPr>
      </w:pPr>
      <w:r w:rsidRPr="00BB3B34">
        <w:rPr>
          <w:rFonts w:cs="Arial"/>
          <w:b/>
          <w:noProof/>
          <w:sz w:val="20"/>
        </w:rPr>
        <w:t>Appendix 2: Additional Information</w:t>
      </w:r>
    </w:p>
    <w:p w:rsidR="00EE065F" w:rsidRPr="008D5505" w:rsidRDefault="00A47823"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r w:rsidRPr="008D5505">
        <w:rPr>
          <w:rFonts w:ascii="Arial" w:hAnsi="Arial" w:cs="Arial"/>
          <w:b w:val="0"/>
          <w:color w:val="4F81BD"/>
        </w:rPr>
        <w:fldChar w:fldCharType="begin"/>
      </w:r>
      <w:r w:rsidRPr="008D5505">
        <w:rPr>
          <w:rFonts w:ascii="Arial" w:hAnsi="Arial" w:cs="Arial"/>
          <w:b w:val="0"/>
          <w:color w:val="4F81BD"/>
        </w:rPr>
        <w:instrText xml:space="preserve"> TOC \h \z \c "Figure A2-" </w:instrText>
      </w:r>
      <w:r w:rsidRPr="008D5505">
        <w:rPr>
          <w:rFonts w:ascii="Arial" w:hAnsi="Arial" w:cs="Arial"/>
          <w:b w:val="0"/>
          <w:color w:val="4F81BD"/>
        </w:rPr>
        <w:fldChar w:fldCharType="separate"/>
      </w:r>
      <w:hyperlink w:anchor="_Toc392929574" w:history="1">
        <w:r w:rsidR="00EE065F" w:rsidRPr="008D5505">
          <w:rPr>
            <w:rStyle w:val="Hyperlink"/>
            <w:rFonts w:ascii="Arial" w:hAnsi="Arial" w:cs="Arial"/>
            <w:b w:val="0"/>
            <w:noProof/>
          </w:rPr>
          <w:t>Figure A2- 1</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 xml:space="preserve">Time series of daily means of chlorophyll (green line) and turbidity (red line) </w:t>
        </w:r>
        <w:r w:rsidR="001349DB">
          <w:rPr>
            <w:rStyle w:val="Hyperlink"/>
            <w:rFonts w:ascii="Arial" w:hAnsi="Arial" w:cs="Arial"/>
            <w:b w:val="0"/>
            <w:noProof/>
          </w:rPr>
          <w:br/>
        </w:r>
        <w:r w:rsidR="00EE065F" w:rsidRPr="008D5505">
          <w:rPr>
            <w:rStyle w:val="Hyperlink"/>
            <w:rFonts w:ascii="Arial" w:hAnsi="Arial" w:cs="Arial"/>
            <w:b w:val="0"/>
            <w:noProof/>
          </w:rPr>
          <w:t>collected by ECO FLNTUSB instruments.</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_Toc392929574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103</w:t>
        </w:r>
        <w:r w:rsidR="00EE065F" w:rsidRPr="008D5505">
          <w:rPr>
            <w:rFonts w:ascii="Arial" w:hAnsi="Arial" w:cs="Arial"/>
            <w:b w:val="0"/>
            <w:noProof/>
            <w:webHidden/>
          </w:rPr>
          <w:fldChar w:fldCharType="end"/>
        </w:r>
      </w:hyperlink>
    </w:p>
    <w:p w:rsidR="00EE065F" w:rsidRPr="008D5505" w:rsidRDefault="003A1301">
      <w:pPr>
        <w:pStyle w:val="TableofFigures"/>
        <w:tabs>
          <w:tab w:val="left" w:pos="1320"/>
          <w:tab w:val="right" w:leader="dot" w:pos="9061"/>
        </w:tabs>
        <w:rPr>
          <w:rFonts w:ascii="Arial" w:eastAsiaTheme="minorEastAsia" w:hAnsi="Arial" w:cs="Arial"/>
          <w:b w:val="0"/>
          <w:bCs w:val="0"/>
          <w:noProof/>
          <w:sz w:val="22"/>
          <w:szCs w:val="22"/>
          <w:lang w:val="en-AU" w:eastAsia="en-AU"/>
        </w:rPr>
      </w:pPr>
      <w:hyperlink w:anchor="_Toc392929575" w:history="1">
        <w:r w:rsidR="00EE065F" w:rsidRPr="008D5505">
          <w:rPr>
            <w:rStyle w:val="Hyperlink"/>
            <w:rFonts w:ascii="Arial" w:hAnsi="Arial" w:cs="Arial"/>
            <w:b w:val="0"/>
            <w:noProof/>
          </w:rPr>
          <w:t>Figure A2- 2</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Seasonal trends in water quality variables in reporting (sub-) regions.</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_Toc392929575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108</w:t>
        </w:r>
        <w:r w:rsidR="00EE065F" w:rsidRPr="008D5505">
          <w:rPr>
            <w:rFonts w:ascii="Arial" w:hAnsi="Arial" w:cs="Arial"/>
            <w:b w:val="0"/>
            <w:noProof/>
            <w:webHidden/>
          </w:rPr>
          <w:fldChar w:fldCharType="end"/>
        </w:r>
      </w:hyperlink>
    </w:p>
    <w:p w:rsidR="00EE065F"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2929576" w:history="1">
        <w:r w:rsidR="00EE065F" w:rsidRPr="008D5505">
          <w:rPr>
            <w:rStyle w:val="Hyperlink"/>
            <w:rFonts w:ascii="Arial" w:hAnsi="Arial" w:cs="Arial"/>
            <w:b w:val="0"/>
            <w:noProof/>
          </w:rPr>
          <w:t>Figure A2- 3</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Cover of major benthic groups and density of hard coral juveniles for reefs in the Daintree sub-region.</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_Toc392929576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121</w:t>
        </w:r>
        <w:r w:rsidR="00EE065F" w:rsidRPr="008D5505">
          <w:rPr>
            <w:rFonts w:ascii="Arial" w:hAnsi="Arial" w:cs="Arial"/>
            <w:b w:val="0"/>
            <w:noProof/>
            <w:webHidden/>
          </w:rPr>
          <w:fldChar w:fldCharType="end"/>
        </w:r>
      </w:hyperlink>
    </w:p>
    <w:p w:rsidR="00EE065F"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2929577" w:history="1">
        <w:r w:rsidR="00EE065F" w:rsidRPr="008D5505">
          <w:rPr>
            <w:rStyle w:val="Hyperlink"/>
            <w:rFonts w:ascii="Arial" w:hAnsi="Arial" w:cs="Arial"/>
            <w:b w:val="0"/>
            <w:noProof/>
          </w:rPr>
          <w:t>Figure A2- 4</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Cover of major benthic groups and density of hard coral juveniles for reefs in the Johnstone sub-region.</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_Toc392929577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122</w:t>
        </w:r>
        <w:r w:rsidR="00EE065F" w:rsidRPr="008D5505">
          <w:rPr>
            <w:rFonts w:ascii="Arial" w:hAnsi="Arial" w:cs="Arial"/>
            <w:b w:val="0"/>
            <w:noProof/>
            <w:webHidden/>
          </w:rPr>
          <w:fldChar w:fldCharType="end"/>
        </w:r>
      </w:hyperlink>
    </w:p>
    <w:p w:rsidR="00EE065F"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2929578" w:history="1">
        <w:r w:rsidR="00EE065F" w:rsidRPr="008D5505">
          <w:rPr>
            <w:rStyle w:val="Hyperlink"/>
            <w:rFonts w:ascii="Arial" w:hAnsi="Arial" w:cs="Arial"/>
            <w:b w:val="0"/>
            <w:noProof/>
          </w:rPr>
          <w:t>Figure A2- 5</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 xml:space="preserve">Cover of major benthic groups and density of hard coral juveniles for reefs in the </w:t>
        </w:r>
        <w:r w:rsidR="008016F5">
          <w:rPr>
            <w:rStyle w:val="Hyperlink"/>
            <w:rFonts w:ascii="Arial" w:hAnsi="Arial" w:cs="Arial"/>
            <w:b w:val="0"/>
            <w:noProof/>
          </w:rPr>
          <w:br/>
        </w:r>
        <w:r w:rsidR="00EE065F" w:rsidRPr="008D5505">
          <w:rPr>
            <w:rStyle w:val="Hyperlink"/>
            <w:rFonts w:ascii="Arial" w:hAnsi="Arial" w:cs="Arial"/>
            <w:b w:val="0"/>
            <w:noProof/>
          </w:rPr>
          <w:t>Tully sub- region.</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_Toc392929578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124</w:t>
        </w:r>
        <w:r w:rsidR="00EE065F" w:rsidRPr="008D5505">
          <w:rPr>
            <w:rFonts w:ascii="Arial" w:hAnsi="Arial" w:cs="Arial"/>
            <w:b w:val="0"/>
            <w:noProof/>
            <w:webHidden/>
          </w:rPr>
          <w:fldChar w:fldCharType="end"/>
        </w:r>
      </w:hyperlink>
    </w:p>
    <w:p w:rsidR="00EE065F"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2929579" w:history="1">
        <w:r w:rsidR="00EE065F" w:rsidRPr="008D5505">
          <w:rPr>
            <w:rStyle w:val="Hyperlink"/>
            <w:rFonts w:ascii="Arial" w:hAnsi="Arial" w:cs="Arial"/>
            <w:b w:val="0"/>
            <w:noProof/>
          </w:rPr>
          <w:t>Figure A2- 6</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Cover of major benthic groups and density of hard coral juveniles for reefs in the Burdekin region.</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_Toc392929579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126</w:t>
        </w:r>
        <w:r w:rsidR="00EE065F" w:rsidRPr="008D5505">
          <w:rPr>
            <w:rFonts w:ascii="Arial" w:hAnsi="Arial" w:cs="Arial"/>
            <w:b w:val="0"/>
            <w:noProof/>
            <w:webHidden/>
          </w:rPr>
          <w:fldChar w:fldCharType="end"/>
        </w:r>
      </w:hyperlink>
    </w:p>
    <w:p w:rsidR="00EE065F"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2929580" w:history="1">
        <w:r w:rsidR="00EE065F" w:rsidRPr="008D5505">
          <w:rPr>
            <w:rStyle w:val="Hyperlink"/>
            <w:rFonts w:ascii="Arial" w:hAnsi="Arial" w:cs="Arial"/>
            <w:b w:val="0"/>
            <w:noProof/>
          </w:rPr>
          <w:t>Figure A2- 7</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Cover of major benthic groups and density of hard coral juveniles for reefs in the Mackay Whitsunday region.</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_Toc392929580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129</w:t>
        </w:r>
        <w:r w:rsidR="00EE065F" w:rsidRPr="008D5505">
          <w:rPr>
            <w:rFonts w:ascii="Arial" w:hAnsi="Arial" w:cs="Arial"/>
            <w:b w:val="0"/>
            <w:noProof/>
            <w:webHidden/>
          </w:rPr>
          <w:fldChar w:fldCharType="end"/>
        </w:r>
      </w:hyperlink>
    </w:p>
    <w:p w:rsidR="00EE065F"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2929581" w:history="1">
        <w:r w:rsidR="00EE065F" w:rsidRPr="008D5505">
          <w:rPr>
            <w:rStyle w:val="Hyperlink"/>
            <w:rFonts w:ascii="Arial" w:hAnsi="Arial" w:cs="Arial"/>
            <w:b w:val="0"/>
            <w:noProof/>
          </w:rPr>
          <w:t>Figure A2- 8</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 xml:space="preserve">Cover of major benthic groups and density of hard coral juveniles for reefs in the </w:t>
        </w:r>
        <w:r w:rsidR="008016F5">
          <w:rPr>
            <w:rStyle w:val="Hyperlink"/>
            <w:rFonts w:ascii="Arial" w:hAnsi="Arial" w:cs="Arial"/>
            <w:b w:val="0"/>
            <w:noProof/>
          </w:rPr>
          <w:br/>
        </w:r>
        <w:r w:rsidR="00EE065F" w:rsidRPr="008D5505">
          <w:rPr>
            <w:rStyle w:val="Hyperlink"/>
            <w:rFonts w:ascii="Arial" w:hAnsi="Arial" w:cs="Arial"/>
            <w:b w:val="0"/>
            <w:noProof/>
          </w:rPr>
          <w:t>Fitzroy region.</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_Toc392929581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132</w:t>
        </w:r>
        <w:r w:rsidR="00EE065F" w:rsidRPr="008D5505">
          <w:rPr>
            <w:rFonts w:ascii="Arial" w:hAnsi="Arial" w:cs="Arial"/>
            <w:b w:val="0"/>
            <w:noProof/>
            <w:webHidden/>
          </w:rPr>
          <w:fldChar w:fldCharType="end"/>
        </w:r>
      </w:hyperlink>
    </w:p>
    <w:p w:rsidR="00EE065F" w:rsidRPr="008D5505" w:rsidRDefault="003A1301">
      <w:pPr>
        <w:pStyle w:val="TableofFigures"/>
        <w:tabs>
          <w:tab w:val="left" w:pos="1320"/>
          <w:tab w:val="right" w:leader="dot" w:pos="9061"/>
        </w:tabs>
        <w:rPr>
          <w:rFonts w:ascii="Arial" w:eastAsiaTheme="minorEastAsia" w:hAnsi="Arial" w:cs="Arial"/>
          <w:b w:val="0"/>
          <w:bCs w:val="0"/>
          <w:noProof/>
          <w:sz w:val="22"/>
          <w:szCs w:val="22"/>
          <w:lang w:val="en-AU" w:eastAsia="en-AU"/>
        </w:rPr>
      </w:pPr>
      <w:hyperlink w:anchor="_Toc392929582" w:history="1">
        <w:r w:rsidR="00EE065F" w:rsidRPr="008D5505">
          <w:rPr>
            <w:rStyle w:val="Hyperlink"/>
            <w:rFonts w:ascii="Arial" w:hAnsi="Arial" w:cs="Arial"/>
            <w:b w:val="0"/>
            <w:noProof/>
          </w:rPr>
          <w:t>Figure A2- 9</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Regional trends in coral settlement.</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_Toc392929582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134</w:t>
        </w:r>
        <w:r w:rsidR="00EE065F" w:rsidRPr="008D5505">
          <w:rPr>
            <w:rFonts w:ascii="Arial" w:hAnsi="Arial" w:cs="Arial"/>
            <w:b w:val="0"/>
            <w:noProof/>
            <w:webHidden/>
          </w:rPr>
          <w:fldChar w:fldCharType="end"/>
        </w:r>
      </w:hyperlink>
    </w:p>
    <w:p w:rsidR="00EE065F" w:rsidRPr="008D5505" w:rsidRDefault="003A1301">
      <w:pPr>
        <w:pStyle w:val="TableofFigures"/>
        <w:tabs>
          <w:tab w:val="left" w:pos="1320"/>
          <w:tab w:val="right" w:leader="dot" w:pos="9061"/>
        </w:tabs>
        <w:rPr>
          <w:rFonts w:ascii="Arial" w:eastAsiaTheme="minorEastAsia" w:hAnsi="Arial" w:cs="Arial"/>
          <w:b w:val="0"/>
          <w:bCs w:val="0"/>
          <w:noProof/>
          <w:sz w:val="22"/>
          <w:szCs w:val="22"/>
          <w:lang w:val="en-AU" w:eastAsia="en-AU"/>
        </w:rPr>
      </w:pPr>
      <w:hyperlink w:anchor="_Toc392929583" w:history="1">
        <w:r w:rsidR="00EE065F" w:rsidRPr="008D5505">
          <w:rPr>
            <w:rStyle w:val="Hyperlink"/>
            <w:rFonts w:ascii="Arial" w:hAnsi="Arial" w:cs="Arial"/>
            <w:b w:val="0"/>
            <w:noProof/>
          </w:rPr>
          <w:t>Figure A2- 10</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Incidence of coral mortality.</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_Toc392929583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135</w:t>
        </w:r>
        <w:r w:rsidR="00EE065F" w:rsidRPr="008D5505">
          <w:rPr>
            <w:rFonts w:ascii="Arial" w:hAnsi="Arial" w:cs="Arial"/>
            <w:b w:val="0"/>
            <w:noProof/>
            <w:webHidden/>
          </w:rPr>
          <w:fldChar w:fldCharType="end"/>
        </w:r>
      </w:hyperlink>
    </w:p>
    <w:p w:rsidR="00A47823" w:rsidRPr="008D5505" w:rsidRDefault="00A47823" w:rsidP="003631D3">
      <w:pPr>
        <w:ind w:left="284" w:hanging="284"/>
        <w:rPr>
          <w:rFonts w:cs="Arial"/>
          <w:color w:val="4F81BD"/>
          <w:sz w:val="20"/>
        </w:rPr>
      </w:pPr>
      <w:r w:rsidRPr="008D5505">
        <w:rPr>
          <w:rFonts w:cs="Arial"/>
          <w:color w:val="4F81BD"/>
          <w:sz w:val="20"/>
        </w:rPr>
        <w:fldChar w:fldCharType="end"/>
      </w:r>
    </w:p>
    <w:p w:rsidR="008016F5" w:rsidRPr="008016F5" w:rsidRDefault="00590307">
      <w:pPr>
        <w:pStyle w:val="TableofFigures"/>
        <w:tabs>
          <w:tab w:val="left" w:pos="1320"/>
          <w:tab w:val="right" w:leader="dot" w:pos="9061"/>
        </w:tabs>
        <w:rPr>
          <w:rFonts w:ascii="Arial" w:eastAsiaTheme="minorEastAsia" w:hAnsi="Arial" w:cs="Arial"/>
          <w:b w:val="0"/>
          <w:bCs w:val="0"/>
          <w:noProof/>
          <w:lang w:val="en-AU" w:eastAsia="en-AU"/>
        </w:rPr>
      </w:pPr>
      <w:r w:rsidRPr="008016F5">
        <w:rPr>
          <w:rFonts w:ascii="Arial" w:hAnsi="Arial" w:cs="Arial"/>
          <w:b w:val="0"/>
          <w:color w:val="4F81BD"/>
        </w:rPr>
        <w:fldChar w:fldCharType="begin"/>
      </w:r>
      <w:r w:rsidRPr="008016F5">
        <w:rPr>
          <w:rFonts w:ascii="Arial" w:hAnsi="Arial" w:cs="Arial"/>
          <w:b w:val="0"/>
          <w:color w:val="4F81BD"/>
        </w:rPr>
        <w:instrText xml:space="preserve"> TOC \h \z \c "Table A2-" </w:instrText>
      </w:r>
      <w:r w:rsidRPr="008016F5">
        <w:rPr>
          <w:rFonts w:ascii="Arial" w:hAnsi="Arial" w:cs="Arial"/>
          <w:b w:val="0"/>
          <w:color w:val="4F81BD"/>
        </w:rPr>
        <w:fldChar w:fldCharType="separate"/>
      </w:r>
      <w:hyperlink w:anchor="_Toc393724010" w:history="1">
        <w:r w:rsidR="008016F5" w:rsidRPr="008016F5">
          <w:rPr>
            <w:rStyle w:val="Hyperlink"/>
            <w:rFonts w:ascii="Arial" w:hAnsi="Arial" w:cs="Arial"/>
            <w:b w:val="0"/>
            <w:noProof/>
          </w:rPr>
          <w:t>Table A2- 1</w:t>
        </w:r>
        <w:r w:rsidR="008016F5" w:rsidRPr="008016F5">
          <w:rPr>
            <w:rFonts w:ascii="Arial" w:eastAsiaTheme="minorEastAsia" w:hAnsi="Arial" w:cs="Arial"/>
            <w:b w:val="0"/>
            <w:bCs w:val="0"/>
            <w:noProof/>
            <w:lang w:val="en-AU" w:eastAsia="en-AU"/>
          </w:rPr>
          <w:tab/>
        </w:r>
        <w:r w:rsidR="008016F5" w:rsidRPr="008016F5">
          <w:rPr>
            <w:rStyle w:val="Hyperlink"/>
            <w:rFonts w:ascii="Arial" w:eastAsia="SimSun" w:hAnsi="Arial" w:cs="Arial"/>
            <w:b w:val="0"/>
            <w:noProof/>
          </w:rPr>
          <w:t>Annual freshwater discharge for the major GBR Catchments.</w:t>
        </w:r>
        <w:r w:rsidR="008016F5" w:rsidRPr="008016F5">
          <w:rPr>
            <w:rFonts w:ascii="Arial" w:hAnsi="Arial" w:cs="Arial"/>
            <w:b w:val="0"/>
            <w:noProof/>
            <w:webHidden/>
          </w:rPr>
          <w:tab/>
        </w:r>
        <w:r w:rsidR="008016F5" w:rsidRPr="008016F5">
          <w:rPr>
            <w:rFonts w:ascii="Arial" w:hAnsi="Arial" w:cs="Arial"/>
            <w:b w:val="0"/>
            <w:noProof/>
            <w:webHidden/>
          </w:rPr>
          <w:fldChar w:fldCharType="begin"/>
        </w:r>
        <w:r w:rsidR="008016F5" w:rsidRPr="008016F5">
          <w:rPr>
            <w:rFonts w:ascii="Arial" w:hAnsi="Arial" w:cs="Arial"/>
            <w:b w:val="0"/>
            <w:noProof/>
            <w:webHidden/>
          </w:rPr>
          <w:instrText xml:space="preserve"> PAGEREF _Toc393724010 \h </w:instrText>
        </w:r>
        <w:r w:rsidR="008016F5" w:rsidRPr="008016F5">
          <w:rPr>
            <w:rFonts w:ascii="Arial" w:hAnsi="Arial" w:cs="Arial"/>
            <w:b w:val="0"/>
            <w:noProof/>
            <w:webHidden/>
          </w:rPr>
        </w:r>
        <w:r w:rsidR="008016F5" w:rsidRPr="008016F5">
          <w:rPr>
            <w:rFonts w:ascii="Arial" w:hAnsi="Arial" w:cs="Arial"/>
            <w:b w:val="0"/>
            <w:noProof/>
            <w:webHidden/>
          </w:rPr>
          <w:fldChar w:fldCharType="separate"/>
        </w:r>
        <w:r w:rsidR="00C83458">
          <w:rPr>
            <w:rFonts w:ascii="Arial" w:hAnsi="Arial" w:cs="Arial"/>
            <w:b w:val="0"/>
            <w:noProof/>
            <w:webHidden/>
          </w:rPr>
          <w:t>95</w:t>
        </w:r>
        <w:r w:rsidR="008016F5" w:rsidRPr="008016F5">
          <w:rPr>
            <w:rFonts w:ascii="Arial" w:hAnsi="Arial" w:cs="Arial"/>
            <w:b w:val="0"/>
            <w:noProof/>
            <w:webHidden/>
          </w:rPr>
          <w:fldChar w:fldCharType="end"/>
        </w:r>
      </w:hyperlink>
    </w:p>
    <w:p w:rsidR="008016F5" w:rsidRPr="008016F5" w:rsidRDefault="003A1301" w:rsidP="008016F5">
      <w:pPr>
        <w:pStyle w:val="TableofFigures"/>
        <w:tabs>
          <w:tab w:val="left" w:pos="1320"/>
          <w:tab w:val="right" w:leader="dot" w:pos="9061"/>
        </w:tabs>
        <w:ind w:left="1320" w:hanging="1320"/>
        <w:rPr>
          <w:rFonts w:ascii="Arial" w:eastAsiaTheme="minorEastAsia" w:hAnsi="Arial" w:cs="Arial"/>
          <w:b w:val="0"/>
          <w:bCs w:val="0"/>
          <w:noProof/>
          <w:lang w:val="en-AU" w:eastAsia="en-AU"/>
        </w:rPr>
      </w:pPr>
      <w:hyperlink w:anchor="_Toc393724011" w:history="1">
        <w:r w:rsidR="008016F5" w:rsidRPr="008016F5">
          <w:rPr>
            <w:rStyle w:val="Hyperlink"/>
            <w:rFonts w:ascii="Arial" w:hAnsi="Arial" w:cs="Arial"/>
            <w:b w:val="0"/>
            <w:noProof/>
          </w:rPr>
          <w:t>Table A2- 2</w:t>
        </w:r>
        <w:r w:rsidR="008016F5" w:rsidRPr="008016F5">
          <w:rPr>
            <w:rFonts w:ascii="Arial" w:eastAsiaTheme="minorEastAsia" w:hAnsi="Arial" w:cs="Arial"/>
            <w:b w:val="0"/>
            <w:bCs w:val="0"/>
            <w:noProof/>
            <w:lang w:val="en-AU" w:eastAsia="en-AU"/>
          </w:rPr>
          <w:tab/>
        </w:r>
        <w:r w:rsidR="008016F5" w:rsidRPr="008016F5">
          <w:rPr>
            <w:rStyle w:val="Hyperlink"/>
            <w:rFonts w:ascii="Arial" w:hAnsi="Arial" w:cs="Arial"/>
            <w:b w:val="0"/>
            <w:noProof/>
          </w:rPr>
          <w:t>Summary statistics for direct water sampling data from inshore lagoon sites from August 2005-June 2013.</w:t>
        </w:r>
        <w:r w:rsidR="008016F5" w:rsidRPr="008016F5">
          <w:rPr>
            <w:rFonts w:ascii="Arial" w:hAnsi="Arial" w:cs="Arial"/>
            <w:b w:val="0"/>
            <w:noProof/>
            <w:webHidden/>
          </w:rPr>
          <w:tab/>
        </w:r>
        <w:r w:rsidR="008016F5" w:rsidRPr="008016F5">
          <w:rPr>
            <w:rFonts w:ascii="Arial" w:hAnsi="Arial" w:cs="Arial"/>
            <w:b w:val="0"/>
            <w:noProof/>
            <w:webHidden/>
          </w:rPr>
          <w:fldChar w:fldCharType="begin"/>
        </w:r>
        <w:r w:rsidR="008016F5" w:rsidRPr="008016F5">
          <w:rPr>
            <w:rFonts w:ascii="Arial" w:hAnsi="Arial" w:cs="Arial"/>
            <w:b w:val="0"/>
            <w:noProof/>
            <w:webHidden/>
          </w:rPr>
          <w:instrText xml:space="preserve"> PAGEREF _Toc393724011 \h </w:instrText>
        </w:r>
        <w:r w:rsidR="008016F5" w:rsidRPr="008016F5">
          <w:rPr>
            <w:rFonts w:ascii="Arial" w:hAnsi="Arial" w:cs="Arial"/>
            <w:b w:val="0"/>
            <w:noProof/>
            <w:webHidden/>
          </w:rPr>
        </w:r>
        <w:r w:rsidR="008016F5" w:rsidRPr="008016F5">
          <w:rPr>
            <w:rFonts w:ascii="Arial" w:hAnsi="Arial" w:cs="Arial"/>
            <w:b w:val="0"/>
            <w:noProof/>
            <w:webHidden/>
          </w:rPr>
          <w:fldChar w:fldCharType="separate"/>
        </w:r>
        <w:r w:rsidR="00C83458">
          <w:rPr>
            <w:rFonts w:ascii="Arial" w:hAnsi="Arial" w:cs="Arial"/>
            <w:b w:val="0"/>
            <w:noProof/>
            <w:webHidden/>
          </w:rPr>
          <w:t>96</w:t>
        </w:r>
        <w:r w:rsidR="008016F5" w:rsidRPr="008016F5">
          <w:rPr>
            <w:rFonts w:ascii="Arial" w:hAnsi="Arial" w:cs="Arial"/>
            <w:b w:val="0"/>
            <w:noProof/>
            <w:webHidden/>
          </w:rPr>
          <w:fldChar w:fldCharType="end"/>
        </w:r>
      </w:hyperlink>
    </w:p>
    <w:p w:rsidR="008016F5" w:rsidRPr="008016F5" w:rsidRDefault="003A1301" w:rsidP="008016F5">
      <w:pPr>
        <w:pStyle w:val="TableofFigures"/>
        <w:tabs>
          <w:tab w:val="left" w:pos="1320"/>
          <w:tab w:val="right" w:leader="dot" w:pos="9061"/>
        </w:tabs>
        <w:ind w:left="1320" w:hanging="1320"/>
        <w:rPr>
          <w:rFonts w:ascii="Arial" w:eastAsiaTheme="minorEastAsia" w:hAnsi="Arial" w:cs="Arial"/>
          <w:b w:val="0"/>
          <w:bCs w:val="0"/>
          <w:noProof/>
          <w:lang w:val="en-AU" w:eastAsia="en-AU"/>
        </w:rPr>
      </w:pPr>
      <w:hyperlink w:anchor="_Toc393724012" w:history="1">
        <w:r w:rsidR="008016F5" w:rsidRPr="008016F5">
          <w:rPr>
            <w:rStyle w:val="Hyperlink"/>
            <w:rFonts w:ascii="Arial" w:hAnsi="Arial" w:cs="Arial"/>
            <w:b w:val="0"/>
            <w:noProof/>
          </w:rPr>
          <w:t>Table A2- 3</w:t>
        </w:r>
        <w:r w:rsidR="008016F5" w:rsidRPr="008016F5">
          <w:rPr>
            <w:rFonts w:ascii="Arial" w:eastAsiaTheme="minorEastAsia" w:hAnsi="Arial" w:cs="Arial"/>
            <w:b w:val="0"/>
            <w:bCs w:val="0"/>
            <w:noProof/>
            <w:lang w:val="en-AU" w:eastAsia="en-AU"/>
          </w:rPr>
          <w:tab/>
        </w:r>
        <w:r w:rsidR="008016F5" w:rsidRPr="008016F5">
          <w:rPr>
            <w:rStyle w:val="Hyperlink"/>
            <w:rFonts w:ascii="Arial" w:hAnsi="Arial" w:cs="Arial"/>
            <w:b w:val="0"/>
            <w:noProof/>
          </w:rPr>
          <w:t xml:space="preserve">Summary of turbidity (NTU) data from ECO FLNTUSB instruments at 14 inshore </w:t>
        </w:r>
        <w:r w:rsidR="008016F5">
          <w:rPr>
            <w:rStyle w:val="Hyperlink"/>
            <w:rFonts w:ascii="Arial" w:hAnsi="Arial" w:cs="Arial"/>
            <w:b w:val="0"/>
            <w:noProof/>
          </w:rPr>
          <w:br/>
        </w:r>
        <w:r w:rsidR="008016F5" w:rsidRPr="008016F5">
          <w:rPr>
            <w:rStyle w:val="Hyperlink"/>
            <w:rFonts w:ascii="Arial" w:hAnsi="Arial" w:cs="Arial"/>
            <w:b w:val="0"/>
            <w:noProof/>
          </w:rPr>
          <w:t>reef sites.</w:t>
        </w:r>
        <w:r w:rsidR="008016F5" w:rsidRPr="008016F5">
          <w:rPr>
            <w:rFonts w:ascii="Arial" w:hAnsi="Arial" w:cs="Arial"/>
            <w:b w:val="0"/>
            <w:noProof/>
            <w:webHidden/>
          </w:rPr>
          <w:tab/>
        </w:r>
        <w:r w:rsidR="008016F5" w:rsidRPr="008016F5">
          <w:rPr>
            <w:rFonts w:ascii="Arial" w:hAnsi="Arial" w:cs="Arial"/>
            <w:b w:val="0"/>
            <w:noProof/>
            <w:webHidden/>
          </w:rPr>
          <w:fldChar w:fldCharType="begin"/>
        </w:r>
        <w:r w:rsidR="008016F5" w:rsidRPr="008016F5">
          <w:rPr>
            <w:rFonts w:ascii="Arial" w:hAnsi="Arial" w:cs="Arial"/>
            <w:b w:val="0"/>
            <w:noProof/>
            <w:webHidden/>
          </w:rPr>
          <w:instrText xml:space="preserve"> PAGEREF _Toc393724012 \h </w:instrText>
        </w:r>
        <w:r w:rsidR="008016F5" w:rsidRPr="008016F5">
          <w:rPr>
            <w:rFonts w:ascii="Arial" w:hAnsi="Arial" w:cs="Arial"/>
            <w:b w:val="0"/>
            <w:noProof/>
            <w:webHidden/>
          </w:rPr>
        </w:r>
        <w:r w:rsidR="008016F5" w:rsidRPr="008016F5">
          <w:rPr>
            <w:rFonts w:ascii="Arial" w:hAnsi="Arial" w:cs="Arial"/>
            <w:b w:val="0"/>
            <w:noProof/>
            <w:webHidden/>
          </w:rPr>
          <w:fldChar w:fldCharType="separate"/>
        </w:r>
        <w:r w:rsidR="00C83458">
          <w:rPr>
            <w:rFonts w:ascii="Arial" w:hAnsi="Arial" w:cs="Arial"/>
            <w:b w:val="0"/>
            <w:noProof/>
            <w:webHidden/>
          </w:rPr>
          <w:t>101</w:t>
        </w:r>
        <w:r w:rsidR="008016F5" w:rsidRPr="008016F5">
          <w:rPr>
            <w:rFonts w:ascii="Arial" w:hAnsi="Arial" w:cs="Arial"/>
            <w:b w:val="0"/>
            <w:noProof/>
            <w:webHidden/>
          </w:rPr>
          <w:fldChar w:fldCharType="end"/>
        </w:r>
      </w:hyperlink>
    </w:p>
    <w:p w:rsidR="008016F5" w:rsidRPr="008016F5" w:rsidRDefault="003A1301">
      <w:pPr>
        <w:pStyle w:val="TableofFigures"/>
        <w:tabs>
          <w:tab w:val="left" w:pos="1320"/>
          <w:tab w:val="right" w:leader="dot" w:pos="9061"/>
        </w:tabs>
        <w:rPr>
          <w:rFonts w:ascii="Arial" w:eastAsiaTheme="minorEastAsia" w:hAnsi="Arial" w:cs="Arial"/>
          <w:b w:val="0"/>
          <w:bCs w:val="0"/>
          <w:noProof/>
          <w:lang w:val="en-AU" w:eastAsia="en-AU"/>
        </w:rPr>
      </w:pPr>
      <w:hyperlink w:anchor="_Toc393724013" w:history="1">
        <w:r w:rsidR="008016F5" w:rsidRPr="008016F5">
          <w:rPr>
            <w:rStyle w:val="Hyperlink"/>
            <w:rFonts w:ascii="Arial" w:hAnsi="Arial" w:cs="Arial"/>
            <w:b w:val="0"/>
            <w:noProof/>
          </w:rPr>
          <w:t>Table A2- 4</w:t>
        </w:r>
        <w:r w:rsidR="008016F5" w:rsidRPr="008016F5">
          <w:rPr>
            <w:rFonts w:ascii="Arial" w:eastAsiaTheme="minorEastAsia" w:hAnsi="Arial" w:cs="Arial"/>
            <w:b w:val="0"/>
            <w:bCs w:val="0"/>
            <w:noProof/>
            <w:lang w:val="en-AU" w:eastAsia="en-AU"/>
          </w:rPr>
          <w:tab/>
        </w:r>
        <w:r w:rsidR="008016F5" w:rsidRPr="008016F5">
          <w:rPr>
            <w:rStyle w:val="Hyperlink"/>
            <w:rFonts w:ascii="Arial" w:hAnsi="Arial" w:cs="Arial"/>
            <w:b w:val="0"/>
            <w:noProof/>
          </w:rPr>
          <w:t>Interim water quality index for each water quality sampling location.</w:t>
        </w:r>
        <w:r w:rsidR="008016F5" w:rsidRPr="008016F5">
          <w:rPr>
            <w:rFonts w:ascii="Arial" w:hAnsi="Arial" w:cs="Arial"/>
            <w:b w:val="0"/>
            <w:noProof/>
            <w:webHidden/>
          </w:rPr>
          <w:tab/>
        </w:r>
        <w:r w:rsidR="008016F5" w:rsidRPr="008016F5">
          <w:rPr>
            <w:rFonts w:ascii="Arial" w:hAnsi="Arial" w:cs="Arial"/>
            <w:b w:val="0"/>
            <w:noProof/>
            <w:webHidden/>
          </w:rPr>
          <w:fldChar w:fldCharType="begin"/>
        </w:r>
        <w:r w:rsidR="008016F5" w:rsidRPr="008016F5">
          <w:rPr>
            <w:rFonts w:ascii="Arial" w:hAnsi="Arial" w:cs="Arial"/>
            <w:b w:val="0"/>
            <w:noProof/>
            <w:webHidden/>
          </w:rPr>
          <w:instrText xml:space="preserve"> PAGEREF _Toc393724013 \h </w:instrText>
        </w:r>
        <w:r w:rsidR="008016F5" w:rsidRPr="008016F5">
          <w:rPr>
            <w:rFonts w:ascii="Arial" w:hAnsi="Arial" w:cs="Arial"/>
            <w:b w:val="0"/>
            <w:noProof/>
            <w:webHidden/>
          </w:rPr>
        </w:r>
        <w:r w:rsidR="008016F5" w:rsidRPr="008016F5">
          <w:rPr>
            <w:rFonts w:ascii="Arial" w:hAnsi="Arial" w:cs="Arial"/>
            <w:b w:val="0"/>
            <w:noProof/>
            <w:webHidden/>
          </w:rPr>
          <w:fldChar w:fldCharType="separate"/>
        </w:r>
        <w:r w:rsidR="00C83458">
          <w:rPr>
            <w:rFonts w:ascii="Arial" w:hAnsi="Arial" w:cs="Arial"/>
            <w:b w:val="0"/>
            <w:noProof/>
            <w:webHidden/>
          </w:rPr>
          <w:t>109</w:t>
        </w:r>
        <w:r w:rsidR="008016F5" w:rsidRPr="008016F5">
          <w:rPr>
            <w:rFonts w:ascii="Arial" w:hAnsi="Arial" w:cs="Arial"/>
            <w:b w:val="0"/>
            <w:noProof/>
            <w:webHidden/>
          </w:rPr>
          <w:fldChar w:fldCharType="end"/>
        </w:r>
      </w:hyperlink>
    </w:p>
    <w:p w:rsidR="008016F5" w:rsidRPr="008016F5" w:rsidRDefault="003A1301">
      <w:pPr>
        <w:pStyle w:val="TableofFigures"/>
        <w:tabs>
          <w:tab w:val="left" w:pos="1320"/>
          <w:tab w:val="right" w:leader="dot" w:pos="9061"/>
        </w:tabs>
        <w:rPr>
          <w:rFonts w:ascii="Arial" w:eastAsiaTheme="minorEastAsia" w:hAnsi="Arial" w:cs="Arial"/>
          <w:b w:val="0"/>
          <w:bCs w:val="0"/>
          <w:noProof/>
          <w:lang w:val="en-AU" w:eastAsia="en-AU"/>
        </w:rPr>
      </w:pPr>
      <w:hyperlink w:anchor="_Toc393724014" w:history="1">
        <w:r w:rsidR="008016F5" w:rsidRPr="008016F5">
          <w:rPr>
            <w:rStyle w:val="Hyperlink"/>
            <w:rFonts w:ascii="Arial" w:hAnsi="Arial" w:cs="Arial"/>
            <w:b w:val="0"/>
            <w:noProof/>
          </w:rPr>
          <w:t>Table A2- 5</w:t>
        </w:r>
        <w:r w:rsidR="008016F5" w:rsidRPr="008016F5">
          <w:rPr>
            <w:rFonts w:ascii="Arial" w:eastAsiaTheme="minorEastAsia" w:hAnsi="Arial" w:cs="Arial"/>
            <w:b w:val="0"/>
            <w:bCs w:val="0"/>
            <w:noProof/>
            <w:lang w:val="en-AU" w:eastAsia="en-AU"/>
          </w:rPr>
          <w:tab/>
        </w:r>
        <w:r w:rsidR="008016F5" w:rsidRPr="008016F5">
          <w:rPr>
            <w:rStyle w:val="Hyperlink"/>
            <w:rFonts w:ascii="Arial" w:hAnsi="Arial" w:cs="Arial"/>
            <w:b w:val="0"/>
            <w:noProof/>
          </w:rPr>
          <w:t>Disturbance histories for coral monitoring locations.</w:t>
        </w:r>
        <w:r w:rsidR="008016F5" w:rsidRPr="008016F5">
          <w:rPr>
            <w:rFonts w:ascii="Arial" w:hAnsi="Arial" w:cs="Arial"/>
            <w:b w:val="0"/>
            <w:noProof/>
            <w:webHidden/>
          </w:rPr>
          <w:tab/>
        </w:r>
        <w:r w:rsidR="008016F5" w:rsidRPr="008016F5">
          <w:rPr>
            <w:rFonts w:ascii="Arial" w:hAnsi="Arial" w:cs="Arial"/>
            <w:b w:val="0"/>
            <w:noProof/>
            <w:webHidden/>
          </w:rPr>
          <w:fldChar w:fldCharType="begin"/>
        </w:r>
        <w:r w:rsidR="008016F5" w:rsidRPr="008016F5">
          <w:rPr>
            <w:rFonts w:ascii="Arial" w:hAnsi="Arial" w:cs="Arial"/>
            <w:b w:val="0"/>
            <w:noProof/>
            <w:webHidden/>
          </w:rPr>
          <w:instrText xml:space="preserve"> PAGEREF _Toc393724014 \h </w:instrText>
        </w:r>
        <w:r w:rsidR="008016F5" w:rsidRPr="008016F5">
          <w:rPr>
            <w:rFonts w:ascii="Arial" w:hAnsi="Arial" w:cs="Arial"/>
            <w:b w:val="0"/>
            <w:noProof/>
            <w:webHidden/>
          </w:rPr>
        </w:r>
        <w:r w:rsidR="008016F5" w:rsidRPr="008016F5">
          <w:rPr>
            <w:rFonts w:ascii="Arial" w:hAnsi="Arial" w:cs="Arial"/>
            <w:b w:val="0"/>
            <w:noProof/>
            <w:webHidden/>
          </w:rPr>
          <w:fldChar w:fldCharType="separate"/>
        </w:r>
        <w:r w:rsidR="00C83458">
          <w:rPr>
            <w:rFonts w:ascii="Arial" w:hAnsi="Arial" w:cs="Arial"/>
            <w:b w:val="0"/>
            <w:noProof/>
            <w:webHidden/>
          </w:rPr>
          <w:t>116</w:t>
        </w:r>
        <w:r w:rsidR="008016F5" w:rsidRPr="008016F5">
          <w:rPr>
            <w:rFonts w:ascii="Arial" w:hAnsi="Arial" w:cs="Arial"/>
            <w:b w:val="0"/>
            <w:noProof/>
            <w:webHidden/>
          </w:rPr>
          <w:fldChar w:fldCharType="end"/>
        </w:r>
      </w:hyperlink>
    </w:p>
    <w:p w:rsidR="008016F5" w:rsidRPr="008016F5" w:rsidRDefault="003A1301" w:rsidP="008016F5">
      <w:pPr>
        <w:pStyle w:val="TableofFigures"/>
        <w:tabs>
          <w:tab w:val="left" w:pos="1320"/>
          <w:tab w:val="right" w:leader="dot" w:pos="9061"/>
        </w:tabs>
        <w:ind w:left="1320" w:hanging="1320"/>
        <w:rPr>
          <w:rFonts w:ascii="Arial" w:eastAsiaTheme="minorEastAsia" w:hAnsi="Arial" w:cs="Arial"/>
          <w:b w:val="0"/>
          <w:bCs w:val="0"/>
          <w:noProof/>
          <w:lang w:val="en-AU" w:eastAsia="en-AU"/>
        </w:rPr>
      </w:pPr>
      <w:hyperlink w:anchor="_Toc393724015" w:history="1">
        <w:r w:rsidR="008016F5" w:rsidRPr="008016F5">
          <w:rPr>
            <w:rStyle w:val="Hyperlink"/>
            <w:rFonts w:ascii="Arial" w:hAnsi="Arial" w:cs="Arial"/>
            <w:b w:val="0"/>
            <w:noProof/>
          </w:rPr>
          <w:t>Table A2- 6</w:t>
        </w:r>
        <w:r w:rsidR="008016F5" w:rsidRPr="008016F5">
          <w:rPr>
            <w:rFonts w:ascii="Arial" w:eastAsiaTheme="minorEastAsia" w:hAnsi="Arial" w:cs="Arial"/>
            <w:b w:val="0"/>
            <w:bCs w:val="0"/>
            <w:noProof/>
            <w:lang w:val="en-AU" w:eastAsia="en-AU"/>
          </w:rPr>
          <w:tab/>
        </w:r>
        <w:r w:rsidR="008016F5" w:rsidRPr="008016F5">
          <w:rPr>
            <w:rStyle w:val="Hyperlink"/>
            <w:rFonts w:ascii="Arial" w:hAnsi="Arial" w:cs="Arial"/>
            <w:b w:val="0"/>
            <w:noProof/>
          </w:rPr>
          <w:t xml:space="preserve">Report card metric assessments for benthic communities at each reef and depth </w:t>
        </w:r>
        <w:r w:rsidR="008016F5">
          <w:rPr>
            <w:rStyle w:val="Hyperlink"/>
            <w:rFonts w:ascii="Arial" w:hAnsi="Arial" w:cs="Arial"/>
            <w:b w:val="0"/>
            <w:noProof/>
          </w:rPr>
          <w:br/>
        </w:r>
        <w:r w:rsidR="008016F5" w:rsidRPr="008016F5">
          <w:rPr>
            <w:rStyle w:val="Hyperlink"/>
            <w:rFonts w:ascii="Arial" w:hAnsi="Arial" w:cs="Arial"/>
            <w:b w:val="0"/>
            <w:noProof/>
          </w:rPr>
          <w:t>based on 2013 condition.</w:t>
        </w:r>
        <w:r w:rsidR="008016F5" w:rsidRPr="008016F5">
          <w:rPr>
            <w:rFonts w:ascii="Arial" w:hAnsi="Arial" w:cs="Arial"/>
            <w:b w:val="0"/>
            <w:noProof/>
            <w:webHidden/>
          </w:rPr>
          <w:tab/>
        </w:r>
        <w:r w:rsidR="008016F5" w:rsidRPr="008016F5">
          <w:rPr>
            <w:rFonts w:ascii="Arial" w:hAnsi="Arial" w:cs="Arial"/>
            <w:b w:val="0"/>
            <w:noProof/>
            <w:webHidden/>
          </w:rPr>
          <w:fldChar w:fldCharType="begin"/>
        </w:r>
        <w:r w:rsidR="008016F5" w:rsidRPr="008016F5">
          <w:rPr>
            <w:rFonts w:ascii="Arial" w:hAnsi="Arial" w:cs="Arial"/>
            <w:b w:val="0"/>
            <w:noProof/>
            <w:webHidden/>
          </w:rPr>
          <w:instrText xml:space="preserve"> PAGEREF _Toc393724015 \h </w:instrText>
        </w:r>
        <w:r w:rsidR="008016F5" w:rsidRPr="008016F5">
          <w:rPr>
            <w:rFonts w:ascii="Arial" w:hAnsi="Arial" w:cs="Arial"/>
            <w:b w:val="0"/>
            <w:noProof/>
            <w:webHidden/>
          </w:rPr>
        </w:r>
        <w:r w:rsidR="008016F5" w:rsidRPr="008016F5">
          <w:rPr>
            <w:rFonts w:ascii="Arial" w:hAnsi="Arial" w:cs="Arial"/>
            <w:b w:val="0"/>
            <w:noProof/>
            <w:webHidden/>
          </w:rPr>
          <w:fldChar w:fldCharType="separate"/>
        </w:r>
        <w:r w:rsidR="00C83458">
          <w:rPr>
            <w:rFonts w:ascii="Arial" w:hAnsi="Arial" w:cs="Arial"/>
            <w:b w:val="0"/>
            <w:noProof/>
            <w:webHidden/>
          </w:rPr>
          <w:t>118</w:t>
        </w:r>
        <w:r w:rsidR="008016F5" w:rsidRPr="008016F5">
          <w:rPr>
            <w:rFonts w:ascii="Arial" w:hAnsi="Arial" w:cs="Arial"/>
            <w:b w:val="0"/>
            <w:noProof/>
            <w:webHidden/>
          </w:rPr>
          <w:fldChar w:fldCharType="end"/>
        </w:r>
      </w:hyperlink>
    </w:p>
    <w:p w:rsidR="008016F5" w:rsidRPr="008016F5" w:rsidRDefault="003A1301" w:rsidP="008016F5">
      <w:pPr>
        <w:pStyle w:val="TableofFigures"/>
        <w:tabs>
          <w:tab w:val="left" w:pos="1320"/>
          <w:tab w:val="right" w:leader="dot" w:pos="9061"/>
        </w:tabs>
        <w:ind w:left="1320" w:hanging="1320"/>
        <w:rPr>
          <w:rFonts w:ascii="Arial" w:eastAsiaTheme="minorEastAsia" w:hAnsi="Arial" w:cs="Arial"/>
          <w:b w:val="0"/>
          <w:bCs w:val="0"/>
          <w:noProof/>
          <w:lang w:val="en-AU" w:eastAsia="en-AU"/>
        </w:rPr>
      </w:pPr>
      <w:hyperlink w:anchor="_Toc393724016" w:history="1">
        <w:r w:rsidR="008016F5" w:rsidRPr="008016F5">
          <w:rPr>
            <w:rStyle w:val="Hyperlink"/>
            <w:rFonts w:ascii="Arial" w:hAnsi="Arial" w:cs="Arial"/>
            <w:b w:val="0"/>
            <w:noProof/>
          </w:rPr>
          <w:t>Table A2- 7</w:t>
        </w:r>
        <w:r w:rsidR="008016F5" w:rsidRPr="008016F5">
          <w:rPr>
            <w:rFonts w:ascii="Arial" w:eastAsiaTheme="minorEastAsia" w:hAnsi="Arial" w:cs="Arial"/>
            <w:b w:val="0"/>
            <w:bCs w:val="0"/>
            <w:noProof/>
            <w:lang w:val="en-AU" w:eastAsia="en-AU"/>
          </w:rPr>
          <w:tab/>
        </w:r>
        <w:r w:rsidR="008016F5" w:rsidRPr="008016F5">
          <w:rPr>
            <w:rStyle w:val="Hyperlink"/>
            <w:rFonts w:ascii="Arial" w:hAnsi="Arial" w:cs="Arial"/>
            <w:b w:val="0"/>
            <w:noProof/>
            <w:lang w:val="en-AU"/>
          </w:rPr>
          <w:t xml:space="preserve">Report card metric scores for coral and foraminifera communities through time </w:t>
        </w:r>
        <w:r w:rsidR="008016F5">
          <w:rPr>
            <w:rStyle w:val="Hyperlink"/>
            <w:rFonts w:ascii="Arial" w:hAnsi="Arial" w:cs="Arial"/>
            <w:b w:val="0"/>
            <w:noProof/>
            <w:lang w:val="en-AU"/>
          </w:rPr>
          <w:br/>
        </w:r>
        <w:r w:rsidR="008016F5" w:rsidRPr="008016F5">
          <w:rPr>
            <w:rStyle w:val="Hyperlink"/>
            <w:rFonts w:ascii="Arial" w:hAnsi="Arial" w:cs="Arial"/>
            <w:b w:val="0"/>
            <w:noProof/>
            <w:lang w:val="en-AU"/>
          </w:rPr>
          <w:t>within each (sub-)region</w:t>
        </w:r>
        <w:r w:rsidR="008016F5" w:rsidRPr="008016F5">
          <w:rPr>
            <w:rFonts w:ascii="Arial" w:hAnsi="Arial" w:cs="Arial"/>
            <w:b w:val="0"/>
            <w:noProof/>
            <w:webHidden/>
          </w:rPr>
          <w:tab/>
        </w:r>
        <w:r w:rsidR="008016F5" w:rsidRPr="008016F5">
          <w:rPr>
            <w:rFonts w:ascii="Arial" w:hAnsi="Arial" w:cs="Arial"/>
            <w:b w:val="0"/>
            <w:noProof/>
            <w:webHidden/>
          </w:rPr>
          <w:fldChar w:fldCharType="begin"/>
        </w:r>
        <w:r w:rsidR="008016F5" w:rsidRPr="008016F5">
          <w:rPr>
            <w:rFonts w:ascii="Arial" w:hAnsi="Arial" w:cs="Arial"/>
            <w:b w:val="0"/>
            <w:noProof/>
            <w:webHidden/>
          </w:rPr>
          <w:instrText xml:space="preserve"> PAGEREF _Toc393724016 \h </w:instrText>
        </w:r>
        <w:r w:rsidR="008016F5" w:rsidRPr="008016F5">
          <w:rPr>
            <w:rFonts w:ascii="Arial" w:hAnsi="Arial" w:cs="Arial"/>
            <w:b w:val="0"/>
            <w:noProof/>
            <w:webHidden/>
          </w:rPr>
        </w:r>
        <w:r w:rsidR="008016F5" w:rsidRPr="008016F5">
          <w:rPr>
            <w:rFonts w:ascii="Arial" w:hAnsi="Arial" w:cs="Arial"/>
            <w:b w:val="0"/>
            <w:noProof/>
            <w:webHidden/>
          </w:rPr>
          <w:fldChar w:fldCharType="separate"/>
        </w:r>
        <w:r w:rsidR="00C83458">
          <w:rPr>
            <w:rFonts w:ascii="Arial" w:hAnsi="Arial" w:cs="Arial"/>
            <w:b w:val="0"/>
            <w:noProof/>
            <w:webHidden/>
          </w:rPr>
          <w:t>120</w:t>
        </w:r>
        <w:r w:rsidR="008016F5" w:rsidRPr="008016F5">
          <w:rPr>
            <w:rFonts w:ascii="Arial" w:hAnsi="Arial" w:cs="Arial"/>
            <w:b w:val="0"/>
            <w:noProof/>
            <w:webHidden/>
          </w:rPr>
          <w:fldChar w:fldCharType="end"/>
        </w:r>
      </w:hyperlink>
    </w:p>
    <w:p w:rsidR="001349DB" w:rsidRPr="001349DB" w:rsidRDefault="00590307" w:rsidP="001349DB">
      <w:pPr>
        <w:rPr>
          <w:rFonts w:eastAsiaTheme="minorEastAsia"/>
        </w:rPr>
      </w:pPr>
      <w:r w:rsidRPr="008016F5">
        <w:rPr>
          <w:rFonts w:cs="Arial"/>
          <w:sz w:val="20"/>
        </w:rPr>
        <w:fldChar w:fldCharType="end"/>
      </w:r>
    </w:p>
    <w:p w:rsidR="00590307" w:rsidRPr="00BB3B34" w:rsidRDefault="00BB3B34" w:rsidP="003631D3">
      <w:pPr>
        <w:ind w:left="284" w:hanging="284"/>
        <w:rPr>
          <w:rFonts w:cs="Arial"/>
          <w:b/>
          <w:color w:val="4F81BD"/>
          <w:sz w:val="18"/>
        </w:rPr>
      </w:pPr>
      <w:r w:rsidRPr="00BB3B34">
        <w:rPr>
          <w:b/>
          <w:noProof/>
          <w:sz w:val="20"/>
        </w:rPr>
        <w:t>Appendix 3: QAQC Information</w:t>
      </w:r>
    </w:p>
    <w:p w:rsidR="00EE065F" w:rsidRPr="008D5505" w:rsidRDefault="00A47823">
      <w:pPr>
        <w:pStyle w:val="TableofFigures"/>
        <w:tabs>
          <w:tab w:val="left" w:pos="1320"/>
          <w:tab w:val="right" w:leader="dot" w:pos="9061"/>
        </w:tabs>
        <w:rPr>
          <w:rFonts w:ascii="Arial" w:eastAsiaTheme="minorEastAsia" w:hAnsi="Arial" w:cs="Arial"/>
          <w:b w:val="0"/>
          <w:bCs w:val="0"/>
          <w:noProof/>
          <w:sz w:val="22"/>
          <w:szCs w:val="22"/>
          <w:lang w:val="en-AU" w:eastAsia="en-AU"/>
        </w:rPr>
      </w:pPr>
      <w:r w:rsidRPr="008D5505">
        <w:rPr>
          <w:rFonts w:ascii="Arial" w:hAnsi="Arial" w:cs="Arial"/>
          <w:b w:val="0"/>
          <w:color w:val="4F81BD"/>
        </w:rPr>
        <w:fldChar w:fldCharType="begin"/>
      </w:r>
      <w:r w:rsidRPr="008D5505">
        <w:rPr>
          <w:rFonts w:ascii="Arial" w:hAnsi="Arial" w:cs="Arial"/>
          <w:b w:val="0"/>
          <w:color w:val="4F81BD"/>
        </w:rPr>
        <w:instrText xml:space="preserve"> TOC \h \z \c "Figure A3-" </w:instrText>
      </w:r>
      <w:r w:rsidRPr="008D5505">
        <w:rPr>
          <w:rFonts w:ascii="Arial" w:hAnsi="Arial" w:cs="Arial"/>
          <w:b w:val="0"/>
          <w:color w:val="4F81BD"/>
        </w:rPr>
        <w:fldChar w:fldCharType="separate"/>
      </w:r>
      <w:hyperlink w:anchor="_Toc392929644" w:history="1">
        <w:r w:rsidR="00EE065F" w:rsidRPr="008D5505">
          <w:rPr>
            <w:rStyle w:val="Hyperlink"/>
            <w:rFonts w:ascii="Arial" w:hAnsi="Arial" w:cs="Arial"/>
            <w:b w:val="0"/>
            <w:noProof/>
          </w:rPr>
          <w:t>Figure A3- 1</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Match-up of duplicate samples analysed for chlorophyll a by fluorometry and HPLC.</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_Toc392929644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140</w:t>
        </w:r>
        <w:r w:rsidR="00EE065F" w:rsidRPr="008D5505">
          <w:rPr>
            <w:rFonts w:ascii="Arial" w:hAnsi="Arial" w:cs="Arial"/>
            <w:b w:val="0"/>
            <w:noProof/>
            <w:webHidden/>
          </w:rPr>
          <w:fldChar w:fldCharType="end"/>
        </w:r>
      </w:hyperlink>
    </w:p>
    <w:p w:rsidR="00EE065F"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2929645" w:history="1">
        <w:r w:rsidR="00EE065F" w:rsidRPr="008D5505">
          <w:rPr>
            <w:rStyle w:val="Hyperlink"/>
            <w:rFonts w:ascii="Arial" w:hAnsi="Arial" w:cs="Arial"/>
            <w:b w:val="0"/>
            <w:noProof/>
          </w:rPr>
          <w:t>Figure A3- 2</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Match-up of instrument readings of turbidity (NTU) from field deployments of WET Labs Eco FLNTUSB Combination Fluorometer and Turbidity Sensors with values from standard laboratory analysis of concurrently collected water samples.</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_Toc392929645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141</w:t>
        </w:r>
        <w:r w:rsidR="00EE065F" w:rsidRPr="008D5505">
          <w:rPr>
            <w:rFonts w:ascii="Arial" w:hAnsi="Arial" w:cs="Arial"/>
            <w:b w:val="0"/>
            <w:noProof/>
            <w:webHidden/>
          </w:rPr>
          <w:fldChar w:fldCharType="end"/>
        </w:r>
      </w:hyperlink>
    </w:p>
    <w:p w:rsidR="00A47823" w:rsidRPr="008D5505" w:rsidRDefault="00A47823" w:rsidP="003631D3">
      <w:pPr>
        <w:ind w:left="284" w:hanging="284"/>
        <w:rPr>
          <w:rFonts w:cs="Arial"/>
          <w:color w:val="4F81BD"/>
          <w:sz w:val="20"/>
        </w:rPr>
      </w:pPr>
      <w:r w:rsidRPr="008D5505">
        <w:rPr>
          <w:rFonts w:cs="Arial"/>
          <w:color w:val="4F81BD"/>
          <w:sz w:val="20"/>
        </w:rPr>
        <w:fldChar w:fldCharType="end"/>
      </w:r>
    </w:p>
    <w:p w:rsidR="00EE065F" w:rsidRPr="008D5505" w:rsidRDefault="00590307">
      <w:pPr>
        <w:pStyle w:val="TableofFigures"/>
        <w:tabs>
          <w:tab w:val="left" w:pos="1320"/>
          <w:tab w:val="right" w:leader="dot" w:pos="9061"/>
        </w:tabs>
        <w:rPr>
          <w:rFonts w:ascii="Arial" w:eastAsiaTheme="minorEastAsia" w:hAnsi="Arial" w:cs="Arial"/>
          <w:b w:val="0"/>
          <w:bCs w:val="0"/>
          <w:noProof/>
          <w:sz w:val="22"/>
          <w:szCs w:val="22"/>
          <w:lang w:val="en-AU" w:eastAsia="en-AU"/>
        </w:rPr>
      </w:pPr>
      <w:r w:rsidRPr="008D5505">
        <w:rPr>
          <w:rFonts w:ascii="Arial" w:hAnsi="Arial" w:cs="Arial"/>
          <w:b w:val="0"/>
          <w:color w:val="4F81BD"/>
        </w:rPr>
        <w:fldChar w:fldCharType="begin"/>
      </w:r>
      <w:r w:rsidRPr="008D5505">
        <w:rPr>
          <w:rFonts w:ascii="Arial" w:hAnsi="Arial" w:cs="Arial"/>
          <w:b w:val="0"/>
          <w:color w:val="4F81BD"/>
        </w:rPr>
        <w:instrText xml:space="preserve"> TOC \h \z \c "Table A3-" </w:instrText>
      </w:r>
      <w:r w:rsidRPr="008D5505">
        <w:rPr>
          <w:rFonts w:ascii="Arial" w:hAnsi="Arial" w:cs="Arial"/>
          <w:b w:val="0"/>
          <w:color w:val="4F81BD"/>
        </w:rPr>
        <w:fldChar w:fldCharType="separate"/>
      </w:r>
      <w:hyperlink w:anchor="_Toc392929665" w:history="1">
        <w:r w:rsidR="00EE065F" w:rsidRPr="008D5505">
          <w:rPr>
            <w:rStyle w:val="Hyperlink"/>
            <w:rFonts w:ascii="Arial" w:hAnsi="Arial" w:cs="Arial"/>
            <w:b w:val="0"/>
            <w:noProof/>
          </w:rPr>
          <w:t>Table A3- 1</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Limit of detection (LOD) for analyses of marine water quality parameters.</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_Toc392929665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137</w:t>
        </w:r>
        <w:r w:rsidR="00EE065F" w:rsidRPr="008D5505">
          <w:rPr>
            <w:rFonts w:ascii="Arial" w:hAnsi="Arial" w:cs="Arial"/>
            <w:b w:val="0"/>
            <w:noProof/>
            <w:webHidden/>
          </w:rPr>
          <w:fldChar w:fldCharType="end"/>
        </w:r>
      </w:hyperlink>
    </w:p>
    <w:p w:rsidR="00EE065F"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2929666" w:history="1">
        <w:r w:rsidR="00EE065F" w:rsidRPr="008D5505">
          <w:rPr>
            <w:rStyle w:val="Hyperlink"/>
            <w:rFonts w:ascii="Arial" w:hAnsi="Arial" w:cs="Arial"/>
            <w:b w:val="0"/>
            <w:noProof/>
          </w:rPr>
          <w:t>Table A3- 2</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Summary of coefficients of variation (CV, in %) of replicate measurements (N) of a standard or reference material.</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_Toc392929666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138</w:t>
        </w:r>
        <w:r w:rsidR="00EE065F" w:rsidRPr="008D5505">
          <w:rPr>
            <w:rFonts w:ascii="Arial" w:hAnsi="Arial" w:cs="Arial"/>
            <w:b w:val="0"/>
            <w:noProof/>
            <w:webHidden/>
          </w:rPr>
          <w:fldChar w:fldCharType="end"/>
        </w:r>
      </w:hyperlink>
    </w:p>
    <w:p w:rsidR="00EE065F" w:rsidRPr="008D5505" w:rsidRDefault="003A1301">
      <w:pPr>
        <w:pStyle w:val="TableofFigures"/>
        <w:tabs>
          <w:tab w:val="left" w:pos="1320"/>
          <w:tab w:val="right" w:leader="dot" w:pos="9061"/>
        </w:tabs>
        <w:rPr>
          <w:rFonts w:ascii="Arial" w:eastAsiaTheme="minorEastAsia" w:hAnsi="Arial" w:cs="Arial"/>
          <w:b w:val="0"/>
          <w:bCs w:val="0"/>
          <w:noProof/>
          <w:sz w:val="22"/>
          <w:szCs w:val="22"/>
          <w:lang w:val="en-AU" w:eastAsia="en-AU"/>
        </w:rPr>
      </w:pPr>
      <w:hyperlink w:anchor="_Toc392929667" w:history="1">
        <w:r w:rsidR="00EE065F" w:rsidRPr="008D5505">
          <w:rPr>
            <w:rStyle w:val="Hyperlink"/>
            <w:rFonts w:ascii="Arial" w:hAnsi="Arial" w:cs="Arial"/>
            <w:b w:val="0"/>
            <w:noProof/>
          </w:rPr>
          <w:t>Table A3- 3</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Summary of average recovery of known analyte concentrations.</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_Toc392929667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138</w:t>
        </w:r>
        <w:r w:rsidR="00EE065F" w:rsidRPr="008D5505">
          <w:rPr>
            <w:rFonts w:ascii="Arial" w:hAnsi="Arial" w:cs="Arial"/>
            <w:b w:val="0"/>
            <w:noProof/>
            <w:webHidden/>
          </w:rPr>
          <w:fldChar w:fldCharType="end"/>
        </w:r>
      </w:hyperlink>
    </w:p>
    <w:p w:rsidR="00EE065F"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2929668" w:history="1">
        <w:r w:rsidR="00EE065F" w:rsidRPr="008D5505">
          <w:rPr>
            <w:rStyle w:val="Hyperlink"/>
            <w:rFonts w:ascii="Arial" w:hAnsi="Arial" w:cs="Arial"/>
            <w:b w:val="0"/>
            <w:noProof/>
          </w:rPr>
          <w:t>Table A3- 4</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Summary of average Z-scores of replicate measurements (N) of a standard or reference material.</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_Toc392929668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139</w:t>
        </w:r>
        <w:r w:rsidR="00EE065F" w:rsidRPr="008D5505">
          <w:rPr>
            <w:rFonts w:ascii="Arial" w:hAnsi="Arial" w:cs="Arial"/>
            <w:b w:val="0"/>
            <w:noProof/>
            <w:webHidden/>
          </w:rPr>
          <w:fldChar w:fldCharType="end"/>
        </w:r>
      </w:hyperlink>
    </w:p>
    <w:p w:rsidR="00EE065F" w:rsidRPr="008D5505" w:rsidRDefault="003A1301">
      <w:pPr>
        <w:pStyle w:val="TableofFigures"/>
        <w:tabs>
          <w:tab w:val="left" w:pos="1320"/>
          <w:tab w:val="right" w:leader="dot" w:pos="9061"/>
        </w:tabs>
        <w:rPr>
          <w:rFonts w:ascii="Arial" w:eastAsiaTheme="minorEastAsia" w:hAnsi="Arial" w:cs="Arial"/>
          <w:b w:val="0"/>
          <w:bCs w:val="0"/>
          <w:noProof/>
          <w:sz w:val="22"/>
          <w:szCs w:val="22"/>
          <w:lang w:val="en-AU" w:eastAsia="en-AU"/>
        </w:rPr>
      </w:pPr>
      <w:hyperlink w:anchor="_Toc392929669" w:history="1">
        <w:r w:rsidR="00EE065F" w:rsidRPr="008D5505">
          <w:rPr>
            <w:rStyle w:val="Hyperlink"/>
            <w:rFonts w:ascii="Arial" w:hAnsi="Arial" w:cs="Arial"/>
            <w:b w:val="0"/>
            <w:noProof/>
          </w:rPr>
          <w:t>Table A3- 5</w:t>
        </w:r>
        <w:r w:rsidR="00EE065F" w:rsidRPr="008D5505">
          <w:rPr>
            <w:rFonts w:ascii="Arial" w:eastAsiaTheme="minorEastAsia" w:hAnsi="Arial" w:cs="Arial"/>
            <w:b w:val="0"/>
            <w:bCs w:val="0"/>
            <w:noProof/>
            <w:sz w:val="22"/>
            <w:szCs w:val="22"/>
            <w:lang w:val="en-AU" w:eastAsia="en-AU"/>
          </w:rPr>
          <w:tab/>
        </w:r>
        <w:r w:rsidR="00EE065F" w:rsidRPr="008D5505">
          <w:rPr>
            <w:rStyle w:val="Hyperlink"/>
            <w:rFonts w:ascii="Arial" w:hAnsi="Arial" w:cs="Arial"/>
            <w:b w:val="0"/>
            <w:noProof/>
          </w:rPr>
          <w:t>Comparison of instrument readings of wet filter blanks to actual sample readings</w:t>
        </w:r>
        <w:r w:rsidR="00EE065F" w:rsidRPr="008D5505">
          <w:rPr>
            <w:rFonts w:ascii="Arial" w:hAnsi="Arial" w:cs="Arial"/>
            <w:b w:val="0"/>
            <w:noProof/>
            <w:webHidden/>
          </w:rPr>
          <w:tab/>
        </w:r>
        <w:r w:rsidR="00EE065F" w:rsidRPr="008D5505">
          <w:rPr>
            <w:rFonts w:ascii="Arial" w:hAnsi="Arial" w:cs="Arial"/>
            <w:b w:val="0"/>
            <w:noProof/>
            <w:webHidden/>
          </w:rPr>
          <w:fldChar w:fldCharType="begin"/>
        </w:r>
        <w:r w:rsidR="00EE065F" w:rsidRPr="008D5505">
          <w:rPr>
            <w:rFonts w:ascii="Arial" w:hAnsi="Arial" w:cs="Arial"/>
            <w:b w:val="0"/>
            <w:noProof/>
            <w:webHidden/>
          </w:rPr>
          <w:instrText xml:space="preserve"> PAGEREF _Toc392929669 \h </w:instrText>
        </w:r>
        <w:r w:rsidR="00EE065F" w:rsidRPr="008D5505">
          <w:rPr>
            <w:rFonts w:ascii="Arial" w:hAnsi="Arial" w:cs="Arial"/>
            <w:b w:val="0"/>
            <w:noProof/>
            <w:webHidden/>
          </w:rPr>
        </w:r>
        <w:r w:rsidR="00EE065F" w:rsidRPr="008D5505">
          <w:rPr>
            <w:rFonts w:ascii="Arial" w:hAnsi="Arial" w:cs="Arial"/>
            <w:b w:val="0"/>
            <w:noProof/>
            <w:webHidden/>
          </w:rPr>
          <w:fldChar w:fldCharType="separate"/>
        </w:r>
        <w:r w:rsidR="00C83458">
          <w:rPr>
            <w:rFonts w:ascii="Arial" w:hAnsi="Arial" w:cs="Arial"/>
            <w:b w:val="0"/>
            <w:noProof/>
            <w:webHidden/>
          </w:rPr>
          <w:t>140</w:t>
        </w:r>
        <w:r w:rsidR="00EE065F" w:rsidRPr="008D5505">
          <w:rPr>
            <w:rFonts w:ascii="Arial" w:hAnsi="Arial" w:cs="Arial"/>
            <w:b w:val="0"/>
            <w:noProof/>
            <w:webHidden/>
          </w:rPr>
          <w:fldChar w:fldCharType="end"/>
        </w:r>
      </w:hyperlink>
    </w:p>
    <w:p w:rsidR="00590307" w:rsidRPr="00BB3B34" w:rsidRDefault="00590307" w:rsidP="003631D3">
      <w:pPr>
        <w:ind w:left="284" w:hanging="284"/>
        <w:rPr>
          <w:rFonts w:cs="Arial"/>
          <w:color w:val="4F81BD"/>
          <w:sz w:val="20"/>
        </w:rPr>
      </w:pPr>
      <w:r w:rsidRPr="008D5505">
        <w:rPr>
          <w:rFonts w:cs="Arial"/>
          <w:color w:val="4F81BD"/>
          <w:sz w:val="20"/>
        </w:rPr>
        <w:fldChar w:fldCharType="end"/>
      </w:r>
    </w:p>
    <w:p w:rsidR="00BB3B34" w:rsidRPr="00BB3B34" w:rsidRDefault="00BB3B34">
      <w:pPr>
        <w:pStyle w:val="TableofFigures"/>
        <w:tabs>
          <w:tab w:val="left" w:pos="1320"/>
          <w:tab w:val="right" w:leader="dot" w:pos="9061"/>
        </w:tabs>
        <w:rPr>
          <w:rFonts w:ascii="Arial" w:hAnsi="Arial" w:cs="Arial"/>
          <w:b w:val="0"/>
          <w:color w:val="4F81BD"/>
        </w:rPr>
      </w:pPr>
      <w:r w:rsidRPr="00BB3B34">
        <w:rPr>
          <w:rFonts w:ascii="Arial" w:hAnsi="Arial" w:cs="Arial"/>
          <w:noProof/>
        </w:rPr>
        <w:t>Appendix 4: Ongoing efforts to improve calibration and validation of chlorophyll  estimates from WET Labs ECO FLNTUSB loggers</w:t>
      </w:r>
    </w:p>
    <w:p w:rsidR="008D5505" w:rsidRPr="008D5505" w:rsidRDefault="00A47823">
      <w:pPr>
        <w:pStyle w:val="TableofFigures"/>
        <w:tabs>
          <w:tab w:val="left" w:pos="1320"/>
          <w:tab w:val="right" w:leader="dot" w:pos="9061"/>
        </w:tabs>
        <w:rPr>
          <w:rFonts w:ascii="Arial" w:eastAsiaTheme="minorEastAsia" w:hAnsi="Arial" w:cs="Arial"/>
          <w:b w:val="0"/>
          <w:bCs w:val="0"/>
          <w:noProof/>
          <w:sz w:val="22"/>
          <w:szCs w:val="22"/>
          <w:lang w:val="en-AU" w:eastAsia="en-AU"/>
        </w:rPr>
      </w:pPr>
      <w:r w:rsidRPr="008D5505">
        <w:rPr>
          <w:rFonts w:ascii="Arial" w:hAnsi="Arial" w:cs="Arial"/>
          <w:b w:val="0"/>
          <w:color w:val="4F81BD"/>
        </w:rPr>
        <w:fldChar w:fldCharType="begin"/>
      </w:r>
      <w:r w:rsidRPr="008D5505">
        <w:rPr>
          <w:rFonts w:ascii="Arial" w:hAnsi="Arial" w:cs="Arial"/>
          <w:b w:val="0"/>
          <w:color w:val="4F81BD"/>
        </w:rPr>
        <w:instrText xml:space="preserve"> TOC \h \z \c "Figure A4-" </w:instrText>
      </w:r>
      <w:r w:rsidRPr="008D5505">
        <w:rPr>
          <w:rFonts w:ascii="Arial" w:hAnsi="Arial" w:cs="Arial"/>
          <w:b w:val="0"/>
          <w:color w:val="4F81BD"/>
        </w:rPr>
        <w:fldChar w:fldCharType="separate"/>
      </w:r>
      <w:hyperlink w:anchor="_Toc393133781" w:history="1">
        <w:r w:rsidR="008D5505" w:rsidRPr="008D5505">
          <w:rPr>
            <w:rStyle w:val="Hyperlink"/>
            <w:rFonts w:ascii="Arial" w:hAnsi="Arial" w:cs="Arial"/>
            <w:b w:val="0"/>
            <w:noProof/>
          </w:rPr>
          <w:t>Figure A4- 1</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The analysis status of the logger chlorophyll data set as of mid-September 2013.</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_Toc393133781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145</w:t>
        </w:r>
        <w:r w:rsidR="008D5505" w:rsidRPr="008D5505">
          <w:rPr>
            <w:rFonts w:ascii="Arial" w:hAnsi="Arial" w:cs="Arial"/>
            <w:b w:val="0"/>
            <w:noProof/>
            <w:webHidden/>
          </w:rPr>
          <w:fldChar w:fldCharType="end"/>
        </w:r>
      </w:hyperlink>
    </w:p>
    <w:p w:rsidR="008D5505" w:rsidRPr="008D5505" w:rsidRDefault="003A1301">
      <w:pPr>
        <w:pStyle w:val="TableofFigures"/>
        <w:tabs>
          <w:tab w:val="left" w:pos="1320"/>
          <w:tab w:val="right" w:leader="dot" w:pos="9061"/>
        </w:tabs>
        <w:rPr>
          <w:rFonts w:ascii="Arial" w:eastAsiaTheme="minorEastAsia" w:hAnsi="Arial" w:cs="Arial"/>
          <w:b w:val="0"/>
          <w:bCs w:val="0"/>
          <w:noProof/>
          <w:sz w:val="22"/>
          <w:szCs w:val="22"/>
          <w:lang w:val="en-AU" w:eastAsia="en-AU"/>
        </w:rPr>
      </w:pPr>
      <w:hyperlink w:anchor="_Toc393133782" w:history="1">
        <w:r w:rsidR="008D5505" w:rsidRPr="008D5505">
          <w:rPr>
            <w:rStyle w:val="Hyperlink"/>
            <w:rFonts w:ascii="Arial" w:hAnsi="Arial" w:cs="Arial"/>
            <w:b w:val="0"/>
            <w:noProof/>
          </w:rPr>
          <w:t>Figure A4- 2</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Calibrations used in working up the chlorophyll logger data set.</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_Toc393133782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146</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83" w:history="1">
        <w:r w:rsidR="008D5505" w:rsidRPr="008D5505">
          <w:rPr>
            <w:rStyle w:val="Hyperlink"/>
            <w:rFonts w:ascii="Arial" w:hAnsi="Arial" w:cs="Arial"/>
            <w:b w:val="0"/>
            <w:noProof/>
          </w:rPr>
          <w:t>Figure A4- 3</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A comparison between chlorophyll concentrations estimated by Wet Labs loggers and in situ chlorophyll sampled manually at the time of logger change-overs..</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_Toc393133783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148</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84" w:history="1">
        <w:r w:rsidR="008D5505" w:rsidRPr="008D5505">
          <w:rPr>
            <w:rStyle w:val="Hyperlink"/>
            <w:rFonts w:ascii="Arial" w:hAnsi="Arial" w:cs="Arial"/>
            <w:b w:val="0"/>
            <w:noProof/>
          </w:rPr>
          <w:t>Figure A4- 4</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Comparisons between logger chlorophyll concentrations measured at Snapper Island in the 24 hours before and after a change-over and the chlorophyll concentration determined from manual sampling at the changeover.</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_Toc393133784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152</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85" w:history="1">
        <w:r w:rsidR="008D5505" w:rsidRPr="008D5505">
          <w:rPr>
            <w:rStyle w:val="Hyperlink"/>
            <w:rFonts w:ascii="Arial" w:hAnsi="Arial" w:cs="Arial"/>
            <w:b w:val="0"/>
            <w:noProof/>
          </w:rPr>
          <w:t>Figure A4- 5</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Comparisons between logger chlorophyll concentrations measured at Fitzroy Island in the 24 hours before and after a change-over and the chlorophyll concentration determined from manual sampling at the changeover.</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_Toc393133785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152</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86" w:history="1">
        <w:r w:rsidR="008D5505" w:rsidRPr="008D5505">
          <w:rPr>
            <w:rStyle w:val="Hyperlink"/>
            <w:rFonts w:ascii="Arial" w:hAnsi="Arial" w:cs="Arial"/>
            <w:b w:val="0"/>
            <w:noProof/>
          </w:rPr>
          <w:t>Figure A4- 6</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Comparisons between logger chlorophyll concentrations measured at High Island in the 24 hours before and after a change-over and the chlorophyll concentration determined from manual sampling at the changeover..</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_Toc393133786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153</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87" w:history="1">
        <w:r w:rsidR="008D5505" w:rsidRPr="008D5505">
          <w:rPr>
            <w:rStyle w:val="Hyperlink"/>
            <w:rFonts w:ascii="Arial" w:hAnsi="Arial" w:cs="Arial"/>
            <w:b w:val="0"/>
            <w:noProof/>
          </w:rPr>
          <w:t>Figure A4- 7</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Comparisons between logger chlorophyll concentrations measured at Russell Island in the 24 hours before and after a change-over and the chlorophyll concentration determined from manual sampling at the changeover.</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_Toc393133787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153</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88" w:history="1">
        <w:r w:rsidR="008D5505" w:rsidRPr="008D5505">
          <w:rPr>
            <w:rStyle w:val="Hyperlink"/>
            <w:rFonts w:ascii="Arial" w:hAnsi="Arial" w:cs="Arial"/>
            <w:b w:val="0"/>
            <w:noProof/>
          </w:rPr>
          <w:t>Figure A4- 8</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Comparisons between logger chlorophyll concentrations measured at Dunk Island in the 24 hours before and after a change-over and the chlorophyll concentration determined from manual sampling at the changeover..</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_Toc393133788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154</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89" w:history="1">
        <w:r w:rsidR="008D5505" w:rsidRPr="008D5505">
          <w:rPr>
            <w:rStyle w:val="Hyperlink"/>
            <w:rFonts w:ascii="Arial" w:hAnsi="Arial" w:cs="Arial"/>
            <w:b w:val="0"/>
            <w:noProof/>
          </w:rPr>
          <w:t>Figure A4- 9</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 xml:space="preserve">Comparisons between logger chlorophyll concentrations measured at Pelorus Island in the 24 hours before and after a change-over and the chlorophyll concentration determined from manual sampling at the changeover.  </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_Toc393133789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154</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90" w:history="1">
        <w:r w:rsidR="008D5505" w:rsidRPr="008D5505">
          <w:rPr>
            <w:rStyle w:val="Hyperlink"/>
            <w:rFonts w:ascii="Arial" w:hAnsi="Arial" w:cs="Arial"/>
            <w:b w:val="0"/>
            <w:noProof/>
          </w:rPr>
          <w:t>Figure A4- 10</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 xml:space="preserve">Comparisons between logger chlorophyll concentrations measured at Pandora Reef in the 24 hours before and after a change-over and the chlorophyll concentration determined from manual sampling at the changeover.  </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_Toc393133790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155</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91" w:history="1">
        <w:r w:rsidR="008D5505" w:rsidRPr="008D5505">
          <w:rPr>
            <w:rStyle w:val="Hyperlink"/>
            <w:rFonts w:ascii="Arial" w:hAnsi="Arial" w:cs="Arial"/>
            <w:b w:val="0"/>
            <w:noProof/>
          </w:rPr>
          <w:t>Figure A4- 11</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Comparisons between logger chlorophyll concentrations measured at Geoffrey Bay in the 24 hours before and after a change-over and the chlorophyll concentration determined from manual sampling at the changeover.  .</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_Toc393133791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155</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92" w:history="1">
        <w:r w:rsidR="008D5505" w:rsidRPr="008D5505">
          <w:rPr>
            <w:rStyle w:val="Hyperlink"/>
            <w:rFonts w:ascii="Arial" w:hAnsi="Arial" w:cs="Arial"/>
            <w:b w:val="0"/>
            <w:noProof/>
          </w:rPr>
          <w:t>Figure A4- 12</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 xml:space="preserve">Comparisons between logger chlorophyll concentrations measured at Double Cone Island in the 24 hours before and after a change-over and the chlorophyll concentration determined from manual sampling at the changeover.  </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_Toc393133792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156</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93" w:history="1">
        <w:r w:rsidR="008D5505" w:rsidRPr="008D5505">
          <w:rPr>
            <w:rStyle w:val="Hyperlink"/>
            <w:rFonts w:ascii="Arial" w:hAnsi="Arial" w:cs="Arial"/>
            <w:b w:val="0"/>
            <w:noProof/>
          </w:rPr>
          <w:t>Figure A4- 13</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Comparisons between logger chlorophyll concentrations measured at Daydream Island in the 24 hours before and after a change-over and the chlorophyll concentration determined from manual sampling at the changeover.  .</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_Toc393133793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156</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94" w:history="1">
        <w:r w:rsidR="008D5505" w:rsidRPr="008D5505">
          <w:rPr>
            <w:rStyle w:val="Hyperlink"/>
            <w:rFonts w:ascii="Arial" w:hAnsi="Arial" w:cs="Arial"/>
            <w:b w:val="0"/>
            <w:noProof/>
          </w:rPr>
          <w:t>Figure A4- 14</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 xml:space="preserve">Comparisons between logger chlorophyll concentrations measured at Pine Island in the 24 hours before and after a change-over and the chlorophyll concentration determined from manual sampling at the changeover.  </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_Toc393133794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157</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95" w:history="1">
        <w:r w:rsidR="008D5505" w:rsidRPr="008D5505">
          <w:rPr>
            <w:rStyle w:val="Hyperlink"/>
            <w:rFonts w:ascii="Arial" w:hAnsi="Arial" w:cs="Arial"/>
            <w:b w:val="0"/>
            <w:noProof/>
          </w:rPr>
          <w:t>Figure A4- 15</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 xml:space="preserve">Comparisons between logger chlorophyll concentrations measured at Barren Island in the 24 hours before and after a change-over and the chlorophyll concentration determined from manual sampling at the changeover.  </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_Toc393133795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157</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96" w:history="1">
        <w:r w:rsidR="008D5505" w:rsidRPr="008D5505">
          <w:rPr>
            <w:rStyle w:val="Hyperlink"/>
            <w:rFonts w:ascii="Arial" w:hAnsi="Arial" w:cs="Arial"/>
            <w:b w:val="0"/>
            <w:noProof/>
          </w:rPr>
          <w:t>Figure A4- 16</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Comparisons between logger chlorophyll concentrations measured at Humpy Island in the 24 hours before and after a change-over and the chlorophyll concentration determined from manual sampling at the changeover.  .</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_Toc393133796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158</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97" w:history="1">
        <w:r w:rsidR="008D5505" w:rsidRPr="008D5505">
          <w:rPr>
            <w:rStyle w:val="Hyperlink"/>
            <w:rFonts w:ascii="Arial" w:hAnsi="Arial" w:cs="Arial"/>
            <w:b w:val="0"/>
            <w:noProof/>
          </w:rPr>
          <w:t>Figure A4- 17</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 xml:space="preserve">Comparisons between logger chlorophyll concentrations measured at Pelican Island in the 24 hours before and after a change-over and the chlorophyll concentration determined from manual sampling at the changeover.  </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_Toc393133797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158</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98" w:history="1">
        <w:r w:rsidR="008D5505" w:rsidRPr="008D5505">
          <w:rPr>
            <w:rStyle w:val="Hyperlink"/>
            <w:rFonts w:ascii="Arial" w:hAnsi="Arial" w:cs="Arial"/>
            <w:b w:val="0"/>
            <w:noProof/>
          </w:rPr>
          <w:t>Figure A4- 18</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Differences between 24-hour median chlorophyll concentrations (µg L</w:t>
        </w:r>
        <w:r w:rsidR="008D5505" w:rsidRPr="008D5505">
          <w:rPr>
            <w:rStyle w:val="Hyperlink"/>
            <w:rFonts w:ascii="Arial" w:hAnsi="Arial" w:cs="Arial"/>
            <w:b w:val="0"/>
            <w:noProof/>
            <w:vertAlign w:val="superscript"/>
          </w:rPr>
          <w:t>-1</w:t>
        </w:r>
        <w:r w:rsidR="008D5505" w:rsidRPr="008D5505">
          <w:rPr>
            <w:rStyle w:val="Hyperlink"/>
            <w:rFonts w:ascii="Arial" w:hAnsi="Arial" w:cs="Arial"/>
            <w:b w:val="0"/>
            <w:noProof/>
          </w:rPr>
          <w:t>) measured by pairs of loggers (outgoing, incoming) at logger changeovers..</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_Toc393133798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159</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799" w:history="1">
        <w:r w:rsidR="008D5505" w:rsidRPr="008D5505">
          <w:rPr>
            <w:rStyle w:val="Hyperlink"/>
            <w:rFonts w:ascii="Arial" w:hAnsi="Arial" w:cs="Arial"/>
            <w:b w:val="0"/>
            <w:noProof/>
          </w:rPr>
          <w:t>Figure A4- 19</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 xml:space="preserve">Time series of raw chlorophyll readings from 12 loggers deployed simultaneously from the AIMS wharf in January 2012.  </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_Toc393133799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160</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800" w:history="1">
        <w:r w:rsidR="008D5505" w:rsidRPr="008D5505">
          <w:rPr>
            <w:rStyle w:val="Hyperlink"/>
            <w:rFonts w:ascii="Arial" w:hAnsi="Arial" w:cs="Arial"/>
            <w:b w:val="0"/>
            <w:noProof/>
          </w:rPr>
          <w:t>Figure A4- 20</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 xml:space="preserve">Time series of raw chlorophyll readings from 14 loggers deployed simultaneously from the AIMS wharf in May 2012.  </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_Toc393133800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161</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801" w:history="1">
        <w:r w:rsidR="008D5505" w:rsidRPr="008D5505">
          <w:rPr>
            <w:rStyle w:val="Hyperlink"/>
            <w:rFonts w:ascii="Arial" w:hAnsi="Arial" w:cs="Arial"/>
            <w:b w:val="0"/>
            <w:noProof/>
          </w:rPr>
          <w:t>Figure A4- 21</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Time series of raw chlorophyll readings from 16 loggers deployed simultaneously from the AIMS wharf in July 2013.  .</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_Toc393133801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162</w:t>
        </w:r>
        <w:r w:rsidR="008D5505" w:rsidRPr="008D5505">
          <w:rPr>
            <w:rFonts w:ascii="Arial" w:hAnsi="Arial" w:cs="Arial"/>
            <w:b w:val="0"/>
            <w:noProof/>
            <w:webHidden/>
          </w:rPr>
          <w:fldChar w:fldCharType="end"/>
        </w:r>
      </w:hyperlink>
    </w:p>
    <w:p w:rsidR="00A47823" w:rsidRPr="008D5505" w:rsidRDefault="00A47823" w:rsidP="003631D3">
      <w:pPr>
        <w:ind w:left="284" w:hanging="284"/>
        <w:rPr>
          <w:rFonts w:cs="Arial"/>
          <w:color w:val="4F81BD"/>
          <w:sz w:val="20"/>
        </w:rPr>
      </w:pPr>
      <w:r w:rsidRPr="008D5505">
        <w:rPr>
          <w:rFonts w:cs="Arial"/>
          <w:color w:val="4F81BD"/>
          <w:sz w:val="20"/>
        </w:rPr>
        <w:fldChar w:fldCharType="end"/>
      </w:r>
    </w:p>
    <w:p w:rsidR="008D5505" w:rsidRPr="008D5505" w:rsidRDefault="00A47823"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r w:rsidRPr="008D5505">
        <w:rPr>
          <w:rFonts w:ascii="Arial" w:hAnsi="Arial" w:cs="Arial"/>
          <w:b w:val="0"/>
          <w:color w:val="4F81BD"/>
        </w:rPr>
        <w:fldChar w:fldCharType="begin"/>
      </w:r>
      <w:r w:rsidRPr="008D5505">
        <w:rPr>
          <w:rFonts w:ascii="Arial" w:hAnsi="Arial" w:cs="Arial"/>
          <w:b w:val="0"/>
          <w:color w:val="4F81BD"/>
        </w:rPr>
        <w:instrText xml:space="preserve"> TOC \h \z \c "Table A4-" </w:instrText>
      </w:r>
      <w:r w:rsidRPr="008D5505">
        <w:rPr>
          <w:rFonts w:ascii="Arial" w:hAnsi="Arial" w:cs="Arial"/>
          <w:b w:val="0"/>
          <w:color w:val="4F81BD"/>
        </w:rPr>
        <w:fldChar w:fldCharType="separate"/>
      </w:r>
      <w:hyperlink w:anchor="_Toc393133802" w:history="1">
        <w:r w:rsidR="008D5505" w:rsidRPr="008D5505">
          <w:rPr>
            <w:rStyle w:val="Hyperlink"/>
            <w:rFonts w:ascii="Arial" w:hAnsi="Arial" w:cs="Arial"/>
            <w:b w:val="0"/>
            <w:noProof/>
          </w:rPr>
          <w:t>Table A4- 1</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A summary of the closeness of join between contiguous logger chlorophyll records and with discrete chlorophyll determined at logger changeovers.</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_Toc393133802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151</w:t>
        </w:r>
        <w:r w:rsidR="008D5505" w:rsidRPr="008D5505">
          <w:rPr>
            <w:rFonts w:ascii="Arial" w:hAnsi="Arial" w:cs="Arial"/>
            <w:b w:val="0"/>
            <w:noProof/>
            <w:webHidden/>
          </w:rPr>
          <w:fldChar w:fldCharType="end"/>
        </w:r>
      </w:hyperlink>
    </w:p>
    <w:p w:rsidR="008D5505" w:rsidRPr="008D5505" w:rsidRDefault="003A1301" w:rsidP="001349DB">
      <w:pPr>
        <w:pStyle w:val="TableofFigures"/>
        <w:tabs>
          <w:tab w:val="left" w:pos="1320"/>
          <w:tab w:val="right" w:leader="dot" w:pos="9061"/>
        </w:tabs>
        <w:ind w:left="1320" w:hanging="1320"/>
        <w:rPr>
          <w:rFonts w:ascii="Arial" w:eastAsiaTheme="minorEastAsia" w:hAnsi="Arial" w:cs="Arial"/>
          <w:b w:val="0"/>
          <w:bCs w:val="0"/>
          <w:noProof/>
          <w:sz w:val="22"/>
          <w:szCs w:val="22"/>
          <w:lang w:val="en-AU" w:eastAsia="en-AU"/>
        </w:rPr>
      </w:pPr>
      <w:hyperlink w:anchor="_Toc393133803" w:history="1">
        <w:r w:rsidR="008D5505" w:rsidRPr="008D5505">
          <w:rPr>
            <w:rStyle w:val="Hyperlink"/>
            <w:rFonts w:ascii="Arial" w:hAnsi="Arial" w:cs="Arial"/>
            <w:b w:val="0"/>
            <w:noProof/>
          </w:rPr>
          <w:t>Table A4- 2</w:t>
        </w:r>
        <w:r w:rsidR="008D5505" w:rsidRPr="008D5505">
          <w:rPr>
            <w:rFonts w:ascii="Arial" w:eastAsiaTheme="minorEastAsia" w:hAnsi="Arial" w:cs="Arial"/>
            <w:b w:val="0"/>
            <w:bCs w:val="0"/>
            <w:noProof/>
            <w:sz w:val="22"/>
            <w:szCs w:val="22"/>
            <w:lang w:val="en-AU" w:eastAsia="en-AU"/>
          </w:rPr>
          <w:tab/>
        </w:r>
        <w:r w:rsidR="008D5505" w:rsidRPr="008D5505">
          <w:rPr>
            <w:rStyle w:val="Hyperlink"/>
            <w:rFonts w:ascii="Arial" w:hAnsi="Arial" w:cs="Arial"/>
            <w:b w:val="0"/>
            <w:noProof/>
          </w:rPr>
          <w:t>Mean deviations of individual, de-trended logger chlorophyll records from the time series of mean values in each of seven experiments carried out at the AIMS wharf during 2012 and 2013.</w:t>
        </w:r>
        <w:r w:rsidR="008D5505" w:rsidRPr="008D5505">
          <w:rPr>
            <w:rFonts w:ascii="Arial" w:hAnsi="Arial" w:cs="Arial"/>
            <w:b w:val="0"/>
            <w:noProof/>
            <w:webHidden/>
          </w:rPr>
          <w:tab/>
        </w:r>
        <w:r w:rsidR="008D5505" w:rsidRPr="008D5505">
          <w:rPr>
            <w:rFonts w:ascii="Arial" w:hAnsi="Arial" w:cs="Arial"/>
            <w:b w:val="0"/>
            <w:noProof/>
            <w:webHidden/>
          </w:rPr>
          <w:fldChar w:fldCharType="begin"/>
        </w:r>
        <w:r w:rsidR="008D5505" w:rsidRPr="008D5505">
          <w:rPr>
            <w:rFonts w:ascii="Arial" w:hAnsi="Arial" w:cs="Arial"/>
            <w:b w:val="0"/>
            <w:noProof/>
            <w:webHidden/>
          </w:rPr>
          <w:instrText xml:space="preserve"> PAGEREF _Toc393133803 \h </w:instrText>
        </w:r>
        <w:r w:rsidR="008D5505" w:rsidRPr="008D5505">
          <w:rPr>
            <w:rFonts w:ascii="Arial" w:hAnsi="Arial" w:cs="Arial"/>
            <w:b w:val="0"/>
            <w:noProof/>
            <w:webHidden/>
          </w:rPr>
        </w:r>
        <w:r w:rsidR="008D5505" w:rsidRPr="008D5505">
          <w:rPr>
            <w:rFonts w:ascii="Arial" w:hAnsi="Arial" w:cs="Arial"/>
            <w:b w:val="0"/>
            <w:noProof/>
            <w:webHidden/>
          </w:rPr>
          <w:fldChar w:fldCharType="separate"/>
        </w:r>
        <w:r w:rsidR="00C83458">
          <w:rPr>
            <w:rFonts w:ascii="Arial" w:hAnsi="Arial" w:cs="Arial"/>
            <w:b w:val="0"/>
            <w:noProof/>
            <w:webHidden/>
          </w:rPr>
          <w:t>163</w:t>
        </w:r>
        <w:r w:rsidR="008D5505" w:rsidRPr="008D5505">
          <w:rPr>
            <w:rFonts w:ascii="Arial" w:hAnsi="Arial" w:cs="Arial"/>
            <w:b w:val="0"/>
            <w:noProof/>
            <w:webHidden/>
          </w:rPr>
          <w:fldChar w:fldCharType="end"/>
        </w:r>
      </w:hyperlink>
    </w:p>
    <w:p w:rsidR="008C5312" w:rsidRDefault="00A47823" w:rsidP="003631D3">
      <w:pPr>
        <w:ind w:left="284" w:hanging="284"/>
        <w:rPr>
          <w:color w:val="4F81BD"/>
        </w:rPr>
      </w:pPr>
      <w:r w:rsidRPr="008D5505">
        <w:rPr>
          <w:rFonts w:cs="Arial"/>
          <w:color w:val="4F81BD"/>
          <w:sz w:val="20"/>
        </w:rPr>
        <w:fldChar w:fldCharType="end"/>
      </w:r>
    </w:p>
    <w:p w:rsidR="008C5312" w:rsidRPr="003A0C2F" w:rsidRDefault="008C5312" w:rsidP="003631D3">
      <w:pPr>
        <w:ind w:left="284" w:hanging="284"/>
        <w:rPr>
          <w:color w:val="4F81BD"/>
        </w:rPr>
        <w:sectPr w:rsidR="008C5312" w:rsidRPr="003A0C2F" w:rsidSect="004B1844">
          <w:headerReference w:type="even" r:id="rId293"/>
          <w:footerReference w:type="default" r:id="rId294"/>
          <w:headerReference w:type="first" r:id="rId295"/>
          <w:type w:val="nextColumn"/>
          <w:pgSz w:w="11907" w:h="16840" w:code="9"/>
          <w:pgMar w:top="1418" w:right="1418" w:bottom="1418" w:left="1418" w:header="864" w:footer="720" w:gutter="0"/>
          <w:pgNumType w:fmt="lowerRoman"/>
          <w:cols w:space="720"/>
        </w:sectPr>
      </w:pPr>
    </w:p>
    <w:p w:rsidR="007948CD" w:rsidRPr="00E63198" w:rsidRDefault="00057454" w:rsidP="00E63198">
      <w:pPr>
        <w:pStyle w:val="Heading1"/>
      </w:pPr>
      <w:bookmarkStart w:id="5" w:name="_Toc330115298"/>
      <w:bookmarkStart w:id="6" w:name="_Toc330177377"/>
      <w:bookmarkStart w:id="7" w:name="_Toc330177721"/>
      <w:bookmarkStart w:id="8" w:name="_Toc330191319"/>
      <w:bookmarkStart w:id="9" w:name="_Toc330281932"/>
      <w:bookmarkStart w:id="10" w:name="_Toc393133557"/>
      <w:bookmarkEnd w:id="2"/>
      <w:bookmarkEnd w:id="3"/>
      <w:r w:rsidRPr="00E63198">
        <w:lastRenderedPageBreak/>
        <w:t>Executive Summary</w:t>
      </w:r>
      <w:bookmarkEnd w:id="5"/>
      <w:bookmarkEnd w:id="6"/>
      <w:bookmarkEnd w:id="7"/>
      <w:bookmarkEnd w:id="8"/>
      <w:bookmarkEnd w:id="9"/>
      <w:bookmarkEnd w:id="10"/>
    </w:p>
    <w:p w:rsidR="00C6397C" w:rsidRPr="00702544" w:rsidRDefault="00C6397C" w:rsidP="001D23CE">
      <w:r w:rsidRPr="00702544">
        <w:t>The management of water quality remains an essential requirement to ensure the long-term protection of the coastal and inshore ecosystems</w:t>
      </w:r>
      <w:r w:rsidRPr="004E413F">
        <w:t xml:space="preserve"> </w:t>
      </w:r>
      <w:r w:rsidRPr="00702544">
        <w:t>of the Great Barrier Reef (GBR)</w:t>
      </w:r>
      <w:r>
        <w:t xml:space="preserve">. </w:t>
      </w:r>
      <w:r w:rsidRPr="00702544">
        <w:t xml:space="preserve">The land management initiatives under the Australian and Queensland Government's Reef Water Quality Protection Plan (Reef Plan) are key tools to improve the water quality entering the GBR </w:t>
      </w:r>
      <w:r w:rsidR="0059269B">
        <w:t xml:space="preserve">with the goal </w:t>
      </w:r>
      <w:r w:rsidR="0059269B" w:rsidRPr="0059269B">
        <w:rPr>
          <w:i/>
        </w:rPr>
        <w:t>“To ensure that by 2020 the quality of water entering the reef from broadscale land use has no detrimental impact on the health and resilience of the Great Barrier Reef.”</w:t>
      </w:r>
      <w:r w:rsidR="0059269B">
        <w:rPr>
          <w:i/>
        </w:rPr>
        <w:t xml:space="preserve"> </w:t>
      </w:r>
      <w:r w:rsidRPr="00702544">
        <w:t xml:space="preserve"> Th</w:t>
      </w:r>
      <w:r>
        <w:t>is report summarises the results of water quality and coral reef</w:t>
      </w:r>
      <w:r w:rsidRPr="00702544">
        <w:t xml:space="preserve"> monitoring activities, carried out by the Australian Institute of Marine Science as part of the Reef Rescue Marine Monitoring Program (MMP</w:t>
      </w:r>
      <w:r>
        <w:t>) from</w:t>
      </w:r>
      <w:r w:rsidRPr="00702544">
        <w:t xml:space="preserve"> 2005 to 201</w:t>
      </w:r>
      <w:r>
        <w:t>3</w:t>
      </w:r>
      <w:r w:rsidRPr="00702544">
        <w:t>.</w:t>
      </w:r>
    </w:p>
    <w:p w:rsidR="001D23CE" w:rsidRPr="009C1EBC" w:rsidRDefault="001D23CE" w:rsidP="001D23CE"/>
    <w:p w:rsidR="00C6397C" w:rsidRPr="008C01CF" w:rsidRDefault="00C6397C" w:rsidP="008C01CF">
      <w:pPr>
        <w:pStyle w:val="Heading2"/>
      </w:pPr>
      <w:bookmarkStart w:id="11" w:name="_Toc334990031"/>
      <w:bookmarkStart w:id="12" w:name="_Toc334990234"/>
      <w:bookmarkStart w:id="13" w:name="_Toc393133558"/>
      <w:r w:rsidRPr="008C01CF">
        <w:t>Methods</w:t>
      </w:r>
      <w:bookmarkEnd w:id="11"/>
      <w:bookmarkEnd w:id="12"/>
      <w:bookmarkEnd w:id="13"/>
      <w:r w:rsidRPr="008C01CF">
        <w:t xml:space="preserve"> </w:t>
      </w:r>
    </w:p>
    <w:p w:rsidR="00C6397C" w:rsidRDefault="00C6397C" w:rsidP="00C6397C">
      <w:pPr>
        <w:rPr>
          <w:rFonts w:eastAsia="MS Mincho"/>
          <w:color w:val="000000" w:themeColor="text1"/>
        </w:rPr>
      </w:pPr>
      <w:r w:rsidRPr="008D5F0E">
        <w:rPr>
          <w:rFonts w:eastAsia="MS Mincho"/>
          <w:color w:val="000000" w:themeColor="text1"/>
        </w:rPr>
        <w:t>The key goal of the MMP inshore water quality and coral reef monitoring component</w:t>
      </w:r>
      <w:r>
        <w:rPr>
          <w:rFonts w:eastAsia="MS Mincho"/>
          <w:color w:val="000000" w:themeColor="text1"/>
        </w:rPr>
        <w:t>s</w:t>
      </w:r>
      <w:r w:rsidRPr="008D5F0E">
        <w:rPr>
          <w:rFonts w:eastAsia="MS Mincho"/>
          <w:color w:val="000000" w:themeColor="text1"/>
        </w:rPr>
        <w:t xml:space="preserve"> is to quantify temporal and spatial variation in inshore coral reef community condition and relate this variation to differences in local reef water quality. </w:t>
      </w:r>
      <w:r w:rsidRPr="000D7242">
        <w:rPr>
          <w:color w:val="000000" w:themeColor="text1"/>
        </w:rPr>
        <w:t xml:space="preserve">The sampling design was selected for the detection of change in benthic communities on inshore reefs in response to </w:t>
      </w:r>
      <w:r w:rsidR="00E703DE">
        <w:rPr>
          <w:color w:val="000000" w:themeColor="text1"/>
        </w:rPr>
        <w:t>changes</w:t>
      </w:r>
      <w:r w:rsidR="00E703DE" w:rsidRPr="000D7242">
        <w:rPr>
          <w:color w:val="000000" w:themeColor="text1"/>
        </w:rPr>
        <w:t xml:space="preserve"> </w:t>
      </w:r>
      <w:r w:rsidRPr="000D7242">
        <w:rPr>
          <w:color w:val="000000" w:themeColor="text1"/>
        </w:rPr>
        <w:t>in water quality parameters</w:t>
      </w:r>
      <w:r w:rsidRPr="00ED3B1B">
        <w:rPr>
          <w:color w:val="000000" w:themeColor="text1"/>
        </w:rPr>
        <w:t xml:space="preserve">. </w:t>
      </w:r>
      <w:r w:rsidRPr="00ED3B1B">
        <w:rPr>
          <w:rFonts w:ascii="Helvetica" w:hAnsi="Helvetica" w:cs="Helvetica"/>
          <w:color w:val="000000" w:themeColor="text1"/>
          <w:szCs w:val="22"/>
        </w:rPr>
        <w:t xml:space="preserve">Within each of </w:t>
      </w:r>
      <w:r w:rsidRPr="00ED3B1B">
        <w:rPr>
          <w:color w:val="000000" w:themeColor="text1"/>
        </w:rPr>
        <w:t>four Natural Resource Management (NRM) regions: Wet Tropics</w:t>
      </w:r>
      <w:r>
        <w:rPr>
          <w:color w:val="000000" w:themeColor="text1"/>
        </w:rPr>
        <w:t>,</w:t>
      </w:r>
      <w:r w:rsidRPr="00ED3B1B">
        <w:rPr>
          <w:color w:val="000000" w:themeColor="text1"/>
        </w:rPr>
        <w:t xml:space="preserve"> Burdekin</w:t>
      </w:r>
      <w:r>
        <w:rPr>
          <w:color w:val="000000" w:themeColor="text1"/>
        </w:rPr>
        <w:t>,</w:t>
      </w:r>
      <w:r w:rsidRPr="00ED3B1B">
        <w:rPr>
          <w:color w:val="000000" w:themeColor="text1"/>
        </w:rPr>
        <w:t xml:space="preserve"> Mackay Whitsunday and Fitzroy</w:t>
      </w:r>
      <w:r w:rsidRPr="00ED3B1B">
        <w:rPr>
          <w:rFonts w:ascii="Helvetica" w:hAnsi="Helvetica" w:cs="Helvetica"/>
          <w:color w:val="000000" w:themeColor="text1"/>
          <w:szCs w:val="22"/>
        </w:rPr>
        <w:t xml:space="preserve">, sites were selected along </w:t>
      </w:r>
      <w:r>
        <w:rPr>
          <w:rFonts w:ascii="Helvetica" w:hAnsi="Helvetica" w:cs="Helvetica"/>
          <w:szCs w:val="22"/>
        </w:rPr>
        <w:t>a gradient of exposure to runoff</w:t>
      </w:r>
      <w:r w:rsidR="001D6716">
        <w:rPr>
          <w:rFonts w:ascii="Helvetica" w:hAnsi="Helvetica" w:cs="Helvetica"/>
          <w:szCs w:val="22"/>
        </w:rPr>
        <w:t xml:space="preserve"> to ensu</w:t>
      </w:r>
      <w:r w:rsidR="001902FC">
        <w:rPr>
          <w:rFonts w:ascii="Helvetica" w:hAnsi="Helvetica" w:cs="Helvetica"/>
          <w:szCs w:val="22"/>
        </w:rPr>
        <w:t>r</w:t>
      </w:r>
      <w:r w:rsidR="001D6716">
        <w:rPr>
          <w:rFonts w:ascii="Helvetica" w:hAnsi="Helvetica" w:cs="Helvetica"/>
          <w:szCs w:val="22"/>
        </w:rPr>
        <w:t xml:space="preserve">e coverage of communities </w:t>
      </w:r>
      <w:r w:rsidR="006328BF">
        <w:rPr>
          <w:rFonts w:ascii="Helvetica" w:hAnsi="Helvetica" w:cs="Helvetica"/>
          <w:szCs w:val="22"/>
        </w:rPr>
        <w:t>occupying a range of environmental conditions</w:t>
      </w:r>
      <w:r>
        <w:rPr>
          <w:rFonts w:ascii="Helvetica" w:hAnsi="Helvetica" w:cs="Helvetica"/>
          <w:szCs w:val="22"/>
        </w:rPr>
        <w:t>.</w:t>
      </w:r>
    </w:p>
    <w:p w:rsidR="00C6397C" w:rsidRDefault="00C6397C" w:rsidP="00C6397C">
      <w:pPr>
        <w:rPr>
          <w:color w:val="000000" w:themeColor="text1"/>
        </w:rPr>
      </w:pPr>
    </w:p>
    <w:p w:rsidR="00C6397C" w:rsidRDefault="00C6397C" w:rsidP="00C6397C">
      <w:pPr>
        <w:rPr>
          <w:color w:val="000000" w:themeColor="text1"/>
        </w:rPr>
      </w:pPr>
      <w:r w:rsidRPr="000D7242">
        <w:rPr>
          <w:color w:val="000000" w:themeColor="text1"/>
        </w:rPr>
        <w:t xml:space="preserve">Reefs were designated as either </w:t>
      </w:r>
      <w:r w:rsidRPr="004E413F">
        <w:t xml:space="preserve">‘core’ or ‘cycle’ reefs. At </w:t>
      </w:r>
      <w:r>
        <w:t xml:space="preserve">the 14 </w:t>
      </w:r>
      <w:r w:rsidRPr="004E413F">
        <w:t>core reefs, detailed manual and instrumental water</w:t>
      </w:r>
      <w:r>
        <w:t xml:space="preserve"> sampling was undertaken as well as annual surveys of reef status including the monitoring of coral recruitment, the foraminifera (FORAM) index, and sediment quality.  The 18 c</w:t>
      </w:r>
      <w:r w:rsidRPr="00ED3B1B">
        <w:rPr>
          <w:color w:val="000000" w:themeColor="text1"/>
        </w:rPr>
        <w:t>ycle reefs are</w:t>
      </w:r>
      <w:r>
        <w:rPr>
          <w:color w:val="000000" w:themeColor="text1"/>
        </w:rPr>
        <w:t xml:space="preserve"> visited every other year for </w:t>
      </w:r>
      <w:r>
        <w:t>surveys of reef status including the monitoring of sediment quality</w:t>
      </w:r>
      <w:r w:rsidR="001D6716">
        <w:t>. Originally cycle reefs were sampled each year (2005 and 2006) however the sampling design was altered in 2007 as a result of fiscal limitations. Sampling cycle reefs in alternate years was as cost effective solution to maintaining the spatial coverage of the program.</w:t>
      </w:r>
      <w:r>
        <w:t xml:space="preserve"> Sampling of </w:t>
      </w:r>
      <w:r w:rsidRPr="007A279D">
        <w:t xml:space="preserve">the </w:t>
      </w:r>
      <w:r>
        <w:t xml:space="preserve">six open </w:t>
      </w:r>
      <w:r w:rsidRPr="009303C1">
        <w:t xml:space="preserve">water stations of </w:t>
      </w:r>
      <w:r w:rsidRPr="00ED3B1B">
        <w:t xml:space="preserve">the long-term ‘AIMS Cairns Transect’ was also continued. </w:t>
      </w:r>
    </w:p>
    <w:p w:rsidR="00C6397C" w:rsidRDefault="00C6397C" w:rsidP="001D23CE">
      <w:pPr>
        <w:rPr>
          <w:color w:val="000000" w:themeColor="text1"/>
        </w:rPr>
      </w:pPr>
    </w:p>
    <w:p w:rsidR="001D23CE" w:rsidRPr="001243AA" w:rsidRDefault="001D23CE" w:rsidP="001243AA">
      <w:pPr>
        <w:pStyle w:val="Heading2"/>
      </w:pPr>
      <w:bookmarkStart w:id="14" w:name="_Toc393133559"/>
      <w:r w:rsidRPr="001243AA">
        <w:t>Trends in key ecosystem health indicators</w:t>
      </w:r>
      <w:bookmarkEnd w:id="14"/>
      <w:r w:rsidRPr="001243AA">
        <w:t xml:space="preserve"> </w:t>
      </w:r>
    </w:p>
    <w:p w:rsidR="001D23CE" w:rsidRPr="00C6397C" w:rsidRDefault="001D23CE" w:rsidP="001D23CE">
      <w:pPr>
        <w:rPr>
          <w:color w:val="000000" w:themeColor="text1"/>
        </w:rPr>
      </w:pPr>
      <w:r w:rsidRPr="00C6397C">
        <w:rPr>
          <w:color w:val="000000" w:themeColor="text1"/>
        </w:rPr>
        <w:t xml:space="preserve">In this report we provide temporal trends of water quality indicators, together with trends in sediment quality and coral reef condition indicators. The water and sediment quality around inshore reefs </w:t>
      </w:r>
      <w:r w:rsidR="005506CE">
        <w:rPr>
          <w:color w:val="000000" w:themeColor="text1"/>
        </w:rPr>
        <w:t>declined</w:t>
      </w:r>
      <w:r w:rsidRPr="00C6397C">
        <w:rPr>
          <w:color w:val="000000" w:themeColor="text1"/>
        </w:rPr>
        <w:t xml:space="preserve"> in response to </w:t>
      </w:r>
      <w:r w:rsidR="00EE065F">
        <w:rPr>
          <w:color w:val="000000" w:themeColor="text1"/>
        </w:rPr>
        <w:t xml:space="preserve">increased </w:t>
      </w:r>
      <w:r w:rsidR="00EE065F" w:rsidRPr="00C6397C">
        <w:rPr>
          <w:color w:val="000000" w:themeColor="text1"/>
        </w:rPr>
        <w:t>river</w:t>
      </w:r>
      <w:r w:rsidRPr="00C6397C">
        <w:rPr>
          <w:color w:val="000000" w:themeColor="text1"/>
        </w:rPr>
        <w:t xml:space="preserve"> flows</w:t>
      </w:r>
      <w:r w:rsidR="00FE5A38">
        <w:rPr>
          <w:color w:val="000000" w:themeColor="text1"/>
        </w:rPr>
        <w:t>, which are</w:t>
      </w:r>
      <w:r w:rsidRPr="00C6397C">
        <w:rPr>
          <w:color w:val="000000" w:themeColor="text1"/>
        </w:rPr>
        <w:t xml:space="preserve"> used here as a proxy for river loads of sediments, nutrients and pollutants. These changed environmental conditions had clear impacts on the resilience of inshore coral reef communities. </w:t>
      </w:r>
    </w:p>
    <w:p w:rsidR="005C5E9D" w:rsidRDefault="005C5E9D">
      <w:pPr>
        <w:rPr>
          <w:color w:val="000000" w:themeColor="text1"/>
        </w:rPr>
      </w:pPr>
    </w:p>
    <w:p w:rsidR="005C5E9D" w:rsidRDefault="005C5E9D" w:rsidP="005C5E9D">
      <w:pPr>
        <w:rPr>
          <w:color w:val="000000" w:themeColor="text1"/>
        </w:rPr>
      </w:pPr>
      <w:r>
        <w:rPr>
          <w:color w:val="000000" w:themeColor="text1"/>
        </w:rPr>
        <w:t xml:space="preserve">The general trends of key ecosystem health indicators, summarised as report card indices, are </w:t>
      </w:r>
      <w:r w:rsidRPr="008233B5">
        <w:rPr>
          <w:color w:val="000000" w:themeColor="text1"/>
        </w:rPr>
        <w:t xml:space="preserve">presented at the scale of </w:t>
      </w:r>
      <w:r>
        <w:rPr>
          <w:color w:val="000000" w:themeColor="text1"/>
        </w:rPr>
        <w:t xml:space="preserve">geographic </w:t>
      </w:r>
      <w:r w:rsidRPr="008233B5">
        <w:rPr>
          <w:color w:val="000000" w:themeColor="text1"/>
        </w:rPr>
        <w:t>regions</w:t>
      </w:r>
      <w:r>
        <w:rPr>
          <w:color w:val="000000" w:themeColor="text1"/>
        </w:rPr>
        <w:t xml:space="preserve">, corresponding to the four NRM regions, to </w:t>
      </w:r>
      <w:r>
        <w:t xml:space="preserve">give a general overview of major changes in </w:t>
      </w:r>
      <w:r w:rsidRPr="008233B5">
        <w:rPr>
          <w:color w:val="000000" w:themeColor="text1"/>
        </w:rPr>
        <w:t xml:space="preserve">the </w:t>
      </w:r>
      <w:r>
        <w:rPr>
          <w:color w:val="000000" w:themeColor="text1"/>
        </w:rPr>
        <w:t xml:space="preserve">water quality and </w:t>
      </w:r>
      <w:r w:rsidRPr="008233B5">
        <w:rPr>
          <w:color w:val="000000" w:themeColor="text1"/>
        </w:rPr>
        <w:t>benthic communit</w:t>
      </w:r>
      <w:r>
        <w:rPr>
          <w:color w:val="000000" w:themeColor="text1"/>
        </w:rPr>
        <w:t xml:space="preserve">y composition at inshore coral reefs in the central and southern GBR </w:t>
      </w:r>
      <w:r w:rsidRPr="003F2DDD">
        <w:rPr>
          <w:color w:val="000000" w:themeColor="text1"/>
        </w:rPr>
        <w:t>(Figure 1).</w:t>
      </w:r>
    </w:p>
    <w:p w:rsidR="00E77311" w:rsidRDefault="00E77311" w:rsidP="005C5E9D">
      <w:pPr>
        <w:rPr>
          <w:color w:val="000000" w:themeColor="text1"/>
        </w:rPr>
      </w:pPr>
    </w:p>
    <w:p w:rsidR="00E77311" w:rsidRPr="00E77311" w:rsidRDefault="00E77311" w:rsidP="00E77311">
      <w:pPr>
        <w:rPr>
          <w:rFonts w:cs="Arial"/>
          <w:color w:val="4F81BD" w:themeColor="accent1"/>
        </w:rPr>
      </w:pPr>
      <w:r w:rsidRPr="00E77311">
        <w:rPr>
          <w:rFonts w:cs="Arial"/>
        </w:rPr>
        <w:t xml:space="preserve">In contrast to water quality which has maintained ‘good’ index scores throughout the program, the </w:t>
      </w:r>
      <w:r w:rsidRPr="00E77311">
        <w:rPr>
          <w:rFonts w:cs="Arial"/>
          <w:color w:val="000000" w:themeColor="text1"/>
        </w:rPr>
        <w:t xml:space="preserve">overall condition of reefs in the </w:t>
      </w:r>
      <w:r w:rsidRPr="00E77311">
        <w:rPr>
          <w:rFonts w:cs="Arial"/>
          <w:b/>
          <w:color w:val="000000" w:themeColor="text1"/>
        </w:rPr>
        <w:t>Wet Tropics Region</w:t>
      </w:r>
      <w:r w:rsidRPr="00E77311">
        <w:rPr>
          <w:rFonts w:cs="Arial"/>
          <w:color w:val="000000" w:themeColor="text1"/>
        </w:rPr>
        <w:t xml:space="preserve"> has continued to decline from 2010 to be assessed as ‘poor’ in 2013. In each sub-region coral disease, cyclones and crown-of-thorns starfish have variously reduced coral cover. In the Barron-Daintree and Johnstone Russell-Mulgrave regions high levels of coral disease in 2010 and 2011 in combination with crown-of-thorns seastars outbrea</w:t>
      </w:r>
      <w:r w:rsidR="00096923">
        <w:rPr>
          <w:rFonts w:cs="Arial"/>
          <w:color w:val="000000" w:themeColor="text1"/>
        </w:rPr>
        <w:t xml:space="preserve">ks, have reduced </w:t>
      </w:r>
      <w:r w:rsidRPr="00E77311">
        <w:rPr>
          <w:rFonts w:cs="Arial"/>
          <w:color w:val="000000" w:themeColor="text1"/>
        </w:rPr>
        <w:t xml:space="preserve">coral cover. Cyclone Yasi in 2011 also reduced coral cover in the in the Johnstone Russell-Mulgrave sub-region and further reduced cover in the Herbert Tully sub-region compounding the substantial </w:t>
      </w:r>
      <w:r w:rsidRPr="00E77311">
        <w:rPr>
          <w:rFonts w:cs="Arial"/>
          <w:color w:val="000000" w:themeColor="text1"/>
        </w:rPr>
        <w:lastRenderedPageBreak/>
        <w:t>disturbance caused by  Cyclone Larry in 2006. Following coral losses there has been a general increase in the cover of macroalgae in all sub-regions, especially on reefs situated closer to the coast or on the sheltered sides of islands where exposure to pollutants is greatest. The proliferation of macro algae indicates the potential that despite regionally good assessments, water quality at some sites is sufficiently poor to foster macroalgal blooms that will in turn reduce the rate coral communities recover from disturbances. The decline to low densities of juvenile corals in both the Barron-Daintree and Johnstone Russell-Mulgrave regions, provide evidence for a lack of recovery potential within the coral communities that likely stems from a combination of the loss of adult coral cover</w:t>
      </w:r>
      <w:r w:rsidR="00EF3ED0">
        <w:rPr>
          <w:rFonts w:cs="Arial"/>
          <w:color w:val="000000" w:themeColor="text1"/>
        </w:rPr>
        <w:t xml:space="preserve"> and the increase in macroalgae</w:t>
      </w:r>
      <w:r w:rsidRPr="00E77311">
        <w:rPr>
          <w:rFonts w:cs="Arial"/>
          <w:color w:val="000000" w:themeColor="text1"/>
        </w:rPr>
        <w:t xml:space="preserve">. In contrast, while coral cover is still very low in the Herbert Tully sub-region following the severe reductions caused by Cyclone Yasi in 2011, increases in the density of juvenile corals indicates some level of recovery. </w:t>
      </w:r>
    </w:p>
    <w:p w:rsidR="00E77311" w:rsidRPr="006925DA" w:rsidRDefault="00E77311" w:rsidP="00E77311">
      <w:pPr>
        <w:pStyle w:val="ListParagraph"/>
        <w:ind w:left="60"/>
        <w:rPr>
          <w:rFonts w:cs="Arial"/>
          <w:color w:val="4F81BD" w:themeColor="accent1"/>
        </w:rPr>
      </w:pPr>
    </w:p>
    <w:p w:rsidR="00E77311" w:rsidRPr="00E77311" w:rsidRDefault="00E77311" w:rsidP="00E77311">
      <w:pPr>
        <w:rPr>
          <w:rFonts w:cs="Arial"/>
          <w:color w:val="000000" w:themeColor="text1"/>
        </w:rPr>
      </w:pPr>
      <w:r w:rsidRPr="00E77311">
        <w:rPr>
          <w:rFonts w:cs="Arial"/>
          <w:color w:val="000000" w:themeColor="text1"/>
        </w:rPr>
        <w:t xml:space="preserve">Within this region the direct responses of coral communities to fluctuations in water quality associated with variation in the flow of local rivers are not as clear as in other regions, likely because of the lower magnitude of flow variation in this region. This means that flood conditions do not represent as dramatic a change in conditions as those observed during flooding of the larger rivers to the south.  Of added concern in this region are the larger, GBR-scale implications of water quality such as proposed links between crown-of-thorn seastar outbreaks and runoff-derived nutrients. Certainly the present outbreaks of crown-of-thorns seastars on reefs in this region coincide with the onset of high flows to the GBR post 2006. </w:t>
      </w:r>
    </w:p>
    <w:p w:rsidR="005C5E9D" w:rsidRDefault="005C5E9D">
      <w:pPr>
        <w:rPr>
          <w:color w:val="000000" w:themeColor="text1"/>
        </w:rPr>
      </w:pPr>
    </w:p>
    <w:p w:rsidR="001D23CE" w:rsidRDefault="003277CE" w:rsidP="001D23CE">
      <w:pPr>
        <w:rPr>
          <w:color w:val="000000" w:themeColor="text1"/>
        </w:rPr>
      </w:pPr>
      <w:r>
        <w:rPr>
          <w:noProof/>
          <w:lang w:val="en-AU" w:eastAsia="en-AU"/>
        </w:rPr>
        <w:drawing>
          <wp:inline distT="0" distB="0" distL="0" distR="0" wp14:anchorId="2480E97B" wp14:editId="0089D95F">
            <wp:extent cx="5760085" cy="3456051"/>
            <wp:effectExtent l="0" t="0" r="0" b="0"/>
            <wp:docPr id="8" name="Filename hint" descr="Ecosystem health indicators. Colour coded plots of water quality index and coral health index scors for each region. The profiles of these plots are described within the generl text." title="Ecosystem health indicato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Filename hint"/>
                    <pic:cNvPicPr/>
                  </pic:nvPicPr>
                  <pic:blipFill>
                    <a:blip r:embed="rId296"/>
                    <a:stretch>
                      <a:fillRect/>
                    </a:stretch>
                  </pic:blipFill>
                  <pic:spPr>
                    <a:xfrm>
                      <a:off x="0" y="0"/>
                      <a:ext cx="5760085" cy="3456051"/>
                    </a:xfrm>
                    <a:prstGeom prst="rect">
                      <a:avLst/>
                    </a:prstGeom>
                  </pic:spPr>
                </pic:pic>
              </a:graphicData>
            </a:graphic>
          </wp:inline>
        </w:drawing>
      </w:r>
    </w:p>
    <w:p w:rsidR="00E30D2A" w:rsidRDefault="00E30D2A" w:rsidP="00E30D2A">
      <w:pPr>
        <w:pStyle w:val="Caption"/>
      </w:pPr>
      <w:bookmarkStart w:id="15" w:name="_Toc392930481"/>
      <w:r>
        <w:t xml:space="preserve">Figure </w:t>
      </w:r>
      <w:r>
        <w:fldChar w:fldCharType="begin"/>
      </w:r>
      <w:r>
        <w:instrText xml:space="preserve"> SEQ Figure \* ARABIC </w:instrText>
      </w:r>
      <w:r>
        <w:fldChar w:fldCharType="separate"/>
      </w:r>
      <w:r w:rsidR="00D523D3">
        <w:rPr>
          <w:noProof/>
        </w:rPr>
        <w:t>1</w:t>
      </w:r>
      <w:r>
        <w:fldChar w:fldCharType="end"/>
      </w:r>
      <w:r>
        <w:tab/>
        <w:t>Ecosystem health indicators.</w:t>
      </w:r>
      <w:bookmarkEnd w:id="15"/>
    </w:p>
    <w:p w:rsidR="00E30D2A" w:rsidRDefault="00D25B1F" w:rsidP="001D23CE">
      <w:pPr>
        <w:rPr>
          <w:color w:val="000000" w:themeColor="text1"/>
        </w:rPr>
      </w:pPr>
      <w:r w:rsidRPr="00D25B1F">
        <w:rPr>
          <w:rStyle w:val="IntenseReference"/>
          <w:rFonts w:eastAsia="SimSun"/>
          <w:szCs w:val="24"/>
        </w:rPr>
        <w:t>The water quality index aggregates scores for four indicators: concentrations of particulate phosphorus, particulate nitrogen and chlorophyll and a combined water clarity indicator (suspended solids, turbidity and Secchi depth), relative to Guideline values (GBRMPA 2010). The coral health index aggregates the attributes: cover of corals, cover of macroalgae, density of juvenile corals and the rate of coral cover increase. Red= very poor, orange= poor, yellow= moderate, light green= good, dark green= very good. Detailed derivation of scores can be found in Appendix 1.2.3 and Appendix tables A2-3 and A2-5.</w:t>
      </w:r>
    </w:p>
    <w:p w:rsidR="001D23CE" w:rsidRDefault="001D23CE" w:rsidP="001D23CE"/>
    <w:p w:rsidR="004D71D6" w:rsidRPr="00E77311" w:rsidRDefault="004D71D6" w:rsidP="00E77311">
      <w:pPr>
        <w:rPr>
          <w:rFonts w:cs="Arial"/>
          <w:color w:val="000000" w:themeColor="text1"/>
        </w:rPr>
      </w:pPr>
      <w:r w:rsidRPr="00E77311">
        <w:rPr>
          <w:rFonts w:cs="Arial"/>
        </w:rPr>
        <w:t xml:space="preserve">The overall condition of the water quality in the </w:t>
      </w:r>
      <w:r w:rsidRPr="00E77311">
        <w:rPr>
          <w:rFonts w:cs="Arial"/>
          <w:b/>
        </w:rPr>
        <w:t>Burdekin Region</w:t>
      </w:r>
      <w:r w:rsidRPr="00E77311">
        <w:rPr>
          <w:rFonts w:cs="Arial"/>
        </w:rPr>
        <w:t xml:space="preserve"> has </w:t>
      </w:r>
      <w:r w:rsidR="00FB48D7" w:rsidRPr="00E77311">
        <w:rPr>
          <w:rFonts w:cs="Arial"/>
        </w:rPr>
        <w:t>improved</w:t>
      </w:r>
      <w:r w:rsidRPr="00E77311">
        <w:rPr>
          <w:rFonts w:cs="Arial"/>
        </w:rPr>
        <w:t xml:space="preserve"> over the course of the MMP monitoring, with continuous overall index </w:t>
      </w:r>
      <w:r w:rsidR="00FB48D7" w:rsidRPr="00E77311">
        <w:rPr>
          <w:rFonts w:cs="Arial"/>
        </w:rPr>
        <w:t>scores</w:t>
      </w:r>
      <w:r w:rsidRPr="00E77311">
        <w:rPr>
          <w:rFonts w:cs="Arial"/>
        </w:rPr>
        <w:t xml:space="preserve"> of </w:t>
      </w:r>
      <w:r w:rsidR="006925DA" w:rsidRPr="00E77311">
        <w:rPr>
          <w:rFonts w:cs="Arial"/>
        </w:rPr>
        <w:t xml:space="preserve">‘good’ or </w:t>
      </w:r>
      <w:r w:rsidRPr="00E77311">
        <w:rPr>
          <w:rFonts w:cs="Arial"/>
        </w:rPr>
        <w:t>‘</w:t>
      </w:r>
      <w:r w:rsidR="00FB48D7" w:rsidRPr="00E77311">
        <w:rPr>
          <w:rFonts w:cs="Arial"/>
        </w:rPr>
        <w:t>very good’ since 200</w:t>
      </w:r>
      <w:r w:rsidR="006925DA" w:rsidRPr="00E77311">
        <w:rPr>
          <w:rFonts w:cs="Arial"/>
        </w:rPr>
        <w:t>8</w:t>
      </w:r>
      <w:r w:rsidR="00FB48D7" w:rsidRPr="00E77311">
        <w:rPr>
          <w:rFonts w:cs="Arial"/>
        </w:rPr>
        <w:t xml:space="preserve">. </w:t>
      </w:r>
      <w:r w:rsidRPr="00E77311">
        <w:rPr>
          <w:rFonts w:cs="Arial"/>
          <w:color w:val="000000" w:themeColor="text1"/>
        </w:rPr>
        <w:t xml:space="preserve">In contrast, the condition of coral communities remains ‘poor’ following several years of decline. For coral communities the current ‘poor’ condition has been influenced by </w:t>
      </w:r>
      <w:r w:rsidRPr="00E77311">
        <w:rPr>
          <w:rFonts w:cs="Arial"/>
          <w:color w:val="000000" w:themeColor="text1"/>
        </w:rPr>
        <w:lastRenderedPageBreak/>
        <w:t>low coral cover as a result of disturbances, most recently Cyclone Yasi. Regionally low coral cover will have contributed to low and declining settlement of larvae with flow</w:t>
      </w:r>
      <w:r w:rsidR="00F83FBE" w:rsidRPr="00E77311">
        <w:rPr>
          <w:rFonts w:cs="Arial"/>
          <w:color w:val="000000" w:themeColor="text1"/>
        </w:rPr>
        <w:t>-</w:t>
      </w:r>
      <w:r w:rsidRPr="00E77311">
        <w:rPr>
          <w:rFonts w:cs="Arial"/>
          <w:color w:val="000000" w:themeColor="text1"/>
        </w:rPr>
        <w:t xml:space="preserve">on effects to low numbers of juvenile corals. Of concern are two indications that environmental conditions may be compounding the effects of disturbance and so further suppressing the recovery potential of coral communities. Firstly, relatively high levels of disease coincided with the change from a period of below median discharges from the Burdekin River to a period of wetter years implying environmental conditions had changed sufficiently to cause mortality among sensitive species and result in a further reduction of coral cover. Secondly, the cover of macroalgae has been persistently high on four of the five reefs with the poorest water quality. Macroalgae can suppress the recovery of coral communities following disturbance and will have contributed to the observed low densities of juvenile corals and low rates of cover increase on those reefs. </w:t>
      </w:r>
    </w:p>
    <w:p w:rsidR="001D23CE" w:rsidRPr="00E77311" w:rsidRDefault="001D23CE" w:rsidP="00E77311">
      <w:pPr>
        <w:rPr>
          <w:rFonts w:cs="Arial"/>
          <w:color w:val="000000" w:themeColor="text1"/>
        </w:rPr>
      </w:pPr>
    </w:p>
    <w:p w:rsidR="00244656" w:rsidRPr="00E77311" w:rsidRDefault="004D71D6" w:rsidP="00E77311">
      <w:pPr>
        <w:rPr>
          <w:rFonts w:cs="Arial"/>
          <w:color w:val="4F81BD" w:themeColor="accent1"/>
        </w:rPr>
      </w:pPr>
      <w:r w:rsidRPr="00E77311">
        <w:rPr>
          <w:rFonts w:cs="Arial"/>
        </w:rPr>
        <w:t xml:space="preserve">The overall condition of the water quality in the </w:t>
      </w:r>
      <w:r w:rsidRPr="00E77311">
        <w:rPr>
          <w:rFonts w:cs="Arial"/>
          <w:b/>
        </w:rPr>
        <w:t>Mackay Whitsunday Region</w:t>
      </w:r>
      <w:r w:rsidRPr="00E77311">
        <w:rPr>
          <w:rFonts w:cs="Arial"/>
        </w:rPr>
        <w:t xml:space="preserve"> has steadily declined over the course of the MMP monitoring </w:t>
      </w:r>
      <w:r w:rsidR="003143EF" w:rsidRPr="00E77311">
        <w:rPr>
          <w:rFonts w:cs="Arial"/>
        </w:rPr>
        <w:t>to</w:t>
      </w:r>
      <w:r w:rsidRPr="00E77311">
        <w:rPr>
          <w:rFonts w:cs="Arial"/>
        </w:rPr>
        <w:t xml:space="preserve"> attain a ‘</w:t>
      </w:r>
      <w:r w:rsidR="00FB48D7" w:rsidRPr="00E77311">
        <w:rPr>
          <w:rFonts w:cs="Arial"/>
        </w:rPr>
        <w:t>moderate</w:t>
      </w:r>
      <w:r w:rsidRPr="00E77311">
        <w:rPr>
          <w:rFonts w:cs="Arial"/>
        </w:rPr>
        <w:t xml:space="preserve"> index </w:t>
      </w:r>
      <w:r w:rsidR="00FB48D7" w:rsidRPr="00E77311">
        <w:rPr>
          <w:rFonts w:cs="Arial"/>
        </w:rPr>
        <w:t>score</w:t>
      </w:r>
      <w:r w:rsidRPr="00E77311">
        <w:rPr>
          <w:rFonts w:cs="Arial"/>
        </w:rPr>
        <w:t xml:space="preserve"> over the last two years. This </w:t>
      </w:r>
      <w:r w:rsidR="003143EF" w:rsidRPr="00E77311">
        <w:rPr>
          <w:rFonts w:cs="Arial"/>
        </w:rPr>
        <w:t>decline</w:t>
      </w:r>
      <w:r w:rsidRPr="00E77311">
        <w:rPr>
          <w:rFonts w:cs="Arial"/>
        </w:rPr>
        <w:t xml:space="preserve"> most likely reflect</w:t>
      </w:r>
      <w:r w:rsidR="003143EF" w:rsidRPr="00E77311">
        <w:rPr>
          <w:rFonts w:cs="Arial"/>
        </w:rPr>
        <w:t>s</w:t>
      </w:r>
      <w:r w:rsidRPr="00E77311">
        <w:rPr>
          <w:rFonts w:cs="Arial"/>
        </w:rPr>
        <w:t xml:space="preserve"> the impacts of above-median river flows in this region since 2007</w:t>
      </w:r>
      <w:r w:rsidRPr="00E77311">
        <w:rPr>
          <w:rFonts w:cs="Arial"/>
          <w:color w:val="FF0000"/>
        </w:rPr>
        <w:t xml:space="preserve"> </w:t>
      </w:r>
      <w:r w:rsidRPr="00E77311">
        <w:rPr>
          <w:rFonts w:cs="Arial"/>
          <w:color w:val="000000" w:themeColor="text1"/>
        </w:rPr>
        <w:t xml:space="preserve">and the fact that this region is also exposed to runoff from the neighbouring large catchments of the Burdekin and Fitzroy rivers.  </w:t>
      </w:r>
      <w:r w:rsidRPr="00E77311">
        <w:rPr>
          <w:rFonts w:cs="Arial"/>
        </w:rPr>
        <w:t xml:space="preserve">Despite declines in water quality the </w:t>
      </w:r>
      <w:r w:rsidRPr="00E77311">
        <w:rPr>
          <w:rFonts w:cs="Arial"/>
          <w:color w:val="000000" w:themeColor="text1"/>
        </w:rPr>
        <w:t xml:space="preserve">coral reef communities have maintained a </w:t>
      </w:r>
      <w:r w:rsidR="00087203">
        <w:rPr>
          <w:rFonts w:cs="Arial"/>
          <w:color w:val="000000" w:themeColor="text1"/>
        </w:rPr>
        <w:t xml:space="preserve">‘moderate’ </w:t>
      </w:r>
      <w:r w:rsidR="00244656" w:rsidRPr="00E77311">
        <w:rPr>
          <w:rFonts w:cs="Arial"/>
          <w:color w:val="000000" w:themeColor="text1"/>
        </w:rPr>
        <w:t>estimate</w:t>
      </w:r>
      <w:r w:rsidRPr="00E77311">
        <w:rPr>
          <w:rFonts w:cs="Arial"/>
          <w:color w:val="000000" w:themeColor="text1"/>
        </w:rPr>
        <w:t xml:space="preserve"> of condition. The positive indicators of condition of low cover of macroalgae and moderate to high cover of corals were balanced against slow rates of increase in hard coral cover. The density of juvenile corals was also a positive indicator of coral community condition. However</w:t>
      </w:r>
      <w:r w:rsidR="00F83FBE" w:rsidRPr="00E77311">
        <w:rPr>
          <w:rFonts w:cs="Arial"/>
          <w:color w:val="000000" w:themeColor="text1"/>
        </w:rPr>
        <w:t>,</w:t>
      </w:r>
      <w:r w:rsidRPr="00E77311">
        <w:rPr>
          <w:rFonts w:cs="Arial"/>
          <w:color w:val="000000" w:themeColor="text1"/>
        </w:rPr>
        <w:t xml:space="preserve"> as the density of juvenile corals is standardised for the proportion of substrate available </w:t>
      </w:r>
      <w:r w:rsidR="00F83FBE" w:rsidRPr="00E77311">
        <w:rPr>
          <w:rFonts w:cs="Arial"/>
          <w:color w:val="000000" w:themeColor="text1"/>
        </w:rPr>
        <w:t>f</w:t>
      </w:r>
      <w:r w:rsidRPr="00E77311">
        <w:rPr>
          <w:rFonts w:cs="Arial"/>
          <w:color w:val="000000" w:themeColor="text1"/>
        </w:rPr>
        <w:t>o</w:t>
      </w:r>
      <w:r w:rsidR="00F83FBE" w:rsidRPr="00E77311">
        <w:rPr>
          <w:rFonts w:cs="Arial"/>
          <w:color w:val="000000" w:themeColor="text1"/>
        </w:rPr>
        <w:t>r</w:t>
      </w:r>
      <w:r w:rsidRPr="00E77311">
        <w:rPr>
          <w:rFonts w:cs="Arial"/>
          <w:color w:val="000000" w:themeColor="text1"/>
        </w:rPr>
        <w:t xml:space="preserve"> settlement</w:t>
      </w:r>
      <w:r w:rsidR="00F83FBE" w:rsidRPr="00E77311">
        <w:rPr>
          <w:rFonts w:cs="Arial"/>
          <w:color w:val="000000" w:themeColor="text1"/>
        </w:rPr>
        <w:t>,</w:t>
      </w:r>
      <w:r w:rsidRPr="00E77311">
        <w:rPr>
          <w:rFonts w:cs="Arial"/>
          <w:color w:val="000000" w:themeColor="text1"/>
        </w:rPr>
        <w:t xml:space="preserve"> the high proportion of substrate in this region </w:t>
      </w:r>
      <w:r w:rsidR="000665F8" w:rsidRPr="00E77311">
        <w:rPr>
          <w:rFonts w:cs="Arial"/>
          <w:color w:val="000000" w:themeColor="text1"/>
        </w:rPr>
        <w:t xml:space="preserve">that </w:t>
      </w:r>
      <w:r w:rsidRPr="00E77311">
        <w:rPr>
          <w:rFonts w:cs="Arial"/>
          <w:color w:val="000000" w:themeColor="text1"/>
        </w:rPr>
        <w:t>is covered by fine sediments and so not considered suitable for coral settlement, leads to a conservative assessment for this indicator</w:t>
      </w:r>
      <w:r w:rsidR="003143EF" w:rsidRPr="00E77311">
        <w:rPr>
          <w:rFonts w:cs="Arial"/>
          <w:color w:val="000000" w:themeColor="text1"/>
        </w:rPr>
        <w:t>: t</w:t>
      </w:r>
      <w:r w:rsidRPr="00E77311">
        <w:rPr>
          <w:rFonts w:cs="Arial"/>
          <w:color w:val="000000" w:themeColor="text1"/>
        </w:rPr>
        <w:t xml:space="preserve">he </w:t>
      </w:r>
      <w:r w:rsidR="003143EF" w:rsidRPr="00E77311">
        <w:rPr>
          <w:rFonts w:cs="Arial"/>
          <w:color w:val="000000" w:themeColor="text1"/>
        </w:rPr>
        <w:t xml:space="preserve">uncorrected </w:t>
      </w:r>
      <w:r w:rsidRPr="00E77311">
        <w:rPr>
          <w:rFonts w:cs="Arial"/>
          <w:color w:val="000000" w:themeColor="text1"/>
        </w:rPr>
        <w:t xml:space="preserve">number of juvenile corals has been low for several years. It appears that high turbidity in this region has selected for coral communities tolerant of such conditions. We have noted increased levels of disease that coincide with periods of increased river discharge implying that the selection for corals tolerant of the environmental conditions in the region is an ongoing process. </w:t>
      </w:r>
    </w:p>
    <w:p w:rsidR="00244656" w:rsidRPr="008C01CF" w:rsidRDefault="00244656" w:rsidP="008C01CF">
      <w:pPr>
        <w:rPr>
          <w:rFonts w:cs="Arial"/>
          <w:color w:val="4F81BD" w:themeColor="accent1"/>
        </w:rPr>
      </w:pPr>
    </w:p>
    <w:p w:rsidR="004D71D6" w:rsidRPr="00E77311" w:rsidRDefault="004D71D6" w:rsidP="00E77311">
      <w:pPr>
        <w:rPr>
          <w:rFonts w:cs="Arial"/>
          <w:color w:val="4F81BD" w:themeColor="accent1"/>
        </w:rPr>
      </w:pPr>
      <w:r w:rsidRPr="00E77311">
        <w:rPr>
          <w:rFonts w:cs="Arial"/>
        </w:rPr>
        <w:t xml:space="preserve">The overall condition of the water quality in the </w:t>
      </w:r>
      <w:r w:rsidRPr="00E77311">
        <w:rPr>
          <w:rFonts w:cs="Arial"/>
          <w:b/>
        </w:rPr>
        <w:t>Fitzroy Region</w:t>
      </w:r>
      <w:r w:rsidRPr="00E77311">
        <w:rPr>
          <w:rFonts w:cs="Arial"/>
        </w:rPr>
        <w:t xml:space="preserve"> has </w:t>
      </w:r>
      <w:r w:rsidR="00FB48D7" w:rsidRPr="00E77311">
        <w:rPr>
          <w:rFonts w:cs="Arial"/>
        </w:rPr>
        <w:t xml:space="preserve">fluctuated </w:t>
      </w:r>
      <w:r w:rsidRPr="00E77311">
        <w:rPr>
          <w:rFonts w:cs="Arial"/>
        </w:rPr>
        <w:t>over the course of the MMP monitoring, more or less following the discharge pattern of the Fitzroy River</w:t>
      </w:r>
      <w:r w:rsidR="00FB48D7" w:rsidRPr="00E77311">
        <w:rPr>
          <w:rFonts w:cs="Arial"/>
        </w:rPr>
        <w:t xml:space="preserve">, but still maintained an overall index score of ‘good’. </w:t>
      </w:r>
      <w:r w:rsidRPr="00E77311">
        <w:rPr>
          <w:rFonts w:cs="Arial"/>
        </w:rPr>
        <w:t xml:space="preserve">The influence of flooding on the water quality within the region has contributed to the decline in coral reef condition </w:t>
      </w:r>
      <w:r w:rsidR="005B2B23" w:rsidRPr="00E77311">
        <w:rPr>
          <w:rFonts w:cs="Arial"/>
        </w:rPr>
        <w:t xml:space="preserve">to </w:t>
      </w:r>
      <w:r w:rsidRPr="00E77311">
        <w:rPr>
          <w:rFonts w:cs="Arial"/>
          <w:color w:val="000000" w:themeColor="text1"/>
        </w:rPr>
        <w:t xml:space="preserve">the ‘very poor’ rating in 2012 and 2013. Exposure to low salinity flood waters in 2011 caused a marked reduction in coral cover and juvenile densities down to at least 2m depth on reefs inshore of Great Keppel Is. Elsewhere recovery from coral bleaching in 2006 and periodic storms has been compromised by a persistent bloom of macroalgae, high levels of disease and declining densities of juvenile corals, all </w:t>
      </w:r>
      <w:r w:rsidR="005B2B23" w:rsidRPr="00E77311">
        <w:rPr>
          <w:rFonts w:cs="Arial"/>
          <w:color w:val="000000" w:themeColor="text1"/>
        </w:rPr>
        <w:t xml:space="preserve">consistent with </w:t>
      </w:r>
      <w:r w:rsidRPr="00E77311">
        <w:rPr>
          <w:rFonts w:cs="Arial"/>
          <w:color w:val="000000" w:themeColor="text1"/>
        </w:rPr>
        <w:t>the influence that flooding has had on environmental conditions</w:t>
      </w:r>
      <w:r w:rsidRPr="00E77311">
        <w:rPr>
          <w:rFonts w:cs="Arial"/>
          <w:color w:val="4F81BD" w:themeColor="accent1"/>
        </w:rPr>
        <w:t>.</w:t>
      </w:r>
    </w:p>
    <w:p w:rsidR="00244656" w:rsidRPr="008C01CF" w:rsidRDefault="00244656" w:rsidP="008C01CF">
      <w:pPr>
        <w:rPr>
          <w:rFonts w:cs="Arial"/>
          <w:color w:val="4F81BD" w:themeColor="accent1"/>
        </w:rPr>
      </w:pPr>
    </w:p>
    <w:p w:rsidR="004D71D6" w:rsidRPr="00E77311" w:rsidRDefault="004D71D6" w:rsidP="00E77311">
      <w:pPr>
        <w:rPr>
          <w:color w:val="000000" w:themeColor="text1"/>
        </w:rPr>
      </w:pPr>
      <w:r w:rsidRPr="00E77311">
        <w:rPr>
          <w:rFonts w:cs="Arial"/>
          <w:color w:val="000000" w:themeColor="text1"/>
        </w:rPr>
        <w:t>FORAM index-based assessments of the reef condition reinforce observations from previous years of a substantial shift in community composition from those observed in 2005-2007. In all regions, values of the FORAM index declined to a ‘very poor’ rating as the abundance of autotrophic species, which favour high light and low nutrient environments, declined relative to the abundance of heterotrophic species, which are typically associated with lower light conditions and fine sediments high in organic matter. The consistency of this decline strongly implies an increase in fine sediments and</w:t>
      </w:r>
      <w:r w:rsidR="00B32B74" w:rsidRPr="00E77311">
        <w:rPr>
          <w:rFonts w:cs="Arial"/>
          <w:color w:val="000000" w:themeColor="text1"/>
        </w:rPr>
        <w:t>/</w:t>
      </w:r>
      <w:r w:rsidRPr="00E77311">
        <w:rPr>
          <w:rFonts w:cs="Arial"/>
          <w:color w:val="000000" w:themeColor="text1"/>
        </w:rPr>
        <w:t>or nutrients in all regions over the period 2009- 2013.</w:t>
      </w:r>
      <w:r w:rsidRPr="00E77311">
        <w:rPr>
          <w:rFonts w:cs="Arial"/>
          <w:color w:val="000000" w:themeColor="text1"/>
          <w:szCs w:val="22"/>
          <w:lang w:eastAsia="en-AU"/>
        </w:rPr>
        <w:t xml:space="preserve"> The concurrent change in foraminiferal community composition, declines in coral community condition and declines in water quality combine to demonstrate that </w:t>
      </w:r>
      <w:r w:rsidRPr="00E77311">
        <w:rPr>
          <w:rFonts w:cs="Arial"/>
          <w:color w:val="000000" w:themeColor="text1"/>
          <w:szCs w:val="22"/>
        </w:rPr>
        <w:t>ecosystem responses coinciding with elevated levels of runoff are consistent across a range of benthic organisms.</w:t>
      </w:r>
    </w:p>
    <w:p w:rsidR="001D23CE" w:rsidRPr="00DC4B24" w:rsidRDefault="001D23CE" w:rsidP="008C01CF">
      <w:pPr>
        <w:pStyle w:val="Heading2"/>
      </w:pPr>
      <w:bookmarkStart w:id="16" w:name="_Toc393133560"/>
      <w:r w:rsidRPr="00DC4B24">
        <w:lastRenderedPageBreak/>
        <w:t>Conclusion</w:t>
      </w:r>
      <w:r>
        <w:t>s</w:t>
      </w:r>
      <w:bookmarkEnd w:id="16"/>
    </w:p>
    <w:p w:rsidR="001D23CE" w:rsidRDefault="001D23CE" w:rsidP="001D23CE">
      <w:pPr>
        <w:rPr>
          <w:color w:val="000000" w:themeColor="text1"/>
        </w:rPr>
      </w:pPr>
      <w:r>
        <w:t>The monitoring data show i</w:t>
      </w:r>
      <w:r w:rsidRPr="007A20DC">
        <w:rPr>
          <w:rFonts w:cs="Arial"/>
          <w:szCs w:val="22"/>
        </w:rPr>
        <w:t>ncreases in mean turbidity and concentrations of suspended solids, chlorophyll and nutrients</w:t>
      </w:r>
      <w:r w:rsidR="005506CE">
        <w:rPr>
          <w:rFonts w:cs="Arial"/>
          <w:szCs w:val="22"/>
        </w:rPr>
        <w:t>, both dissolved and particulate,</w:t>
      </w:r>
      <w:r w:rsidRPr="007A20DC">
        <w:rPr>
          <w:rFonts w:cs="Arial"/>
          <w:szCs w:val="22"/>
        </w:rPr>
        <w:t xml:space="preserve"> and declines in Secchi depth that correspond to increased river flow in all regions.</w:t>
      </w:r>
      <w:r w:rsidRPr="00E31A43">
        <w:rPr>
          <w:rFonts w:cs="Arial"/>
          <w:szCs w:val="22"/>
        </w:rPr>
        <w:t xml:space="preserve"> </w:t>
      </w:r>
      <w:r>
        <w:rPr>
          <w:rFonts w:cs="Arial"/>
          <w:szCs w:val="22"/>
        </w:rPr>
        <w:t xml:space="preserve">This is particularly pronounced </w:t>
      </w:r>
      <w:r w:rsidRPr="007A20DC">
        <w:rPr>
          <w:rFonts w:cs="Arial"/>
          <w:szCs w:val="22"/>
        </w:rPr>
        <w:t>at reef sites</w:t>
      </w:r>
      <w:r>
        <w:rPr>
          <w:rFonts w:cs="Arial"/>
          <w:szCs w:val="22"/>
        </w:rPr>
        <w:t xml:space="preserve"> which are close to the coast and frequently exposed to riverine flood plumes. </w:t>
      </w:r>
      <w:r>
        <w:rPr>
          <w:color w:val="000000" w:themeColor="text1"/>
        </w:rPr>
        <w:t xml:space="preserve">The increased turbidity and suspended solids concentrations during the high-flow years of ~2008-2012 led to an increased supply of fine sediment to the reef substratum. There was a general increase in the </w:t>
      </w:r>
      <w:r w:rsidRPr="00253E4E">
        <w:rPr>
          <w:color w:val="000000" w:themeColor="text1"/>
        </w:rPr>
        <w:t xml:space="preserve">proportions of fine-grained particles, nutrients and </w:t>
      </w:r>
      <w:r>
        <w:rPr>
          <w:color w:val="000000" w:themeColor="text1"/>
        </w:rPr>
        <w:t xml:space="preserve">organic carbon in reefal sediments, </w:t>
      </w:r>
      <w:r w:rsidRPr="00DD13D3">
        <w:rPr>
          <w:color w:val="000000" w:themeColor="text1"/>
        </w:rPr>
        <w:t>however at individual reefs, the hydrodynamic setting determines whether particles accumulate over longer time frames.</w:t>
      </w:r>
      <w:r>
        <w:rPr>
          <w:color w:val="000000" w:themeColor="text1"/>
        </w:rPr>
        <w:t xml:space="preserve"> </w:t>
      </w:r>
    </w:p>
    <w:p w:rsidR="001D23CE" w:rsidRDefault="001D23CE" w:rsidP="001D23CE">
      <w:pPr>
        <w:rPr>
          <w:color w:val="000000" w:themeColor="text1"/>
        </w:rPr>
      </w:pPr>
    </w:p>
    <w:p w:rsidR="001D23CE" w:rsidRDefault="001D23CE" w:rsidP="001D23CE">
      <w:r>
        <w:t>The</w:t>
      </w:r>
      <w:r w:rsidRPr="00737286">
        <w:t xml:space="preserve"> steady decline of the FORAM index on most reefs </w:t>
      </w:r>
      <w:r>
        <w:t xml:space="preserve">is a strong indication that the observed changes in water and sediment quality represent a shift in environmental conditions that were sufficient to alter the composition of foraminifera communities. </w:t>
      </w:r>
    </w:p>
    <w:p w:rsidR="001D23CE" w:rsidRDefault="001D23CE" w:rsidP="001D23CE">
      <w:pPr>
        <w:rPr>
          <w:color w:val="000000" w:themeColor="text1"/>
        </w:rPr>
      </w:pPr>
      <w:r w:rsidRPr="009E7457">
        <w:rPr>
          <w:color w:val="000000" w:themeColor="text1"/>
        </w:rPr>
        <w:t xml:space="preserve">The general responses of coral reef communities to </w:t>
      </w:r>
      <w:r>
        <w:rPr>
          <w:color w:val="000000" w:themeColor="text1"/>
        </w:rPr>
        <w:t>water quality</w:t>
      </w:r>
      <w:r w:rsidRPr="009E7457">
        <w:rPr>
          <w:color w:val="000000" w:themeColor="text1"/>
        </w:rPr>
        <w:t xml:space="preserve"> are relatively well understood </w:t>
      </w:r>
      <w:r>
        <w:rPr>
          <w:color w:val="000000" w:themeColor="text1"/>
        </w:rPr>
        <w:t xml:space="preserve">and contribute to differences in the composition of key organisms along environmental gradients in the inshore GBR. </w:t>
      </w:r>
      <w:r w:rsidRPr="009E7457">
        <w:rPr>
          <w:color w:val="000000" w:themeColor="text1"/>
        </w:rPr>
        <w:t xml:space="preserve">However, the processes shaping </w:t>
      </w:r>
      <w:r w:rsidR="00B32B74">
        <w:rPr>
          <w:color w:val="000000" w:themeColor="text1"/>
        </w:rPr>
        <w:t xml:space="preserve">higher order </w:t>
      </w:r>
      <w:r w:rsidRPr="009E7457">
        <w:rPr>
          <w:color w:val="000000" w:themeColor="text1"/>
        </w:rPr>
        <w:t xml:space="preserve">biological communities are complex </w:t>
      </w:r>
      <w:r>
        <w:rPr>
          <w:color w:val="000000" w:themeColor="text1"/>
        </w:rPr>
        <w:t>due to</w:t>
      </w:r>
      <w:r w:rsidRPr="009E7457">
        <w:rPr>
          <w:color w:val="000000" w:themeColor="text1"/>
        </w:rPr>
        <w:t xml:space="preserve"> interactions between environmental </w:t>
      </w:r>
      <w:r>
        <w:rPr>
          <w:color w:val="000000" w:themeColor="text1"/>
        </w:rPr>
        <w:t>variables, other organisms</w:t>
      </w:r>
      <w:r w:rsidR="004B3EB2">
        <w:rPr>
          <w:color w:val="000000" w:themeColor="text1"/>
        </w:rPr>
        <w:t>,</w:t>
      </w:r>
      <w:r>
        <w:rPr>
          <w:color w:val="000000" w:themeColor="text1"/>
        </w:rPr>
        <w:t xml:space="preserve"> and the effects of </w:t>
      </w:r>
      <w:r w:rsidRPr="009E7457">
        <w:rPr>
          <w:color w:val="000000" w:themeColor="text1"/>
        </w:rPr>
        <w:t>past disturbance</w:t>
      </w:r>
      <w:r>
        <w:rPr>
          <w:color w:val="000000" w:themeColor="text1"/>
        </w:rPr>
        <w:t xml:space="preserve">s events. </w:t>
      </w:r>
      <w:r w:rsidRPr="00B91BC1">
        <w:rPr>
          <w:color w:val="000000" w:themeColor="text1"/>
        </w:rPr>
        <w:t xml:space="preserve">In contrast to the relatively short life span of </w:t>
      </w:r>
      <w:r>
        <w:rPr>
          <w:color w:val="000000" w:themeColor="text1"/>
        </w:rPr>
        <w:t>f</w:t>
      </w:r>
      <w:r w:rsidRPr="00B91BC1">
        <w:rPr>
          <w:color w:val="000000" w:themeColor="text1"/>
        </w:rPr>
        <w:t>oraminifera</w:t>
      </w:r>
      <w:r>
        <w:rPr>
          <w:color w:val="000000" w:themeColor="text1"/>
        </w:rPr>
        <w:t>,</w:t>
      </w:r>
      <w:r w:rsidRPr="00B91BC1">
        <w:rPr>
          <w:color w:val="000000" w:themeColor="text1"/>
        </w:rPr>
        <w:t xml:space="preserve"> corals are long lived and </w:t>
      </w:r>
      <w:r>
        <w:rPr>
          <w:color w:val="000000" w:themeColor="text1"/>
        </w:rPr>
        <w:t>their</w:t>
      </w:r>
      <w:r w:rsidRPr="00B91BC1">
        <w:rPr>
          <w:color w:val="000000" w:themeColor="text1"/>
        </w:rPr>
        <w:t xml:space="preserve"> community composition reflects the cumulative result of selective pressures over longer time frames.</w:t>
      </w:r>
      <w:r w:rsidRPr="003F6280">
        <w:rPr>
          <w:color w:val="000000" w:themeColor="text1"/>
        </w:rPr>
        <w:t xml:space="preserve"> </w:t>
      </w:r>
      <w:r>
        <w:rPr>
          <w:color w:val="000000" w:themeColor="text1"/>
        </w:rPr>
        <w:t>In addition, corals are subject to acute disturbance events such as cyclones, crown-of-thorns seastar (COTS) outbreaks</w:t>
      </w:r>
      <w:r w:rsidR="004B3EB2">
        <w:rPr>
          <w:color w:val="000000" w:themeColor="text1"/>
        </w:rPr>
        <w:t>,</w:t>
      </w:r>
      <w:r>
        <w:rPr>
          <w:color w:val="000000" w:themeColor="text1"/>
        </w:rPr>
        <w:t xml:space="preserve"> or thermal bleaching events. The potential role of poor water quality in suppressing the resistance to, or recovery from, these disturbances is critical for the resilience of coral communities on inshore reefs. We interpret the recent declines in our assessments of coral community health to reflect a combination of acute disturbances and environmental limitations to coral community resilience.  It is of concern </w:t>
      </w:r>
      <w:r w:rsidRPr="002D7D23">
        <w:rPr>
          <w:color w:val="000000" w:themeColor="text1"/>
        </w:rPr>
        <w:t>that</w:t>
      </w:r>
      <w:r>
        <w:rPr>
          <w:color w:val="000000" w:themeColor="text1"/>
        </w:rPr>
        <w:t xml:space="preserve"> </w:t>
      </w:r>
      <w:r w:rsidRPr="002D7D23">
        <w:rPr>
          <w:color w:val="000000" w:themeColor="text1"/>
        </w:rPr>
        <w:t xml:space="preserve">the </w:t>
      </w:r>
      <w:r w:rsidR="00742704">
        <w:rPr>
          <w:color w:val="000000" w:themeColor="text1"/>
        </w:rPr>
        <w:t xml:space="preserve">state of </w:t>
      </w:r>
      <w:r w:rsidRPr="002D7D23">
        <w:rPr>
          <w:color w:val="000000" w:themeColor="text1"/>
        </w:rPr>
        <w:t>resilience indicators</w:t>
      </w:r>
      <w:r>
        <w:rPr>
          <w:color w:val="000000" w:themeColor="text1"/>
        </w:rPr>
        <w:t xml:space="preserve"> (</w:t>
      </w:r>
      <w:r w:rsidRPr="002D7D23">
        <w:rPr>
          <w:color w:val="000000" w:themeColor="text1"/>
        </w:rPr>
        <w:t>cover of macroalgae, juvenile density</w:t>
      </w:r>
      <w:r>
        <w:rPr>
          <w:color w:val="000000" w:themeColor="text1"/>
        </w:rPr>
        <w:t>,</w:t>
      </w:r>
      <w:r w:rsidRPr="002D7D23">
        <w:rPr>
          <w:color w:val="000000" w:themeColor="text1"/>
        </w:rPr>
        <w:t xml:space="preserve"> rate of </w:t>
      </w:r>
      <w:r>
        <w:rPr>
          <w:color w:val="000000" w:themeColor="text1"/>
        </w:rPr>
        <w:t xml:space="preserve">coral </w:t>
      </w:r>
      <w:r w:rsidRPr="002D7D23">
        <w:rPr>
          <w:color w:val="000000" w:themeColor="text1"/>
        </w:rPr>
        <w:t>cover increase</w:t>
      </w:r>
      <w:r>
        <w:rPr>
          <w:color w:val="000000" w:themeColor="text1"/>
        </w:rPr>
        <w:t>)</w:t>
      </w:r>
      <w:r w:rsidR="004B3EB2">
        <w:rPr>
          <w:color w:val="000000" w:themeColor="text1"/>
        </w:rPr>
        <w:t>,</w:t>
      </w:r>
      <w:r>
        <w:rPr>
          <w:color w:val="000000" w:themeColor="text1"/>
        </w:rPr>
        <w:t xml:space="preserve"> along with the number of coral larvae settling to tiles</w:t>
      </w:r>
      <w:r w:rsidR="004B3EB2">
        <w:rPr>
          <w:color w:val="000000" w:themeColor="text1"/>
        </w:rPr>
        <w:t>,</w:t>
      </w:r>
      <w:r w:rsidRPr="002D7D23">
        <w:rPr>
          <w:color w:val="000000" w:themeColor="text1"/>
        </w:rPr>
        <w:t xml:space="preserve"> </w:t>
      </w:r>
      <w:r>
        <w:rPr>
          <w:color w:val="000000" w:themeColor="text1"/>
        </w:rPr>
        <w:t>have remained at low levels or declined over recent years</w:t>
      </w:r>
      <w:r w:rsidRPr="002D7D23">
        <w:rPr>
          <w:color w:val="000000" w:themeColor="text1"/>
        </w:rPr>
        <w:t xml:space="preserve">. </w:t>
      </w:r>
      <w:r w:rsidRPr="003F6280">
        <w:rPr>
          <w:color w:val="000000" w:themeColor="text1"/>
        </w:rPr>
        <w:t>The effects were common in all regions, across environmental gradients and affecting a diversity of taxonomic groups</w:t>
      </w:r>
      <w:r w:rsidR="00CE1557">
        <w:rPr>
          <w:color w:val="000000" w:themeColor="text1"/>
        </w:rPr>
        <w:t xml:space="preserve"> demonstrating the broad footprint of runoff within the near</w:t>
      </w:r>
      <w:r w:rsidR="008C01CF">
        <w:rPr>
          <w:color w:val="000000" w:themeColor="text1"/>
        </w:rPr>
        <w:t>-</w:t>
      </w:r>
      <w:r w:rsidR="00CE1557">
        <w:rPr>
          <w:color w:val="000000" w:themeColor="text1"/>
        </w:rPr>
        <w:t>shore GBR lagoon</w:t>
      </w:r>
      <w:r w:rsidRPr="003F6280">
        <w:rPr>
          <w:color w:val="000000" w:themeColor="text1"/>
        </w:rPr>
        <w:t xml:space="preserve">. </w:t>
      </w:r>
    </w:p>
    <w:p w:rsidR="001D23CE" w:rsidRDefault="001D23CE" w:rsidP="001D23CE">
      <w:pPr>
        <w:rPr>
          <w:color w:val="000000" w:themeColor="text1"/>
        </w:rPr>
      </w:pPr>
    </w:p>
    <w:p w:rsidR="001D23CE" w:rsidRDefault="001D23CE" w:rsidP="001D23CE">
      <w:pPr>
        <w:rPr>
          <w:color w:val="000000" w:themeColor="text1"/>
        </w:rPr>
      </w:pPr>
      <w:r>
        <w:rPr>
          <w:color w:val="000000" w:themeColor="text1"/>
        </w:rPr>
        <w:t>T</w:t>
      </w:r>
      <w:r w:rsidRPr="0007458F">
        <w:rPr>
          <w:color w:val="000000" w:themeColor="text1"/>
        </w:rPr>
        <w:t xml:space="preserve">he </w:t>
      </w:r>
      <w:r w:rsidR="008C01CF" w:rsidRPr="0007458F">
        <w:rPr>
          <w:color w:val="000000" w:themeColor="text1"/>
        </w:rPr>
        <w:t>severity of disturbance events is</w:t>
      </w:r>
      <w:r w:rsidRPr="0007458F">
        <w:rPr>
          <w:color w:val="000000" w:themeColor="text1"/>
        </w:rPr>
        <w:t xml:space="preserve"> projected to increase as a result of climate change</w:t>
      </w:r>
      <w:r>
        <w:rPr>
          <w:color w:val="000000" w:themeColor="text1"/>
        </w:rPr>
        <w:t>. An</w:t>
      </w:r>
      <w:r w:rsidRPr="0007458F">
        <w:rPr>
          <w:color w:val="000000" w:themeColor="text1"/>
        </w:rPr>
        <w:t xml:space="preserve">y increase in susceptibility to these disturbances as a result of local stressors </w:t>
      </w:r>
      <w:r w:rsidR="00D30F06">
        <w:rPr>
          <w:color w:val="000000" w:themeColor="text1"/>
        </w:rPr>
        <w:t>will compound the pressures imposed on sensitive species and potentially lead to profound changes in coral community composition</w:t>
      </w:r>
      <w:r w:rsidRPr="0007458F">
        <w:rPr>
          <w:color w:val="000000" w:themeColor="text1"/>
        </w:rPr>
        <w:t>.</w:t>
      </w:r>
      <w:r>
        <w:rPr>
          <w:color w:val="000000" w:themeColor="text1"/>
        </w:rPr>
        <w:t xml:space="preserve"> R</w:t>
      </w:r>
      <w:r w:rsidRPr="0007458F">
        <w:rPr>
          <w:color w:val="000000" w:themeColor="text1"/>
        </w:rPr>
        <w:t>ecent research into the interactions between water quality and climate change</w:t>
      </w:r>
      <w:r w:rsidRPr="0007458F" w:rsidDel="00657E98">
        <w:rPr>
          <w:color w:val="000000" w:themeColor="text1"/>
        </w:rPr>
        <w:t xml:space="preserve"> </w:t>
      </w:r>
      <w:r w:rsidRPr="0007458F">
        <w:rPr>
          <w:color w:val="000000" w:themeColor="text1"/>
        </w:rPr>
        <w:t xml:space="preserve">suggests that the tolerance to heat stress </w:t>
      </w:r>
      <w:r>
        <w:rPr>
          <w:color w:val="000000" w:themeColor="text1"/>
        </w:rPr>
        <w:t xml:space="preserve">and ocean acidification </w:t>
      </w:r>
      <w:r w:rsidRPr="0007458F">
        <w:rPr>
          <w:color w:val="000000" w:themeColor="text1"/>
        </w:rPr>
        <w:t xml:space="preserve">of corals and foraminifera is reduced by exposure to contaminants including nutrients, herbicides and suspended particulate matter. </w:t>
      </w:r>
      <w:r>
        <w:rPr>
          <w:color w:val="000000" w:themeColor="text1"/>
        </w:rPr>
        <w:t>E</w:t>
      </w:r>
      <w:r w:rsidRPr="0007458F">
        <w:rPr>
          <w:color w:val="000000" w:themeColor="text1"/>
        </w:rPr>
        <w:t xml:space="preserve">vidence is </w:t>
      </w:r>
      <w:r>
        <w:rPr>
          <w:color w:val="000000" w:themeColor="text1"/>
        </w:rPr>
        <w:t xml:space="preserve">also </w:t>
      </w:r>
      <w:r w:rsidRPr="0007458F">
        <w:rPr>
          <w:color w:val="000000" w:themeColor="text1"/>
        </w:rPr>
        <w:t xml:space="preserve">accumulating that </w:t>
      </w:r>
      <w:r>
        <w:rPr>
          <w:color w:val="000000" w:themeColor="text1"/>
        </w:rPr>
        <w:t xml:space="preserve">COTS </w:t>
      </w:r>
      <w:r w:rsidRPr="0007458F">
        <w:rPr>
          <w:color w:val="000000" w:themeColor="text1"/>
        </w:rPr>
        <w:t xml:space="preserve">outbreaks are initiated as a result of increased nutrient loads delivered to the GBR lagoon during major flood events. </w:t>
      </w:r>
      <w:r>
        <w:rPr>
          <w:color w:val="000000" w:themeColor="text1"/>
        </w:rPr>
        <w:t>The resilience of inshore reefs will be severely compromised i</w:t>
      </w:r>
      <w:r w:rsidRPr="0007458F">
        <w:rPr>
          <w:color w:val="000000" w:themeColor="text1"/>
        </w:rPr>
        <w:t xml:space="preserve">f declining water quality influences the severity </w:t>
      </w:r>
      <w:r>
        <w:rPr>
          <w:color w:val="000000" w:themeColor="text1"/>
        </w:rPr>
        <w:t>and/</w:t>
      </w:r>
      <w:r w:rsidRPr="0007458F">
        <w:rPr>
          <w:color w:val="000000" w:themeColor="text1"/>
        </w:rPr>
        <w:t xml:space="preserve">or frequency </w:t>
      </w:r>
      <w:r w:rsidR="00CE1557">
        <w:rPr>
          <w:color w:val="000000" w:themeColor="text1"/>
        </w:rPr>
        <w:t xml:space="preserve">of coral bleaching or </w:t>
      </w:r>
      <w:r w:rsidRPr="00DC7148">
        <w:rPr>
          <w:color w:val="000000" w:themeColor="text1"/>
        </w:rPr>
        <w:t>COTS</w:t>
      </w:r>
      <w:r w:rsidR="00CE1557">
        <w:rPr>
          <w:color w:val="000000" w:themeColor="text1"/>
        </w:rPr>
        <w:t xml:space="preserve"> outbreaks</w:t>
      </w:r>
      <w:r w:rsidRPr="00DC7148">
        <w:rPr>
          <w:color w:val="000000" w:themeColor="text1"/>
        </w:rPr>
        <w:t xml:space="preserve"> </w:t>
      </w:r>
      <w:r w:rsidR="00CE1557">
        <w:rPr>
          <w:color w:val="000000" w:themeColor="text1"/>
        </w:rPr>
        <w:t>or</w:t>
      </w:r>
      <w:r w:rsidRPr="00DC7148">
        <w:rPr>
          <w:color w:val="000000" w:themeColor="text1"/>
        </w:rPr>
        <w:t xml:space="preserve"> reduc</w:t>
      </w:r>
      <w:r w:rsidR="00CE1557">
        <w:rPr>
          <w:color w:val="000000" w:themeColor="text1"/>
        </w:rPr>
        <w:t>es</w:t>
      </w:r>
      <w:r w:rsidRPr="00DC7148">
        <w:rPr>
          <w:color w:val="000000" w:themeColor="text1"/>
        </w:rPr>
        <w:t xml:space="preserve"> the recovery from such events. At present, there is a limited understanding of the cumulative impacts of these multiple pressures. The GBRMPA Strategic Assessment identified this as a key knowledge gap and the management of these impacts as a key strategic challenge.</w:t>
      </w:r>
      <w:r>
        <w:rPr>
          <w:color w:val="000000" w:themeColor="text1"/>
        </w:rPr>
        <w:t xml:space="preserve"> The evidence summarised in the recent Reef Plan Scientific Consensus Statement “indicates that a reduction in catchment pollutant loads is essential to halt and reverse further decline in the GBR ecosystem condition at a time of rapidly warming climate and ocean acidification.” </w:t>
      </w:r>
      <w:r w:rsidR="00F435E6">
        <w:rPr>
          <w:color w:val="000000" w:themeColor="text1"/>
        </w:rPr>
        <w:t>C</w:t>
      </w:r>
      <w:r>
        <w:rPr>
          <w:color w:val="000000" w:themeColor="text1"/>
        </w:rPr>
        <w:t xml:space="preserve">ontinued </w:t>
      </w:r>
      <w:r w:rsidRPr="00702544">
        <w:t xml:space="preserve">monitoring of the coastal and inshore GBR lagoon is fundamental to determine the status of marine water quality </w:t>
      </w:r>
      <w:r>
        <w:t xml:space="preserve">and ecosystem health </w:t>
      </w:r>
      <w:r w:rsidRPr="00702544">
        <w:t>and long-term trends related to Reef Plan</w:t>
      </w:r>
      <w:r>
        <w:t xml:space="preserve"> activities</w:t>
      </w:r>
      <w:r w:rsidRPr="00702544">
        <w:t>.</w:t>
      </w:r>
    </w:p>
    <w:p w:rsidR="001D23CE" w:rsidRPr="003F6280" w:rsidRDefault="001D23CE" w:rsidP="001D23CE">
      <w:pPr>
        <w:rPr>
          <w:color w:val="000000" w:themeColor="text1"/>
        </w:rPr>
      </w:pPr>
    </w:p>
    <w:p w:rsidR="00057454" w:rsidRPr="007948CD" w:rsidRDefault="00057454">
      <w:pPr>
        <w:spacing w:line="320" w:lineRule="atLeast"/>
        <w:ind w:left="720" w:hanging="720"/>
        <w:rPr>
          <w:color w:val="4F81BD" w:themeColor="accent1"/>
        </w:rPr>
        <w:sectPr w:rsidR="00057454" w:rsidRPr="007948CD" w:rsidSect="004B1844">
          <w:type w:val="nextColumn"/>
          <w:pgSz w:w="11907" w:h="16840" w:code="9"/>
          <w:pgMar w:top="1418" w:right="1418" w:bottom="1418" w:left="1418" w:header="864" w:footer="720" w:gutter="0"/>
          <w:pgNumType w:fmt="lowerRoman"/>
          <w:cols w:space="720"/>
          <w:docGrid w:linePitch="299"/>
        </w:sectPr>
      </w:pPr>
    </w:p>
    <w:p w:rsidR="00057454" w:rsidRPr="003A0C2F" w:rsidRDefault="00057454" w:rsidP="00E77311">
      <w:pPr>
        <w:pStyle w:val="Heading1"/>
      </w:pPr>
      <w:bookmarkStart w:id="17" w:name="_Toc393133561"/>
      <w:r w:rsidRPr="003A0C2F">
        <w:lastRenderedPageBreak/>
        <w:t>Preface</w:t>
      </w:r>
      <w:bookmarkEnd w:id="17"/>
    </w:p>
    <w:p w:rsidR="007943E1" w:rsidRDefault="00222CC6" w:rsidP="007943E1">
      <w:pPr>
        <w:rPr>
          <w:szCs w:val="22"/>
        </w:rPr>
      </w:pPr>
      <w:r>
        <w:t>M</w:t>
      </w:r>
      <w:r w:rsidR="007943E1" w:rsidRPr="00FE2F4E">
        <w:t>anagement of human pressures on regional and local scale</w:t>
      </w:r>
      <w:r w:rsidR="007943E1">
        <w:t>s</w:t>
      </w:r>
      <w:r w:rsidR="007943E1" w:rsidRPr="00FE2F4E">
        <w:t xml:space="preserve">, such as enhanced nutrient runoff and overfishing, is vital to provide corals and reef organisms with the </w:t>
      </w:r>
      <w:r>
        <w:t>optimum</w:t>
      </w:r>
      <w:r w:rsidR="007943E1" w:rsidRPr="00FE2F4E">
        <w:t xml:space="preserve"> </w:t>
      </w:r>
      <w:r w:rsidR="00F435E6">
        <w:t>conditions</w:t>
      </w:r>
      <w:r w:rsidR="00F435E6" w:rsidRPr="00FE2F4E">
        <w:t xml:space="preserve"> </w:t>
      </w:r>
      <w:r w:rsidR="007943E1" w:rsidRPr="00FE2F4E">
        <w:t>to cope with global stressors</w:t>
      </w:r>
      <w:r w:rsidR="007943E1">
        <w:t>,</w:t>
      </w:r>
      <w:r w:rsidR="007943E1" w:rsidRPr="00FE2F4E">
        <w:t xml:space="preserve"> such as climate change </w:t>
      </w:r>
      <w:r w:rsidR="007943E1">
        <w:t xml:space="preserve">and ocean acidification </w:t>
      </w:r>
      <w:r w:rsidR="007943E1" w:rsidRPr="00FE2F4E">
        <w:t xml:space="preserve">(Bellwood </w:t>
      </w:r>
      <w:r w:rsidR="007943E1" w:rsidRPr="00BB5923">
        <w:rPr>
          <w:i/>
        </w:rPr>
        <w:t>et al.</w:t>
      </w:r>
      <w:r w:rsidR="007943E1" w:rsidRPr="00FE2F4E">
        <w:t xml:space="preserve"> 2004, Marshall and Johnson 2007, Carpenter </w:t>
      </w:r>
      <w:r w:rsidR="007943E1" w:rsidRPr="00BB5923">
        <w:rPr>
          <w:i/>
        </w:rPr>
        <w:t>et al.</w:t>
      </w:r>
      <w:r w:rsidR="007943E1" w:rsidRPr="00FE2F4E">
        <w:t xml:space="preserve"> 2008, Mora 2008</w:t>
      </w:r>
      <w:r w:rsidR="00B936D0">
        <w:t>, Hughes et al. 2010</w:t>
      </w:r>
      <w:r w:rsidR="007943E1" w:rsidRPr="00FE2F4E">
        <w:t xml:space="preserve">). </w:t>
      </w:r>
      <w:r w:rsidR="007943E1">
        <w:t>T</w:t>
      </w:r>
      <w:r w:rsidR="007943E1" w:rsidRPr="00FE2F4E">
        <w:t xml:space="preserve">he management of water quality remains </w:t>
      </w:r>
      <w:r w:rsidR="007943E1">
        <w:t xml:space="preserve">a strategic priority for the </w:t>
      </w:r>
      <w:r w:rsidR="007943E1" w:rsidRPr="00DE0DB7">
        <w:rPr>
          <w:color w:val="000000" w:themeColor="text1"/>
          <w:lang w:eastAsia="en-AU"/>
        </w:rPr>
        <w:t xml:space="preserve">Great Barrier Reef Marine Park Authority (GBRMPA) </w:t>
      </w:r>
      <w:r w:rsidR="007943E1" w:rsidRPr="00FE2F4E">
        <w:t>to ensure the long-term protection of the coastal</w:t>
      </w:r>
      <w:r w:rsidR="007943E1">
        <w:t xml:space="preserve"> and inshore ecosystems of the GBR (GBRMPA 2013). The key management tool is </w:t>
      </w:r>
      <w:r w:rsidR="007C75E1">
        <w:t xml:space="preserve">the </w:t>
      </w:r>
      <w:r w:rsidR="007C75E1" w:rsidRPr="00DE0DB7">
        <w:rPr>
          <w:color w:val="000000" w:themeColor="text1"/>
        </w:rPr>
        <w:t>Reef Water Quality Protection Plan</w:t>
      </w:r>
      <w:r w:rsidR="007C75E1">
        <w:t xml:space="preserve"> (</w:t>
      </w:r>
      <w:r w:rsidR="007943E1">
        <w:t>Reef Plan</w:t>
      </w:r>
      <w:r w:rsidR="007C75E1">
        <w:t>; r</w:t>
      </w:r>
      <w:r w:rsidR="007943E1">
        <w:t>ecently updated, Anon 2</w:t>
      </w:r>
      <w:r>
        <w:t>0</w:t>
      </w:r>
      <w:r w:rsidR="007943E1">
        <w:t xml:space="preserve">13), with the actions being delivered through the </w:t>
      </w:r>
      <w:r w:rsidR="001E5DFE">
        <w:t xml:space="preserve">recently released </w:t>
      </w:r>
      <w:r w:rsidR="007943E1">
        <w:rPr>
          <w:lang w:val="en"/>
        </w:rPr>
        <w:t>Reef</w:t>
      </w:r>
      <w:r w:rsidR="000B1E2A">
        <w:rPr>
          <w:lang w:val="en"/>
        </w:rPr>
        <w:t xml:space="preserve"> 2050 Plan</w:t>
      </w:r>
      <w:r w:rsidR="007943E1">
        <w:rPr>
          <w:lang w:val="en"/>
        </w:rPr>
        <w:t xml:space="preserve"> funding to which the Australian Government has committed a further $200 million to continue efforts to protect the GBR through improvements to the quality of water flowing into the GBR lagoon.</w:t>
      </w:r>
      <w:r w:rsidR="007943E1">
        <w:rPr>
          <w:szCs w:val="22"/>
        </w:rPr>
        <w:t xml:space="preserve"> </w:t>
      </w:r>
    </w:p>
    <w:p w:rsidR="007943E1" w:rsidRDefault="007943E1" w:rsidP="00461784">
      <w:pPr>
        <w:rPr>
          <w:color w:val="000000" w:themeColor="text1"/>
          <w:lang w:eastAsia="en-AU"/>
        </w:rPr>
      </w:pPr>
    </w:p>
    <w:p w:rsidR="00057454" w:rsidRPr="00DE0DB7" w:rsidRDefault="00057454" w:rsidP="00461784">
      <w:pPr>
        <w:rPr>
          <w:color w:val="000000" w:themeColor="text1"/>
        </w:rPr>
      </w:pPr>
      <w:r w:rsidRPr="00DE0DB7">
        <w:rPr>
          <w:color w:val="000000" w:themeColor="text1"/>
          <w:lang w:eastAsia="en-AU"/>
        </w:rPr>
        <w:t xml:space="preserve">The Reef Rescue Marine Monitoring Program (MMP), formerly known as </w:t>
      </w:r>
      <w:r w:rsidR="007C75E1">
        <w:rPr>
          <w:color w:val="000000" w:themeColor="text1"/>
          <w:lang w:eastAsia="en-AU"/>
        </w:rPr>
        <w:t xml:space="preserve">the </w:t>
      </w:r>
      <w:r w:rsidRPr="00DE0DB7">
        <w:rPr>
          <w:color w:val="000000" w:themeColor="text1"/>
        </w:rPr>
        <w:t>Reef Plan MMP,</w:t>
      </w:r>
      <w:r w:rsidRPr="00DE0DB7">
        <w:rPr>
          <w:color w:val="000000" w:themeColor="text1"/>
          <w:lang w:eastAsia="en-AU"/>
        </w:rPr>
        <w:t xml:space="preserve"> was designed and developed by the </w:t>
      </w:r>
      <w:r w:rsidR="007943E1">
        <w:t xml:space="preserve">GBRMPA </w:t>
      </w:r>
      <w:r w:rsidRPr="00DE0DB7">
        <w:rPr>
          <w:color w:val="000000" w:themeColor="text1"/>
          <w:lang w:eastAsia="en-AU"/>
        </w:rPr>
        <w:t xml:space="preserve">and </w:t>
      </w:r>
      <w:r w:rsidR="001E5DFE">
        <w:rPr>
          <w:color w:val="000000" w:themeColor="text1"/>
          <w:lang w:eastAsia="en-AU"/>
        </w:rPr>
        <w:t xml:space="preserve">was </w:t>
      </w:r>
      <w:r w:rsidR="00254E94">
        <w:rPr>
          <w:color w:val="000000" w:themeColor="text1"/>
          <w:lang w:eastAsia="en-AU"/>
        </w:rPr>
        <w:t>(</w:t>
      </w:r>
      <w:r w:rsidR="001E5DFE">
        <w:rPr>
          <w:color w:val="000000" w:themeColor="text1"/>
          <w:lang w:eastAsia="en-AU"/>
        </w:rPr>
        <w:t>to 2013</w:t>
      </w:r>
      <w:r w:rsidR="00254E94">
        <w:rPr>
          <w:color w:val="000000" w:themeColor="text1"/>
          <w:lang w:eastAsia="en-AU"/>
        </w:rPr>
        <w:t>)</w:t>
      </w:r>
      <w:r w:rsidRPr="00DE0DB7">
        <w:rPr>
          <w:color w:val="000000" w:themeColor="text1"/>
          <w:lang w:eastAsia="en-AU"/>
        </w:rPr>
        <w:t xml:space="preserve"> funded </w:t>
      </w:r>
      <w:r w:rsidRPr="00DE0DB7">
        <w:rPr>
          <w:color w:val="000000" w:themeColor="text1"/>
        </w:rPr>
        <w:t>by the Australian Government’s Reef Rescue initiative</w:t>
      </w:r>
      <w:r w:rsidRPr="00DE0DB7">
        <w:rPr>
          <w:color w:val="000000" w:themeColor="text1"/>
          <w:lang w:eastAsia="en-AU"/>
        </w:rPr>
        <w:t xml:space="preserve">. A summary of the MMP’s overall goals and objectives and a description of the sub-programs </w:t>
      </w:r>
      <w:r w:rsidR="00A173D0" w:rsidRPr="00DE0DB7">
        <w:rPr>
          <w:color w:val="000000" w:themeColor="text1"/>
          <w:lang w:eastAsia="en-AU"/>
        </w:rPr>
        <w:t xml:space="preserve">are </w:t>
      </w:r>
      <w:r w:rsidRPr="00DE0DB7">
        <w:rPr>
          <w:color w:val="000000" w:themeColor="text1"/>
          <w:lang w:eastAsia="en-AU"/>
        </w:rPr>
        <w:t xml:space="preserve">available at: </w:t>
      </w:r>
      <w:hyperlink r:id="rId297" w:tooltip="A summary of the MMP’s overall goals and objectives and a description of the sub-programs " w:history="1">
        <w:r w:rsidRPr="00B858AA">
          <w:rPr>
            <w:rStyle w:val="Hyperlink"/>
            <w:color w:val="000000" w:themeColor="text1"/>
            <w:u w:val="none"/>
            <w:lang w:eastAsia="en-AU"/>
          </w:rPr>
          <w:t>http://www.gbrmpa.gov.au/about-the-reef/how-the-reefs-managed/science-and-research/our-monitoring-and-assessment-programs/reef-rescue-marine-monitoring-program</w:t>
        </w:r>
      </w:hyperlink>
      <w:r w:rsidR="00B858AA" w:rsidRPr="00B858AA">
        <w:rPr>
          <w:rStyle w:val="Hyperlink"/>
          <w:color w:val="000000" w:themeColor="text1"/>
          <w:u w:val="none"/>
          <w:lang w:eastAsia="en-AU"/>
        </w:rPr>
        <w:t xml:space="preserve"> a</w:t>
      </w:r>
      <w:r w:rsidR="00B858AA" w:rsidRPr="00B858AA">
        <w:rPr>
          <w:color w:val="000000" w:themeColor="text1"/>
        </w:rPr>
        <w:t>nd</w:t>
      </w:r>
      <w:r w:rsidRPr="00B858AA">
        <w:rPr>
          <w:color w:val="000000" w:themeColor="text1"/>
        </w:rPr>
        <w:t xml:space="preserve"> </w:t>
      </w:r>
      <w:hyperlink r:id="rId298" w:tooltip="A summary of the MMP’s overall goals and objectives and a description of the sub-programs" w:history="1">
        <w:r w:rsidR="000F409D" w:rsidRPr="00147434">
          <w:rPr>
            <w:rStyle w:val="Hyperlink"/>
          </w:rPr>
          <w:t>http://e-atlas.org.au/rrmmp</w:t>
        </w:r>
      </w:hyperlink>
      <w:r w:rsidRPr="00DE0DB7">
        <w:rPr>
          <w:color w:val="000000" w:themeColor="text1"/>
        </w:rPr>
        <w:t>.</w:t>
      </w:r>
    </w:p>
    <w:p w:rsidR="00057454" w:rsidRPr="003A0C2F" w:rsidRDefault="00057454" w:rsidP="00461784">
      <w:pPr>
        <w:rPr>
          <w:color w:val="4F81BD"/>
        </w:rPr>
      </w:pPr>
    </w:p>
    <w:p w:rsidR="00057454" w:rsidRPr="00DE0DB7" w:rsidRDefault="00057454" w:rsidP="00461784">
      <w:pPr>
        <w:rPr>
          <w:color w:val="000000" w:themeColor="text1"/>
        </w:rPr>
      </w:pPr>
      <w:r w:rsidRPr="00DE0DB7">
        <w:rPr>
          <w:color w:val="000000" w:themeColor="text1"/>
        </w:rPr>
        <w:t xml:space="preserve">The MMP forms an integral part of the </w:t>
      </w:r>
      <w:r w:rsidRPr="00DE0DB7">
        <w:rPr>
          <w:i/>
          <w:color w:val="000000" w:themeColor="text1"/>
        </w:rPr>
        <w:t xml:space="preserve">Paddock to Reef Integrated Monitoring, </w:t>
      </w:r>
      <w:r w:rsidR="00656E11" w:rsidRPr="00DE0DB7">
        <w:rPr>
          <w:i/>
          <w:color w:val="000000" w:themeColor="text1"/>
        </w:rPr>
        <w:t>Modelling</w:t>
      </w:r>
      <w:r w:rsidRPr="00DE0DB7">
        <w:rPr>
          <w:i/>
          <w:color w:val="000000" w:themeColor="text1"/>
        </w:rPr>
        <w:t xml:space="preserve"> and Reporting Program</w:t>
      </w:r>
      <w:r w:rsidRPr="00DE0DB7">
        <w:rPr>
          <w:color w:val="000000" w:themeColor="text1"/>
        </w:rPr>
        <w:t xml:space="preserve">, which is a key action of Reef Plan and is designed to evaluate the efficiency and effectiveness of implementation and report on progress towards the Reef </w:t>
      </w:r>
      <w:r w:rsidR="000B1E2A">
        <w:rPr>
          <w:color w:val="000000" w:themeColor="text1"/>
        </w:rPr>
        <w:t xml:space="preserve">2050 </w:t>
      </w:r>
      <w:r w:rsidRPr="00DE0DB7">
        <w:rPr>
          <w:color w:val="000000" w:themeColor="text1"/>
        </w:rPr>
        <w:t xml:space="preserve">Plan goals and targets. A key output of the Paddock to Reef Program is an annual report card, including an assessment of Reef water quality and ecosystem condition to which the MMP contributes assessments and information. The first Annual </w:t>
      </w:r>
      <w:r w:rsidR="009F2A3D">
        <w:rPr>
          <w:color w:val="000000" w:themeColor="text1"/>
        </w:rPr>
        <w:t xml:space="preserve">Reef </w:t>
      </w:r>
      <w:r w:rsidR="00401FB8">
        <w:rPr>
          <w:color w:val="000000" w:themeColor="text1"/>
        </w:rPr>
        <w:t xml:space="preserve">Plan </w:t>
      </w:r>
      <w:r w:rsidRPr="00DE0DB7">
        <w:rPr>
          <w:color w:val="000000" w:themeColor="text1"/>
        </w:rPr>
        <w:t xml:space="preserve">Report Card </w:t>
      </w:r>
      <w:r w:rsidR="009F2A3D">
        <w:rPr>
          <w:color w:val="000000" w:themeColor="text1"/>
        </w:rPr>
        <w:t xml:space="preserve">for </w:t>
      </w:r>
      <w:r w:rsidR="00401FB8">
        <w:rPr>
          <w:color w:val="000000" w:themeColor="text1"/>
        </w:rPr>
        <w:t>20</w:t>
      </w:r>
      <w:r w:rsidR="009F2A3D">
        <w:rPr>
          <w:color w:val="000000" w:themeColor="text1"/>
        </w:rPr>
        <w:t xml:space="preserve">09 </w:t>
      </w:r>
      <w:r w:rsidRPr="00DE0DB7">
        <w:rPr>
          <w:color w:val="000000" w:themeColor="text1"/>
        </w:rPr>
        <w:t>(Anon. 2011), serve</w:t>
      </w:r>
      <w:r w:rsidR="00A173D0" w:rsidRPr="00DE0DB7">
        <w:rPr>
          <w:color w:val="000000" w:themeColor="text1"/>
        </w:rPr>
        <w:t>s</w:t>
      </w:r>
      <w:r w:rsidRPr="00DE0DB7">
        <w:rPr>
          <w:color w:val="000000" w:themeColor="text1"/>
        </w:rPr>
        <w:t xml:space="preserve"> as a baseline for future assessments, </w:t>
      </w:r>
      <w:r w:rsidR="009F2A3D">
        <w:rPr>
          <w:color w:val="000000" w:themeColor="text1"/>
        </w:rPr>
        <w:t xml:space="preserve">and report cards for </w:t>
      </w:r>
      <w:r w:rsidR="00401FB8">
        <w:rPr>
          <w:color w:val="000000" w:themeColor="text1"/>
        </w:rPr>
        <w:t>2010 an</w:t>
      </w:r>
      <w:r w:rsidR="007C75E1">
        <w:rPr>
          <w:color w:val="000000" w:themeColor="text1"/>
        </w:rPr>
        <w:t>d</w:t>
      </w:r>
      <w:r w:rsidR="00401FB8">
        <w:rPr>
          <w:color w:val="000000" w:themeColor="text1"/>
        </w:rPr>
        <w:t xml:space="preserve"> 2011 have since been released </w:t>
      </w:r>
      <w:r w:rsidRPr="00DE0DB7">
        <w:rPr>
          <w:color w:val="000000" w:themeColor="text1"/>
        </w:rPr>
        <w:t xml:space="preserve">(available at </w:t>
      </w:r>
      <w:hyperlink r:id="rId299" w:tooltip="The first Annual Reef Plan Report Card for 2009 (Anon. 2011), serves as a baseline for future assessments, recently with report cards for 2010 and 2011 " w:history="1">
        <w:r w:rsidRPr="00DE0DB7">
          <w:rPr>
            <w:rStyle w:val="Hyperlink"/>
            <w:color w:val="4F81BD"/>
          </w:rPr>
          <w:t>www.reefplan.qld.gov.au</w:t>
        </w:r>
      </w:hyperlink>
      <w:r w:rsidRPr="00DE0DB7">
        <w:rPr>
          <w:color w:val="000000" w:themeColor="text1"/>
        </w:rPr>
        <w:t>).</w:t>
      </w:r>
    </w:p>
    <w:p w:rsidR="00057454" w:rsidRPr="00DE0DB7" w:rsidRDefault="00057454" w:rsidP="00461784">
      <w:pPr>
        <w:rPr>
          <w:color w:val="000000" w:themeColor="text1"/>
          <w:lang w:eastAsia="en-AU"/>
        </w:rPr>
      </w:pPr>
    </w:p>
    <w:p w:rsidR="00057454" w:rsidRDefault="00057454" w:rsidP="00461784">
      <w:pPr>
        <w:rPr>
          <w:color w:val="000000" w:themeColor="text1"/>
        </w:rPr>
      </w:pPr>
      <w:r w:rsidRPr="00DE0DB7">
        <w:rPr>
          <w:color w:val="000000" w:themeColor="text1"/>
        </w:rPr>
        <w:t xml:space="preserve">The Australian Institute of Marine Science (AIMS) and the GBRMPA entered into a co-investment </w:t>
      </w:r>
      <w:r w:rsidR="007C75E1">
        <w:rPr>
          <w:color w:val="000000" w:themeColor="text1"/>
        </w:rPr>
        <w:t>agreement</w:t>
      </w:r>
      <w:r w:rsidRPr="00DE0DB7">
        <w:rPr>
          <w:color w:val="000000" w:themeColor="text1"/>
        </w:rPr>
        <w:t xml:space="preserve"> in May 2011 (updated in December 2011) to provide monitoring activities under the </w:t>
      </w:r>
      <w:r w:rsidRPr="00DE0DB7">
        <w:rPr>
          <w:color w:val="000000" w:themeColor="text1"/>
          <w:lang w:eastAsia="en-AU"/>
        </w:rPr>
        <w:t>MMP</w:t>
      </w:r>
      <w:r w:rsidR="005E600B">
        <w:rPr>
          <w:color w:val="000000" w:themeColor="text1"/>
          <w:lang w:eastAsia="en-AU"/>
        </w:rPr>
        <w:t xml:space="preserve"> from 2011 to 2013</w:t>
      </w:r>
      <w:r w:rsidRPr="00DE0DB7">
        <w:rPr>
          <w:color w:val="000000" w:themeColor="text1"/>
          <w:lang w:eastAsia="en-AU"/>
        </w:rPr>
        <w:t>.</w:t>
      </w:r>
      <w:r w:rsidR="007C75E1">
        <w:rPr>
          <w:color w:val="000000" w:themeColor="text1"/>
          <w:lang w:eastAsia="en-AU"/>
        </w:rPr>
        <w:t xml:space="preserve"> </w:t>
      </w:r>
      <w:r w:rsidRPr="00A173D0">
        <w:rPr>
          <w:color w:val="000000" w:themeColor="text1"/>
          <w:lang w:eastAsia="en-AU"/>
        </w:rPr>
        <w:t>The AIMS monitoring activities in the current contract period of the MMP are largely an extension of activities established under a previous arrangements from 2005 to 201</w:t>
      </w:r>
      <w:r w:rsidR="00581EF1">
        <w:rPr>
          <w:color w:val="000000" w:themeColor="text1"/>
          <w:lang w:eastAsia="en-AU"/>
        </w:rPr>
        <w:t>1</w:t>
      </w:r>
      <w:r w:rsidRPr="00A173D0">
        <w:rPr>
          <w:color w:val="000000" w:themeColor="text1"/>
          <w:lang w:eastAsia="en-AU"/>
        </w:rPr>
        <w:t xml:space="preserve"> and </w:t>
      </w:r>
      <w:r w:rsidRPr="00A173D0">
        <w:rPr>
          <w:color w:val="000000" w:themeColor="text1"/>
        </w:rPr>
        <w:t>are grouped into two components:</w:t>
      </w:r>
    </w:p>
    <w:p w:rsidR="007C75E1" w:rsidRPr="00A173D0" w:rsidRDefault="007C75E1" w:rsidP="00461784">
      <w:pPr>
        <w:rPr>
          <w:color w:val="000000" w:themeColor="text1"/>
        </w:rPr>
      </w:pPr>
    </w:p>
    <w:p w:rsidR="00057454" w:rsidRPr="00A173D0" w:rsidRDefault="00057454" w:rsidP="00E94E33">
      <w:pPr>
        <w:numPr>
          <w:ilvl w:val="0"/>
          <w:numId w:val="6"/>
        </w:numPr>
        <w:spacing w:line="280" w:lineRule="atLeast"/>
        <w:rPr>
          <w:color w:val="000000" w:themeColor="text1"/>
        </w:rPr>
      </w:pPr>
      <w:r w:rsidRPr="00A173D0">
        <w:rPr>
          <w:color w:val="000000" w:themeColor="text1"/>
        </w:rPr>
        <w:t>Inshore Marine Water Quality Monitoring</w:t>
      </w:r>
    </w:p>
    <w:p w:rsidR="00057454" w:rsidRPr="00A173D0" w:rsidRDefault="00057454" w:rsidP="00E94E33">
      <w:pPr>
        <w:numPr>
          <w:ilvl w:val="0"/>
          <w:numId w:val="6"/>
        </w:numPr>
        <w:spacing w:line="280" w:lineRule="atLeast"/>
        <w:rPr>
          <w:color w:val="000000" w:themeColor="text1"/>
        </w:rPr>
      </w:pPr>
      <w:r w:rsidRPr="00A173D0">
        <w:rPr>
          <w:color w:val="000000" w:themeColor="text1"/>
        </w:rPr>
        <w:t xml:space="preserve">Inshore </w:t>
      </w:r>
      <w:r w:rsidR="00222CC6">
        <w:rPr>
          <w:color w:val="000000" w:themeColor="text1"/>
        </w:rPr>
        <w:t>Coral Reef M</w:t>
      </w:r>
      <w:r w:rsidRPr="00A173D0">
        <w:rPr>
          <w:color w:val="000000" w:themeColor="text1"/>
        </w:rPr>
        <w:t>onitoring</w:t>
      </w:r>
    </w:p>
    <w:p w:rsidR="00057454" w:rsidRPr="00754CC3" w:rsidRDefault="00057454" w:rsidP="00461784">
      <w:pPr>
        <w:rPr>
          <w:lang w:eastAsia="en-AU"/>
        </w:rPr>
      </w:pPr>
    </w:p>
    <w:p w:rsidR="00745656" w:rsidRDefault="00C527F6" w:rsidP="00581EF1">
      <w:pPr>
        <w:rPr>
          <w:lang w:eastAsia="en-AU"/>
        </w:rPr>
      </w:pPr>
      <w:r>
        <w:t>T</w:t>
      </w:r>
      <w:r w:rsidR="00222CC6">
        <w:t>his r</w:t>
      </w:r>
      <w:r w:rsidR="00057454" w:rsidRPr="00754CC3">
        <w:t xml:space="preserve">eport </w:t>
      </w:r>
      <w:r w:rsidR="00581EF1" w:rsidRPr="00754CC3">
        <w:rPr>
          <w:lang w:eastAsia="en-AU"/>
        </w:rPr>
        <w:t xml:space="preserve">combines the </w:t>
      </w:r>
      <w:r w:rsidR="00057454" w:rsidRPr="00754CC3">
        <w:rPr>
          <w:lang w:eastAsia="en-AU"/>
        </w:rPr>
        <w:t xml:space="preserve">results of </w:t>
      </w:r>
      <w:r w:rsidR="00581EF1" w:rsidRPr="00754CC3">
        <w:rPr>
          <w:lang w:eastAsia="en-AU"/>
        </w:rPr>
        <w:t xml:space="preserve">the </w:t>
      </w:r>
      <w:r w:rsidR="00057454" w:rsidRPr="00754CC3">
        <w:rPr>
          <w:lang w:eastAsia="en-AU"/>
        </w:rPr>
        <w:t xml:space="preserve">AIMS </w:t>
      </w:r>
      <w:r w:rsidR="00222CC6">
        <w:rPr>
          <w:lang w:eastAsia="en-AU"/>
        </w:rPr>
        <w:t>W</w:t>
      </w:r>
      <w:r w:rsidR="00581EF1" w:rsidRPr="00754CC3">
        <w:rPr>
          <w:lang w:eastAsia="en-AU"/>
        </w:rPr>
        <w:t xml:space="preserve">ater </w:t>
      </w:r>
      <w:r w:rsidR="00222CC6">
        <w:rPr>
          <w:lang w:eastAsia="en-AU"/>
        </w:rPr>
        <w:t>Q</w:t>
      </w:r>
      <w:r w:rsidR="00581EF1" w:rsidRPr="00754CC3">
        <w:rPr>
          <w:lang w:eastAsia="en-AU"/>
        </w:rPr>
        <w:t xml:space="preserve">uality and </w:t>
      </w:r>
      <w:r w:rsidR="00222CC6">
        <w:rPr>
          <w:lang w:eastAsia="en-AU"/>
        </w:rPr>
        <w:t>C</w:t>
      </w:r>
      <w:r w:rsidR="00057454" w:rsidRPr="00754CC3">
        <w:rPr>
          <w:lang w:eastAsia="en-AU"/>
        </w:rPr>
        <w:t xml:space="preserve">oral </w:t>
      </w:r>
      <w:r w:rsidR="00222CC6">
        <w:rPr>
          <w:lang w:eastAsia="en-AU"/>
        </w:rPr>
        <w:t>Reef M</w:t>
      </w:r>
      <w:r w:rsidR="00057454" w:rsidRPr="00754CC3">
        <w:rPr>
          <w:lang w:eastAsia="en-AU"/>
        </w:rPr>
        <w:t xml:space="preserve">onitoring </w:t>
      </w:r>
      <w:r w:rsidR="00581EF1" w:rsidRPr="00754CC3">
        <w:rPr>
          <w:lang w:eastAsia="en-AU"/>
        </w:rPr>
        <w:t>in</w:t>
      </w:r>
      <w:r w:rsidR="00754CC3" w:rsidRPr="00754CC3">
        <w:rPr>
          <w:lang w:eastAsia="en-AU"/>
        </w:rPr>
        <w:t>to</w:t>
      </w:r>
      <w:r w:rsidR="00581EF1" w:rsidRPr="00754CC3">
        <w:rPr>
          <w:lang w:eastAsia="en-AU"/>
        </w:rPr>
        <w:t xml:space="preserve"> an integrated report. This better reflects the monitoring design, which is based on co-location of sampling sites, and the overarching </w:t>
      </w:r>
      <w:r w:rsidR="00754CC3" w:rsidRPr="00754CC3">
        <w:rPr>
          <w:lang w:eastAsia="en-AU"/>
        </w:rPr>
        <w:t>objective</w:t>
      </w:r>
      <w:r w:rsidR="00581EF1" w:rsidRPr="00754CC3">
        <w:rPr>
          <w:lang w:eastAsia="en-AU"/>
        </w:rPr>
        <w:t xml:space="preserve"> of the MM</w:t>
      </w:r>
      <w:r w:rsidR="00754CC3" w:rsidRPr="00754CC3">
        <w:rPr>
          <w:lang w:eastAsia="en-AU"/>
        </w:rPr>
        <w:t xml:space="preserve">P </w:t>
      </w:r>
      <w:r w:rsidR="00D35A17">
        <w:rPr>
          <w:lang w:eastAsia="en-AU"/>
        </w:rPr>
        <w:t>to</w:t>
      </w:r>
      <w:r w:rsidR="00754CC3" w:rsidRPr="00754CC3">
        <w:rPr>
          <w:lang w:eastAsia="en-AU"/>
        </w:rPr>
        <w:t xml:space="preserve">: </w:t>
      </w:r>
    </w:p>
    <w:p w:rsidR="00581EF1" w:rsidRDefault="00224E11" w:rsidP="00D35A17">
      <w:pPr>
        <w:ind w:left="720"/>
        <w:rPr>
          <w:rFonts w:cs="Arial"/>
          <w:i/>
        </w:rPr>
      </w:pPr>
      <w:r>
        <w:rPr>
          <w:rFonts w:cs="Arial"/>
          <w:i/>
        </w:rPr>
        <w:t>“</w:t>
      </w:r>
      <w:r w:rsidR="00D35A17">
        <w:rPr>
          <w:rFonts w:cs="Arial"/>
          <w:i/>
        </w:rPr>
        <w:t>Assess Great Barrier Reef water quality and q</w:t>
      </w:r>
      <w:r w:rsidR="00581EF1" w:rsidRPr="00754CC3">
        <w:rPr>
          <w:rFonts w:cs="Arial"/>
          <w:i/>
        </w:rPr>
        <w:t>uantify</w:t>
      </w:r>
      <w:r w:rsidR="00D35A17">
        <w:rPr>
          <w:rFonts w:cs="Arial"/>
          <w:i/>
        </w:rPr>
        <w:t xml:space="preserve"> its</w:t>
      </w:r>
      <w:r w:rsidR="00581EF1" w:rsidRPr="00754CC3">
        <w:rPr>
          <w:rFonts w:cs="Arial"/>
          <w:i/>
        </w:rPr>
        <w:t xml:space="preserve"> spatial a</w:t>
      </w:r>
      <w:r w:rsidR="003566C2">
        <w:rPr>
          <w:rFonts w:cs="Arial"/>
          <w:i/>
        </w:rPr>
        <w:t>nd temporal</w:t>
      </w:r>
      <w:r w:rsidR="00581EF1" w:rsidRPr="00754CC3">
        <w:rPr>
          <w:rFonts w:cs="Arial"/>
          <w:i/>
        </w:rPr>
        <w:t xml:space="preserve"> impact </w:t>
      </w:r>
      <w:r w:rsidR="00D35A17">
        <w:rPr>
          <w:rFonts w:cs="Arial"/>
          <w:i/>
        </w:rPr>
        <w:t>on</w:t>
      </w:r>
      <w:r w:rsidR="00581EF1" w:rsidRPr="00754CC3">
        <w:rPr>
          <w:rFonts w:cs="Arial"/>
          <w:i/>
        </w:rPr>
        <w:t xml:space="preserve"> the health and resilience of seagrass and coral</w:t>
      </w:r>
      <w:r w:rsidR="00D35A17">
        <w:rPr>
          <w:rFonts w:cs="Arial"/>
          <w:i/>
        </w:rPr>
        <w:t>.</w:t>
      </w:r>
      <w:r>
        <w:rPr>
          <w:rFonts w:cs="Arial"/>
          <w:i/>
        </w:rPr>
        <w:t>”</w:t>
      </w:r>
    </w:p>
    <w:p w:rsidR="00D35A17" w:rsidRDefault="00D35A17" w:rsidP="00D35A17">
      <w:r w:rsidRPr="00224E11">
        <w:rPr>
          <w:rFonts w:cs="Arial"/>
        </w:rPr>
        <w:t>An objective that in turn allows the ongoing progress toward Reef 2050 Plan’s</w:t>
      </w:r>
      <w:r w:rsidRPr="00224E11">
        <w:t xml:space="preserve"> </w:t>
      </w:r>
      <w:r>
        <w:t xml:space="preserve">single </w:t>
      </w:r>
      <w:r w:rsidRPr="00247014">
        <w:rPr>
          <w:color w:val="000000" w:themeColor="text1"/>
        </w:rPr>
        <w:t>long-term goal</w:t>
      </w:r>
      <w:r>
        <w:rPr>
          <w:color w:val="000000" w:themeColor="text1"/>
        </w:rPr>
        <w:t xml:space="preserve"> for the marine environment that is,</w:t>
      </w:r>
    </w:p>
    <w:p w:rsidR="00D35A17" w:rsidRPr="00D011C7" w:rsidRDefault="00D35A17" w:rsidP="00D35A17">
      <w:pPr>
        <w:ind w:left="720"/>
        <w:rPr>
          <w:i/>
          <w:color w:val="000000" w:themeColor="text1"/>
        </w:rPr>
      </w:pPr>
      <w:r>
        <w:rPr>
          <w:i/>
          <w:color w:val="000000" w:themeColor="text1"/>
        </w:rPr>
        <w:t>“</w:t>
      </w:r>
      <w:r w:rsidRPr="00D011C7">
        <w:rPr>
          <w:i/>
          <w:color w:val="000000" w:themeColor="text1"/>
        </w:rPr>
        <w:t xml:space="preserve">To ensure that by 2020 the quality of water entering the </w:t>
      </w:r>
      <w:r>
        <w:rPr>
          <w:i/>
          <w:color w:val="000000" w:themeColor="text1"/>
        </w:rPr>
        <w:t>r</w:t>
      </w:r>
      <w:r w:rsidRPr="00D011C7">
        <w:rPr>
          <w:i/>
          <w:color w:val="000000" w:themeColor="text1"/>
        </w:rPr>
        <w:t xml:space="preserve">eef from </w:t>
      </w:r>
      <w:r>
        <w:rPr>
          <w:i/>
          <w:color w:val="000000" w:themeColor="text1"/>
        </w:rPr>
        <w:t>broadscale land use</w:t>
      </w:r>
      <w:r w:rsidRPr="00D011C7">
        <w:rPr>
          <w:i/>
          <w:color w:val="000000" w:themeColor="text1"/>
        </w:rPr>
        <w:t xml:space="preserve"> has no detrimental impact on the health and resilience of the Great Barrier Reef.</w:t>
      </w:r>
      <w:r>
        <w:rPr>
          <w:i/>
          <w:color w:val="000000" w:themeColor="text1"/>
        </w:rPr>
        <w:t>”</w:t>
      </w:r>
    </w:p>
    <w:p w:rsidR="00E77311" w:rsidRDefault="00E77311" w:rsidP="00754CC3">
      <w:pPr>
        <w:rPr>
          <w:lang w:eastAsia="en-AU"/>
        </w:rPr>
      </w:pPr>
    </w:p>
    <w:p w:rsidR="00F8287B" w:rsidRDefault="00754CC3" w:rsidP="00754CC3">
      <w:r w:rsidRPr="00754CC3">
        <w:rPr>
          <w:lang w:eastAsia="en-AU"/>
        </w:rPr>
        <w:t xml:space="preserve">The reporting period is </w:t>
      </w:r>
      <w:r w:rsidR="00057454" w:rsidRPr="00754CC3">
        <w:rPr>
          <w:lang w:eastAsia="en-AU"/>
        </w:rPr>
        <w:t xml:space="preserve">from December </w:t>
      </w:r>
      <w:r w:rsidR="004B77D2" w:rsidRPr="00754CC3">
        <w:rPr>
          <w:lang w:eastAsia="en-AU"/>
        </w:rPr>
        <w:t>201</w:t>
      </w:r>
      <w:r w:rsidRPr="00754CC3">
        <w:rPr>
          <w:lang w:eastAsia="en-AU"/>
        </w:rPr>
        <w:t>2</w:t>
      </w:r>
      <w:r w:rsidR="00057454" w:rsidRPr="00754CC3">
        <w:rPr>
          <w:lang w:eastAsia="en-AU"/>
        </w:rPr>
        <w:t xml:space="preserve"> to </w:t>
      </w:r>
      <w:r w:rsidR="004B77D2" w:rsidRPr="00754CC3">
        <w:rPr>
          <w:lang w:eastAsia="en-AU"/>
        </w:rPr>
        <w:t>November 201</w:t>
      </w:r>
      <w:r w:rsidR="00224E11">
        <w:rPr>
          <w:lang w:eastAsia="en-AU"/>
        </w:rPr>
        <w:t>3 for the coral reef m</w:t>
      </w:r>
      <w:r w:rsidR="00222CC6">
        <w:rPr>
          <w:lang w:eastAsia="en-AU"/>
        </w:rPr>
        <w:t>onitoring, and May 2012 to</w:t>
      </w:r>
      <w:r w:rsidRPr="00754CC3">
        <w:rPr>
          <w:lang w:eastAsia="en-AU"/>
        </w:rPr>
        <w:t xml:space="preserve"> July 2013 for the</w:t>
      </w:r>
      <w:r w:rsidR="00057454" w:rsidRPr="00754CC3">
        <w:rPr>
          <w:lang w:eastAsia="en-AU"/>
        </w:rPr>
        <w:t xml:space="preserve"> </w:t>
      </w:r>
      <w:r w:rsidRPr="00754CC3">
        <w:rPr>
          <w:lang w:eastAsia="en-AU"/>
        </w:rPr>
        <w:t>water quality monitoring activities, with inclusion of data from the previous MMP monitoring since 2005</w:t>
      </w:r>
      <w:r w:rsidRPr="00754CC3">
        <w:t xml:space="preserve">.  </w:t>
      </w:r>
    </w:p>
    <w:p w:rsidR="00057454" w:rsidRPr="00247014" w:rsidRDefault="00057454" w:rsidP="00A5666F">
      <w:pPr>
        <w:pStyle w:val="Heading1"/>
      </w:pPr>
      <w:bookmarkStart w:id="18" w:name="_Toc393133562"/>
      <w:bookmarkStart w:id="19" w:name="_Toc167192422"/>
      <w:bookmarkStart w:id="20" w:name="_Toc330104786"/>
      <w:bookmarkStart w:id="21" w:name="_Toc330104937"/>
      <w:bookmarkStart w:id="22" w:name="_Toc330105841"/>
      <w:bookmarkStart w:id="23" w:name="_Toc330113421"/>
      <w:bookmarkStart w:id="24" w:name="_Toc330115339"/>
      <w:bookmarkStart w:id="25" w:name="_Toc330177419"/>
      <w:bookmarkStart w:id="26" w:name="_Toc330177763"/>
      <w:bookmarkStart w:id="27" w:name="_Toc330191361"/>
      <w:bookmarkStart w:id="28" w:name="_Toc330281974"/>
      <w:r w:rsidRPr="00247014">
        <w:lastRenderedPageBreak/>
        <w:t>1.</w:t>
      </w:r>
      <w:r w:rsidRPr="00247014">
        <w:tab/>
        <w:t>Introduction</w:t>
      </w:r>
      <w:bookmarkEnd w:id="18"/>
      <w:r w:rsidRPr="00247014">
        <w:t xml:space="preserve"> </w:t>
      </w:r>
      <w:bookmarkEnd w:id="19"/>
    </w:p>
    <w:p w:rsidR="000C06C3" w:rsidRDefault="000C06C3" w:rsidP="000C06C3">
      <w:bookmarkStart w:id="29" w:name="_Toc114372528"/>
      <w:bookmarkStart w:id="30" w:name="_Toc139938360"/>
      <w:bookmarkStart w:id="31" w:name="_Toc153077315"/>
      <w:bookmarkStart w:id="32" w:name="_Toc153103618"/>
      <w:r w:rsidRPr="002D3F9D">
        <w:t xml:space="preserve">Coastal areas around the world are under </w:t>
      </w:r>
      <w:r>
        <w:t>increasing pressure</w:t>
      </w:r>
      <w:r w:rsidRPr="002D3F9D">
        <w:t xml:space="preserve"> </w:t>
      </w:r>
      <w:r>
        <w:t>from</w:t>
      </w:r>
      <w:r w:rsidRPr="002D3F9D">
        <w:t xml:space="preserve"> human population </w:t>
      </w:r>
      <w:r>
        <w:t>growth</w:t>
      </w:r>
      <w:r w:rsidRPr="002D3F9D">
        <w:t xml:space="preserve">, intensifying land use and urban and industrial development. </w:t>
      </w:r>
      <w:r>
        <w:t>As a result, i</w:t>
      </w:r>
      <w:r w:rsidRPr="002D3F9D">
        <w:t xml:space="preserve">ncreased loads of </w:t>
      </w:r>
      <w:r w:rsidRPr="002D3F9D">
        <w:rPr>
          <w:rFonts w:cs="Arial"/>
        </w:rPr>
        <w:t xml:space="preserve">suspended sediment, nutrients and </w:t>
      </w:r>
      <w:r>
        <w:rPr>
          <w:rFonts w:cs="Arial"/>
        </w:rPr>
        <w:t>pollutants,</w:t>
      </w:r>
      <w:r w:rsidRPr="002D3F9D">
        <w:t xml:space="preserve"> </w:t>
      </w:r>
      <w:r>
        <w:t xml:space="preserve">such as pesticides and other chemicals, invariably </w:t>
      </w:r>
      <w:r w:rsidRPr="002D3F9D">
        <w:t>enter coastal water</w:t>
      </w:r>
      <w:r>
        <w:t>s</w:t>
      </w:r>
      <w:r w:rsidRPr="002D3F9D">
        <w:t xml:space="preserve"> </w:t>
      </w:r>
      <w:r>
        <w:t xml:space="preserve">and </w:t>
      </w:r>
      <w:r w:rsidRPr="007421A2">
        <w:t xml:space="preserve">lead to a decline in </w:t>
      </w:r>
      <w:r>
        <w:t xml:space="preserve">estuarine and </w:t>
      </w:r>
      <w:r w:rsidRPr="007421A2">
        <w:t xml:space="preserve">coastal </w:t>
      </w:r>
      <w:r>
        <w:t xml:space="preserve">marine </w:t>
      </w:r>
      <w:r w:rsidRPr="007421A2">
        <w:t>water quality</w:t>
      </w:r>
      <w:r>
        <w:t xml:space="preserve">. </w:t>
      </w:r>
    </w:p>
    <w:p w:rsidR="007943E1" w:rsidRDefault="007943E1" w:rsidP="000C06C3"/>
    <w:p w:rsidR="00DD1969" w:rsidRDefault="000C06C3" w:rsidP="00DD1969">
      <w:r>
        <w:t xml:space="preserve">It is well documented that sediment and nutrient loads carried by land runoff into the coastal and inshore zones of the Great Barrier Reef </w:t>
      </w:r>
      <w:r>
        <w:rPr>
          <w:rFonts w:eastAsia="MS Mincho"/>
          <w:lang w:eastAsia="ja-JP"/>
        </w:rPr>
        <w:t xml:space="preserve">(GBR) </w:t>
      </w:r>
      <w:r>
        <w:t xml:space="preserve">have increased since European settlement (e.g., Kroon </w:t>
      </w:r>
      <w:r w:rsidRPr="00BB5923">
        <w:rPr>
          <w:i/>
        </w:rPr>
        <w:t>et al.</w:t>
      </w:r>
      <w:r>
        <w:t xml:space="preserve"> 2012). </w:t>
      </w:r>
      <w:r w:rsidR="006539E0">
        <w:t>While n</w:t>
      </w:r>
      <w:r w:rsidR="00F75784">
        <w:t>utrients to sustain t</w:t>
      </w:r>
      <w:r w:rsidR="00F75784">
        <w:rPr>
          <w:rFonts w:eastAsia="MS Mincho"/>
          <w:lang w:eastAsia="ja-JP"/>
        </w:rPr>
        <w:t xml:space="preserve">he biological productivity of the GBR are supplied by a number of processes and sources such as upwelling of nutrient-enriched </w:t>
      </w:r>
      <w:r w:rsidR="006539E0">
        <w:rPr>
          <w:rFonts w:eastAsia="MS Mincho"/>
          <w:lang w:eastAsia="ja-JP"/>
        </w:rPr>
        <w:t>deep</w:t>
      </w:r>
      <w:r w:rsidR="00F75784">
        <w:rPr>
          <w:rFonts w:eastAsia="MS Mincho"/>
          <w:lang w:eastAsia="ja-JP"/>
        </w:rPr>
        <w:t xml:space="preserve"> water from the Coral Sea and </w:t>
      </w:r>
      <w:r w:rsidR="006539E0">
        <w:rPr>
          <w:rFonts w:eastAsia="MS Mincho"/>
          <w:lang w:eastAsia="ja-JP"/>
        </w:rPr>
        <w:t xml:space="preserve">nitrogen fixation </w:t>
      </w:r>
      <w:r w:rsidR="00F75784">
        <w:rPr>
          <w:rFonts w:eastAsia="MS Mincho"/>
          <w:lang w:eastAsia="ja-JP"/>
        </w:rPr>
        <w:t>by (cyano-)</w:t>
      </w:r>
      <w:r w:rsidR="006539E0">
        <w:rPr>
          <w:rFonts w:eastAsia="MS Mincho"/>
          <w:lang w:eastAsia="ja-JP"/>
        </w:rPr>
        <w:t xml:space="preserve"> </w:t>
      </w:r>
      <w:r w:rsidR="00F75784">
        <w:rPr>
          <w:rFonts w:eastAsia="MS Mincho"/>
          <w:lang w:eastAsia="ja-JP"/>
        </w:rPr>
        <w:t xml:space="preserve">bacteria (Furnas </w:t>
      </w:r>
      <w:r w:rsidR="00F75784" w:rsidRPr="00BB5923">
        <w:rPr>
          <w:rFonts w:eastAsia="MS Mincho"/>
          <w:i/>
          <w:lang w:eastAsia="ja-JP"/>
        </w:rPr>
        <w:t>et al.</w:t>
      </w:r>
      <w:r w:rsidR="00F75784">
        <w:rPr>
          <w:rFonts w:eastAsia="MS Mincho"/>
          <w:lang w:eastAsia="ja-JP"/>
        </w:rPr>
        <w:t xml:space="preserve"> 2011)</w:t>
      </w:r>
      <w:r w:rsidR="006539E0">
        <w:rPr>
          <w:rFonts w:eastAsia="MS Mincho"/>
          <w:lang w:eastAsia="ja-JP"/>
        </w:rPr>
        <w:t>, l</w:t>
      </w:r>
      <w:r w:rsidR="00F75784">
        <w:rPr>
          <w:rFonts w:eastAsia="MS Mincho"/>
          <w:lang w:eastAsia="ja-JP"/>
        </w:rPr>
        <w:t>and runoff is the largest source of new nutrients to the inshore GBR (</w:t>
      </w:r>
      <w:r w:rsidR="006539E0">
        <w:rPr>
          <w:rFonts w:eastAsia="MS Mincho"/>
          <w:lang w:eastAsia="ja-JP"/>
        </w:rPr>
        <w:t>ibid.</w:t>
      </w:r>
      <w:r w:rsidR="00F75784">
        <w:rPr>
          <w:rFonts w:eastAsia="MS Mincho"/>
          <w:lang w:eastAsia="ja-JP"/>
        </w:rPr>
        <w:t>), especially during monsoonal flood events</w:t>
      </w:r>
      <w:r w:rsidR="006539E0">
        <w:rPr>
          <w:rFonts w:eastAsia="MS Mincho"/>
          <w:lang w:eastAsia="ja-JP"/>
        </w:rPr>
        <w:t xml:space="preserve">. </w:t>
      </w:r>
      <w:r w:rsidR="00E74813">
        <w:t>These</w:t>
      </w:r>
      <w:r w:rsidR="00E74813" w:rsidRPr="00B07DB3">
        <w:rPr>
          <w:rFonts w:eastAsia="MS Mincho"/>
          <w:lang w:eastAsia="ja-JP"/>
        </w:rPr>
        <w:t xml:space="preserve"> nutrients augment </w:t>
      </w:r>
      <w:r w:rsidR="00E74813">
        <w:rPr>
          <w:rFonts w:eastAsia="MS Mincho"/>
          <w:lang w:eastAsia="ja-JP"/>
        </w:rPr>
        <w:t xml:space="preserve">the </w:t>
      </w:r>
      <w:r w:rsidR="00E74813" w:rsidRPr="00B07DB3">
        <w:rPr>
          <w:rFonts w:eastAsia="MS Mincho"/>
          <w:lang w:eastAsia="ja-JP"/>
        </w:rPr>
        <w:t xml:space="preserve">regional stocks of nutrients already stored in biomass or detritus (Furnas </w:t>
      </w:r>
      <w:r w:rsidR="00E74813" w:rsidRPr="00007842">
        <w:rPr>
          <w:rFonts w:eastAsia="MS Mincho"/>
          <w:i/>
          <w:lang w:eastAsia="ja-JP"/>
        </w:rPr>
        <w:t>et al.</w:t>
      </w:r>
      <w:r w:rsidR="00E74813" w:rsidRPr="00B07DB3">
        <w:rPr>
          <w:rFonts w:eastAsia="MS Mincho"/>
          <w:lang w:eastAsia="ja-JP"/>
        </w:rPr>
        <w:t xml:space="preserve"> 2011)</w:t>
      </w:r>
      <w:r w:rsidR="00E74813">
        <w:rPr>
          <w:rFonts w:eastAsia="MS Mincho"/>
          <w:lang w:eastAsia="ja-JP"/>
        </w:rPr>
        <w:t xml:space="preserve"> which are continuously recycled to supply nutrients for</w:t>
      </w:r>
      <w:r w:rsidR="00F75784">
        <w:rPr>
          <w:rFonts w:eastAsia="MS Mincho"/>
          <w:lang w:eastAsia="ja-JP"/>
        </w:rPr>
        <w:t xml:space="preserve"> marine plants and bacteria (Furnas </w:t>
      </w:r>
      <w:r w:rsidR="00F75784" w:rsidRPr="00BB5923">
        <w:rPr>
          <w:rFonts w:eastAsia="MS Mincho"/>
          <w:i/>
          <w:iCs/>
          <w:lang w:eastAsia="ja-JP"/>
        </w:rPr>
        <w:t>et al.</w:t>
      </w:r>
      <w:r w:rsidR="00F75784">
        <w:rPr>
          <w:rFonts w:eastAsia="MS Mincho"/>
          <w:lang w:eastAsia="ja-JP"/>
        </w:rPr>
        <w:t xml:space="preserve"> 2005, Furnas </w:t>
      </w:r>
      <w:r w:rsidR="00F75784" w:rsidRPr="00BB5923">
        <w:rPr>
          <w:rFonts w:eastAsia="MS Mincho"/>
          <w:i/>
          <w:lang w:eastAsia="ja-JP"/>
        </w:rPr>
        <w:t>et al.</w:t>
      </w:r>
      <w:r w:rsidR="00F75784">
        <w:rPr>
          <w:rFonts w:eastAsia="MS Mincho"/>
          <w:lang w:eastAsia="ja-JP"/>
        </w:rPr>
        <w:t xml:space="preserve"> 2011).</w:t>
      </w:r>
      <w:r w:rsidR="00DD1969">
        <w:rPr>
          <w:rFonts w:eastAsia="MS Mincho"/>
          <w:lang w:eastAsia="ja-JP"/>
        </w:rPr>
        <w:t xml:space="preserve"> </w:t>
      </w:r>
      <w:r w:rsidR="0075770B">
        <w:rPr>
          <w:rFonts w:eastAsia="MS Mincho"/>
          <w:lang w:eastAsia="ja-JP"/>
        </w:rPr>
        <w:t xml:space="preserve">Reflecting differences in inputs and transport, </w:t>
      </w:r>
      <w:r w:rsidR="0075770B">
        <w:t>w</w:t>
      </w:r>
      <w:r w:rsidR="0075770B" w:rsidRPr="000C05C0">
        <w:t xml:space="preserve">ater quality parameters in the GBR vary along cross-shelf, seasonal and latitudinal gradients (Brodie </w:t>
      </w:r>
      <w:r w:rsidR="0075770B" w:rsidRPr="000C05C0">
        <w:rPr>
          <w:i/>
        </w:rPr>
        <w:t>et al.</w:t>
      </w:r>
      <w:r w:rsidR="0075770B" w:rsidRPr="000C05C0">
        <w:t xml:space="preserve"> 2007, De’ath and Fabricius 2008, Schaffelke </w:t>
      </w:r>
      <w:r w:rsidR="0075770B" w:rsidRPr="000C05C0">
        <w:rPr>
          <w:i/>
        </w:rPr>
        <w:t>et al.</w:t>
      </w:r>
      <w:r w:rsidR="0075770B" w:rsidRPr="000C05C0">
        <w:t xml:space="preserve"> 2012). </w:t>
      </w:r>
    </w:p>
    <w:p w:rsidR="00F75784" w:rsidRDefault="00F75784" w:rsidP="0034322A"/>
    <w:p w:rsidR="00DD1969" w:rsidRDefault="00057454" w:rsidP="00F75784">
      <w:pPr>
        <w:rPr>
          <w:color w:val="000000" w:themeColor="text1"/>
        </w:rPr>
      </w:pPr>
      <w:r w:rsidRPr="00247014">
        <w:rPr>
          <w:color w:val="000000" w:themeColor="text1"/>
        </w:rPr>
        <w:t xml:space="preserve">Coral reef communities </w:t>
      </w:r>
      <w:r w:rsidR="0075770B">
        <w:rPr>
          <w:color w:val="000000" w:themeColor="text1"/>
        </w:rPr>
        <w:t xml:space="preserve">also </w:t>
      </w:r>
      <w:r w:rsidR="0075770B" w:rsidRPr="00247014">
        <w:rPr>
          <w:color w:val="000000" w:themeColor="text1"/>
        </w:rPr>
        <w:t xml:space="preserve">vary in response to environmental conditions such as light availability, sedimentation and hydrodynamics </w:t>
      </w:r>
      <w:r w:rsidR="0075770B">
        <w:rPr>
          <w:color w:val="000000" w:themeColor="text1"/>
        </w:rPr>
        <w:t xml:space="preserve">and </w:t>
      </w:r>
      <w:r w:rsidRPr="00247014">
        <w:rPr>
          <w:color w:val="000000" w:themeColor="text1"/>
        </w:rPr>
        <w:t>occur in a wide range of environmental settings (e.g. Done 198</w:t>
      </w:r>
      <w:r w:rsidR="00C943FE">
        <w:rPr>
          <w:color w:val="000000" w:themeColor="text1"/>
        </w:rPr>
        <w:t>2</w:t>
      </w:r>
      <w:r w:rsidRPr="00247014">
        <w:rPr>
          <w:color w:val="000000" w:themeColor="text1"/>
        </w:rPr>
        <w:t xml:space="preserve">, </w:t>
      </w:r>
      <w:r w:rsidR="00C301B7" w:rsidRPr="00247014">
        <w:rPr>
          <w:color w:val="000000" w:themeColor="text1"/>
        </w:rPr>
        <w:t>Fabricius and De’ath 2001</w:t>
      </w:r>
      <w:r w:rsidR="00C301B7">
        <w:rPr>
          <w:color w:val="000000" w:themeColor="text1"/>
        </w:rPr>
        <w:t xml:space="preserve">a, </w:t>
      </w:r>
      <w:r w:rsidR="008D199E" w:rsidRPr="00FF622F">
        <w:rPr>
          <w:color w:val="000000" w:themeColor="text1"/>
        </w:rPr>
        <w:t xml:space="preserve">DeVantier </w:t>
      </w:r>
      <w:r w:rsidR="008D199E" w:rsidRPr="00FF622F">
        <w:rPr>
          <w:i/>
          <w:color w:val="000000" w:themeColor="text1"/>
        </w:rPr>
        <w:t>et al.</w:t>
      </w:r>
      <w:r w:rsidR="008D199E" w:rsidRPr="00FF622F">
        <w:rPr>
          <w:color w:val="000000" w:themeColor="text1"/>
        </w:rPr>
        <w:t xml:space="preserve"> 2006,</w:t>
      </w:r>
      <w:r w:rsidR="00C301B7">
        <w:rPr>
          <w:color w:val="000000" w:themeColor="text1"/>
        </w:rPr>
        <w:t xml:space="preserve"> De’ath and Fabricius 2010</w:t>
      </w:r>
      <w:r w:rsidRPr="00247014">
        <w:rPr>
          <w:color w:val="000000" w:themeColor="text1"/>
        </w:rPr>
        <w:t xml:space="preserve">). Coral reefs in the coastal and inshore zones of the </w:t>
      </w:r>
      <w:r w:rsidRPr="00247014">
        <w:rPr>
          <w:rFonts w:eastAsia="MS Mincho"/>
          <w:color w:val="000000" w:themeColor="text1"/>
        </w:rPr>
        <w:t>GBR</w:t>
      </w:r>
      <w:r w:rsidRPr="00247014">
        <w:rPr>
          <w:color w:val="000000" w:themeColor="text1"/>
        </w:rPr>
        <w:t>, which are often fringing reefs around continental islands, are located in shallow, and generally more turbid, waters than reefs further offshore</w:t>
      </w:r>
      <w:r w:rsidR="00244523">
        <w:rPr>
          <w:color w:val="000000" w:themeColor="text1"/>
        </w:rPr>
        <w:t xml:space="preserve"> due to</w:t>
      </w:r>
      <w:r w:rsidRPr="00247014">
        <w:rPr>
          <w:color w:val="000000" w:themeColor="text1"/>
        </w:rPr>
        <w:t xml:space="preserve"> frequent </w:t>
      </w:r>
      <w:r w:rsidR="000C06C3">
        <w:rPr>
          <w:color w:val="000000" w:themeColor="text1"/>
        </w:rPr>
        <w:t xml:space="preserve">exposure to </w:t>
      </w:r>
      <w:r w:rsidR="00F75784">
        <w:rPr>
          <w:color w:val="000000" w:themeColor="text1"/>
        </w:rPr>
        <w:t xml:space="preserve">resuspended </w:t>
      </w:r>
      <w:r w:rsidRPr="00247014">
        <w:rPr>
          <w:color w:val="000000" w:themeColor="text1"/>
        </w:rPr>
        <w:t xml:space="preserve">sediment and episodic flood events. </w:t>
      </w:r>
      <w:r w:rsidR="00DD1969" w:rsidRPr="00247014">
        <w:rPr>
          <w:color w:val="000000" w:themeColor="text1"/>
        </w:rPr>
        <w:t>It is</w:t>
      </w:r>
      <w:r w:rsidR="00DD1969">
        <w:rPr>
          <w:color w:val="000000" w:themeColor="text1"/>
        </w:rPr>
        <w:t xml:space="preserve"> </w:t>
      </w:r>
      <w:r w:rsidR="00DD1969" w:rsidRPr="00247014">
        <w:rPr>
          <w:color w:val="000000" w:themeColor="text1"/>
        </w:rPr>
        <w:t>difficult to quantify the changes to coral reef communities caused by runoff of excess nutrients and sediments because of the lack of historical biological and environmental data that predate significant land use changes on the catchment</w:t>
      </w:r>
      <w:r w:rsidR="00222CC6">
        <w:rPr>
          <w:color w:val="000000" w:themeColor="text1"/>
        </w:rPr>
        <w:t>. However,</w:t>
      </w:r>
      <w:r w:rsidR="00DD1969">
        <w:rPr>
          <w:color w:val="000000" w:themeColor="text1"/>
        </w:rPr>
        <w:t xml:space="preserve"> </w:t>
      </w:r>
      <w:r w:rsidR="006539E0">
        <w:t>r</w:t>
      </w:r>
      <w:r w:rsidR="006539E0" w:rsidRPr="00E54E78">
        <w:t xml:space="preserve">ecent </w:t>
      </w:r>
      <w:r w:rsidR="006539E0">
        <w:t>research has strengthened</w:t>
      </w:r>
      <w:r w:rsidR="006539E0" w:rsidRPr="00E54E78">
        <w:t xml:space="preserve"> the evidence for causal relationships between water quality change</w:t>
      </w:r>
      <w:r w:rsidR="006539E0">
        <w:t>s</w:t>
      </w:r>
      <w:r w:rsidR="006539E0" w:rsidRPr="00E54E78">
        <w:t xml:space="preserve"> and </w:t>
      </w:r>
      <w:r w:rsidR="00DD1969">
        <w:t xml:space="preserve">the decline of some coral reefs and seagrass meadows in these zones </w:t>
      </w:r>
      <w:r w:rsidR="00DD1969" w:rsidRPr="00C00EBF">
        <w:t>(</w:t>
      </w:r>
      <w:r w:rsidR="00DD1969">
        <w:t xml:space="preserve">reviewed </w:t>
      </w:r>
      <w:r w:rsidR="00DD1969" w:rsidRPr="00C00EBF">
        <w:t xml:space="preserve">in </w:t>
      </w:r>
      <w:r w:rsidR="00DD1969">
        <w:t xml:space="preserve">Brodie </w:t>
      </w:r>
      <w:r w:rsidR="00DD1969" w:rsidRPr="00BB5923">
        <w:rPr>
          <w:i/>
        </w:rPr>
        <w:t>et al.</w:t>
      </w:r>
      <w:r w:rsidR="00DD1969">
        <w:t xml:space="preserve"> 2012a and Schaffelke </w:t>
      </w:r>
      <w:r w:rsidR="00DD1969" w:rsidRPr="0092659B">
        <w:rPr>
          <w:i/>
        </w:rPr>
        <w:t>et al.</w:t>
      </w:r>
      <w:r w:rsidR="00DD1969">
        <w:t xml:space="preserve"> 2013).</w:t>
      </w:r>
    </w:p>
    <w:p w:rsidR="00DD1969" w:rsidRDefault="00DD1969" w:rsidP="00F75784">
      <w:pPr>
        <w:rPr>
          <w:color w:val="000000" w:themeColor="text1"/>
        </w:rPr>
      </w:pPr>
    </w:p>
    <w:p w:rsidR="00057454" w:rsidRPr="00247014" w:rsidRDefault="00754CC3" w:rsidP="001C0CB7">
      <w:pPr>
        <w:rPr>
          <w:color w:val="000000" w:themeColor="text1"/>
        </w:rPr>
      </w:pPr>
      <w:r>
        <w:t xml:space="preserve">Concern about these negative effects of land runoff triggered the formulation of the </w:t>
      </w:r>
      <w:r w:rsidRPr="00A50B31">
        <w:t>Reef Water Quality Protection Plan (Reef Plan) for catchments adjacent to the GBR World Heritage Area</w:t>
      </w:r>
      <w:r w:rsidRPr="001A610B">
        <w:t xml:space="preserve"> </w:t>
      </w:r>
      <w:r>
        <w:t xml:space="preserve">by </w:t>
      </w:r>
      <w:r w:rsidRPr="00A50B31">
        <w:t xml:space="preserve">the </w:t>
      </w:r>
      <w:r>
        <w:t>Australian</w:t>
      </w:r>
      <w:r w:rsidRPr="00A50B31">
        <w:t xml:space="preserve"> and Queensland governments</w:t>
      </w:r>
      <w:r>
        <w:t xml:space="preserve"> (Anon. 2003; 2009). </w:t>
      </w:r>
      <w:r w:rsidRPr="00A50B31">
        <w:t xml:space="preserve"> </w:t>
      </w:r>
      <w:r>
        <w:t xml:space="preserve">Reef Plan </w:t>
      </w:r>
      <w:r w:rsidRPr="00A50B31">
        <w:t>was</w:t>
      </w:r>
      <w:r>
        <w:t xml:space="preserve"> revised and recently updated (Anon. 2013)</w:t>
      </w:r>
      <w:r w:rsidR="00F71600">
        <w:t>. The current</w:t>
      </w:r>
      <w:r>
        <w:t xml:space="preserve"> </w:t>
      </w:r>
      <w:r w:rsidR="00057454" w:rsidRPr="00F23CC9">
        <w:rPr>
          <w:color w:val="000000" w:themeColor="text1"/>
        </w:rPr>
        <w:t xml:space="preserve">Reef </w:t>
      </w:r>
      <w:r w:rsidR="000B1E2A">
        <w:rPr>
          <w:color w:val="000000" w:themeColor="text1"/>
        </w:rPr>
        <w:t xml:space="preserve">2050 </w:t>
      </w:r>
      <w:r w:rsidR="00057454" w:rsidRPr="00F23CC9">
        <w:rPr>
          <w:color w:val="000000" w:themeColor="text1"/>
        </w:rPr>
        <w:t>Plan actions and initiatives aim to improve land management</w:t>
      </w:r>
      <w:r w:rsidR="00057454" w:rsidRPr="00247014">
        <w:rPr>
          <w:color w:val="000000" w:themeColor="text1"/>
        </w:rPr>
        <w:t xml:space="preserve"> practices that are expected to result in measurable positive changes in the downstream water quality of creeks and rivers. These actions and initiatives should, with time, also lead to improved water quality in the coastal and inshore GBR (see Brodie </w:t>
      </w:r>
      <w:r w:rsidR="00057454" w:rsidRPr="00247014">
        <w:rPr>
          <w:i/>
          <w:color w:val="000000" w:themeColor="text1"/>
        </w:rPr>
        <w:t>et al.</w:t>
      </w:r>
      <w:r w:rsidR="00057454" w:rsidRPr="00247014">
        <w:rPr>
          <w:color w:val="000000" w:themeColor="text1"/>
        </w:rPr>
        <w:t xml:space="preserve"> </w:t>
      </w:r>
      <w:r w:rsidR="0058444D" w:rsidRPr="00533132">
        <w:rPr>
          <w:color w:val="000000" w:themeColor="text1"/>
        </w:rPr>
        <w:t>2012</w:t>
      </w:r>
      <w:r w:rsidR="007E15CC">
        <w:rPr>
          <w:color w:val="000000" w:themeColor="text1"/>
        </w:rPr>
        <w:t>b</w:t>
      </w:r>
      <w:r w:rsidR="004B77D2" w:rsidRPr="00247014">
        <w:rPr>
          <w:color w:val="000000" w:themeColor="text1"/>
        </w:rPr>
        <w:t xml:space="preserve"> </w:t>
      </w:r>
      <w:r w:rsidR="00057454" w:rsidRPr="00247014">
        <w:rPr>
          <w:color w:val="000000" w:themeColor="text1"/>
        </w:rPr>
        <w:t>for a discussion of expected time lags in the ecosystem response). Given that the benthic communities on inshore reefs of the G</w:t>
      </w:r>
      <w:r w:rsidR="00222CC6">
        <w:rPr>
          <w:color w:val="000000" w:themeColor="text1"/>
        </w:rPr>
        <w:t>BR</w:t>
      </w:r>
      <w:r w:rsidR="00057454" w:rsidRPr="00247014">
        <w:rPr>
          <w:color w:val="000000" w:themeColor="text1"/>
        </w:rPr>
        <w:t xml:space="preserve"> show clear responses to gradients in water quality, especially of water turbidity, sedimentation rate and nutrient availability (De</w:t>
      </w:r>
      <w:r w:rsidR="00915483">
        <w:rPr>
          <w:color w:val="000000" w:themeColor="text1"/>
        </w:rPr>
        <w:t>’</w:t>
      </w:r>
      <w:r w:rsidR="00057454" w:rsidRPr="00247014">
        <w:rPr>
          <w:color w:val="000000" w:themeColor="text1"/>
        </w:rPr>
        <w:t xml:space="preserve">ath and Fabricius 2010, Thompson </w:t>
      </w:r>
      <w:r w:rsidR="00057454" w:rsidRPr="00247014">
        <w:rPr>
          <w:i/>
          <w:color w:val="000000" w:themeColor="text1"/>
        </w:rPr>
        <w:t>et al.</w:t>
      </w:r>
      <w:r w:rsidR="00E26623">
        <w:rPr>
          <w:color w:val="000000" w:themeColor="text1"/>
        </w:rPr>
        <w:t xml:space="preserve"> 2010</w:t>
      </w:r>
      <w:r w:rsidR="00057454" w:rsidRPr="00247014">
        <w:rPr>
          <w:color w:val="000000" w:themeColor="text1"/>
        </w:rPr>
        <w:t>,</w:t>
      </w:r>
      <w:r w:rsidR="00BF4A16">
        <w:rPr>
          <w:color w:val="000000" w:themeColor="text1"/>
        </w:rPr>
        <w:t xml:space="preserve"> Uthicke </w:t>
      </w:r>
      <w:r w:rsidR="00BF4A16" w:rsidRPr="00A92641">
        <w:rPr>
          <w:i/>
          <w:color w:val="000000" w:themeColor="text1"/>
        </w:rPr>
        <w:t>et al.</w:t>
      </w:r>
      <w:r w:rsidR="00BF4A16">
        <w:rPr>
          <w:color w:val="000000" w:themeColor="text1"/>
        </w:rPr>
        <w:t xml:space="preserve"> 2010,</w:t>
      </w:r>
      <w:r w:rsidR="00533132" w:rsidRPr="00533132">
        <w:rPr>
          <w:color w:val="000000" w:themeColor="text1"/>
        </w:rPr>
        <w:t xml:space="preserve"> Fabricius </w:t>
      </w:r>
      <w:r w:rsidR="00533132" w:rsidRPr="00005392">
        <w:rPr>
          <w:i/>
          <w:color w:val="000000" w:themeColor="text1"/>
        </w:rPr>
        <w:t>et al</w:t>
      </w:r>
      <w:r w:rsidR="00533132" w:rsidRPr="00533132">
        <w:rPr>
          <w:color w:val="000000" w:themeColor="text1"/>
        </w:rPr>
        <w:t>. 2012</w:t>
      </w:r>
      <w:r w:rsidR="00057454" w:rsidRPr="00247014">
        <w:rPr>
          <w:color w:val="000000" w:themeColor="text1"/>
        </w:rPr>
        <w:t xml:space="preserve">), improved land management practices have the potential to reduce levels of chronic environmental stresses </w:t>
      </w:r>
      <w:r w:rsidR="00E4761F">
        <w:rPr>
          <w:color w:val="000000" w:themeColor="text1"/>
        </w:rPr>
        <w:t xml:space="preserve">that impact on </w:t>
      </w:r>
      <w:r w:rsidR="00057454" w:rsidRPr="00247014">
        <w:rPr>
          <w:color w:val="000000" w:themeColor="text1"/>
        </w:rPr>
        <w:t>coral reef communities.</w:t>
      </w:r>
    </w:p>
    <w:p w:rsidR="00057454" w:rsidRPr="00247014" w:rsidRDefault="00057454" w:rsidP="001C0CB7">
      <w:pPr>
        <w:rPr>
          <w:color w:val="000000" w:themeColor="text1"/>
        </w:rPr>
      </w:pPr>
    </w:p>
    <w:p w:rsidR="00F23CC9" w:rsidRDefault="00057454" w:rsidP="00F23CC9">
      <w:pPr>
        <w:rPr>
          <w:lang w:val="en-US"/>
        </w:rPr>
      </w:pPr>
      <w:r w:rsidRPr="00247014">
        <w:rPr>
          <w:color w:val="000000" w:themeColor="text1"/>
        </w:rPr>
        <w:t xml:space="preserve">Reef Plan actions also include the establishment of monitoring programs extending from the paddock to the Reef (Anon. 2010), to assess the effectiveness of the Reef Plan's implementation, which are predominantly funded by the Australian Government’s Reef </w:t>
      </w:r>
      <w:r w:rsidR="000B1E2A">
        <w:rPr>
          <w:color w:val="000000" w:themeColor="text1"/>
        </w:rPr>
        <w:t>2050 Plan</w:t>
      </w:r>
      <w:r w:rsidRPr="00247014">
        <w:rPr>
          <w:color w:val="000000" w:themeColor="text1"/>
        </w:rPr>
        <w:t xml:space="preserve">. </w:t>
      </w:r>
      <w:r w:rsidR="00F23CC9">
        <w:t>The MMP is an integral part of this monitoring provid</w:t>
      </w:r>
      <w:r w:rsidR="00742704">
        <w:t>ing</w:t>
      </w:r>
      <w:r w:rsidR="00F23CC9">
        <w:t xml:space="preserve"> </w:t>
      </w:r>
      <w:r w:rsidR="00F23CC9">
        <w:rPr>
          <w:lang w:val="en-US"/>
        </w:rPr>
        <w:t xml:space="preserve">reliable physicochemical and </w:t>
      </w:r>
      <w:r w:rsidR="00F23CC9">
        <w:rPr>
          <w:lang w:val="en-US"/>
        </w:rPr>
        <w:lastRenderedPageBreak/>
        <w:t>biological data to investigate the effects of changes in inputs from the GBR catchments on marine water quality and</w:t>
      </w:r>
      <w:r w:rsidR="0075770B">
        <w:rPr>
          <w:lang w:val="en-US"/>
        </w:rPr>
        <w:t xml:space="preserve"> the condition of</w:t>
      </w:r>
      <w:r w:rsidR="00F23CC9">
        <w:rPr>
          <w:lang w:val="en-US"/>
        </w:rPr>
        <w:t xml:space="preserve"> inshore ecosystems.</w:t>
      </w:r>
    </w:p>
    <w:p w:rsidR="000C06C3" w:rsidRDefault="000C06C3" w:rsidP="003023F3">
      <w:pPr>
        <w:rPr>
          <w:color w:val="000000" w:themeColor="text1"/>
          <w:lang w:val="en-US"/>
        </w:rPr>
      </w:pPr>
    </w:p>
    <w:p w:rsidR="00B452DA" w:rsidRDefault="00B452DA" w:rsidP="00B452DA">
      <w:r w:rsidRPr="00F47EC2">
        <w:t xml:space="preserve">The </w:t>
      </w:r>
      <w:r>
        <w:t xml:space="preserve">information gathered under the </w:t>
      </w:r>
      <w:r w:rsidRPr="00F47EC2">
        <w:t xml:space="preserve">current </w:t>
      </w:r>
      <w:r>
        <w:t>MMP i</w:t>
      </w:r>
      <w:r w:rsidRPr="00563DFA">
        <w:t xml:space="preserve">nshore </w:t>
      </w:r>
      <w:r>
        <w:t>w</w:t>
      </w:r>
      <w:r w:rsidRPr="00563DFA">
        <w:t xml:space="preserve">ater </w:t>
      </w:r>
      <w:r>
        <w:t>q</w:t>
      </w:r>
      <w:r w:rsidRPr="00563DFA">
        <w:t xml:space="preserve">uality </w:t>
      </w:r>
      <w:r w:rsidRPr="00F47EC2">
        <w:t xml:space="preserve">sampling program has improved our understanding of the </w:t>
      </w:r>
      <w:r>
        <w:t xml:space="preserve">spatial distribution and temporal variability of </w:t>
      </w:r>
      <w:r w:rsidRPr="00F47EC2">
        <w:t xml:space="preserve">water quality in the coastal and inshore GBR. This includes detailed information about the site-specific </w:t>
      </w:r>
      <w:r>
        <w:t xml:space="preserve">state of </w:t>
      </w:r>
      <w:r w:rsidRPr="00F47EC2">
        <w:t xml:space="preserve">water quality around inshore coral reefs (this report), wide-field spatial </w:t>
      </w:r>
      <w:r w:rsidRPr="008C5312">
        <w:t>patterns in water quality measured by remote sensing (</w:t>
      </w:r>
      <w:r w:rsidR="008C5312">
        <w:t xml:space="preserve">separate report by CSIRO, </w:t>
      </w:r>
      <w:r w:rsidR="00E52398" w:rsidRPr="003551FE">
        <w:t>Brando</w:t>
      </w:r>
      <w:r w:rsidR="00E52398" w:rsidRPr="003551FE">
        <w:rPr>
          <w:i/>
        </w:rPr>
        <w:t xml:space="preserve"> et al.</w:t>
      </w:r>
      <w:r w:rsidR="00E52398" w:rsidRPr="008C5312">
        <w:t xml:space="preserve"> 2011, latest </w:t>
      </w:r>
      <w:r w:rsidRPr="008C5312">
        <w:t>report not yet available at the time of writing), detailed information about water quality in flood plumes</w:t>
      </w:r>
      <w:r>
        <w:t xml:space="preserve"> (separate report by JCU</w:t>
      </w:r>
      <w:r w:rsidRPr="00FC1226">
        <w:t xml:space="preserve">, Devlin </w:t>
      </w:r>
      <w:r w:rsidRPr="00FC1226">
        <w:rPr>
          <w:i/>
        </w:rPr>
        <w:t>et al.</w:t>
      </w:r>
      <w:r w:rsidRPr="00FC1226">
        <w:t xml:space="preserve"> </w:t>
      </w:r>
      <w:r w:rsidR="00004806">
        <w:t>in prep.</w:t>
      </w:r>
      <w:r>
        <w:t xml:space="preserve">) and </w:t>
      </w:r>
      <w:r w:rsidRPr="00041078">
        <w:t xml:space="preserve">information about herbicide levels in the inshore GBR (separate report by UQ, Bentley </w:t>
      </w:r>
      <w:r w:rsidRPr="00041078">
        <w:rPr>
          <w:i/>
        </w:rPr>
        <w:t>et al.</w:t>
      </w:r>
      <w:r w:rsidRPr="00041078">
        <w:t xml:space="preserve"> 201</w:t>
      </w:r>
      <w:r>
        <w:t>3</w:t>
      </w:r>
      <w:r w:rsidRPr="00041078">
        <w:t>).</w:t>
      </w:r>
      <w:r>
        <w:t xml:space="preserve">  </w:t>
      </w:r>
    </w:p>
    <w:p w:rsidR="00B574DC" w:rsidRPr="00B452DA" w:rsidRDefault="00B574DC" w:rsidP="003023F3">
      <w:pPr>
        <w:rPr>
          <w:color w:val="000000" w:themeColor="text1"/>
        </w:rPr>
      </w:pPr>
    </w:p>
    <w:p w:rsidR="00057454" w:rsidRPr="00247014" w:rsidRDefault="00B452DA" w:rsidP="003023F3">
      <w:pPr>
        <w:rPr>
          <w:color w:val="000000" w:themeColor="text1"/>
        </w:rPr>
      </w:pPr>
      <w:r w:rsidRPr="00B452DA">
        <w:rPr>
          <w:color w:val="000000" w:themeColor="text1"/>
        </w:rPr>
        <w:t>The MMP inshore coral reef monitoring focuses on key condition attributes that indicate whether reef communities are</w:t>
      </w:r>
      <w:r w:rsidR="00057454" w:rsidRPr="00B452DA">
        <w:rPr>
          <w:color w:val="000000" w:themeColor="text1"/>
        </w:rPr>
        <w:t xml:space="preserve"> self-perpetuating and ‘resilient’, </w:t>
      </w:r>
      <w:r>
        <w:rPr>
          <w:color w:val="000000" w:themeColor="text1"/>
        </w:rPr>
        <w:t>i.e.</w:t>
      </w:r>
      <w:r w:rsidR="00057454" w:rsidRPr="00B452DA">
        <w:rPr>
          <w:color w:val="000000" w:themeColor="text1"/>
        </w:rPr>
        <w:t>, able to recover from disturbance.</w:t>
      </w:r>
      <w:r w:rsidR="00057454" w:rsidRPr="00247014">
        <w:rPr>
          <w:color w:val="000000" w:themeColor="text1"/>
        </w:rPr>
        <w:t xml:space="preserve"> Common disturbances to inshore reefs include cyclones</w:t>
      </w:r>
      <w:r w:rsidR="00E16ED9">
        <w:rPr>
          <w:color w:val="000000" w:themeColor="text1"/>
        </w:rPr>
        <w:t xml:space="preserve"> (</w:t>
      </w:r>
      <w:r w:rsidR="00057454" w:rsidRPr="00247014">
        <w:rPr>
          <w:color w:val="000000" w:themeColor="text1"/>
        </w:rPr>
        <w:t>often associated</w:t>
      </w:r>
      <w:r w:rsidR="00E4761F">
        <w:rPr>
          <w:color w:val="000000" w:themeColor="text1"/>
        </w:rPr>
        <w:t xml:space="preserve"> with</w:t>
      </w:r>
      <w:r w:rsidR="00057454" w:rsidRPr="00247014">
        <w:rPr>
          <w:color w:val="000000" w:themeColor="text1"/>
        </w:rPr>
        <w:t xml:space="preserve"> flooding</w:t>
      </w:r>
      <w:r w:rsidR="00E16ED9">
        <w:rPr>
          <w:color w:val="000000" w:themeColor="text1"/>
        </w:rPr>
        <w:t>)</w:t>
      </w:r>
      <w:r w:rsidR="00E4761F">
        <w:rPr>
          <w:color w:val="000000" w:themeColor="text1"/>
        </w:rPr>
        <w:t>,</w:t>
      </w:r>
      <w:r w:rsidR="00057454" w:rsidRPr="00247014">
        <w:rPr>
          <w:color w:val="000000" w:themeColor="text1"/>
        </w:rPr>
        <w:t xml:space="preserve"> thermal bleaching</w:t>
      </w:r>
      <w:r w:rsidR="00F435E6">
        <w:rPr>
          <w:color w:val="000000" w:themeColor="text1"/>
        </w:rPr>
        <w:t>, and outbreaks of crown-of-thorns starfish</w:t>
      </w:r>
      <w:r w:rsidR="00E16ED9">
        <w:rPr>
          <w:color w:val="000000" w:themeColor="text1"/>
        </w:rPr>
        <w:t>,</w:t>
      </w:r>
      <w:r w:rsidR="00057454" w:rsidRPr="00247014">
        <w:rPr>
          <w:color w:val="000000" w:themeColor="text1"/>
        </w:rPr>
        <w:t xml:space="preserve"> </w:t>
      </w:r>
      <w:r w:rsidR="00F435E6">
        <w:rPr>
          <w:color w:val="000000" w:themeColor="text1"/>
        </w:rPr>
        <w:t>all</w:t>
      </w:r>
      <w:r w:rsidR="00057454" w:rsidRPr="00247014">
        <w:rPr>
          <w:color w:val="000000" w:themeColor="text1"/>
        </w:rPr>
        <w:t xml:space="preserve"> of which can result in widespread mortality of corals (e.g. Sweatman </w:t>
      </w:r>
      <w:r w:rsidR="00057454" w:rsidRPr="00247014">
        <w:rPr>
          <w:i/>
          <w:color w:val="000000" w:themeColor="text1"/>
        </w:rPr>
        <w:t>et al.</w:t>
      </w:r>
      <w:r w:rsidR="00057454" w:rsidRPr="00247014">
        <w:rPr>
          <w:color w:val="000000" w:themeColor="text1"/>
        </w:rPr>
        <w:t xml:space="preserve"> 2007). Recovery from such events is reliant on both the recruitment of new colonies and regeneration of existing colonies from remaining tissue fragments (Smith 2008, Diaz-Pulido </w:t>
      </w:r>
      <w:r w:rsidR="00057454" w:rsidRPr="00247014">
        <w:rPr>
          <w:i/>
          <w:color w:val="000000" w:themeColor="text1"/>
        </w:rPr>
        <w:t>et al.</w:t>
      </w:r>
      <w:r w:rsidR="00057454" w:rsidRPr="00247014">
        <w:rPr>
          <w:color w:val="000000" w:themeColor="text1"/>
        </w:rPr>
        <w:t xml:space="preserve"> 2009). </w:t>
      </w:r>
      <w:r>
        <w:rPr>
          <w:color w:val="000000" w:themeColor="text1"/>
        </w:rPr>
        <w:t>E</w:t>
      </w:r>
      <w:r w:rsidR="00057454" w:rsidRPr="00247014">
        <w:rPr>
          <w:color w:val="000000" w:themeColor="text1"/>
        </w:rPr>
        <w:t>levated concentrations of nutrients, ag</w:t>
      </w:r>
      <w:r>
        <w:rPr>
          <w:color w:val="000000" w:themeColor="text1"/>
        </w:rPr>
        <w:t>richemicals, and turbidity</w:t>
      </w:r>
      <w:r w:rsidR="00057454" w:rsidRPr="00247014">
        <w:rPr>
          <w:color w:val="000000" w:themeColor="text1"/>
        </w:rPr>
        <w:t xml:space="preserve"> can </w:t>
      </w:r>
      <w:r w:rsidR="004A0803">
        <w:rPr>
          <w:color w:val="000000" w:themeColor="text1"/>
        </w:rPr>
        <w:t xml:space="preserve">negatively </w:t>
      </w:r>
      <w:r w:rsidR="00057454" w:rsidRPr="00247014">
        <w:rPr>
          <w:color w:val="000000" w:themeColor="text1"/>
        </w:rPr>
        <w:t xml:space="preserve">affect </w:t>
      </w:r>
      <w:r w:rsidR="004A0803">
        <w:rPr>
          <w:color w:val="000000" w:themeColor="text1"/>
        </w:rPr>
        <w:t xml:space="preserve">reproduction in </w:t>
      </w:r>
      <w:r w:rsidR="00057454" w:rsidRPr="00247014">
        <w:rPr>
          <w:color w:val="000000" w:themeColor="text1"/>
        </w:rPr>
        <w:t>corals (reviewed by Fabricius 2005</w:t>
      </w:r>
      <w:r w:rsidR="004B77D2" w:rsidRPr="00247014">
        <w:rPr>
          <w:color w:val="000000" w:themeColor="text1"/>
        </w:rPr>
        <w:t xml:space="preserve">, van </w:t>
      </w:r>
      <w:r w:rsidR="00BF17F6" w:rsidRPr="00247014">
        <w:rPr>
          <w:color w:val="000000" w:themeColor="text1"/>
        </w:rPr>
        <w:t>Dam</w:t>
      </w:r>
      <w:r w:rsidR="001B52C8" w:rsidRPr="00247014">
        <w:rPr>
          <w:color w:val="000000" w:themeColor="text1"/>
        </w:rPr>
        <w:t xml:space="preserve"> </w:t>
      </w:r>
      <w:r w:rsidR="001B52C8" w:rsidRPr="007C7954">
        <w:rPr>
          <w:i/>
          <w:color w:val="000000" w:themeColor="text1"/>
        </w:rPr>
        <w:t>et al.</w:t>
      </w:r>
      <w:r w:rsidR="001B52C8" w:rsidRPr="00247014">
        <w:rPr>
          <w:color w:val="000000" w:themeColor="text1"/>
        </w:rPr>
        <w:t xml:space="preserve"> 2011</w:t>
      </w:r>
      <w:r w:rsidR="004B77D2" w:rsidRPr="00247014">
        <w:rPr>
          <w:color w:val="000000" w:themeColor="text1"/>
        </w:rPr>
        <w:t xml:space="preserve"> </w:t>
      </w:r>
      <w:r w:rsidR="00BF17F6" w:rsidRPr="00247014">
        <w:rPr>
          <w:color w:val="000000" w:themeColor="text1"/>
        </w:rPr>
        <w:t>Erftemeijer</w:t>
      </w:r>
      <w:r w:rsidR="007C7954">
        <w:rPr>
          <w:color w:val="000000" w:themeColor="text1"/>
        </w:rPr>
        <w:t xml:space="preserve"> </w:t>
      </w:r>
      <w:r w:rsidR="00BF17F6" w:rsidRPr="007C7954">
        <w:rPr>
          <w:i/>
          <w:color w:val="000000" w:themeColor="text1"/>
        </w:rPr>
        <w:t>et al.</w:t>
      </w:r>
      <w:r w:rsidR="004B77D2" w:rsidRPr="00247014">
        <w:rPr>
          <w:color w:val="000000" w:themeColor="text1"/>
        </w:rPr>
        <w:t xml:space="preserve"> 2012)</w:t>
      </w:r>
      <w:r w:rsidR="004A0803">
        <w:rPr>
          <w:color w:val="000000" w:themeColor="text1"/>
        </w:rPr>
        <w:t>, while h</w:t>
      </w:r>
      <w:r w:rsidR="00057454" w:rsidRPr="00247014">
        <w:rPr>
          <w:color w:val="000000" w:themeColor="text1"/>
        </w:rPr>
        <w:t xml:space="preserve">igh </w:t>
      </w:r>
      <w:r w:rsidR="004A0803" w:rsidRPr="00247014">
        <w:rPr>
          <w:color w:val="000000" w:themeColor="text1"/>
        </w:rPr>
        <w:t>rate</w:t>
      </w:r>
      <w:r w:rsidR="004A0803">
        <w:rPr>
          <w:color w:val="000000" w:themeColor="text1"/>
        </w:rPr>
        <w:t>s</w:t>
      </w:r>
      <w:r w:rsidR="004A0803" w:rsidRPr="00247014">
        <w:rPr>
          <w:color w:val="000000" w:themeColor="text1"/>
        </w:rPr>
        <w:t xml:space="preserve"> of </w:t>
      </w:r>
      <w:r w:rsidR="004A0803">
        <w:rPr>
          <w:color w:val="000000" w:themeColor="text1"/>
        </w:rPr>
        <w:t xml:space="preserve">sediment </w:t>
      </w:r>
      <w:r w:rsidR="004A0803" w:rsidRPr="00247014">
        <w:rPr>
          <w:color w:val="000000" w:themeColor="text1"/>
        </w:rPr>
        <w:t xml:space="preserve">deposition and accumulation on surfaces </w:t>
      </w:r>
      <w:r w:rsidR="00057454" w:rsidRPr="00247014">
        <w:rPr>
          <w:color w:val="000000" w:themeColor="text1"/>
        </w:rPr>
        <w:t xml:space="preserve">can affect larval settlement (Babcock and Smith 2002, Baird </w:t>
      </w:r>
      <w:r w:rsidR="00057454" w:rsidRPr="00247014">
        <w:rPr>
          <w:i/>
          <w:color w:val="000000" w:themeColor="text1"/>
        </w:rPr>
        <w:t>et al.</w:t>
      </w:r>
      <w:r w:rsidR="00057454" w:rsidRPr="00247014">
        <w:rPr>
          <w:color w:val="000000" w:themeColor="text1"/>
        </w:rPr>
        <w:t xml:space="preserve"> 2003, Fabricius </w:t>
      </w:r>
      <w:r w:rsidR="00057454" w:rsidRPr="00247014">
        <w:rPr>
          <w:i/>
          <w:color w:val="000000" w:themeColor="text1"/>
        </w:rPr>
        <w:t>et al.</w:t>
      </w:r>
      <w:r w:rsidR="00057454" w:rsidRPr="00247014">
        <w:rPr>
          <w:color w:val="000000" w:themeColor="text1"/>
        </w:rPr>
        <w:t xml:space="preserve"> 2003) and smother juvenile corals (Harrison and Wallace 1990, Rogers 1990, Fabricius and Wolanski 2000). Any of these water quality-related pressures on the early life stages of corals have the potential to suppress the resilience of communities reliant on recruitment for recovery. Suppression of recovery may lead to long-term degradation of reefs as extended recovery time increases the likelihood that further disturbances will occur before recovery is complete (McCook </w:t>
      </w:r>
      <w:r w:rsidR="00057454" w:rsidRPr="00247014">
        <w:rPr>
          <w:i/>
          <w:color w:val="000000" w:themeColor="text1"/>
        </w:rPr>
        <w:t>et al.</w:t>
      </w:r>
      <w:r w:rsidR="00057454" w:rsidRPr="00247014">
        <w:rPr>
          <w:color w:val="000000" w:themeColor="text1"/>
        </w:rPr>
        <w:t xml:space="preserve"> 2001</w:t>
      </w:r>
      <w:r w:rsidR="00130106">
        <w:rPr>
          <w:color w:val="000000" w:themeColor="text1"/>
        </w:rPr>
        <w:t>b</w:t>
      </w:r>
      <w:r w:rsidR="00057454" w:rsidRPr="00247014">
        <w:rPr>
          <w:color w:val="000000" w:themeColor="text1"/>
        </w:rPr>
        <w:t xml:space="preserve">). For this reason, the MMP includes estimates of the supply of coral larvae, and the density and composition of juvenile coral communities to identify areas of the inshore GBR where there are declines or improvements in these key life history processes. </w:t>
      </w:r>
    </w:p>
    <w:p w:rsidR="00057454" w:rsidRPr="00247014" w:rsidRDefault="00057454" w:rsidP="001C0CB7">
      <w:pPr>
        <w:rPr>
          <w:color w:val="000000" w:themeColor="text1"/>
        </w:rPr>
      </w:pPr>
    </w:p>
    <w:p w:rsidR="00057454" w:rsidRPr="00247014" w:rsidRDefault="00057454" w:rsidP="001C0CB7">
      <w:pPr>
        <w:rPr>
          <w:color w:val="000000" w:themeColor="text1"/>
        </w:rPr>
      </w:pPr>
      <w:r w:rsidRPr="00247014">
        <w:rPr>
          <w:color w:val="000000" w:themeColor="text1"/>
        </w:rPr>
        <w:t>In addition to influences on the early life stages of corals, the position of a reef along environmental gradien</w:t>
      </w:r>
      <w:r w:rsidR="00E16ED9">
        <w:rPr>
          <w:color w:val="000000" w:themeColor="text1"/>
        </w:rPr>
        <w:t xml:space="preserve">ts can influence the health and </w:t>
      </w:r>
      <w:r w:rsidRPr="00247014">
        <w:rPr>
          <w:color w:val="000000" w:themeColor="text1"/>
        </w:rPr>
        <w:t xml:space="preserve">hence, distribution of mature colonies. In very general terms, community composition changes along environmental gradients due to the differential abilities of species to derive sufficient energy for growth in a given environmental setting. Corals derive energy in two ways, by feeding on ingested particles and plankton organisms and from the photosynthesis of their symbiotic algae (zooxanthellae). The ability to compensate by feeding </w:t>
      </w:r>
      <w:r w:rsidR="00F1031B">
        <w:rPr>
          <w:color w:val="000000" w:themeColor="text1"/>
        </w:rPr>
        <w:t xml:space="preserve">where there is </w:t>
      </w:r>
      <w:r w:rsidRPr="00247014">
        <w:rPr>
          <w:color w:val="000000" w:themeColor="text1"/>
        </w:rPr>
        <w:t>a reduction in energy derived from photosynthesis, e.g. as a result of light attenuation in turbid waters, varies between species (Anthony 1999, Anthony and Fabricius 2000). Similarly, the energy required to shed sediments varies between species due to differences in the efficiencies of passive (largely depending on growth form) or active (such as mucus production) strategies for sediment removal (Rogers 1990, Stafford-Smith and Ormond 1992). At the same time, high nutrient levels may favour particle feed</w:t>
      </w:r>
      <w:r w:rsidR="004A0803">
        <w:rPr>
          <w:color w:val="000000" w:themeColor="text1"/>
        </w:rPr>
        <w:t>ers</w:t>
      </w:r>
      <w:r w:rsidRPr="00247014">
        <w:rPr>
          <w:color w:val="000000" w:themeColor="text1"/>
        </w:rPr>
        <w:t xml:space="preserve"> such as sponges and heterotrophic soft corals which are potential space competitors of hard corals. In addition, macroalgae have higher abundance in areas with high water column chlorophyll concentrations, indicating higher nutrient availability (De’ath and Fabricius 2010). High macroalgal abundance may</w:t>
      </w:r>
      <w:r w:rsidR="00222CC6">
        <w:rPr>
          <w:color w:val="000000" w:themeColor="text1"/>
        </w:rPr>
        <w:t xml:space="preserve"> suppress reef resilience (e.g.</w:t>
      </w:r>
      <w:r w:rsidRPr="00247014">
        <w:rPr>
          <w:color w:val="000000" w:themeColor="text1"/>
        </w:rPr>
        <w:t xml:space="preserve"> Hughes </w:t>
      </w:r>
      <w:r w:rsidRPr="00247014">
        <w:rPr>
          <w:i/>
          <w:color w:val="000000" w:themeColor="text1"/>
        </w:rPr>
        <w:t>et al.</w:t>
      </w:r>
      <w:r w:rsidRPr="00247014">
        <w:rPr>
          <w:color w:val="000000" w:themeColor="text1"/>
        </w:rPr>
        <w:t xml:space="preserve"> 2007, Cheal </w:t>
      </w:r>
      <w:r w:rsidRPr="00247014">
        <w:rPr>
          <w:i/>
          <w:color w:val="000000" w:themeColor="text1"/>
        </w:rPr>
        <w:t>et al.</w:t>
      </w:r>
      <w:r w:rsidRPr="00247014">
        <w:rPr>
          <w:color w:val="000000" w:themeColor="text1"/>
        </w:rPr>
        <w:t xml:space="preserve"> 2010; Foster </w:t>
      </w:r>
      <w:r w:rsidRPr="00247014">
        <w:rPr>
          <w:i/>
          <w:color w:val="000000" w:themeColor="text1"/>
        </w:rPr>
        <w:t>et al.</w:t>
      </w:r>
      <w:r w:rsidRPr="00247014">
        <w:rPr>
          <w:color w:val="000000" w:themeColor="text1"/>
        </w:rPr>
        <w:t xml:space="preserve"> 2008; but see Bruno </w:t>
      </w:r>
      <w:r w:rsidRPr="00247014">
        <w:rPr>
          <w:i/>
          <w:color w:val="000000" w:themeColor="text1"/>
        </w:rPr>
        <w:t>et al.</w:t>
      </w:r>
      <w:r w:rsidRPr="00247014">
        <w:rPr>
          <w:color w:val="000000" w:themeColor="text1"/>
        </w:rPr>
        <w:t xml:space="preserve"> 2009) by increased competition for space or changing the microenvironment for corals to settle and grow in (e.g. McCook </w:t>
      </w:r>
      <w:r w:rsidRPr="00247014">
        <w:rPr>
          <w:i/>
          <w:color w:val="000000" w:themeColor="text1"/>
        </w:rPr>
        <w:t>et al.</w:t>
      </w:r>
      <w:r w:rsidRPr="00247014">
        <w:rPr>
          <w:color w:val="000000" w:themeColor="text1"/>
        </w:rPr>
        <w:t xml:space="preserve"> 2001</w:t>
      </w:r>
      <w:r w:rsidR="00130106">
        <w:rPr>
          <w:color w:val="000000" w:themeColor="text1"/>
        </w:rPr>
        <w:t>a</w:t>
      </w:r>
      <w:r w:rsidRPr="00247014">
        <w:rPr>
          <w:color w:val="000000" w:themeColor="text1"/>
        </w:rPr>
        <w:t xml:space="preserve">, Hauri </w:t>
      </w:r>
      <w:r w:rsidRPr="00247014">
        <w:rPr>
          <w:i/>
          <w:color w:val="000000" w:themeColor="text1"/>
        </w:rPr>
        <w:t>et al.</w:t>
      </w:r>
      <w:r w:rsidRPr="00247014">
        <w:rPr>
          <w:color w:val="000000" w:themeColor="text1"/>
        </w:rPr>
        <w:t xml:space="preserve"> 2010). </w:t>
      </w:r>
      <w:r w:rsidR="00B00FD7" w:rsidRPr="0060612C">
        <w:t xml:space="preserve">Macroalgae have been documented to suppress fecundity (Foster </w:t>
      </w:r>
      <w:r w:rsidR="00B00FD7" w:rsidRPr="007A0227">
        <w:rPr>
          <w:i/>
        </w:rPr>
        <w:t>et al</w:t>
      </w:r>
      <w:r w:rsidR="00B00FD7">
        <w:t>.</w:t>
      </w:r>
      <w:r w:rsidR="00B00FD7" w:rsidRPr="0060612C">
        <w:t xml:space="preserve"> 2008), reduce recruitment of hard corals (Birrell </w:t>
      </w:r>
      <w:r w:rsidR="00B00FD7" w:rsidRPr="00177A44">
        <w:rPr>
          <w:i/>
        </w:rPr>
        <w:t>et al</w:t>
      </w:r>
      <w:r w:rsidR="00B00FD7">
        <w:t xml:space="preserve">. </w:t>
      </w:r>
      <w:r w:rsidR="00B00FD7" w:rsidRPr="0060612C">
        <w:t>2008</w:t>
      </w:r>
      <w:r w:rsidR="00B00FD7">
        <w:t>b</w:t>
      </w:r>
      <w:r w:rsidR="00B00FD7" w:rsidRPr="0060612C">
        <w:t>, Diaz-Pulido 2010)</w:t>
      </w:r>
      <w:r w:rsidR="00B00FD7">
        <w:t xml:space="preserve">, </w:t>
      </w:r>
      <w:r w:rsidR="00B00FD7" w:rsidRPr="0060612C">
        <w:t>diminish the capacity of growth among local coral communities (Fabricius 2005),</w:t>
      </w:r>
      <w:r w:rsidR="00B00FD7">
        <w:t>and suppress</w:t>
      </w:r>
      <w:r w:rsidR="00B00FD7" w:rsidRPr="0060612C">
        <w:t xml:space="preserve"> </w:t>
      </w:r>
      <w:r w:rsidR="00B00FD7">
        <w:t xml:space="preserve">coral recovery by altering </w:t>
      </w:r>
      <w:r w:rsidR="00B00FD7" w:rsidRPr="0060612C">
        <w:t xml:space="preserve">microbial communities associated with corals (Morrow </w:t>
      </w:r>
      <w:r w:rsidR="00B00FD7" w:rsidRPr="00177A44">
        <w:rPr>
          <w:i/>
        </w:rPr>
        <w:t>et al</w:t>
      </w:r>
      <w:r w:rsidR="00B00FD7">
        <w:t xml:space="preserve">. </w:t>
      </w:r>
      <w:r w:rsidR="00B00FD7" w:rsidRPr="0060612C">
        <w:t>2012, Vega Thurb</w:t>
      </w:r>
      <w:r w:rsidR="00B00FD7">
        <w:t>e</w:t>
      </w:r>
      <w:r w:rsidR="00B00FD7" w:rsidRPr="0060612C">
        <w:t xml:space="preserve">r </w:t>
      </w:r>
      <w:r w:rsidR="00B00FD7" w:rsidRPr="00177A44">
        <w:rPr>
          <w:i/>
        </w:rPr>
        <w:t>et al</w:t>
      </w:r>
      <w:r w:rsidR="00B00FD7">
        <w:t xml:space="preserve">. </w:t>
      </w:r>
      <w:r w:rsidR="00B00FD7" w:rsidRPr="0060612C">
        <w:t>2012</w:t>
      </w:r>
      <w:r w:rsidR="00B00FD7">
        <w:t>).</w:t>
      </w:r>
      <w:r w:rsidRPr="00247014">
        <w:rPr>
          <w:color w:val="000000" w:themeColor="text1"/>
        </w:rPr>
        <w:t xml:space="preserve">The </w:t>
      </w:r>
      <w:r w:rsidRPr="00247014">
        <w:rPr>
          <w:color w:val="000000" w:themeColor="text1"/>
        </w:rPr>
        <w:lastRenderedPageBreak/>
        <w:t xml:space="preserve">result is that the combination of environmental parameters at a given location will disproportionately favour some species and thus influence the community composition of coral reef benthos. Documenting and monitoring change in the absolute and relative cover of coral reef communities is an important component of the MMP as our expectations for the rate of recovery from disturbances will differ based on the community composition (Thompson and Dolman 2010). </w:t>
      </w:r>
    </w:p>
    <w:p w:rsidR="00057454" w:rsidRPr="00247014" w:rsidRDefault="00057454" w:rsidP="001C0CB7">
      <w:pPr>
        <w:rPr>
          <w:color w:val="000000" w:themeColor="text1"/>
        </w:rPr>
      </w:pPr>
    </w:p>
    <w:p w:rsidR="00057454" w:rsidRPr="00247014" w:rsidRDefault="00057454" w:rsidP="00D42023">
      <w:pPr>
        <w:rPr>
          <w:color w:val="000000" w:themeColor="text1"/>
        </w:rPr>
      </w:pPr>
      <w:r w:rsidRPr="00247014">
        <w:rPr>
          <w:color w:val="000000" w:themeColor="text1"/>
        </w:rPr>
        <w:t xml:space="preserve">It is important to note, however, that coral colonies exhibit a degree of plasticity in both their physiology (e.g. Falkowski </w:t>
      </w:r>
      <w:r w:rsidRPr="00247014">
        <w:rPr>
          <w:i/>
          <w:color w:val="000000" w:themeColor="text1"/>
        </w:rPr>
        <w:t>et al.</w:t>
      </w:r>
      <w:r w:rsidRPr="00247014">
        <w:rPr>
          <w:color w:val="000000" w:themeColor="text1"/>
        </w:rPr>
        <w:t xml:space="preserve"> 1990 and Anthony and Fabricius 2000), and morphology (reviewed by Todd 2008) which allows them, within limits, to adapt to their environmental setting. This plasticity has the potential to decouple the relationship between benthic communities and their environmental setting, especially in locations that have b</w:t>
      </w:r>
      <w:r w:rsidR="004A0803">
        <w:rPr>
          <w:color w:val="000000" w:themeColor="text1"/>
        </w:rPr>
        <w:t xml:space="preserve">een spared major disturbance. </w:t>
      </w:r>
      <w:r w:rsidRPr="00247014">
        <w:rPr>
          <w:color w:val="000000" w:themeColor="text1"/>
        </w:rPr>
        <w:t xml:space="preserve">In effect, stands of large (typically old) colonies may represent relics of communities that recruited and survived under conditions different to those occurring today. The response of the coral reef community to </w:t>
      </w:r>
      <w:r w:rsidR="001B4DAF">
        <w:rPr>
          <w:color w:val="000000" w:themeColor="text1"/>
        </w:rPr>
        <w:t xml:space="preserve">chronic </w:t>
      </w:r>
      <w:r w:rsidRPr="00247014">
        <w:rPr>
          <w:color w:val="000000" w:themeColor="text1"/>
        </w:rPr>
        <w:t xml:space="preserve">changes in environmental conditions may be delayed until a severe disturbance resets the community (through mortality of the relic community components) with subsequent recovery </w:t>
      </w:r>
      <w:r w:rsidR="004A0803">
        <w:rPr>
          <w:color w:val="000000" w:themeColor="text1"/>
        </w:rPr>
        <w:t>of</w:t>
      </w:r>
      <w:r w:rsidRPr="00247014">
        <w:rPr>
          <w:color w:val="000000" w:themeColor="text1"/>
        </w:rPr>
        <w:t xml:space="preserve"> species suited to the current conditions. </w:t>
      </w:r>
    </w:p>
    <w:p w:rsidR="00057454" w:rsidRPr="003A0C2F" w:rsidRDefault="00057454" w:rsidP="00D42023">
      <w:pPr>
        <w:rPr>
          <w:color w:val="4F81BD"/>
        </w:rPr>
      </w:pPr>
    </w:p>
    <w:p w:rsidR="00057454" w:rsidRPr="00247014" w:rsidRDefault="00057454" w:rsidP="002B0699">
      <w:pPr>
        <w:rPr>
          <w:color w:val="000000" w:themeColor="text1"/>
        </w:rPr>
      </w:pPr>
      <w:r w:rsidRPr="00247014">
        <w:rPr>
          <w:color w:val="000000" w:themeColor="text1"/>
        </w:rPr>
        <w:t>In recognition of the potential lagged response of coral communities to changing conditions, monitoring of benthic foraminifera communities was added to the suite of biological indicators as an indicator of environmental change that appears to respond faster and more specifically to changes in water quality (</w:t>
      </w:r>
      <w:r w:rsidR="00A77B00" w:rsidRPr="00247014">
        <w:rPr>
          <w:color w:val="000000" w:themeColor="text1"/>
        </w:rPr>
        <w:t>Uthicke and Nobes 2008</w:t>
      </w:r>
      <w:r w:rsidR="00A77B00">
        <w:rPr>
          <w:color w:val="000000" w:themeColor="text1"/>
        </w:rPr>
        <w:t>,</w:t>
      </w:r>
      <w:r w:rsidRPr="00247014">
        <w:rPr>
          <w:color w:val="000000" w:themeColor="text1"/>
        </w:rPr>
        <w:t xml:space="preserve"> </w:t>
      </w:r>
      <w:r w:rsidR="00A77B00" w:rsidRPr="00247014">
        <w:rPr>
          <w:color w:val="000000" w:themeColor="text1"/>
        </w:rPr>
        <w:t>Uthicke and Altenrath 2010</w:t>
      </w:r>
      <w:r w:rsidR="00A77B00">
        <w:rPr>
          <w:color w:val="000000" w:themeColor="text1"/>
        </w:rPr>
        <w:t xml:space="preserve">, </w:t>
      </w:r>
      <w:r w:rsidRPr="00247014">
        <w:rPr>
          <w:color w:val="000000" w:themeColor="text1"/>
        </w:rPr>
        <w:t xml:space="preserve">Uthicke </w:t>
      </w:r>
      <w:r w:rsidRPr="00247014">
        <w:rPr>
          <w:i/>
          <w:color w:val="000000" w:themeColor="text1"/>
        </w:rPr>
        <w:t>et al.</w:t>
      </w:r>
      <w:r w:rsidRPr="00247014">
        <w:rPr>
          <w:color w:val="000000" w:themeColor="text1"/>
        </w:rPr>
        <w:t xml:space="preserve"> 2010). </w:t>
      </w:r>
    </w:p>
    <w:p w:rsidR="00057454" w:rsidRPr="00247014" w:rsidRDefault="00057454" w:rsidP="00FC21D3">
      <w:pPr>
        <w:rPr>
          <w:color w:val="000000" w:themeColor="text1"/>
        </w:rPr>
      </w:pPr>
    </w:p>
    <w:p w:rsidR="00057454" w:rsidRDefault="00057454" w:rsidP="001C0CB7">
      <w:pPr>
        <w:rPr>
          <w:rFonts w:eastAsia="MS Mincho"/>
          <w:color w:val="000000" w:themeColor="text1"/>
        </w:rPr>
      </w:pPr>
      <w:r w:rsidRPr="00247014">
        <w:rPr>
          <w:rFonts w:eastAsia="MS Mincho"/>
          <w:color w:val="000000" w:themeColor="text1"/>
        </w:rPr>
        <w:t xml:space="preserve">In order to relate inshore coral reef community health to variations in local reef water quality, this </w:t>
      </w:r>
      <w:r w:rsidR="00745656">
        <w:rPr>
          <w:rFonts w:eastAsia="MS Mincho"/>
          <w:color w:val="000000" w:themeColor="text1"/>
        </w:rPr>
        <w:t>component of the MMP</w:t>
      </w:r>
      <w:r w:rsidRPr="00247014">
        <w:rPr>
          <w:rFonts w:eastAsia="MS Mincho"/>
          <w:color w:val="000000" w:themeColor="text1"/>
        </w:rPr>
        <w:t xml:space="preserve"> has </w:t>
      </w:r>
      <w:r w:rsidR="00745656">
        <w:rPr>
          <w:rFonts w:eastAsia="MS Mincho"/>
          <w:color w:val="000000" w:themeColor="text1"/>
        </w:rPr>
        <w:t>three</w:t>
      </w:r>
      <w:r w:rsidRPr="00247014">
        <w:rPr>
          <w:rFonts w:eastAsia="MS Mincho"/>
          <w:color w:val="000000" w:themeColor="text1"/>
        </w:rPr>
        <w:t xml:space="preserve"> key objectives:</w:t>
      </w:r>
    </w:p>
    <w:p w:rsidR="00A92641" w:rsidRPr="00247014" w:rsidRDefault="00A92641" w:rsidP="001C0CB7">
      <w:pPr>
        <w:rPr>
          <w:rFonts w:eastAsia="MS Mincho"/>
          <w:color w:val="000000" w:themeColor="text1"/>
        </w:rPr>
      </w:pPr>
    </w:p>
    <w:p w:rsidR="00A77B00" w:rsidRPr="00A77B00" w:rsidRDefault="00A77B00" w:rsidP="00A77B00">
      <w:pPr>
        <w:numPr>
          <w:ilvl w:val="0"/>
          <w:numId w:val="2"/>
        </w:numPr>
        <w:spacing w:line="280" w:lineRule="atLeast"/>
      </w:pPr>
      <w:r>
        <w:t xml:space="preserve">Provide </w:t>
      </w:r>
      <w:r w:rsidR="00745656">
        <w:t>time series</w:t>
      </w:r>
      <w:r w:rsidRPr="00A77B00">
        <w:t xml:space="preserve"> of GBR marine water quality variables</w:t>
      </w:r>
      <w:r>
        <w:t>,</w:t>
      </w:r>
      <w:r w:rsidRPr="00A77B00">
        <w:t xml:space="preserve"> </w:t>
      </w:r>
      <w:r w:rsidRPr="00247014">
        <w:rPr>
          <w:rFonts w:eastAsia="MS Mincho"/>
          <w:color w:val="000000" w:themeColor="text1"/>
        </w:rPr>
        <w:t xml:space="preserve">sea temperature and sediment quality as indicators of environmental conditions </w:t>
      </w:r>
      <w:r>
        <w:rPr>
          <w:rFonts w:eastAsia="MS Mincho"/>
          <w:color w:val="000000" w:themeColor="text1"/>
        </w:rPr>
        <w:t>in the GBR</w:t>
      </w:r>
      <w:r w:rsidRPr="00247014">
        <w:rPr>
          <w:rFonts w:eastAsia="MS Mincho"/>
          <w:color w:val="000000" w:themeColor="text1"/>
        </w:rPr>
        <w:t xml:space="preserve"> inshore </w:t>
      </w:r>
      <w:r>
        <w:rPr>
          <w:rFonts w:eastAsia="MS Mincho"/>
          <w:color w:val="000000" w:themeColor="text1"/>
        </w:rPr>
        <w:t>lagoon</w:t>
      </w:r>
      <w:r w:rsidR="00745656">
        <w:t>;</w:t>
      </w:r>
      <w:r w:rsidRPr="00A77B00">
        <w:t xml:space="preserve"> </w:t>
      </w:r>
    </w:p>
    <w:p w:rsidR="00057454" w:rsidRPr="00247014" w:rsidRDefault="00057454" w:rsidP="00A92641">
      <w:pPr>
        <w:numPr>
          <w:ilvl w:val="0"/>
          <w:numId w:val="2"/>
        </w:numPr>
        <w:rPr>
          <w:rFonts w:eastAsia="MS Mincho"/>
          <w:color w:val="000000" w:themeColor="text1"/>
        </w:rPr>
      </w:pPr>
      <w:r w:rsidRPr="00247014">
        <w:rPr>
          <w:rFonts w:eastAsia="MS Mincho"/>
          <w:color w:val="000000" w:themeColor="text1"/>
        </w:rPr>
        <w:t>Provide time series of benthic community structure (hard corals, soft corals</w:t>
      </w:r>
      <w:r w:rsidR="00F435E6">
        <w:rPr>
          <w:rFonts w:eastAsia="MS Mincho"/>
          <w:color w:val="000000" w:themeColor="text1"/>
        </w:rPr>
        <w:t>,</w:t>
      </w:r>
      <w:r w:rsidRPr="00247014">
        <w:rPr>
          <w:rFonts w:eastAsia="MS Mincho"/>
          <w:color w:val="000000" w:themeColor="text1"/>
        </w:rPr>
        <w:t xml:space="preserve"> algae</w:t>
      </w:r>
      <w:r w:rsidR="00F435E6">
        <w:rPr>
          <w:rFonts w:eastAsia="MS Mincho"/>
          <w:color w:val="000000" w:themeColor="text1"/>
        </w:rPr>
        <w:t xml:space="preserve"> and Foraminifera</w:t>
      </w:r>
      <w:r w:rsidRPr="00247014">
        <w:rPr>
          <w:rFonts w:eastAsia="MS Mincho"/>
          <w:color w:val="000000" w:themeColor="text1"/>
        </w:rPr>
        <w:t xml:space="preserve">) </w:t>
      </w:r>
      <w:r w:rsidR="00E4761F">
        <w:rPr>
          <w:rFonts w:eastAsia="MS Mincho"/>
          <w:color w:val="000000" w:themeColor="text1"/>
        </w:rPr>
        <w:t xml:space="preserve">and the number of hard coral juveniles </w:t>
      </w:r>
      <w:r w:rsidR="00A77B00">
        <w:rPr>
          <w:rFonts w:eastAsia="MS Mincho"/>
          <w:color w:val="000000" w:themeColor="text1"/>
        </w:rPr>
        <w:t>on</w:t>
      </w:r>
      <w:r w:rsidRPr="00247014">
        <w:rPr>
          <w:rFonts w:eastAsia="MS Mincho"/>
          <w:color w:val="000000" w:themeColor="text1"/>
        </w:rPr>
        <w:t xml:space="preserve"> inshore reefs as a basis for detecting changes that correspond to </w:t>
      </w:r>
      <w:r w:rsidR="00B953AA">
        <w:rPr>
          <w:rFonts w:eastAsia="MS Mincho"/>
          <w:color w:val="000000" w:themeColor="text1"/>
        </w:rPr>
        <w:t xml:space="preserve">changes in </w:t>
      </w:r>
      <w:r w:rsidRPr="00247014">
        <w:rPr>
          <w:rFonts w:eastAsia="MS Mincho"/>
          <w:color w:val="000000" w:themeColor="text1"/>
        </w:rPr>
        <w:t>water quality</w:t>
      </w:r>
      <w:r w:rsidR="00E4761F">
        <w:rPr>
          <w:rFonts w:eastAsia="MS Mincho"/>
          <w:color w:val="000000" w:themeColor="text1"/>
        </w:rPr>
        <w:t xml:space="preserve"> </w:t>
      </w:r>
      <w:r w:rsidRPr="00247014">
        <w:rPr>
          <w:rFonts w:eastAsia="MS Mincho"/>
          <w:color w:val="000000" w:themeColor="text1"/>
        </w:rPr>
        <w:t>;</w:t>
      </w:r>
    </w:p>
    <w:p w:rsidR="00057454" w:rsidRPr="00247014" w:rsidRDefault="00057454" w:rsidP="00A92641">
      <w:pPr>
        <w:numPr>
          <w:ilvl w:val="0"/>
          <w:numId w:val="2"/>
        </w:numPr>
        <w:rPr>
          <w:color w:val="000000" w:themeColor="text1"/>
        </w:rPr>
      </w:pPr>
      <w:r w:rsidRPr="00247014">
        <w:rPr>
          <w:rFonts w:eastAsia="MS Mincho"/>
          <w:color w:val="000000" w:themeColor="text1"/>
        </w:rPr>
        <w:t xml:space="preserve">Provide an integrated assessment of </w:t>
      </w:r>
      <w:r w:rsidR="00745656">
        <w:rPr>
          <w:rFonts w:eastAsia="MS Mincho"/>
          <w:color w:val="000000" w:themeColor="text1"/>
        </w:rPr>
        <w:t xml:space="preserve">water quality and </w:t>
      </w:r>
      <w:r w:rsidR="00745656" w:rsidRPr="00247014">
        <w:rPr>
          <w:rFonts w:eastAsia="MS Mincho"/>
          <w:color w:val="000000" w:themeColor="text1"/>
        </w:rPr>
        <w:t xml:space="preserve">inshore </w:t>
      </w:r>
      <w:r w:rsidRPr="00247014">
        <w:rPr>
          <w:rFonts w:eastAsia="MS Mincho"/>
          <w:color w:val="000000" w:themeColor="text1"/>
        </w:rPr>
        <w:t xml:space="preserve">coral community condition </w:t>
      </w:r>
      <w:r w:rsidR="00F1031B">
        <w:rPr>
          <w:rFonts w:eastAsia="MS Mincho"/>
          <w:color w:val="000000" w:themeColor="text1"/>
        </w:rPr>
        <w:t xml:space="preserve">allowing the reporting of </w:t>
      </w:r>
      <w:r w:rsidR="00CD6CAC">
        <w:rPr>
          <w:rFonts w:eastAsia="MS Mincho"/>
          <w:color w:val="000000" w:themeColor="text1"/>
        </w:rPr>
        <w:t>progress toward Reef 2050 Plan goals.</w:t>
      </w:r>
    </w:p>
    <w:p w:rsidR="00057454" w:rsidRPr="00247014" w:rsidRDefault="00057454" w:rsidP="001C0CB7">
      <w:pPr>
        <w:rPr>
          <w:color w:val="000000" w:themeColor="text1"/>
        </w:rPr>
      </w:pPr>
    </w:p>
    <w:bookmarkEnd w:id="29"/>
    <w:bookmarkEnd w:id="30"/>
    <w:bookmarkEnd w:id="31"/>
    <w:bookmarkEnd w:id="32"/>
    <w:p w:rsidR="00A77B00" w:rsidRDefault="00A77B00" w:rsidP="00E14245">
      <w:pPr>
        <w:rPr>
          <w:color w:val="000000" w:themeColor="text1"/>
        </w:rPr>
      </w:pPr>
    </w:p>
    <w:p w:rsidR="004A4412" w:rsidRDefault="004A4412">
      <w:pPr>
        <w:rPr>
          <w:color w:val="000000" w:themeColor="text1"/>
        </w:rPr>
      </w:pPr>
      <w:r>
        <w:rPr>
          <w:color w:val="000000" w:themeColor="text1"/>
        </w:rPr>
        <w:br w:type="page"/>
      </w:r>
    </w:p>
    <w:p w:rsidR="00057454" w:rsidRPr="00247014" w:rsidRDefault="00057454" w:rsidP="00A5666F">
      <w:pPr>
        <w:pStyle w:val="Heading1"/>
      </w:pPr>
      <w:bookmarkStart w:id="33" w:name="_Toc393133563"/>
      <w:r w:rsidRPr="00247014">
        <w:lastRenderedPageBreak/>
        <w:t>2.</w:t>
      </w:r>
      <w:r w:rsidRPr="00247014">
        <w:tab/>
        <w:t>Methods</w:t>
      </w:r>
      <w:r w:rsidR="000823CB">
        <w:t xml:space="preserve"> summary</w:t>
      </w:r>
      <w:bookmarkEnd w:id="33"/>
    </w:p>
    <w:p w:rsidR="00A77B00" w:rsidRPr="000030E1" w:rsidRDefault="00A77B00" w:rsidP="00A77B00">
      <w:r>
        <w:rPr>
          <w:lang w:val="en-US" w:eastAsia="en-AU"/>
        </w:rPr>
        <w:t>In the following an overview is given of the sampl</w:t>
      </w:r>
      <w:r w:rsidR="000823CB">
        <w:rPr>
          <w:lang w:val="en-US" w:eastAsia="en-AU"/>
        </w:rPr>
        <w:t>ing design and indicators collected. More details of the</w:t>
      </w:r>
      <w:r>
        <w:rPr>
          <w:lang w:val="en-US" w:eastAsia="en-AU"/>
        </w:rPr>
        <w:t xml:space="preserve"> </w:t>
      </w:r>
      <w:r w:rsidR="000823CB">
        <w:rPr>
          <w:lang w:val="en-US" w:eastAsia="en-AU"/>
        </w:rPr>
        <w:t xml:space="preserve">data </w:t>
      </w:r>
      <w:r>
        <w:rPr>
          <w:lang w:val="en-US" w:eastAsia="en-AU"/>
        </w:rPr>
        <w:t>collection, preparation and analytical methods</w:t>
      </w:r>
      <w:r w:rsidR="000823CB">
        <w:rPr>
          <w:lang w:val="en-US" w:eastAsia="en-AU"/>
        </w:rPr>
        <w:t xml:space="preserve"> are in Appendix 1 and </w:t>
      </w:r>
      <w:r>
        <w:rPr>
          <w:lang w:val="en-US" w:eastAsia="en-AU"/>
        </w:rPr>
        <w:t xml:space="preserve">in a separate QAQC </w:t>
      </w:r>
      <w:r w:rsidRPr="00172033">
        <w:rPr>
          <w:lang w:val="en-US" w:eastAsia="en-AU"/>
        </w:rPr>
        <w:t>report</w:t>
      </w:r>
      <w:r>
        <w:rPr>
          <w:lang w:val="en-US" w:eastAsia="en-AU"/>
        </w:rPr>
        <w:t>, updated annually</w:t>
      </w:r>
      <w:r w:rsidRPr="00172033">
        <w:rPr>
          <w:lang w:val="en-US" w:eastAsia="en-AU"/>
        </w:rPr>
        <w:t xml:space="preserve"> (</w:t>
      </w:r>
      <w:r w:rsidRPr="00172033">
        <w:rPr>
          <w:szCs w:val="22"/>
        </w:rPr>
        <w:t>GBRMPA in press</w:t>
      </w:r>
      <w:r w:rsidRPr="00172033">
        <w:t>)</w:t>
      </w:r>
      <w:r>
        <w:t xml:space="preserve">, </w:t>
      </w:r>
      <w:r w:rsidR="000823CB">
        <w:t xml:space="preserve">which </w:t>
      </w:r>
      <w:r w:rsidR="008D5F0E">
        <w:t xml:space="preserve">covers </w:t>
      </w:r>
      <w:r w:rsidR="009159E1">
        <w:t>e.</w:t>
      </w:r>
      <w:r>
        <w:t>g., the o</w:t>
      </w:r>
      <w:r w:rsidRPr="00B644D3">
        <w:t>bjective</w:t>
      </w:r>
      <w:r>
        <w:t>s and p</w:t>
      </w:r>
      <w:r w:rsidRPr="00B644D3">
        <w:t>rinciple</w:t>
      </w:r>
      <w:r>
        <w:t>s of analyse</w:t>
      </w:r>
      <w:r w:rsidRPr="00B644D3">
        <w:t xml:space="preserve">s, </w:t>
      </w:r>
      <w:r>
        <w:t>step-by-step s</w:t>
      </w:r>
      <w:r w:rsidRPr="00B644D3">
        <w:t>ample analysis</w:t>
      </w:r>
      <w:r>
        <w:t xml:space="preserve"> procedures,</w:t>
      </w:r>
      <w:r w:rsidRPr="00B644D3">
        <w:t xml:space="preserve"> instrument performance, data management</w:t>
      </w:r>
      <w:r>
        <w:t xml:space="preserve"> and q</w:t>
      </w:r>
      <w:r w:rsidRPr="00B644D3">
        <w:t>uality control</w:t>
      </w:r>
      <w:r w:rsidR="008D5F0E">
        <w:t xml:space="preserve"> measures</w:t>
      </w:r>
      <w:r>
        <w:t>.</w:t>
      </w:r>
    </w:p>
    <w:p w:rsidR="00A77B00" w:rsidRDefault="00A77B00" w:rsidP="00312ADA">
      <w:pPr>
        <w:rPr>
          <w:color w:val="000000" w:themeColor="text1"/>
          <w:lang w:eastAsia="en-AU"/>
        </w:rPr>
      </w:pPr>
    </w:p>
    <w:p w:rsidR="008D5F0E" w:rsidRPr="007948CD" w:rsidRDefault="008D5F0E" w:rsidP="008D5F0E">
      <w:pPr>
        <w:pStyle w:val="Heading2"/>
      </w:pPr>
      <w:bookmarkStart w:id="34" w:name="_Toc229069183"/>
      <w:bookmarkStart w:id="35" w:name="_Toc393133564"/>
      <w:r w:rsidRPr="007948CD">
        <w:t>2.1</w:t>
      </w:r>
      <w:r w:rsidRPr="007948CD">
        <w:tab/>
        <w:t xml:space="preserve">Sampling </w:t>
      </w:r>
      <w:bookmarkEnd w:id="34"/>
      <w:r w:rsidRPr="007948CD">
        <w:t>design</w:t>
      </w:r>
      <w:bookmarkEnd w:id="35"/>
    </w:p>
    <w:p w:rsidR="008D5F0E" w:rsidRPr="008D5F0E" w:rsidRDefault="008D5F0E" w:rsidP="008D5F0E">
      <w:pPr>
        <w:rPr>
          <w:color w:val="000000" w:themeColor="text1"/>
        </w:rPr>
      </w:pPr>
      <w:r w:rsidRPr="008D5F0E">
        <w:rPr>
          <w:rFonts w:eastAsia="MS Mincho"/>
          <w:color w:val="000000" w:themeColor="text1"/>
        </w:rPr>
        <w:t>The key goal of the MMP inshore water quality and coral reef monitoring component</w:t>
      </w:r>
      <w:r>
        <w:rPr>
          <w:rFonts w:eastAsia="MS Mincho"/>
          <w:color w:val="000000" w:themeColor="text1"/>
        </w:rPr>
        <w:t>s</w:t>
      </w:r>
      <w:r w:rsidRPr="008D5F0E">
        <w:rPr>
          <w:rFonts w:eastAsia="MS Mincho"/>
          <w:color w:val="000000" w:themeColor="text1"/>
        </w:rPr>
        <w:t xml:space="preserve"> is to accurately quantify temporal and spatial variation in inshore coral reef community condition and relate this variation to differences in local reef water quality. </w:t>
      </w:r>
      <w:r w:rsidRPr="008D5F0E">
        <w:rPr>
          <w:color w:val="000000" w:themeColor="text1"/>
        </w:rPr>
        <w:t xml:space="preserve">To facilitate the identification of relationships between the composition and resilience of benthic communities and their environmental conditions it is essential that the environmental setting of each monitoring location </w:t>
      </w:r>
      <w:r>
        <w:rPr>
          <w:color w:val="000000" w:themeColor="text1"/>
        </w:rPr>
        <w:t>is</w:t>
      </w:r>
      <w:r w:rsidRPr="008D5F0E">
        <w:rPr>
          <w:color w:val="000000" w:themeColor="text1"/>
        </w:rPr>
        <w:t xml:space="preserve"> adequately described, to this end:</w:t>
      </w:r>
    </w:p>
    <w:p w:rsidR="008D5F0E" w:rsidRPr="008D5F0E" w:rsidRDefault="008D5F0E" w:rsidP="008D5F0E">
      <w:pPr>
        <w:rPr>
          <w:color w:val="000000" w:themeColor="text1"/>
        </w:rPr>
      </w:pPr>
    </w:p>
    <w:p w:rsidR="008D5F0E" w:rsidRPr="008D5F0E" w:rsidRDefault="008D5F0E" w:rsidP="00E94E33">
      <w:pPr>
        <w:pStyle w:val="ListParagraph"/>
        <w:numPr>
          <w:ilvl w:val="0"/>
          <w:numId w:val="7"/>
        </w:numPr>
        <w:rPr>
          <w:rFonts w:cs="Arial"/>
          <w:color w:val="000000" w:themeColor="text1"/>
          <w:szCs w:val="22"/>
        </w:rPr>
      </w:pPr>
      <w:r w:rsidRPr="008D5F0E">
        <w:rPr>
          <w:rFonts w:cs="Arial"/>
          <w:color w:val="000000" w:themeColor="text1"/>
          <w:szCs w:val="22"/>
        </w:rPr>
        <w:t>Water temperature is continuously monitored at all locations to identify instances of thermal stress</w:t>
      </w:r>
      <w:r>
        <w:rPr>
          <w:rFonts w:cs="Arial"/>
          <w:color w:val="000000" w:themeColor="text1"/>
          <w:szCs w:val="22"/>
        </w:rPr>
        <w:t>;</w:t>
      </w:r>
    </w:p>
    <w:p w:rsidR="008D5F0E" w:rsidRPr="008D5F0E" w:rsidRDefault="008D5F0E" w:rsidP="00E94E33">
      <w:pPr>
        <w:pStyle w:val="ListParagraph"/>
        <w:numPr>
          <w:ilvl w:val="0"/>
          <w:numId w:val="7"/>
        </w:numPr>
        <w:rPr>
          <w:rFonts w:cs="Arial"/>
          <w:color w:val="000000" w:themeColor="text1"/>
          <w:szCs w:val="22"/>
        </w:rPr>
      </w:pPr>
      <w:r w:rsidRPr="008D5F0E">
        <w:rPr>
          <w:rFonts w:cs="Arial"/>
          <w:color w:val="000000" w:themeColor="text1"/>
          <w:szCs w:val="22"/>
        </w:rPr>
        <w:t>Assessments of the grain size distribution and nutrient content of sediments were added in 2006/07 as indicators for the accumulation of fine sediments and/or nutrients and to infer the general hydrodynamic setting of sites</w:t>
      </w:r>
      <w:r>
        <w:rPr>
          <w:rFonts w:cs="Arial"/>
          <w:color w:val="000000" w:themeColor="text1"/>
          <w:szCs w:val="22"/>
        </w:rPr>
        <w:t>;</w:t>
      </w:r>
    </w:p>
    <w:p w:rsidR="008D5F0E" w:rsidRDefault="008D5F0E" w:rsidP="00E94E33">
      <w:pPr>
        <w:pStyle w:val="ListParagraph"/>
        <w:numPr>
          <w:ilvl w:val="0"/>
          <w:numId w:val="7"/>
        </w:numPr>
        <w:rPr>
          <w:rFonts w:cs="Arial"/>
          <w:color w:val="000000" w:themeColor="text1"/>
          <w:szCs w:val="22"/>
        </w:rPr>
      </w:pPr>
      <w:r w:rsidRPr="008D5F0E">
        <w:rPr>
          <w:rFonts w:cs="Arial"/>
          <w:color w:val="000000" w:themeColor="text1"/>
          <w:szCs w:val="22"/>
        </w:rPr>
        <w:t>The water quality monitoring sites are matched to the core coral reef monitoring locations</w:t>
      </w:r>
      <w:r>
        <w:rPr>
          <w:rFonts w:cs="Arial"/>
          <w:color w:val="000000" w:themeColor="text1"/>
          <w:szCs w:val="22"/>
        </w:rPr>
        <w:t>.</w:t>
      </w:r>
    </w:p>
    <w:p w:rsidR="008D5F0E" w:rsidRDefault="008D5F0E" w:rsidP="008D5F0E">
      <w:pPr>
        <w:rPr>
          <w:color w:val="000000" w:themeColor="text1"/>
        </w:rPr>
      </w:pPr>
    </w:p>
    <w:p w:rsidR="00B855D7" w:rsidRDefault="008D5F0E" w:rsidP="008D5F0E">
      <w:r w:rsidRPr="000D7242">
        <w:rPr>
          <w:color w:val="000000" w:themeColor="text1"/>
        </w:rPr>
        <w:t xml:space="preserve">The sampling design was selected for the detection of change in benthic communities on inshore reefs in response to improvements in water quality parameters associated with specific </w:t>
      </w:r>
      <w:r w:rsidR="007815A1">
        <w:rPr>
          <w:color w:val="000000" w:themeColor="text1"/>
        </w:rPr>
        <w:t>(sub-</w:t>
      </w:r>
      <w:r w:rsidRPr="000D7242">
        <w:rPr>
          <w:color w:val="000000" w:themeColor="text1"/>
        </w:rPr>
        <w:t>)</w:t>
      </w:r>
      <w:r w:rsidR="007815A1">
        <w:rPr>
          <w:color w:val="000000" w:themeColor="text1"/>
        </w:rPr>
        <w:t>regions</w:t>
      </w:r>
      <w:r w:rsidRPr="000D7242">
        <w:rPr>
          <w:color w:val="000000" w:themeColor="text1"/>
        </w:rPr>
        <w:t xml:space="preserve">. </w:t>
      </w:r>
      <w:r w:rsidR="00B855D7">
        <w:rPr>
          <w:rFonts w:ascii="Helvetica" w:hAnsi="Helvetica" w:cs="Helvetica"/>
          <w:szCs w:val="22"/>
        </w:rPr>
        <w:t xml:space="preserve">Within each </w:t>
      </w:r>
      <w:r w:rsidR="007815A1">
        <w:rPr>
          <w:rFonts w:ascii="Helvetica" w:hAnsi="Helvetica" w:cs="Helvetica"/>
          <w:szCs w:val="22"/>
        </w:rPr>
        <w:t>(sub-)region</w:t>
      </w:r>
      <w:r w:rsidR="00B855D7">
        <w:rPr>
          <w:rFonts w:ascii="Helvetica" w:hAnsi="Helvetica" w:cs="Helvetica"/>
          <w:szCs w:val="22"/>
        </w:rPr>
        <w:t xml:space="preserve"> sites were selected along a gradient of exposure to runoff, largely determined as increasing distance from a river mouth in a northerly direction to reflect the predominantly northward flow of surface water forced by the prevailing south-easterly winds (Larcombe </w:t>
      </w:r>
      <w:r w:rsidR="00B855D7" w:rsidRPr="00911B35">
        <w:rPr>
          <w:rFonts w:ascii="Helvetica" w:hAnsi="Helvetica" w:cs="Helvetica"/>
          <w:i/>
          <w:szCs w:val="22"/>
        </w:rPr>
        <w:t>et al.</w:t>
      </w:r>
      <w:r w:rsidR="00B855D7">
        <w:rPr>
          <w:rFonts w:ascii="Helvetica" w:hAnsi="Helvetica" w:cs="Helvetica"/>
          <w:szCs w:val="22"/>
        </w:rPr>
        <w:t xml:space="preserve"> 1995, Brinkman </w:t>
      </w:r>
      <w:r w:rsidR="00B855D7" w:rsidRPr="0092659B">
        <w:rPr>
          <w:rFonts w:ascii="Helvetica" w:hAnsi="Helvetica" w:cs="Helvetica"/>
          <w:i/>
          <w:szCs w:val="22"/>
        </w:rPr>
        <w:t>et al.</w:t>
      </w:r>
      <w:r w:rsidR="00B855D7">
        <w:rPr>
          <w:rFonts w:ascii="Helvetica" w:hAnsi="Helvetica" w:cs="Helvetica"/>
          <w:szCs w:val="22"/>
        </w:rPr>
        <w:t xml:space="preserve"> 2011).</w:t>
      </w:r>
      <w:r w:rsidR="00B855D7">
        <w:t xml:space="preserve"> </w:t>
      </w:r>
      <w:r w:rsidR="003535EA">
        <w:t>Sub-regions were included in the Wet Tropics region as in this region sites wer</w:t>
      </w:r>
      <w:r w:rsidR="00FF521E">
        <w:t>e selected along gradients extending from the combined catchments of; the Barron and Daintree rivers, the Johnstone and Russell-Mulgrave rivers</w:t>
      </w:r>
      <w:r w:rsidR="009159E1">
        <w:t>,</w:t>
      </w:r>
      <w:r w:rsidR="00FF521E">
        <w:t xml:space="preserve"> and the Herbert and Tully rivers.</w:t>
      </w:r>
    </w:p>
    <w:p w:rsidR="00B855D7" w:rsidRDefault="00B855D7" w:rsidP="008D5F0E"/>
    <w:p w:rsidR="00B855D7" w:rsidRDefault="00B855D7" w:rsidP="008D5F0E">
      <w:pPr>
        <w:rPr>
          <w:color w:val="000000" w:themeColor="text1"/>
        </w:rPr>
      </w:pPr>
      <w:r w:rsidRPr="000D7242">
        <w:rPr>
          <w:color w:val="000000" w:themeColor="text1"/>
        </w:rPr>
        <w:t xml:space="preserve">Reefs within each </w:t>
      </w:r>
      <w:r>
        <w:rPr>
          <w:color w:val="000000" w:themeColor="text1"/>
        </w:rPr>
        <w:t xml:space="preserve">of </w:t>
      </w:r>
      <w:r>
        <w:t>four Natural Resource Management (NRM) regions</w:t>
      </w:r>
      <w:r w:rsidRPr="000D7242">
        <w:rPr>
          <w:color w:val="000000" w:themeColor="text1"/>
        </w:rPr>
        <w:t xml:space="preserve"> were designated as either </w:t>
      </w:r>
      <w:r w:rsidRPr="004E413F">
        <w:t>‘core’ or ‘cycle’ reefs (</w:t>
      </w:r>
      <w:r w:rsidR="00246CCF">
        <w:t>Figure 2, Table 1</w:t>
      </w:r>
      <w:r w:rsidRPr="004E413F">
        <w:t>). At core reefs, detailed manual and instrumental water</w:t>
      </w:r>
      <w:r>
        <w:t xml:space="preserve"> sampling was undertaken as well as annual surveys of reef status including the monitoring of coral recruitment</w:t>
      </w:r>
      <w:r w:rsidR="00ED3B1B">
        <w:t>,</w:t>
      </w:r>
      <w:r>
        <w:t xml:space="preserve"> the FORAM index</w:t>
      </w:r>
      <w:r w:rsidR="00ED3B1B">
        <w:t>, and sediment quality</w:t>
      </w:r>
      <w:r>
        <w:t xml:space="preserve">.  </w:t>
      </w:r>
      <w:r w:rsidR="00ED3B1B" w:rsidRPr="00ED3B1B">
        <w:rPr>
          <w:color w:val="000000" w:themeColor="text1"/>
        </w:rPr>
        <w:t xml:space="preserve">Cycle reefs </w:t>
      </w:r>
      <w:r w:rsidR="00D90C94">
        <w:rPr>
          <w:color w:val="000000" w:themeColor="text1"/>
        </w:rPr>
        <w:t>we</w:t>
      </w:r>
      <w:r w:rsidR="00D90C94" w:rsidRPr="00ED3B1B">
        <w:rPr>
          <w:color w:val="000000" w:themeColor="text1"/>
        </w:rPr>
        <w:t>re</w:t>
      </w:r>
      <w:r w:rsidR="00D90C94">
        <w:rPr>
          <w:color w:val="000000" w:themeColor="text1"/>
        </w:rPr>
        <w:t xml:space="preserve"> </w:t>
      </w:r>
      <w:r w:rsidR="00ED3B1B">
        <w:rPr>
          <w:color w:val="000000" w:themeColor="text1"/>
        </w:rPr>
        <w:t xml:space="preserve">visited every other year for </w:t>
      </w:r>
      <w:r w:rsidR="00ED3B1B">
        <w:t xml:space="preserve">surveys of reef status including the monitoring of sediment quality. </w:t>
      </w:r>
      <w:r>
        <w:t xml:space="preserve">Sampling of </w:t>
      </w:r>
      <w:r w:rsidRPr="007A279D">
        <w:t xml:space="preserve">the </w:t>
      </w:r>
      <w:r>
        <w:t xml:space="preserve">six open </w:t>
      </w:r>
      <w:r w:rsidRPr="009303C1">
        <w:t xml:space="preserve">water stations of </w:t>
      </w:r>
      <w:r w:rsidRPr="00ED3B1B">
        <w:t>the long-term ‘AIMS Cairns Transect’ was also continued (</w:t>
      </w:r>
      <w:r w:rsidR="00246CCF">
        <w:t>Figure 2</w:t>
      </w:r>
      <w:r w:rsidR="004E413F" w:rsidRPr="00ED3B1B">
        <w:t>,</w:t>
      </w:r>
      <w:r w:rsidR="00246CCF">
        <w:t xml:space="preserve"> Table 1</w:t>
      </w:r>
      <w:r w:rsidRPr="00ED3B1B">
        <w:t>).</w:t>
      </w:r>
      <w:r w:rsidR="00ED3B1B" w:rsidRPr="00ED3B1B">
        <w:t xml:space="preserve"> </w:t>
      </w:r>
      <w:r w:rsidR="00D90C94">
        <w:t xml:space="preserve">Coral reef surveys were undertaken predominantly over the months May-July. Water sampling was conducted three times a year with sampling nominally in February, in June/July and then again in September/October. </w:t>
      </w:r>
    </w:p>
    <w:p w:rsidR="00A77B00" w:rsidRDefault="00A77B00" w:rsidP="00312ADA">
      <w:pPr>
        <w:rPr>
          <w:color w:val="000000" w:themeColor="text1"/>
          <w:lang w:eastAsia="en-AU"/>
        </w:rPr>
      </w:pPr>
    </w:p>
    <w:p w:rsidR="00F8287B" w:rsidRPr="00F110EC" w:rsidRDefault="00F8287B" w:rsidP="00F8287B">
      <w:pPr>
        <w:pStyle w:val="Heading2"/>
      </w:pPr>
      <w:bookmarkStart w:id="36" w:name="_Toc393133565"/>
      <w:r w:rsidRPr="00F110EC">
        <w:t>2.2</w:t>
      </w:r>
      <w:r w:rsidRPr="00F110EC">
        <w:tab/>
      </w:r>
      <w:r>
        <w:t>Sampling</w:t>
      </w:r>
      <w:r w:rsidRPr="00F110EC">
        <w:t xml:space="preserve"> methods</w:t>
      </w:r>
      <w:bookmarkEnd w:id="36"/>
    </w:p>
    <w:p w:rsidR="00F8287B" w:rsidRDefault="00F8287B" w:rsidP="00F8287B">
      <w:r>
        <w:t>This section provides a brief overview of sampling undertaken. Detailed descriptions of methodologies can be found as Appendix 1.</w:t>
      </w:r>
    </w:p>
    <w:p w:rsidR="00F8287B" w:rsidRDefault="00F8287B" w:rsidP="00F8287B"/>
    <w:p w:rsidR="00A77B00" w:rsidRPr="003B430B" w:rsidRDefault="00A77B00" w:rsidP="00A77B00"/>
    <w:p w:rsidR="00057454" w:rsidRPr="003A0C2F" w:rsidRDefault="00057454" w:rsidP="00312ADA">
      <w:pPr>
        <w:rPr>
          <w:color w:val="4F81BD"/>
        </w:rPr>
      </w:pPr>
    </w:p>
    <w:p w:rsidR="004B77D2" w:rsidRPr="003A0C2F" w:rsidRDefault="004B77D2" w:rsidP="00EF392A">
      <w:pPr>
        <w:jc w:val="center"/>
        <w:rPr>
          <w:color w:val="4F81BD"/>
          <w:lang w:eastAsia="en-AU"/>
        </w:rPr>
      </w:pPr>
    </w:p>
    <w:p w:rsidR="00057454" w:rsidRPr="003A0C2F" w:rsidRDefault="00BB1E3C" w:rsidP="000E5B19">
      <w:pPr>
        <w:rPr>
          <w:lang w:eastAsia="en-AU"/>
        </w:rPr>
      </w:pPr>
      <w:r>
        <w:rPr>
          <w:noProof/>
          <w:lang w:val="en-AU" w:eastAsia="en-AU"/>
        </w:rPr>
        <w:lastRenderedPageBreak/>
        <w:drawing>
          <wp:inline distT="0" distB="0" distL="0" distR="0" wp14:anchorId="4364C224" wp14:editId="0B78B480">
            <wp:extent cx="5808345" cy="6578600"/>
            <wp:effectExtent l="0" t="0" r="1905" b="0"/>
            <wp:docPr id="3" name="Picture 3" descr="Figure 2: Sampling locations of the MMP coral and water quality monitoring. Map of MMP locations on coastal GBR. Table 1 describes monitoring activities undertaken at each location.  NRM Region boundaries are represented by coloured catchment areas.&#10;" title="Figure 2: Sampling locations of the MMP coral and water quality monitoring.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bschaffe\AppData\Local\Microsoft\Windows\Temporary Internet Files\Content.Outlook\WDMDTGD5\MMP 24reefs for Britta-black-white-symbols-wideConverted.tif"/>
                    <pic:cNvPicPr>
                      <a:picLocks noChangeAspect="1" noChangeArrowheads="1"/>
                    </pic:cNvPicPr>
                  </pic:nvPicPr>
                  <pic:blipFill>
                    <a:blip r:embed="rId300" cstate="print">
                      <a:extLst>
                        <a:ext uri="{28A0092B-C50C-407E-A947-70E740481C1C}">
                          <a14:useLocalDpi xmlns:a14="http://schemas.microsoft.com/office/drawing/2010/main"/>
                        </a:ext>
                      </a:extLst>
                    </a:blip>
                    <a:srcRect/>
                    <a:stretch>
                      <a:fillRect/>
                    </a:stretch>
                  </pic:blipFill>
                  <pic:spPr bwMode="auto">
                    <a:xfrm>
                      <a:off x="0" y="0"/>
                      <a:ext cx="5808345" cy="6578600"/>
                    </a:xfrm>
                    <a:prstGeom prst="rect">
                      <a:avLst/>
                    </a:prstGeom>
                    <a:noFill/>
                    <a:ln>
                      <a:noFill/>
                    </a:ln>
                  </pic:spPr>
                </pic:pic>
              </a:graphicData>
            </a:graphic>
          </wp:inline>
        </w:drawing>
      </w:r>
    </w:p>
    <w:p w:rsidR="0045190D" w:rsidRDefault="0045190D" w:rsidP="00DC7944">
      <w:pPr>
        <w:rPr>
          <w:rStyle w:val="Heading4Char"/>
        </w:rPr>
      </w:pPr>
      <w:bookmarkStart w:id="37" w:name="_Toc342300308"/>
      <w:bookmarkStart w:id="38" w:name="_Toc342302330"/>
      <w:bookmarkStart w:id="39" w:name="_Toc342308098"/>
    </w:p>
    <w:p w:rsidR="008C5312" w:rsidRPr="006507E1" w:rsidRDefault="008C5312" w:rsidP="006507E1">
      <w:pPr>
        <w:pStyle w:val="Caption"/>
        <w:rPr>
          <w:rStyle w:val="IntenseReference"/>
          <w:bCs w:val="0"/>
          <w:color w:val="auto"/>
        </w:rPr>
      </w:pPr>
      <w:bookmarkStart w:id="40" w:name="_Toc374111947"/>
      <w:bookmarkStart w:id="41" w:name="_Toc392930482"/>
      <w:r w:rsidRPr="006507E1">
        <w:t xml:space="preserve">Figure </w:t>
      </w:r>
      <w:r w:rsidRPr="006507E1">
        <w:fldChar w:fldCharType="begin"/>
      </w:r>
      <w:r w:rsidRPr="006507E1">
        <w:instrText xml:space="preserve"> SEQ Figure \* ARABIC </w:instrText>
      </w:r>
      <w:r w:rsidRPr="006507E1">
        <w:fldChar w:fldCharType="separate"/>
      </w:r>
      <w:r w:rsidR="00D523D3">
        <w:rPr>
          <w:noProof/>
        </w:rPr>
        <w:t>2</w:t>
      </w:r>
      <w:r w:rsidRPr="006507E1">
        <w:fldChar w:fldCharType="end"/>
      </w:r>
      <w:r w:rsidRPr="006507E1">
        <w:tab/>
      </w:r>
      <w:r w:rsidR="00057454" w:rsidRPr="006507E1">
        <w:rPr>
          <w:rStyle w:val="Heading4Char"/>
          <w:rFonts w:ascii="Arial Narrow" w:hAnsi="Arial Narrow"/>
          <w:i w:val="0"/>
        </w:rPr>
        <w:t xml:space="preserve">Sampling locations of the MMP coral </w:t>
      </w:r>
      <w:r w:rsidRPr="006507E1">
        <w:rPr>
          <w:rStyle w:val="Heading4Char"/>
          <w:rFonts w:ascii="Arial Narrow" w:hAnsi="Arial Narrow"/>
          <w:i w:val="0"/>
        </w:rPr>
        <w:t xml:space="preserve">and water quality </w:t>
      </w:r>
      <w:r w:rsidR="00057454" w:rsidRPr="006507E1">
        <w:rPr>
          <w:rStyle w:val="Heading4Char"/>
          <w:rFonts w:ascii="Arial Narrow" w:hAnsi="Arial Narrow"/>
          <w:i w:val="0"/>
        </w:rPr>
        <w:t>monitoring.</w:t>
      </w:r>
      <w:bookmarkEnd w:id="40"/>
      <w:bookmarkEnd w:id="41"/>
      <w:r w:rsidR="00057454" w:rsidRPr="006507E1">
        <w:rPr>
          <w:rStyle w:val="IntenseReference"/>
          <w:bCs w:val="0"/>
          <w:color w:val="auto"/>
        </w:rPr>
        <w:t xml:space="preserve"> </w:t>
      </w:r>
    </w:p>
    <w:p w:rsidR="00057454" w:rsidRPr="00FC3E5C" w:rsidRDefault="00FC3E5C" w:rsidP="00FC3E5C">
      <w:pPr>
        <w:pStyle w:val="Caption"/>
        <w:rPr>
          <w:rStyle w:val="IntenseReference"/>
          <w:bCs w:val="0"/>
          <w:color w:val="auto"/>
        </w:rPr>
      </w:pPr>
      <w:r>
        <w:rPr>
          <w:rStyle w:val="IntenseReference"/>
          <w:bCs w:val="0"/>
          <w:color w:val="auto"/>
        </w:rPr>
        <w:t xml:space="preserve">Table 1 describes monitoring activities undertaken at each location.  </w:t>
      </w:r>
      <w:r w:rsidR="00057454" w:rsidRPr="00B855D7">
        <w:rPr>
          <w:rStyle w:val="IntenseReference"/>
          <w:rFonts w:cs="Arial"/>
          <w:color w:val="auto"/>
        </w:rPr>
        <w:t>NRM Region boundaries are represented by coloured catchment areas.</w:t>
      </w:r>
      <w:bookmarkEnd w:id="37"/>
      <w:bookmarkEnd w:id="38"/>
      <w:bookmarkEnd w:id="39"/>
    </w:p>
    <w:p w:rsidR="005E18DE" w:rsidRDefault="00057454" w:rsidP="005E18DE">
      <w:r w:rsidRPr="00A74428">
        <w:rPr>
          <w:rStyle w:val="IntenseReference"/>
        </w:rPr>
        <w:br w:type="page"/>
      </w:r>
      <w:bookmarkStart w:id="42" w:name="_Toc229069186"/>
    </w:p>
    <w:p w:rsidR="008C5312" w:rsidRDefault="005E18DE" w:rsidP="008C5312">
      <w:pPr>
        <w:pStyle w:val="Heading7"/>
        <w:rPr>
          <w:rFonts w:cs="Arial"/>
          <w:szCs w:val="20"/>
        </w:rPr>
      </w:pPr>
      <w:bookmarkStart w:id="43" w:name="_Ref374111242"/>
      <w:bookmarkStart w:id="44" w:name="_Toc392929532"/>
      <w:r>
        <w:lastRenderedPageBreak/>
        <w:t xml:space="preserve">Table </w:t>
      </w:r>
      <w:r>
        <w:fldChar w:fldCharType="begin"/>
      </w:r>
      <w:r>
        <w:instrText xml:space="preserve"> SEQ Table \* ARABIC </w:instrText>
      </w:r>
      <w:r>
        <w:fldChar w:fldCharType="separate"/>
      </w:r>
      <w:r w:rsidR="00D523D3">
        <w:rPr>
          <w:noProof/>
        </w:rPr>
        <w:t>1</w:t>
      </w:r>
      <w:r>
        <w:fldChar w:fldCharType="end"/>
      </w:r>
      <w:bookmarkEnd w:id="43"/>
      <w:r>
        <w:tab/>
      </w:r>
      <w:r w:rsidR="008C5312" w:rsidRPr="00BB1E3C">
        <w:rPr>
          <w:rStyle w:val="Heading4Char"/>
          <w:rFonts w:ascii="Arial Narrow" w:hAnsi="Arial Narrow"/>
          <w:i w:val="0"/>
        </w:rPr>
        <w:t xml:space="preserve">Sampling locations of the MMP coral </w:t>
      </w:r>
      <w:r w:rsidR="008C5312">
        <w:rPr>
          <w:rStyle w:val="Heading4Char"/>
          <w:rFonts w:ascii="Arial Narrow" w:hAnsi="Arial Narrow"/>
          <w:i w:val="0"/>
        </w:rPr>
        <w:t xml:space="preserve">and water quality </w:t>
      </w:r>
      <w:r w:rsidR="008C5312" w:rsidRPr="00BB1E3C">
        <w:rPr>
          <w:rStyle w:val="Heading4Char"/>
          <w:rFonts w:ascii="Arial Narrow" w:hAnsi="Arial Narrow"/>
          <w:i w:val="0"/>
        </w:rPr>
        <w:t>monitoring</w:t>
      </w:r>
      <w:r w:rsidR="002E77FC">
        <w:rPr>
          <w:rFonts w:cs="Arial"/>
          <w:szCs w:val="20"/>
        </w:rPr>
        <w:t>.</w:t>
      </w:r>
      <w:bookmarkEnd w:id="44"/>
      <w:r w:rsidR="002E77FC">
        <w:rPr>
          <w:rFonts w:cs="Arial"/>
          <w:szCs w:val="20"/>
        </w:rPr>
        <w:t xml:space="preserve"> </w:t>
      </w:r>
    </w:p>
    <w:p w:rsidR="005E18DE" w:rsidRPr="003D0F00" w:rsidRDefault="002E77FC" w:rsidP="005E18DE">
      <w:pPr>
        <w:pStyle w:val="Caption"/>
        <w:rPr>
          <w:rStyle w:val="IntenseReference"/>
        </w:rPr>
      </w:pPr>
      <w:r w:rsidRPr="003D0F00">
        <w:rPr>
          <w:rStyle w:val="IntenseReference"/>
        </w:rPr>
        <w:t>At ‘Core</w:t>
      </w:r>
      <w:r w:rsidR="004F71C4" w:rsidRPr="003D0F00">
        <w:rPr>
          <w:rStyle w:val="IntenseReference"/>
        </w:rPr>
        <w:t xml:space="preserve"> reefs’</w:t>
      </w:r>
      <w:r w:rsidR="00FC3E5C" w:rsidRPr="003D0F00">
        <w:rPr>
          <w:rStyle w:val="IntenseReference"/>
        </w:rPr>
        <w:t>:</w:t>
      </w:r>
      <w:r w:rsidR="004F71C4" w:rsidRPr="003D0F00">
        <w:rPr>
          <w:rStyle w:val="IntenseReference"/>
        </w:rPr>
        <w:t xml:space="preserve"> </w:t>
      </w:r>
      <w:r w:rsidR="00FC3E5C" w:rsidRPr="003D0F00">
        <w:rPr>
          <w:rStyle w:val="IntenseReference"/>
        </w:rPr>
        <w:t>coral communities, sediment composition, seawater temperature</w:t>
      </w:r>
      <w:r w:rsidR="005E18DE" w:rsidRPr="003D0F00">
        <w:rPr>
          <w:rStyle w:val="IntenseReference"/>
        </w:rPr>
        <w:t>, benthic foraminifera assemblage composition</w:t>
      </w:r>
      <w:r w:rsidR="009928C9" w:rsidRPr="003D0F00">
        <w:rPr>
          <w:rStyle w:val="IntenseReference"/>
        </w:rPr>
        <w:t>, coral settlement</w:t>
      </w:r>
      <w:r w:rsidRPr="003D0F00">
        <w:rPr>
          <w:rStyle w:val="IntenseReference"/>
        </w:rPr>
        <w:t xml:space="preserve"> are monitored annually</w:t>
      </w:r>
      <w:r w:rsidR="00FC3E5C" w:rsidRPr="003D0F00">
        <w:rPr>
          <w:rStyle w:val="IntenseReference"/>
        </w:rPr>
        <w:t>;</w:t>
      </w:r>
      <w:r w:rsidR="009928C9" w:rsidRPr="003D0F00">
        <w:rPr>
          <w:rStyle w:val="IntenseReference"/>
        </w:rPr>
        <w:t xml:space="preserve"> water quality </w:t>
      </w:r>
      <w:r w:rsidR="00FC3E5C" w:rsidRPr="003D0F00">
        <w:rPr>
          <w:rStyle w:val="IntenseReference"/>
        </w:rPr>
        <w:t xml:space="preserve">is </w:t>
      </w:r>
      <w:r w:rsidR="009928C9" w:rsidRPr="003D0F00">
        <w:rPr>
          <w:rStyle w:val="IntenseReference"/>
        </w:rPr>
        <w:t xml:space="preserve">monitored by both grab samples and water quality loggers. </w:t>
      </w:r>
      <w:r w:rsidR="00FC3E5C" w:rsidRPr="003D0F00">
        <w:rPr>
          <w:rStyle w:val="IntenseReference"/>
        </w:rPr>
        <w:t xml:space="preserve">At </w:t>
      </w:r>
      <w:r w:rsidR="00E22921" w:rsidRPr="003D0F00">
        <w:rPr>
          <w:rStyle w:val="IntenseReference"/>
        </w:rPr>
        <w:t>‘</w:t>
      </w:r>
      <w:r w:rsidR="009928C9" w:rsidRPr="003D0F00">
        <w:rPr>
          <w:rStyle w:val="IntenseReference"/>
        </w:rPr>
        <w:t>Cycle</w:t>
      </w:r>
      <w:r w:rsidR="004F71C4" w:rsidRPr="003D0F00">
        <w:rPr>
          <w:rStyle w:val="IntenseReference"/>
        </w:rPr>
        <w:t xml:space="preserve"> reefs</w:t>
      </w:r>
      <w:r w:rsidR="00E22921" w:rsidRPr="003D0F00">
        <w:rPr>
          <w:rStyle w:val="IntenseReference"/>
        </w:rPr>
        <w:t>’</w:t>
      </w:r>
      <w:r w:rsidR="00FC3E5C" w:rsidRPr="003D0F00">
        <w:rPr>
          <w:rStyle w:val="IntenseReference"/>
        </w:rPr>
        <w:t>:</w:t>
      </w:r>
      <w:r w:rsidR="00E22921" w:rsidRPr="003D0F00">
        <w:rPr>
          <w:rStyle w:val="IntenseReference"/>
        </w:rPr>
        <w:t xml:space="preserve"> </w:t>
      </w:r>
      <w:r w:rsidR="00FC3E5C" w:rsidRPr="003D0F00">
        <w:rPr>
          <w:rStyle w:val="IntenseReference"/>
        </w:rPr>
        <w:t xml:space="preserve">coral communities, sediment composition and seawater temperature </w:t>
      </w:r>
      <w:r w:rsidR="009928C9" w:rsidRPr="003D0F00">
        <w:rPr>
          <w:rStyle w:val="IntenseReference"/>
        </w:rPr>
        <w:t>are monitored in either odd or even</w:t>
      </w:r>
      <w:r w:rsidR="00FC3E5C" w:rsidRPr="003D0F00">
        <w:rPr>
          <w:rStyle w:val="IntenseReference"/>
        </w:rPr>
        <w:t xml:space="preserve"> years</w:t>
      </w:r>
      <w:r w:rsidR="009928C9" w:rsidRPr="003D0F00">
        <w:rPr>
          <w:rStyle w:val="IntenseReference"/>
        </w:rPr>
        <w:t xml:space="preserve">. At ‘Cairns water quality transect’ sites only grab sampling of water quality is undertaken. </w:t>
      </w:r>
      <w:r w:rsidR="005E18DE" w:rsidRPr="003D0F00">
        <w:rPr>
          <w:rStyle w:val="IntenseReference"/>
        </w:rPr>
        <w:t xml:space="preserve"> </w:t>
      </w:r>
      <w:r w:rsidR="00FC3E5C" w:rsidRPr="003D0F00">
        <w:rPr>
          <w:rStyle w:val="IntenseReference"/>
        </w:rPr>
        <w:t>Locations within the ‘midshelf’ water body (GBRMPA 2009)</w:t>
      </w:r>
      <w:r w:rsidR="008C5312" w:rsidRPr="003D0F00">
        <w:rPr>
          <w:rStyle w:val="IntenseReference"/>
        </w:rPr>
        <w:t xml:space="preserve"> are in italics.</w:t>
      </w:r>
    </w:p>
    <w:p w:rsidR="005E18DE" w:rsidRDefault="005E18DE" w:rsidP="005E18DE">
      <w:pPr>
        <w:rPr>
          <w:rFonts w:cs="Arial"/>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Caption w:val="Table 1 Sampling locations of the MMP coral and water quality monitoring."/>
        <w:tblDescription w:val="Table 1 Sampling locations of the MMP coral and water quality monitoring. At ‘Core reefs’: coral communities, sediment composition, seawater temperature, benthic foraminifera assemblage composition, coral settlement are monitored annually; water quality is monitored by both grab samples and water quality loggers. At ‘Cycle reefs’: coral communities, sediment composition and seawater temperature are monitored in either odd or even years. At ‘Cairns water quality transect’ sites only grab sampling of water quality is undertaken.  Locations within the ‘midshelf’ water body (GBRMPA 2009) are in italics.&#10;"/>
      </w:tblPr>
      <w:tblGrid>
        <w:gridCol w:w="1360"/>
        <w:gridCol w:w="1701"/>
        <w:gridCol w:w="1418"/>
        <w:gridCol w:w="1417"/>
        <w:gridCol w:w="1418"/>
        <w:gridCol w:w="1559"/>
      </w:tblGrid>
      <w:tr w:rsidR="009A25F1" w:rsidRPr="005E18DE" w:rsidTr="00B46D6D">
        <w:trPr>
          <w:cantSplit/>
          <w:trHeight w:val="191"/>
          <w:jc w:val="center"/>
        </w:trPr>
        <w:tc>
          <w:tcPr>
            <w:tcW w:w="1360" w:type="dxa"/>
            <w:vMerge w:val="restart"/>
            <w:shd w:val="clear" w:color="auto" w:fill="E6E6E6"/>
            <w:tcMar>
              <w:top w:w="0" w:type="dxa"/>
              <w:left w:w="30" w:type="dxa"/>
              <w:bottom w:w="0" w:type="dxa"/>
              <w:right w:w="30" w:type="dxa"/>
            </w:tcMar>
            <w:vAlign w:val="center"/>
          </w:tcPr>
          <w:p w:rsidR="00FF521E" w:rsidRPr="005E18DE" w:rsidRDefault="00FF521E" w:rsidP="00E22921">
            <w:pPr>
              <w:jc w:val="center"/>
              <w:rPr>
                <w:rFonts w:ascii="Arial Narrow" w:hAnsi="Arial Narrow" w:cs="Arial"/>
                <w:b/>
                <w:sz w:val="20"/>
              </w:rPr>
            </w:pPr>
            <w:r w:rsidRPr="005E18DE">
              <w:rPr>
                <w:rFonts w:ascii="Arial Narrow" w:hAnsi="Arial Narrow" w:cs="Arial"/>
                <w:b/>
                <w:sz w:val="20"/>
              </w:rPr>
              <w:t>NRM region</w:t>
            </w:r>
          </w:p>
        </w:tc>
        <w:tc>
          <w:tcPr>
            <w:tcW w:w="1701" w:type="dxa"/>
            <w:vMerge w:val="restart"/>
            <w:shd w:val="clear" w:color="auto" w:fill="E6E6E6"/>
            <w:vAlign w:val="center"/>
          </w:tcPr>
          <w:p w:rsidR="00FF521E" w:rsidRDefault="00FF521E" w:rsidP="00FF521E">
            <w:pPr>
              <w:jc w:val="center"/>
              <w:rPr>
                <w:rFonts w:ascii="Arial Narrow" w:hAnsi="Arial Narrow" w:cs="Arial"/>
                <w:b/>
                <w:sz w:val="20"/>
              </w:rPr>
            </w:pPr>
            <w:r>
              <w:rPr>
                <w:rFonts w:ascii="Arial Narrow" w:hAnsi="Arial Narrow" w:cs="Arial"/>
                <w:b/>
                <w:sz w:val="20"/>
              </w:rPr>
              <w:t>Sub Regions</w:t>
            </w:r>
          </w:p>
        </w:tc>
        <w:tc>
          <w:tcPr>
            <w:tcW w:w="1418" w:type="dxa"/>
            <w:vMerge w:val="restart"/>
            <w:shd w:val="clear" w:color="auto" w:fill="E6E6E6"/>
            <w:tcMar>
              <w:top w:w="0" w:type="dxa"/>
              <w:left w:w="30" w:type="dxa"/>
              <w:bottom w:w="0" w:type="dxa"/>
              <w:right w:w="30" w:type="dxa"/>
            </w:tcMar>
            <w:vAlign w:val="center"/>
          </w:tcPr>
          <w:p w:rsidR="00FF521E" w:rsidRPr="005E18DE" w:rsidRDefault="00FF521E" w:rsidP="00E22921">
            <w:pPr>
              <w:jc w:val="center"/>
              <w:rPr>
                <w:rFonts w:ascii="Arial Narrow" w:hAnsi="Arial Narrow" w:cs="Arial"/>
                <w:b/>
                <w:sz w:val="20"/>
              </w:rPr>
            </w:pPr>
            <w:r>
              <w:rPr>
                <w:rFonts w:ascii="Arial Narrow" w:hAnsi="Arial Narrow" w:cs="Arial"/>
                <w:b/>
                <w:sz w:val="20"/>
              </w:rPr>
              <w:t>Core reefs</w:t>
            </w:r>
          </w:p>
        </w:tc>
        <w:tc>
          <w:tcPr>
            <w:tcW w:w="2835" w:type="dxa"/>
            <w:gridSpan w:val="2"/>
            <w:shd w:val="clear" w:color="auto" w:fill="E6E6E6"/>
            <w:tcMar>
              <w:top w:w="0" w:type="dxa"/>
              <w:left w:w="30" w:type="dxa"/>
              <w:bottom w:w="0" w:type="dxa"/>
              <w:right w:w="30" w:type="dxa"/>
            </w:tcMar>
            <w:vAlign w:val="center"/>
          </w:tcPr>
          <w:p w:rsidR="00FF521E" w:rsidRPr="005E18DE" w:rsidRDefault="00FF521E" w:rsidP="00E22921">
            <w:pPr>
              <w:spacing w:before="100" w:beforeAutospacing="1" w:after="100" w:afterAutospacing="1"/>
              <w:jc w:val="center"/>
              <w:rPr>
                <w:rFonts w:ascii="Arial Narrow" w:hAnsi="Arial Narrow" w:cs="Arial"/>
                <w:b/>
                <w:sz w:val="20"/>
              </w:rPr>
            </w:pPr>
            <w:r>
              <w:rPr>
                <w:rFonts w:ascii="Arial Narrow" w:hAnsi="Arial Narrow" w:cs="Arial"/>
                <w:b/>
                <w:sz w:val="20"/>
              </w:rPr>
              <w:t>Cycle reefs</w:t>
            </w:r>
          </w:p>
        </w:tc>
        <w:tc>
          <w:tcPr>
            <w:tcW w:w="1559" w:type="dxa"/>
            <w:vMerge w:val="restart"/>
            <w:shd w:val="clear" w:color="auto" w:fill="E6E6E6"/>
            <w:vAlign w:val="center"/>
          </w:tcPr>
          <w:p w:rsidR="00FF521E" w:rsidRPr="005E18DE" w:rsidRDefault="00FF521E" w:rsidP="00E22921">
            <w:pPr>
              <w:spacing w:before="100" w:beforeAutospacing="1" w:after="100" w:afterAutospacing="1"/>
              <w:jc w:val="center"/>
              <w:rPr>
                <w:rFonts w:ascii="Arial Narrow" w:hAnsi="Arial Narrow" w:cs="Arial"/>
                <w:b/>
                <w:sz w:val="20"/>
              </w:rPr>
            </w:pPr>
            <w:r w:rsidRPr="005E18DE">
              <w:rPr>
                <w:rFonts w:ascii="Arial Narrow" w:hAnsi="Arial Narrow" w:cs="Arial"/>
                <w:b/>
                <w:sz w:val="20"/>
              </w:rPr>
              <w:t>Cairns water quality transect</w:t>
            </w:r>
          </w:p>
        </w:tc>
      </w:tr>
      <w:tr w:rsidR="009A25F1" w:rsidRPr="005E18DE" w:rsidTr="00B46D6D">
        <w:trPr>
          <w:cantSplit/>
          <w:trHeight w:val="191"/>
          <w:jc w:val="center"/>
        </w:trPr>
        <w:tc>
          <w:tcPr>
            <w:tcW w:w="1360" w:type="dxa"/>
            <w:vMerge/>
            <w:shd w:val="clear" w:color="auto" w:fill="E6E6E6"/>
            <w:tcMar>
              <w:top w:w="0" w:type="dxa"/>
              <w:left w:w="30" w:type="dxa"/>
              <w:bottom w:w="0" w:type="dxa"/>
              <w:right w:w="30" w:type="dxa"/>
            </w:tcMar>
            <w:vAlign w:val="center"/>
          </w:tcPr>
          <w:p w:rsidR="00FF521E" w:rsidRPr="005E18DE" w:rsidRDefault="00FF521E" w:rsidP="005E18DE">
            <w:pPr>
              <w:rPr>
                <w:rFonts w:ascii="Arial Narrow" w:hAnsi="Arial Narrow" w:cs="Arial"/>
                <w:b/>
                <w:sz w:val="20"/>
              </w:rPr>
            </w:pPr>
          </w:p>
        </w:tc>
        <w:tc>
          <w:tcPr>
            <w:tcW w:w="1701" w:type="dxa"/>
            <w:vMerge/>
            <w:tcBorders>
              <w:bottom w:val="single" w:sz="4" w:space="0" w:color="auto"/>
            </w:tcBorders>
            <w:shd w:val="clear" w:color="auto" w:fill="E6E6E6"/>
          </w:tcPr>
          <w:p w:rsidR="00FF521E" w:rsidRPr="005E18DE" w:rsidRDefault="00FF521E" w:rsidP="005E18DE">
            <w:pPr>
              <w:rPr>
                <w:rFonts w:ascii="Arial Narrow" w:hAnsi="Arial Narrow" w:cs="Arial"/>
                <w:b/>
                <w:sz w:val="20"/>
              </w:rPr>
            </w:pPr>
          </w:p>
        </w:tc>
        <w:tc>
          <w:tcPr>
            <w:tcW w:w="1418" w:type="dxa"/>
            <w:vMerge/>
            <w:tcBorders>
              <w:bottom w:val="single" w:sz="4" w:space="0" w:color="auto"/>
            </w:tcBorders>
            <w:shd w:val="clear" w:color="auto" w:fill="E6E6E6"/>
            <w:tcMar>
              <w:top w:w="0" w:type="dxa"/>
              <w:left w:w="30" w:type="dxa"/>
              <w:bottom w:w="0" w:type="dxa"/>
              <w:right w:w="30" w:type="dxa"/>
            </w:tcMar>
            <w:vAlign w:val="center"/>
          </w:tcPr>
          <w:p w:rsidR="00FF521E" w:rsidRPr="005E18DE" w:rsidRDefault="00FF521E" w:rsidP="005E18DE">
            <w:pPr>
              <w:rPr>
                <w:rFonts w:ascii="Arial Narrow" w:hAnsi="Arial Narrow" w:cs="Arial"/>
                <w:b/>
                <w:sz w:val="20"/>
              </w:rPr>
            </w:pPr>
          </w:p>
        </w:tc>
        <w:tc>
          <w:tcPr>
            <w:tcW w:w="1417" w:type="dxa"/>
            <w:tcBorders>
              <w:bottom w:val="single" w:sz="4" w:space="0" w:color="auto"/>
            </w:tcBorders>
            <w:shd w:val="clear" w:color="auto" w:fill="E6E6E6"/>
            <w:tcMar>
              <w:top w:w="0" w:type="dxa"/>
              <w:left w:w="30" w:type="dxa"/>
              <w:bottom w:w="0" w:type="dxa"/>
              <w:right w:w="30" w:type="dxa"/>
            </w:tcMar>
          </w:tcPr>
          <w:p w:rsidR="00FF521E" w:rsidRPr="005E18DE" w:rsidRDefault="00FF521E" w:rsidP="005E18DE">
            <w:pPr>
              <w:jc w:val="center"/>
              <w:rPr>
                <w:rFonts w:ascii="Arial Narrow" w:hAnsi="Arial Narrow" w:cs="Arial"/>
                <w:b/>
                <w:sz w:val="20"/>
              </w:rPr>
            </w:pPr>
            <w:r w:rsidRPr="005E18DE">
              <w:rPr>
                <w:rFonts w:ascii="Arial Narrow" w:hAnsi="Arial Narrow" w:cs="Arial"/>
                <w:b/>
                <w:sz w:val="20"/>
              </w:rPr>
              <w:t>Odd years</w:t>
            </w:r>
          </w:p>
        </w:tc>
        <w:tc>
          <w:tcPr>
            <w:tcW w:w="1418" w:type="dxa"/>
            <w:tcBorders>
              <w:bottom w:val="single" w:sz="4" w:space="0" w:color="auto"/>
            </w:tcBorders>
            <w:shd w:val="clear" w:color="auto" w:fill="E6E6E6"/>
          </w:tcPr>
          <w:p w:rsidR="00FF521E" w:rsidRPr="005E18DE" w:rsidRDefault="00FF521E" w:rsidP="005E18DE">
            <w:pPr>
              <w:spacing w:before="100" w:beforeAutospacing="1" w:after="100" w:afterAutospacing="1"/>
              <w:jc w:val="center"/>
              <w:rPr>
                <w:rFonts w:ascii="Arial Narrow" w:hAnsi="Arial Narrow" w:cs="Arial"/>
                <w:b/>
                <w:sz w:val="20"/>
              </w:rPr>
            </w:pPr>
            <w:r w:rsidRPr="005E18DE">
              <w:rPr>
                <w:rFonts w:ascii="Arial Narrow" w:hAnsi="Arial Narrow" w:cs="Arial"/>
                <w:b/>
                <w:sz w:val="20"/>
              </w:rPr>
              <w:t>Even Years</w:t>
            </w:r>
          </w:p>
        </w:tc>
        <w:tc>
          <w:tcPr>
            <w:tcW w:w="1559" w:type="dxa"/>
            <w:vMerge/>
            <w:tcBorders>
              <w:bottom w:val="single" w:sz="4" w:space="0" w:color="auto"/>
            </w:tcBorders>
            <w:shd w:val="clear" w:color="auto" w:fill="E6E6E6"/>
          </w:tcPr>
          <w:p w:rsidR="00FF521E" w:rsidRPr="005E18DE" w:rsidRDefault="00FF521E" w:rsidP="005E18DE">
            <w:pPr>
              <w:spacing w:before="100" w:beforeAutospacing="1" w:after="100" w:afterAutospacing="1"/>
              <w:jc w:val="center"/>
              <w:rPr>
                <w:rFonts w:ascii="Arial Narrow" w:hAnsi="Arial Narrow" w:cs="Arial"/>
                <w:b/>
                <w:sz w:val="20"/>
              </w:rPr>
            </w:pPr>
          </w:p>
        </w:tc>
      </w:tr>
      <w:tr w:rsidR="009A25F1" w:rsidRPr="005E18DE" w:rsidTr="00B46D6D">
        <w:trPr>
          <w:cantSplit/>
          <w:trHeight w:val="250"/>
          <w:jc w:val="center"/>
        </w:trPr>
        <w:tc>
          <w:tcPr>
            <w:tcW w:w="1360" w:type="dxa"/>
            <w:vMerge w:val="restart"/>
            <w:tcMar>
              <w:top w:w="0" w:type="dxa"/>
              <w:left w:w="30" w:type="dxa"/>
              <w:bottom w:w="0" w:type="dxa"/>
              <w:right w:w="30" w:type="dxa"/>
            </w:tcMar>
            <w:vAlign w:val="center"/>
          </w:tcPr>
          <w:p w:rsidR="00FF521E" w:rsidRPr="005E18DE" w:rsidRDefault="00FF521E" w:rsidP="005E18DE">
            <w:pPr>
              <w:rPr>
                <w:rFonts w:ascii="Arial Narrow" w:hAnsi="Arial Narrow" w:cs="Arial"/>
                <w:sz w:val="20"/>
              </w:rPr>
            </w:pPr>
            <w:r w:rsidRPr="005E18DE">
              <w:rPr>
                <w:rFonts w:ascii="Arial Narrow" w:hAnsi="Arial Narrow" w:cs="Arial"/>
                <w:sz w:val="20"/>
              </w:rPr>
              <w:t>Wet Tropics</w:t>
            </w:r>
          </w:p>
        </w:tc>
        <w:tc>
          <w:tcPr>
            <w:tcW w:w="1701" w:type="dxa"/>
            <w:vMerge w:val="restart"/>
            <w:vAlign w:val="center"/>
          </w:tcPr>
          <w:p w:rsidR="00FF521E" w:rsidRPr="009A25F1" w:rsidRDefault="00FF521E" w:rsidP="009A25F1">
            <w:pPr>
              <w:jc w:val="center"/>
              <w:rPr>
                <w:rFonts w:ascii="Arial Narrow" w:hAnsi="Arial Narrow" w:cs="Arial"/>
                <w:sz w:val="20"/>
              </w:rPr>
            </w:pPr>
            <w:r w:rsidRPr="009A25F1">
              <w:rPr>
                <w:rFonts w:ascii="Arial Narrow" w:hAnsi="Arial Narrow" w:cs="Arial"/>
                <w:sz w:val="20"/>
              </w:rPr>
              <w:t>Barron</w:t>
            </w:r>
            <w:r w:rsidR="00570944">
              <w:rPr>
                <w:rFonts w:ascii="Arial Narrow" w:hAnsi="Arial Narrow" w:cs="Arial"/>
                <w:sz w:val="20"/>
              </w:rPr>
              <w:t>,</w:t>
            </w:r>
            <w:r w:rsidRPr="009A25F1">
              <w:rPr>
                <w:rFonts w:ascii="Arial Narrow" w:hAnsi="Arial Narrow" w:cs="Arial"/>
                <w:sz w:val="20"/>
              </w:rPr>
              <w:t xml:space="preserve"> Daintree</w:t>
            </w:r>
          </w:p>
        </w:tc>
        <w:tc>
          <w:tcPr>
            <w:tcW w:w="1418" w:type="dxa"/>
            <w:tcBorders>
              <w:bottom w:val="nil"/>
              <w:right w:val="single" w:sz="4" w:space="0" w:color="auto"/>
            </w:tcBorders>
            <w:tcMar>
              <w:top w:w="0" w:type="dxa"/>
              <w:left w:w="30" w:type="dxa"/>
              <w:bottom w:w="0" w:type="dxa"/>
              <w:right w:w="30" w:type="dxa"/>
            </w:tcMar>
            <w:vAlign w:val="center"/>
          </w:tcPr>
          <w:p w:rsidR="00FF521E" w:rsidRPr="005E18DE" w:rsidRDefault="00FF521E" w:rsidP="004F71C4">
            <w:pPr>
              <w:rPr>
                <w:rFonts w:ascii="Arial Narrow" w:hAnsi="Arial Narrow" w:cs="Arial"/>
                <w:i/>
                <w:sz w:val="20"/>
              </w:rPr>
            </w:pPr>
            <w:r>
              <w:rPr>
                <w:rFonts w:ascii="Arial Narrow" w:hAnsi="Arial Narrow" w:cs="Arial"/>
                <w:b/>
                <w:sz w:val="20"/>
              </w:rPr>
              <w:t>Snapper</w:t>
            </w:r>
            <w:r w:rsidRPr="005E18DE">
              <w:rPr>
                <w:rFonts w:ascii="Arial Narrow" w:hAnsi="Arial Narrow" w:cs="Arial"/>
                <w:b/>
                <w:sz w:val="20"/>
              </w:rPr>
              <w:t xml:space="preserve"> North</w:t>
            </w:r>
            <w:r>
              <w:rPr>
                <w:rFonts w:ascii="Arial Narrow" w:hAnsi="Arial Narrow" w:cs="Arial"/>
                <w:b/>
                <w:sz w:val="20"/>
              </w:rPr>
              <w:t>*</w:t>
            </w:r>
          </w:p>
        </w:tc>
        <w:tc>
          <w:tcPr>
            <w:tcW w:w="1417" w:type="dxa"/>
            <w:tcBorders>
              <w:left w:val="single" w:sz="4" w:space="0" w:color="auto"/>
              <w:bottom w:val="nil"/>
              <w:right w:val="single" w:sz="4" w:space="0" w:color="auto"/>
            </w:tcBorders>
            <w:tcMar>
              <w:top w:w="0" w:type="dxa"/>
              <w:left w:w="30" w:type="dxa"/>
              <w:bottom w:w="0" w:type="dxa"/>
              <w:right w:w="30" w:type="dxa"/>
            </w:tcMar>
            <w:vAlign w:val="center"/>
          </w:tcPr>
          <w:p w:rsidR="00FF521E" w:rsidRPr="005E18DE" w:rsidRDefault="00FF521E" w:rsidP="00E22921">
            <w:pPr>
              <w:rPr>
                <w:rFonts w:ascii="Arial Narrow" w:hAnsi="Arial Narrow" w:cs="Arial"/>
                <w:i/>
                <w:noProof/>
                <w:sz w:val="20"/>
                <w:lang w:eastAsia="en-AU"/>
              </w:rPr>
            </w:pPr>
            <w:r>
              <w:rPr>
                <w:rFonts w:ascii="Arial Narrow" w:hAnsi="Arial Narrow" w:cs="Arial"/>
                <w:sz w:val="20"/>
              </w:rPr>
              <w:t xml:space="preserve">Snapper </w:t>
            </w:r>
            <w:r w:rsidRPr="005E18DE">
              <w:rPr>
                <w:rFonts w:ascii="Arial Narrow" w:hAnsi="Arial Narrow" w:cs="Arial"/>
                <w:sz w:val="20"/>
              </w:rPr>
              <w:t>South</w:t>
            </w:r>
            <w:r>
              <w:rPr>
                <w:rFonts w:ascii="Arial Narrow" w:hAnsi="Arial Narrow" w:cs="Arial"/>
                <w:sz w:val="20"/>
              </w:rPr>
              <w:t>*</w:t>
            </w:r>
          </w:p>
        </w:tc>
        <w:tc>
          <w:tcPr>
            <w:tcW w:w="1418" w:type="dxa"/>
            <w:tcBorders>
              <w:left w:val="single" w:sz="4" w:space="0" w:color="auto"/>
              <w:bottom w:val="nil"/>
              <w:right w:val="single" w:sz="4" w:space="0" w:color="auto"/>
            </w:tcBorders>
            <w:vAlign w:val="center"/>
          </w:tcPr>
          <w:p w:rsidR="00FF521E" w:rsidRPr="005E18DE" w:rsidRDefault="00FF521E" w:rsidP="00E22921">
            <w:pPr>
              <w:rPr>
                <w:rFonts w:ascii="Arial Narrow" w:hAnsi="Arial Narrow" w:cs="Arial"/>
                <w:i/>
                <w:noProof/>
                <w:sz w:val="20"/>
                <w:lang w:eastAsia="en-AU"/>
              </w:rPr>
            </w:pPr>
            <w:r>
              <w:rPr>
                <w:rFonts w:ascii="Arial Narrow" w:hAnsi="Arial Narrow" w:cs="Arial"/>
                <w:sz w:val="20"/>
              </w:rPr>
              <w:t>Snapper</w:t>
            </w:r>
            <w:r w:rsidRPr="005E18DE">
              <w:rPr>
                <w:rFonts w:ascii="Arial Narrow" w:hAnsi="Arial Narrow" w:cs="Arial"/>
                <w:sz w:val="20"/>
              </w:rPr>
              <w:t xml:space="preserve"> South</w:t>
            </w:r>
            <w:r>
              <w:rPr>
                <w:rFonts w:ascii="Arial Narrow" w:hAnsi="Arial Narrow" w:cs="Arial"/>
                <w:sz w:val="20"/>
              </w:rPr>
              <w:t>*</w:t>
            </w:r>
          </w:p>
        </w:tc>
        <w:tc>
          <w:tcPr>
            <w:tcW w:w="1559" w:type="dxa"/>
            <w:tcBorders>
              <w:left w:val="single" w:sz="4" w:space="0" w:color="auto"/>
              <w:bottom w:val="nil"/>
            </w:tcBorders>
            <w:vAlign w:val="center"/>
          </w:tcPr>
          <w:p w:rsidR="00FF521E" w:rsidRPr="004F71C4" w:rsidRDefault="00FF521E" w:rsidP="00E22921">
            <w:pPr>
              <w:rPr>
                <w:rFonts w:ascii="Arial Narrow" w:hAnsi="Arial Narrow" w:cs="Arial"/>
                <w:noProof/>
                <w:sz w:val="20"/>
                <w:lang w:eastAsia="en-AU"/>
              </w:rPr>
            </w:pPr>
            <w:r w:rsidRPr="004F71C4">
              <w:rPr>
                <w:rFonts w:ascii="Arial Narrow" w:hAnsi="Arial Narrow" w:cs="Arial"/>
                <w:sz w:val="20"/>
              </w:rPr>
              <w:t>Cape Tribulation</w:t>
            </w:r>
          </w:p>
        </w:tc>
      </w:tr>
      <w:tr w:rsidR="009A25F1" w:rsidRPr="005E18DE" w:rsidTr="00B46D6D">
        <w:trPr>
          <w:cantSplit/>
          <w:trHeight w:val="250"/>
          <w:jc w:val="center"/>
        </w:trPr>
        <w:tc>
          <w:tcPr>
            <w:tcW w:w="1360" w:type="dxa"/>
            <w:vMerge/>
            <w:tcMar>
              <w:top w:w="0" w:type="dxa"/>
              <w:left w:w="30" w:type="dxa"/>
              <w:bottom w:w="0" w:type="dxa"/>
              <w:right w:w="30" w:type="dxa"/>
            </w:tcMar>
            <w:vAlign w:val="center"/>
            <w:hideMark/>
          </w:tcPr>
          <w:p w:rsidR="00FF521E" w:rsidRPr="005E18DE" w:rsidRDefault="00FF521E" w:rsidP="005E18DE">
            <w:pPr>
              <w:rPr>
                <w:rFonts w:ascii="Arial Narrow" w:eastAsiaTheme="minorHAnsi" w:hAnsi="Arial Narrow" w:cs="Arial"/>
                <w:sz w:val="20"/>
              </w:rPr>
            </w:pPr>
          </w:p>
        </w:tc>
        <w:tc>
          <w:tcPr>
            <w:tcW w:w="1701" w:type="dxa"/>
            <w:vMerge/>
          </w:tcPr>
          <w:p w:rsidR="00FF521E" w:rsidRPr="00147434" w:rsidRDefault="00FF521E" w:rsidP="004F71C4">
            <w:pPr>
              <w:rPr>
                <w:rFonts w:ascii="Arial Narrow" w:hAnsi="Arial Narrow" w:cs="Arial"/>
                <w:sz w:val="20"/>
              </w:rPr>
            </w:pPr>
          </w:p>
        </w:tc>
        <w:tc>
          <w:tcPr>
            <w:tcW w:w="1418" w:type="dxa"/>
            <w:tcBorders>
              <w:top w:val="nil"/>
              <w:bottom w:val="nil"/>
              <w:right w:val="single" w:sz="4" w:space="0" w:color="auto"/>
            </w:tcBorders>
            <w:tcMar>
              <w:top w:w="0" w:type="dxa"/>
              <w:left w:w="30" w:type="dxa"/>
              <w:bottom w:w="0" w:type="dxa"/>
              <w:right w:w="30" w:type="dxa"/>
            </w:tcMar>
            <w:vAlign w:val="center"/>
          </w:tcPr>
          <w:p w:rsidR="00FF521E" w:rsidRPr="005E18DE" w:rsidRDefault="00FF521E" w:rsidP="004F71C4">
            <w:pPr>
              <w:rPr>
                <w:rFonts w:ascii="Arial Narrow" w:eastAsiaTheme="minorHAnsi" w:hAnsi="Arial Narrow" w:cs="Arial"/>
                <w:b/>
                <w:sz w:val="20"/>
              </w:rPr>
            </w:pPr>
          </w:p>
        </w:tc>
        <w:tc>
          <w:tcPr>
            <w:tcW w:w="1417" w:type="dxa"/>
            <w:tcBorders>
              <w:top w:val="nil"/>
              <w:left w:val="single" w:sz="4" w:space="0" w:color="auto"/>
              <w:bottom w:val="nil"/>
              <w:right w:val="single" w:sz="4" w:space="0" w:color="auto"/>
            </w:tcBorders>
            <w:tcMar>
              <w:top w:w="0" w:type="dxa"/>
              <w:left w:w="30" w:type="dxa"/>
              <w:bottom w:w="0" w:type="dxa"/>
              <w:right w:w="30" w:type="dxa"/>
            </w:tcMar>
            <w:vAlign w:val="center"/>
          </w:tcPr>
          <w:p w:rsidR="00FF521E" w:rsidRPr="005E18DE" w:rsidRDefault="00FF521E" w:rsidP="00E22921">
            <w:pPr>
              <w:rPr>
                <w:rFonts w:ascii="Arial Narrow" w:eastAsiaTheme="minorHAnsi" w:hAnsi="Arial Narrow" w:cs="Arial"/>
                <w:b/>
                <w:sz w:val="20"/>
              </w:rPr>
            </w:pPr>
          </w:p>
        </w:tc>
        <w:tc>
          <w:tcPr>
            <w:tcW w:w="1418" w:type="dxa"/>
            <w:tcBorders>
              <w:top w:val="nil"/>
              <w:left w:val="single" w:sz="4" w:space="0" w:color="auto"/>
              <w:bottom w:val="nil"/>
              <w:right w:val="single" w:sz="4" w:space="0" w:color="auto"/>
            </w:tcBorders>
            <w:vAlign w:val="center"/>
          </w:tcPr>
          <w:p w:rsidR="00FF521E" w:rsidRPr="005E18DE" w:rsidRDefault="00FF521E" w:rsidP="00E22921">
            <w:pPr>
              <w:rPr>
                <w:rFonts w:ascii="Arial Narrow" w:eastAsiaTheme="minorHAnsi" w:hAnsi="Arial Narrow" w:cs="Arial"/>
                <w:sz w:val="20"/>
              </w:rPr>
            </w:pPr>
          </w:p>
        </w:tc>
        <w:tc>
          <w:tcPr>
            <w:tcW w:w="1559" w:type="dxa"/>
            <w:tcBorders>
              <w:top w:val="nil"/>
              <w:left w:val="single" w:sz="4" w:space="0" w:color="auto"/>
              <w:bottom w:val="nil"/>
            </w:tcBorders>
            <w:vAlign w:val="center"/>
          </w:tcPr>
          <w:p w:rsidR="00FF521E" w:rsidRPr="004F71C4" w:rsidRDefault="00FF521E" w:rsidP="00E22921">
            <w:pPr>
              <w:spacing w:before="100" w:beforeAutospacing="1" w:after="100" w:afterAutospacing="1"/>
              <w:rPr>
                <w:rFonts w:ascii="Arial Narrow" w:hAnsi="Arial Narrow" w:cs="Arial"/>
                <w:sz w:val="20"/>
              </w:rPr>
            </w:pPr>
            <w:r w:rsidRPr="004F71C4">
              <w:rPr>
                <w:rFonts w:ascii="Arial Narrow" w:hAnsi="Arial Narrow" w:cs="Arial"/>
                <w:sz w:val="20"/>
              </w:rPr>
              <w:t>Port Douglas</w:t>
            </w:r>
          </w:p>
        </w:tc>
      </w:tr>
      <w:tr w:rsidR="009A25F1" w:rsidRPr="005E18DE" w:rsidTr="00B46D6D">
        <w:trPr>
          <w:cantSplit/>
          <w:trHeight w:val="250"/>
          <w:jc w:val="center"/>
        </w:trPr>
        <w:tc>
          <w:tcPr>
            <w:tcW w:w="1360" w:type="dxa"/>
            <w:vMerge/>
            <w:vAlign w:val="center"/>
            <w:hideMark/>
          </w:tcPr>
          <w:p w:rsidR="00FF521E" w:rsidRPr="005E18DE" w:rsidRDefault="00FF521E" w:rsidP="005E18DE">
            <w:pPr>
              <w:rPr>
                <w:rFonts w:ascii="Arial Narrow" w:eastAsiaTheme="minorHAnsi" w:hAnsi="Arial Narrow" w:cs="Arial"/>
                <w:sz w:val="20"/>
              </w:rPr>
            </w:pPr>
          </w:p>
        </w:tc>
        <w:tc>
          <w:tcPr>
            <w:tcW w:w="1701" w:type="dxa"/>
            <w:vMerge/>
          </w:tcPr>
          <w:p w:rsidR="00FF521E" w:rsidRPr="00147434" w:rsidRDefault="00FF521E" w:rsidP="004F71C4">
            <w:pPr>
              <w:rPr>
                <w:rFonts w:ascii="Arial Narrow" w:hAnsi="Arial Narrow" w:cs="Arial"/>
                <w:sz w:val="20"/>
              </w:rPr>
            </w:pPr>
          </w:p>
        </w:tc>
        <w:tc>
          <w:tcPr>
            <w:tcW w:w="1418" w:type="dxa"/>
            <w:tcBorders>
              <w:top w:val="nil"/>
              <w:bottom w:val="nil"/>
              <w:right w:val="single" w:sz="4" w:space="0" w:color="auto"/>
            </w:tcBorders>
            <w:tcMar>
              <w:top w:w="0" w:type="dxa"/>
              <w:left w:w="30" w:type="dxa"/>
              <w:bottom w:w="0" w:type="dxa"/>
              <w:right w:w="30" w:type="dxa"/>
            </w:tcMar>
            <w:vAlign w:val="center"/>
          </w:tcPr>
          <w:p w:rsidR="00FF521E" w:rsidRPr="005E18DE" w:rsidRDefault="00FF521E" w:rsidP="004F71C4">
            <w:pPr>
              <w:rPr>
                <w:rFonts w:ascii="Arial Narrow" w:eastAsiaTheme="minorHAnsi" w:hAnsi="Arial Narrow" w:cs="Arial"/>
                <w:sz w:val="20"/>
              </w:rPr>
            </w:pPr>
          </w:p>
        </w:tc>
        <w:tc>
          <w:tcPr>
            <w:tcW w:w="1417" w:type="dxa"/>
            <w:tcBorders>
              <w:top w:val="nil"/>
              <w:left w:val="single" w:sz="4" w:space="0" w:color="auto"/>
              <w:bottom w:val="nil"/>
              <w:right w:val="single" w:sz="4" w:space="0" w:color="auto"/>
            </w:tcBorders>
            <w:tcMar>
              <w:top w:w="0" w:type="dxa"/>
              <w:left w:w="30" w:type="dxa"/>
              <w:bottom w:w="0" w:type="dxa"/>
              <w:right w:w="30" w:type="dxa"/>
            </w:tcMar>
            <w:vAlign w:val="center"/>
          </w:tcPr>
          <w:p w:rsidR="00FF521E" w:rsidRPr="005E18DE" w:rsidRDefault="00FF521E" w:rsidP="00E22921">
            <w:pPr>
              <w:rPr>
                <w:rFonts w:ascii="Arial Narrow" w:eastAsiaTheme="minorHAnsi" w:hAnsi="Arial Narrow" w:cs="Arial"/>
                <w:sz w:val="20"/>
              </w:rPr>
            </w:pPr>
          </w:p>
        </w:tc>
        <w:tc>
          <w:tcPr>
            <w:tcW w:w="1418" w:type="dxa"/>
            <w:tcBorders>
              <w:top w:val="nil"/>
              <w:left w:val="single" w:sz="4" w:space="0" w:color="auto"/>
              <w:bottom w:val="nil"/>
              <w:right w:val="single" w:sz="4" w:space="0" w:color="auto"/>
            </w:tcBorders>
            <w:vAlign w:val="center"/>
          </w:tcPr>
          <w:p w:rsidR="00FF521E" w:rsidRPr="005E18DE" w:rsidRDefault="00FF521E" w:rsidP="00E22921">
            <w:pPr>
              <w:rPr>
                <w:rFonts w:ascii="Arial Narrow" w:eastAsiaTheme="minorHAnsi" w:hAnsi="Arial Narrow" w:cs="Arial"/>
                <w:sz w:val="20"/>
              </w:rPr>
            </w:pPr>
          </w:p>
        </w:tc>
        <w:tc>
          <w:tcPr>
            <w:tcW w:w="1559" w:type="dxa"/>
            <w:tcBorders>
              <w:top w:val="nil"/>
              <w:left w:val="single" w:sz="4" w:space="0" w:color="auto"/>
              <w:bottom w:val="nil"/>
            </w:tcBorders>
            <w:vAlign w:val="center"/>
          </w:tcPr>
          <w:p w:rsidR="00FF521E" w:rsidRPr="00960820" w:rsidRDefault="00FF521E" w:rsidP="00E22921">
            <w:pPr>
              <w:spacing w:before="100" w:beforeAutospacing="1" w:after="100" w:afterAutospacing="1"/>
              <w:rPr>
                <w:rFonts w:ascii="Arial Narrow" w:hAnsi="Arial Narrow" w:cs="Arial"/>
                <w:i/>
                <w:sz w:val="20"/>
              </w:rPr>
            </w:pPr>
            <w:r w:rsidRPr="00960820">
              <w:rPr>
                <w:rFonts w:ascii="Arial Narrow" w:hAnsi="Arial Narrow" w:cs="Arial"/>
                <w:i/>
                <w:sz w:val="20"/>
              </w:rPr>
              <w:t>Double Island</w:t>
            </w:r>
          </w:p>
        </w:tc>
      </w:tr>
      <w:tr w:rsidR="009A25F1" w:rsidRPr="005E18DE" w:rsidTr="00B46D6D">
        <w:trPr>
          <w:cantSplit/>
          <w:trHeight w:val="250"/>
          <w:jc w:val="center"/>
        </w:trPr>
        <w:tc>
          <w:tcPr>
            <w:tcW w:w="1360" w:type="dxa"/>
            <w:vMerge/>
            <w:vAlign w:val="center"/>
          </w:tcPr>
          <w:p w:rsidR="00FF521E" w:rsidRPr="005E18DE" w:rsidRDefault="00FF521E" w:rsidP="005E18DE">
            <w:pPr>
              <w:rPr>
                <w:rFonts w:ascii="Arial Narrow" w:eastAsiaTheme="minorHAnsi" w:hAnsi="Arial Narrow" w:cs="Arial"/>
                <w:sz w:val="20"/>
              </w:rPr>
            </w:pPr>
          </w:p>
        </w:tc>
        <w:tc>
          <w:tcPr>
            <w:tcW w:w="1701" w:type="dxa"/>
            <w:vMerge/>
          </w:tcPr>
          <w:p w:rsidR="00FF521E" w:rsidRPr="00147434" w:rsidRDefault="00FF521E" w:rsidP="004F71C4">
            <w:pPr>
              <w:spacing w:before="100" w:beforeAutospacing="1" w:after="100" w:afterAutospacing="1"/>
              <w:rPr>
                <w:rFonts w:ascii="Arial Narrow" w:hAnsi="Arial Narrow" w:cs="Arial"/>
                <w:i/>
                <w:sz w:val="20"/>
              </w:rPr>
            </w:pPr>
          </w:p>
        </w:tc>
        <w:tc>
          <w:tcPr>
            <w:tcW w:w="1418" w:type="dxa"/>
            <w:tcBorders>
              <w:top w:val="nil"/>
              <w:bottom w:val="nil"/>
              <w:right w:val="single" w:sz="4" w:space="0" w:color="auto"/>
            </w:tcBorders>
            <w:tcMar>
              <w:top w:w="0" w:type="dxa"/>
              <w:left w:w="30" w:type="dxa"/>
              <w:bottom w:w="0" w:type="dxa"/>
              <w:right w:w="30" w:type="dxa"/>
            </w:tcMar>
            <w:vAlign w:val="center"/>
          </w:tcPr>
          <w:p w:rsidR="00FF521E" w:rsidRPr="00FC3E5C" w:rsidRDefault="00FF521E" w:rsidP="004F71C4">
            <w:pPr>
              <w:spacing w:before="100" w:beforeAutospacing="1" w:after="100" w:afterAutospacing="1"/>
              <w:rPr>
                <w:rFonts w:ascii="Arial Narrow" w:hAnsi="Arial Narrow" w:cs="Arial"/>
                <w:i/>
                <w:sz w:val="20"/>
              </w:rPr>
            </w:pPr>
          </w:p>
        </w:tc>
        <w:tc>
          <w:tcPr>
            <w:tcW w:w="1417" w:type="dxa"/>
            <w:tcBorders>
              <w:top w:val="nil"/>
              <w:left w:val="single" w:sz="4" w:space="0" w:color="auto"/>
              <w:bottom w:val="nil"/>
              <w:right w:val="single" w:sz="4" w:space="0" w:color="auto"/>
            </w:tcBorders>
            <w:tcMar>
              <w:top w:w="0" w:type="dxa"/>
              <w:left w:w="30" w:type="dxa"/>
              <w:bottom w:w="0" w:type="dxa"/>
              <w:right w:w="30" w:type="dxa"/>
            </w:tcMar>
            <w:vAlign w:val="center"/>
          </w:tcPr>
          <w:p w:rsidR="00FF521E" w:rsidRPr="005E18DE" w:rsidRDefault="00FF521E" w:rsidP="00E22921">
            <w:pPr>
              <w:rPr>
                <w:rFonts w:ascii="Arial Narrow" w:eastAsiaTheme="minorHAnsi" w:hAnsi="Arial Narrow" w:cs="Arial"/>
                <w:sz w:val="20"/>
              </w:rPr>
            </w:pPr>
          </w:p>
        </w:tc>
        <w:tc>
          <w:tcPr>
            <w:tcW w:w="1418" w:type="dxa"/>
            <w:tcBorders>
              <w:top w:val="nil"/>
              <w:left w:val="single" w:sz="4" w:space="0" w:color="auto"/>
              <w:bottom w:val="nil"/>
              <w:right w:val="single" w:sz="4" w:space="0" w:color="auto"/>
            </w:tcBorders>
            <w:vAlign w:val="center"/>
          </w:tcPr>
          <w:p w:rsidR="00FF521E" w:rsidRPr="005E18DE" w:rsidRDefault="00FF521E" w:rsidP="00E22921">
            <w:pPr>
              <w:rPr>
                <w:rFonts w:ascii="Arial Narrow" w:hAnsi="Arial Narrow" w:cs="Arial"/>
                <w:i/>
                <w:noProof/>
                <w:sz w:val="20"/>
                <w:lang w:eastAsia="en-AU"/>
              </w:rPr>
            </w:pPr>
          </w:p>
        </w:tc>
        <w:tc>
          <w:tcPr>
            <w:tcW w:w="1559" w:type="dxa"/>
            <w:tcBorders>
              <w:top w:val="nil"/>
              <w:left w:val="single" w:sz="4" w:space="0" w:color="auto"/>
              <w:bottom w:val="nil"/>
            </w:tcBorders>
            <w:vAlign w:val="center"/>
          </w:tcPr>
          <w:p w:rsidR="00FF521E" w:rsidRPr="00FC3E5C" w:rsidRDefault="00FF521E" w:rsidP="00E22921">
            <w:pPr>
              <w:spacing w:before="100" w:beforeAutospacing="1" w:after="100" w:afterAutospacing="1"/>
              <w:rPr>
                <w:rFonts w:ascii="Arial Narrow" w:hAnsi="Arial Narrow" w:cs="Arial"/>
                <w:i/>
                <w:sz w:val="20"/>
              </w:rPr>
            </w:pPr>
            <w:r w:rsidRPr="00FC3E5C">
              <w:rPr>
                <w:rFonts w:ascii="Arial Narrow" w:hAnsi="Arial Narrow" w:cs="Arial"/>
                <w:i/>
                <w:sz w:val="20"/>
              </w:rPr>
              <w:t>Green Island</w:t>
            </w:r>
          </w:p>
        </w:tc>
      </w:tr>
      <w:tr w:rsidR="009A25F1" w:rsidRPr="005E18DE" w:rsidTr="00B46D6D">
        <w:trPr>
          <w:cantSplit/>
          <w:trHeight w:val="250"/>
          <w:jc w:val="center"/>
        </w:trPr>
        <w:tc>
          <w:tcPr>
            <w:tcW w:w="1360" w:type="dxa"/>
            <w:vMerge/>
            <w:vAlign w:val="center"/>
          </w:tcPr>
          <w:p w:rsidR="00FF521E" w:rsidRPr="005E18DE" w:rsidRDefault="00FF521E" w:rsidP="005E18DE">
            <w:pPr>
              <w:rPr>
                <w:rFonts w:ascii="Arial Narrow" w:eastAsiaTheme="minorHAnsi" w:hAnsi="Arial Narrow" w:cs="Arial"/>
                <w:sz w:val="20"/>
              </w:rPr>
            </w:pPr>
          </w:p>
        </w:tc>
        <w:tc>
          <w:tcPr>
            <w:tcW w:w="1701" w:type="dxa"/>
            <w:vMerge/>
          </w:tcPr>
          <w:p w:rsidR="00FF521E" w:rsidRPr="00147434" w:rsidRDefault="00FF521E" w:rsidP="004F71C4">
            <w:pPr>
              <w:spacing w:before="100" w:beforeAutospacing="1" w:after="100" w:afterAutospacing="1"/>
              <w:rPr>
                <w:rFonts w:ascii="Arial Narrow" w:hAnsi="Arial Narrow" w:cs="Arial"/>
                <w:sz w:val="20"/>
              </w:rPr>
            </w:pPr>
          </w:p>
        </w:tc>
        <w:tc>
          <w:tcPr>
            <w:tcW w:w="1418" w:type="dxa"/>
            <w:tcBorders>
              <w:top w:val="nil"/>
              <w:bottom w:val="nil"/>
              <w:right w:val="single" w:sz="4" w:space="0" w:color="auto"/>
            </w:tcBorders>
            <w:tcMar>
              <w:top w:w="0" w:type="dxa"/>
              <w:left w:w="30" w:type="dxa"/>
              <w:bottom w:w="0" w:type="dxa"/>
              <w:right w:w="30" w:type="dxa"/>
            </w:tcMar>
            <w:vAlign w:val="center"/>
          </w:tcPr>
          <w:p w:rsidR="00FF521E" w:rsidRPr="005E18DE" w:rsidRDefault="00FF521E" w:rsidP="004F71C4">
            <w:pPr>
              <w:spacing w:before="100" w:beforeAutospacing="1" w:after="100" w:afterAutospacing="1"/>
              <w:rPr>
                <w:rFonts w:ascii="Arial Narrow" w:hAnsi="Arial Narrow" w:cs="Arial"/>
                <w:i/>
                <w:sz w:val="20"/>
              </w:rPr>
            </w:pPr>
          </w:p>
        </w:tc>
        <w:tc>
          <w:tcPr>
            <w:tcW w:w="1417" w:type="dxa"/>
            <w:tcBorders>
              <w:top w:val="nil"/>
              <w:left w:val="single" w:sz="4" w:space="0" w:color="auto"/>
              <w:bottom w:val="nil"/>
              <w:right w:val="single" w:sz="4" w:space="0" w:color="auto"/>
            </w:tcBorders>
            <w:tcMar>
              <w:top w:w="0" w:type="dxa"/>
              <w:left w:w="30" w:type="dxa"/>
              <w:bottom w:w="0" w:type="dxa"/>
              <w:right w:w="30" w:type="dxa"/>
            </w:tcMar>
            <w:vAlign w:val="center"/>
          </w:tcPr>
          <w:p w:rsidR="00FF521E" w:rsidRPr="005E18DE" w:rsidRDefault="00FF521E" w:rsidP="00E22921">
            <w:pPr>
              <w:rPr>
                <w:rFonts w:ascii="Arial Narrow" w:hAnsi="Arial Narrow" w:cs="Arial"/>
                <w:i/>
                <w:noProof/>
                <w:sz w:val="20"/>
                <w:lang w:eastAsia="en-AU"/>
              </w:rPr>
            </w:pPr>
          </w:p>
        </w:tc>
        <w:tc>
          <w:tcPr>
            <w:tcW w:w="1418" w:type="dxa"/>
            <w:tcBorders>
              <w:top w:val="nil"/>
              <w:left w:val="single" w:sz="4" w:space="0" w:color="auto"/>
              <w:bottom w:val="nil"/>
              <w:right w:val="single" w:sz="4" w:space="0" w:color="auto"/>
            </w:tcBorders>
            <w:vAlign w:val="center"/>
          </w:tcPr>
          <w:p w:rsidR="00FF521E" w:rsidRPr="005E18DE" w:rsidRDefault="00FF521E" w:rsidP="00E22921">
            <w:pPr>
              <w:rPr>
                <w:rFonts w:ascii="Arial Narrow" w:hAnsi="Arial Narrow" w:cs="Arial"/>
                <w:i/>
                <w:noProof/>
                <w:sz w:val="20"/>
                <w:lang w:eastAsia="en-AU"/>
              </w:rPr>
            </w:pPr>
          </w:p>
        </w:tc>
        <w:tc>
          <w:tcPr>
            <w:tcW w:w="1559" w:type="dxa"/>
            <w:tcBorders>
              <w:top w:val="nil"/>
              <w:left w:val="single" w:sz="4" w:space="0" w:color="auto"/>
              <w:bottom w:val="nil"/>
            </w:tcBorders>
            <w:vAlign w:val="center"/>
          </w:tcPr>
          <w:p w:rsidR="00FF521E" w:rsidRPr="004F71C4" w:rsidRDefault="00FF521E" w:rsidP="00E22921">
            <w:pPr>
              <w:spacing w:before="100" w:beforeAutospacing="1" w:after="100" w:afterAutospacing="1"/>
              <w:rPr>
                <w:rFonts w:ascii="Arial Narrow" w:hAnsi="Arial Narrow" w:cs="Arial"/>
                <w:sz w:val="20"/>
              </w:rPr>
            </w:pPr>
            <w:r w:rsidRPr="004F71C4">
              <w:rPr>
                <w:rFonts w:ascii="Arial Narrow" w:hAnsi="Arial Narrow" w:cs="Arial"/>
                <w:sz w:val="20"/>
              </w:rPr>
              <w:t>Yorkey's Knob</w:t>
            </w:r>
          </w:p>
        </w:tc>
      </w:tr>
      <w:tr w:rsidR="009A25F1" w:rsidRPr="005E18DE" w:rsidTr="00B46D6D">
        <w:trPr>
          <w:cantSplit/>
          <w:trHeight w:val="250"/>
          <w:jc w:val="center"/>
        </w:trPr>
        <w:tc>
          <w:tcPr>
            <w:tcW w:w="1360" w:type="dxa"/>
            <w:vMerge/>
            <w:vAlign w:val="center"/>
          </w:tcPr>
          <w:p w:rsidR="00FF521E" w:rsidRPr="005E18DE" w:rsidRDefault="00FF521E" w:rsidP="005E18DE">
            <w:pPr>
              <w:rPr>
                <w:rFonts w:ascii="Arial Narrow" w:eastAsiaTheme="minorHAnsi" w:hAnsi="Arial Narrow" w:cs="Arial"/>
                <w:sz w:val="20"/>
              </w:rPr>
            </w:pPr>
          </w:p>
        </w:tc>
        <w:tc>
          <w:tcPr>
            <w:tcW w:w="1701" w:type="dxa"/>
            <w:vMerge/>
            <w:tcBorders>
              <w:bottom w:val="single" w:sz="4" w:space="0" w:color="auto"/>
            </w:tcBorders>
          </w:tcPr>
          <w:p w:rsidR="00FF521E" w:rsidRPr="00147434" w:rsidRDefault="00FF521E" w:rsidP="004F71C4">
            <w:pPr>
              <w:spacing w:before="100" w:beforeAutospacing="1" w:after="100" w:afterAutospacing="1"/>
              <w:rPr>
                <w:rFonts w:ascii="Arial Narrow" w:hAnsi="Arial Narrow" w:cs="Arial"/>
                <w:sz w:val="20"/>
              </w:rPr>
            </w:pPr>
          </w:p>
        </w:tc>
        <w:tc>
          <w:tcPr>
            <w:tcW w:w="1418" w:type="dxa"/>
            <w:tcBorders>
              <w:top w:val="nil"/>
              <w:bottom w:val="single" w:sz="4" w:space="0" w:color="auto"/>
              <w:right w:val="single" w:sz="4" w:space="0" w:color="auto"/>
            </w:tcBorders>
            <w:tcMar>
              <w:top w:w="0" w:type="dxa"/>
              <w:left w:w="30" w:type="dxa"/>
              <w:bottom w:w="0" w:type="dxa"/>
              <w:right w:w="30" w:type="dxa"/>
            </w:tcMar>
            <w:vAlign w:val="center"/>
          </w:tcPr>
          <w:p w:rsidR="00FF521E" w:rsidRDefault="00FF521E" w:rsidP="004F71C4">
            <w:pPr>
              <w:spacing w:before="100" w:beforeAutospacing="1" w:after="100" w:afterAutospacing="1"/>
              <w:rPr>
                <w:rFonts w:ascii="Arial Narrow" w:hAnsi="Arial Narrow" w:cs="Arial"/>
                <w:b/>
                <w:sz w:val="20"/>
              </w:rPr>
            </w:pPr>
          </w:p>
        </w:tc>
        <w:tc>
          <w:tcPr>
            <w:tcW w:w="1417" w:type="dxa"/>
            <w:tcBorders>
              <w:top w:val="nil"/>
              <w:left w:val="single" w:sz="4" w:space="0" w:color="auto"/>
              <w:bottom w:val="single" w:sz="4" w:space="0" w:color="auto"/>
              <w:right w:val="single" w:sz="4" w:space="0" w:color="auto"/>
            </w:tcBorders>
            <w:tcMar>
              <w:top w:w="0" w:type="dxa"/>
              <w:left w:w="30" w:type="dxa"/>
              <w:bottom w:w="0" w:type="dxa"/>
              <w:right w:w="30" w:type="dxa"/>
            </w:tcMar>
            <w:vAlign w:val="center"/>
          </w:tcPr>
          <w:p w:rsidR="00FF521E" w:rsidRPr="005E18DE" w:rsidRDefault="00FF521E" w:rsidP="00E22921">
            <w:pPr>
              <w:rPr>
                <w:rFonts w:ascii="Arial Narrow" w:hAnsi="Arial Narrow" w:cs="Arial"/>
                <w:i/>
                <w:noProof/>
                <w:sz w:val="20"/>
                <w:lang w:eastAsia="en-AU"/>
              </w:rPr>
            </w:pPr>
          </w:p>
        </w:tc>
        <w:tc>
          <w:tcPr>
            <w:tcW w:w="1418" w:type="dxa"/>
            <w:tcBorders>
              <w:top w:val="nil"/>
              <w:left w:val="single" w:sz="4" w:space="0" w:color="auto"/>
              <w:bottom w:val="single" w:sz="4" w:space="0" w:color="auto"/>
              <w:right w:val="single" w:sz="4" w:space="0" w:color="auto"/>
            </w:tcBorders>
            <w:vAlign w:val="center"/>
          </w:tcPr>
          <w:p w:rsidR="00FF521E" w:rsidRPr="005E18DE" w:rsidRDefault="00FF521E" w:rsidP="00E22921">
            <w:pPr>
              <w:rPr>
                <w:rFonts w:ascii="Arial Narrow" w:hAnsi="Arial Narrow" w:cs="Arial"/>
                <w:i/>
                <w:noProof/>
                <w:sz w:val="20"/>
                <w:lang w:eastAsia="en-AU"/>
              </w:rPr>
            </w:pPr>
          </w:p>
        </w:tc>
        <w:tc>
          <w:tcPr>
            <w:tcW w:w="1559" w:type="dxa"/>
            <w:tcBorders>
              <w:top w:val="nil"/>
              <w:left w:val="single" w:sz="4" w:space="0" w:color="auto"/>
              <w:bottom w:val="single" w:sz="4" w:space="0" w:color="auto"/>
            </w:tcBorders>
            <w:vAlign w:val="center"/>
          </w:tcPr>
          <w:p w:rsidR="00FF521E" w:rsidRPr="004F71C4" w:rsidRDefault="00FF521E" w:rsidP="00E22921">
            <w:pPr>
              <w:spacing w:before="100" w:beforeAutospacing="1" w:after="100" w:afterAutospacing="1"/>
              <w:rPr>
                <w:rFonts w:ascii="Arial Narrow" w:hAnsi="Arial Narrow" w:cs="Arial"/>
                <w:sz w:val="20"/>
              </w:rPr>
            </w:pPr>
            <w:r w:rsidRPr="004F71C4">
              <w:rPr>
                <w:rFonts w:ascii="Arial Narrow" w:hAnsi="Arial Narrow" w:cs="Arial"/>
                <w:sz w:val="20"/>
              </w:rPr>
              <w:t>Fairlead Buoy</w:t>
            </w:r>
          </w:p>
        </w:tc>
      </w:tr>
      <w:tr w:rsidR="009A25F1" w:rsidRPr="005E18DE" w:rsidTr="00B46D6D">
        <w:trPr>
          <w:cantSplit/>
          <w:trHeight w:val="250"/>
          <w:jc w:val="center"/>
        </w:trPr>
        <w:tc>
          <w:tcPr>
            <w:tcW w:w="1360" w:type="dxa"/>
            <w:vMerge/>
            <w:vAlign w:val="center"/>
          </w:tcPr>
          <w:p w:rsidR="009A25F1" w:rsidRPr="005E18DE" w:rsidRDefault="009A25F1" w:rsidP="005E18DE">
            <w:pPr>
              <w:rPr>
                <w:rFonts w:ascii="Arial Narrow" w:eastAsiaTheme="minorHAnsi" w:hAnsi="Arial Narrow" w:cs="Arial"/>
                <w:sz w:val="20"/>
              </w:rPr>
            </w:pPr>
          </w:p>
        </w:tc>
        <w:tc>
          <w:tcPr>
            <w:tcW w:w="1701" w:type="dxa"/>
            <w:vMerge w:val="restart"/>
            <w:tcBorders>
              <w:top w:val="single" w:sz="4" w:space="0" w:color="auto"/>
            </w:tcBorders>
            <w:vAlign w:val="center"/>
          </w:tcPr>
          <w:p w:rsidR="009A25F1" w:rsidRPr="009A25F1" w:rsidRDefault="009A25F1" w:rsidP="009A25F1">
            <w:pPr>
              <w:spacing w:before="100" w:beforeAutospacing="1" w:after="100" w:afterAutospacing="1"/>
              <w:jc w:val="center"/>
              <w:rPr>
                <w:rFonts w:ascii="Arial Narrow" w:hAnsi="Arial Narrow" w:cs="Arial"/>
                <w:sz w:val="20"/>
              </w:rPr>
            </w:pPr>
            <w:r w:rsidRPr="009A25F1">
              <w:rPr>
                <w:rFonts w:ascii="Arial Narrow" w:hAnsi="Arial Narrow" w:cs="Arial"/>
                <w:sz w:val="20"/>
              </w:rPr>
              <w:t>Johnstone</w:t>
            </w:r>
            <w:r w:rsidR="00570944">
              <w:rPr>
                <w:rFonts w:ascii="Arial Narrow" w:hAnsi="Arial Narrow" w:cs="Arial"/>
                <w:sz w:val="20"/>
              </w:rPr>
              <w:t>,</w:t>
            </w:r>
            <w:r w:rsidRPr="009A25F1">
              <w:rPr>
                <w:rFonts w:ascii="Arial Narrow" w:hAnsi="Arial Narrow" w:cs="Arial"/>
                <w:sz w:val="20"/>
              </w:rPr>
              <w:t xml:space="preserve"> Russell-Mulgrave</w:t>
            </w:r>
          </w:p>
        </w:tc>
        <w:tc>
          <w:tcPr>
            <w:tcW w:w="1418" w:type="dxa"/>
            <w:tcBorders>
              <w:top w:val="single" w:sz="4" w:space="0" w:color="auto"/>
              <w:bottom w:val="nil"/>
              <w:right w:val="single" w:sz="4" w:space="0" w:color="auto"/>
            </w:tcBorders>
            <w:tcMar>
              <w:top w:w="0" w:type="dxa"/>
              <w:left w:w="30" w:type="dxa"/>
              <w:bottom w:w="0" w:type="dxa"/>
              <w:right w:w="30" w:type="dxa"/>
            </w:tcMar>
            <w:vAlign w:val="center"/>
          </w:tcPr>
          <w:p w:rsidR="009A25F1" w:rsidRDefault="009A25F1" w:rsidP="004F71C4">
            <w:pPr>
              <w:spacing w:before="100" w:beforeAutospacing="1" w:after="100" w:afterAutospacing="1"/>
              <w:rPr>
                <w:rFonts w:ascii="Arial Narrow" w:hAnsi="Arial Narrow" w:cs="Arial"/>
                <w:b/>
                <w:sz w:val="20"/>
              </w:rPr>
            </w:pPr>
            <w:r>
              <w:rPr>
                <w:rFonts w:ascii="Arial Narrow" w:hAnsi="Arial Narrow" w:cs="Arial"/>
                <w:b/>
                <w:sz w:val="20"/>
              </w:rPr>
              <w:t>Fitzroy</w:t>
            </w:r>
            <w:r w:rsidRPr="005E18DE">
              <w:rPr>
                <w:rFonts w:ascii="Arial Narrow" w:hAnsi="Arial Narrow" w:cs="Arial"/>
                <w:b/>
                <w:sz w:val="20"/>
              </w:rPr>
              <w:t xml:space="preserve"> West </w:t>
            </w:r>
          </w:p>
        </w:tc>
        <w:tc>
          <w:tcPr>
            <w:tcW w:w="1417" w:type="dxa"/>
            <w:tcBorders>
              <w:top w:val="single" w:sz="4" w:space="0" w:color="auto"/>
              <w:left w:val="single" w:sz="4" w:space="0" w:color="auto"/>
              <w:bottom w:val="nil"/>
              <w:right w:val="single" w:sz="4" w:space="0" w:color="auto"/>
            </w:tcBorders>
            <w:tcMar>
              <w:top w:w="0" w:type="dxa"/>
              <w:left w:w="30" w:type="dxa"/>
              <w:bottom w:w="0" w:type="dxa"/>
              <w:right w:w="30" w:type="dxa"/>
            </w:tcMar>
            <w:vAlign w:val="center"/>
          </w:tcPr>
          <w:p w:rsidR="009A25F1" w:rsidRPr="005E18DE" w:rsidRDefault="009A25F1" w:rsidP="00E22921">
            <w:pPr>
              <w:rPr>
                <w:rFonts w:ascii="Arial Narrow" w:hAnsi="Arial Narrow" w:cs="Arial"/>
                <w:i/>
                <w:noProof/>
                <w:sz w:val="20"/>
                <w:lang w:eastAsia="en-AU"/>
              </w:rPr>
            </w:pPr>
            <w:r>
              <w:rPr>
                <w:rFonts w:ascii="Arial Narrow" w:hAnsi="Arial Narrow" w:cs="Arial"/>
                <w:sz w:val="20"/>
              </w:rPr>
              <w:t xml:space="preserve">High </w:t>
            </w:r>
            <w:r w:rsidRPr="005E18DE">
              <w:rPr>
                <w:rFonts w:ascii="Arial Narrow" w:hAnsi="Arial Narrow" w:cs="Arial"/>
                <w:sz w:val="20"/>
              </w:rPr>
              <w:t>East</w:t>
            </w:r>
          </w:p>
        </w:tc>
        <w:tc>
          <w:tcPr>
            <w:tcW w:w="1418" w:type="dxa"/>
            <w:tcBorders>
              <w:top w:val="single" w:sz="4" w:space="0" w:color="auto"/>
              <w:left w:val="single" w:sz="4" w:space="0" w:color="auto"/>
              <w:bottom w:val="nil"/>
              <w:right w:val="single" w:sz="4" w:space="0" w:color="auto"/>
            </w:tcBorders>
            <w:vAlign w:val="center"/>
          </w:tcPr>
          <w:p w:rsidR="009A25F1" w:rsidRPr="005E18DE" w:rsidRDefault="009A25F1" w:rsidP="00E22921">
            <w:pPr>
              <w:rPr>
                <w:rFonts w:ascii="Arial Narrow" w:hAnsi="Arial Narrow" w:cs="Arial"/>
                <w:i/>
                <w:noProof/>
                <w:sz w:val="20"/>
                <w:lang w:eastAsia="en-AU"/>
              </w:rPr>
            </w:pPr>
            <w:r>
              <w:rPr>
                <w:rFonts w:ascii="Arial Narrow" w:hAnsi="Arial Narrow" w:cs="Arial"/>
                <w:sz w:val="20"/>
              </w:rPr>
              <w:t>Fitzroy</w:t>
            </w:r>
            <w:r w:rsidRPr="005E18DE">
              <w:rPr>
                <w:rFonts w:ascii="Arial Narrow" w:hAnsi="Arial Narrow" w:cs="Arial"/>
                <w:sz w:val="20"/>
              </w:rPr>
              <w:t xml:space="preserve"> East</w:t>
            </w:r>
          </w:p>
        </w:tc>
        <w:tc>
          <w:tcPr>
            <w:tcW w:w="1559" w:type="dxa"/>
            <w:tcBorders>
              <w:top w:val="single" w:sz="4" w:space="0" w:color="auto"/>
              <w:left w:val="single" w:sz="4" w:space="0" w:color="auto"/>
              <w:bottom w:val="nil"/>
            </w:tcBorders>
            <w:vAlign w:val="center"/>
          </w:tcPr>
          <w:p w:rsidR="009A25F1" w:rsidRPr="004F71C4" w:rsidRDefault="009A25F1" w:rsidP="00E22921">
            <w:pPr>
              <w:spacing w:before="100" w:beforeAutospacing="1" w:after="100" w:afterAutospacing="1"/>
              <w:rPr>
                <w:rFonts w:ascii="Arial Narrow" w:hAnsi="Arial Narrow" w:cs="Arial"/>
                <w:sz w:val="20"/>
              </w:rPr>
            </w:pPr>
          </w:p>
        </w:tc>
      </w:tr>
      <w:tr w:rsidR="009A25F1" w:rsidRPr="005E18DE" w:rsidTr="00B46D6D">
        <w:trPr>
          <w:cantSplit/>
          <w:trHeight w:val="250"/>
          <w:jc w:val="center"/>
        </w:trPr>
        <w:tc>
          <w:tcPr>
            <w:tcW w:w="1360" w:type="dxa"/>
            <w:vMerge/>
            <w:vAlign w:val="center"/>
          </w:tcPr>
          <w:p w:rsidR="009A25F1" w:rsidRPr="005E18DE" w:rsidRDefault="009A25F1" w:rsidP="005E18DE">
            <w:pPr>
              <w:rPr>
                <w:rFonts w:ascii="Arial Narrow" w:eastAsiaTheme="minorHAnsi" w:hAnsi="Arial Narrow" w:cs="Arial"/>
                <w:sz w:val="20"/>
              </w:rPr>
            </w:pPr>
          </w:p>
        </w:tc>
        <w:tc>
          <w:tcPr>
            <w:tcW w:w="1701" w:type="dxa"/>
            <w:vMerge/>
          </w:tcPr>
          <w:p w:rsidR="009A25F1" w:rsidRPr="00147434" w:rsidRDefault="009A25F1" w:rsidP="004F71C4">
            <w:pPr>
              <w:spacing w:before="100" w:beforeAutospacing="1" w:after="100" w:afterAutospacing="1"/>
              <w:rPr>
                <w:rFonts w:ascii="Arial Narrow" w:hAnsi="Arial Narrow" w:cs="Arial"/>
                <w:sz w:val="20"/>
              </w:rPr>
            </w:pPr>
          </w:p>
        </w:tc>
        <w:tc>
          <w:tcPr>
            <w:tcW w:w="1418" w:type="dxa"/>
            <w:tcBorders>
              <w:top w:val="nil"/>
              <w:bottom w:val="nil"/>
              <w:right w:val="single" w:sz="4" w:space="0" w:color="auto"/>
            </w:tcBorders>
            <w:tcMar>
              <w:top w:w="0" w:type="dxa"/>
              <w:left w:w="30" w:type="dxa"/>
              <w:bottom w:w="0" w:type="dxa"/>
              <w:right w:w="30" w:type="dxa"/>
            </w:tcMar>
            <w:vAlign w:val="center"/>
          </w:tcPr>
          <w:p w:rsidR="009A25F1" w:rsidRDefault="009A25F1" w:rsidP="004F71C4">
            <w:pPr>
              <w:spacing w:before="100" w:beforeAutospacing="1" w:after="100" w:afterAutospacing="1"/>
              <w:rPr>
                <w:rFonts w:ascii="Arial Narrow" w:hAnsi="Arial Narrow" w:cs="Arial"/>
                <w:b/>
                <w:sz w:val="20"/>
              </w:rPr>
            </w:pPr>
            <w:r>
              <w:rPr>
                <w:rFonts w:ascii="Arial Narrow" w:hAnsi="Arial Narrow" w:cs="Arial"/>
                <w:b/>
                <w:sz w:val="20"/>
              </w:rPr>
              <w:t xml:space="preserve">High </w:t>
            </w:r>
            <w:r w:rsidRPr="005E18DE">
              <w:rPr>
                <w:rFonts w:ascii="Arial Narrow" w:hAnsi="Arial Narrow" w:cs="Arial"/>
                <w:b/>
                <w:sz w:val="20"/>
              </w:rPr>
              <w:t>West</w:t>
            </w:r>
          </w:p>
        </w:tc>
        <w:tc>
          <w:tcPr>
            <w:tcW w:w="1417" w:type="dxa"/>
            <w:tcBorders>
              <w:top w:val="nil"/>
              <w:left w:val="single" w:sz="4" w:space="0" w:color="auto"/>
              <w:bottom w:val="nil"/>
              <w:right w:val="single" w:sz="4" w:space="0" w:color="auto"/>
            </w:tcBorders>
            <w:tcMar>
              <w:top w:w="0" w:type="dxa"/>
              <w:left w:w="30" w:type="dxa"/>
              <w:bottom w:w="0" w:type="dxa"/>
              <w:right w:w="30" w:type="dxa"/>
            </w:tcMar>
            <w:vAlign w:val="center"/>
          </w:tcPr>
          <w:p w:rsidR="009A25F1" w:rsidRPr="005E18DE" w:rsidRDefault="009A25F1" w:rsidP="00E22921">
            <w:pPr>
              <w:rPr>
                <w:rFonts w:ascii="Arial Narrow" w:hAnsi="Arial Narrow" w:cs="Arial"/>
                <w:i/>
                <w:noProof/>
                <w:sz w:val="20"/>
                <w:lang w:eastAsia="en-AU"/>
              </w:rPr>
            </w:pPr>
            <w:r>
              <w:rPr>
                <w:rFonts w:ascii="Arial Narrow" w:hAnsi="Arial Narrow" w:cs="Arial"/>
                <w:sz w:val="20"/>
              </w:rPr>
              <w:t>Franklands</w:t>
            </w:r>
            <w:r w:rsidRPr="005E18DE">
              <w:rPr>
                <w:rFonts w:ascii="Arial Narrow" w:hAnsi="Arial Narrow" w:cs="Arial"/>
                <w:sz w:val="20"/>
              </w:rPr>
              <w:t xml:space="preserve"> East </w:t>
            </w:r>
          </w:p>
        </w:tc>
        <w:tc>
          <w:tcPr>
            <w:tcW w:w="1418" w:type="dxa"/>
            <w:tcBorders>
              <w:top w:val="nil"/>
              <w:left w:val="single" w:sz="4" w:space="0" w:color="auto"/>
              <w:bottom w:val="nil"/>
              <w:right w:val="single" w:sz="4" w:space="0" w:color="auto"/>
            </w:tcBorders>
            <w:vAlign w:val="center"/>
          </w:tcPr>
          <w:p w:rsidR="009A25F1" w:rsidRPr="005E18DE" w:rsidRDefault="009A25F1" w:rsidP="00E22921">
            <w:pPr>
              <w:rPr>
                <w:rFonts w:ascii="Arial Narrow" w:hAnsi="Arial Narrow" w:cs="Arial"/>
                <w:i/>
                <w:noProof/>
                <w:sz w:val="20"/>
                <w:lang w:eastAsia="en-AU"/>
              </w:rPr>
            </w:pPr>
          </w:p>
        </w:tc>
        <w:tc>
          <w:tcPr>
            <w:tcW w:w="1559" w:type="dxa"/>
            <w:tcBorders>
              <w:top w:val="nil"/>
              <w:left w:val="single" w:sz="4" w:space="0" w:color="auto"/>
              <w:bottom w:val="nil"/>
            </w:tcBorders>
            <w:vAlign w:val="center"/>
          </w:tcPr>
          <w:p w:rsidR="009A25F1" w:rsidRPr="004F71C4" w:rsidRDefault="009A25F1" w:rsidP="00E22921">
            <w:pPr>
              <w:spacing w:before="100" w:beforeAutospacing="1" w:after="100" w:afterAutospacing="1"/>
              <w:rPr>
                <w:rFonts w:ascii="Arial Narrow" w:hAnsi="Arial Narrow" w:cs="Arial"/>
                <w:sz w:val="20"/>
              </w:rPr>
            </w:pPr>
          </w:p>
        </w:tc>
      </w:tr>
      <w:tr w:rsidR="009A25F1" w:rsidRPr="005E18DE" w:rsidTr="00B46D6D">
        <w:trPr>
          <w:cantSplit/>
          <w:trHeight w:val="250"/>
          <w:jc w:val="center"/>
        </w:trPr>
        <w:tc>
          <w:tcPr>
            <w:tcW w:w="1360" w:type="dxa"/>
            <w:vMerge/>
            <w:vAlign w:val="center"/>
          </w:tcPr>
          <w:p w:rsidR="009A25F1" w:rsidRPr="005E18DE" w:rsidRDefault="009A25F1" w:rsidP="005E18DE">
            <w:pPr>
              <w:rPr>
                <w:rFonts w:ascii="Arial Narrow" w:eastAsiaTheme="minorHAnsi" w:hAnsi="Arial Narrow" w:cs="Arial"/>
                <w:sz w:val="20"/>
              </w:rPr>
            </w:pPr>
          </w:p>
        </w:tc>
        <w:tc>
          <w:tcPr>
            <w:tcW w:w="1701" w:type="dxa"/>
            <w:vMerge/>
            <w:tcBorders>
              <w:bottom w:val="single" w:sz="4" w:space="0" w:color="auto"/>
            </w:tcBorders>
          </w:tcPr>
          <w:p w:rsidR="009A25F1" w:rsidRPr="00147434" w:rsidRDefault="009A25F1" w:rsidP="004F71C4">
            <w:pPr>
              <w:spacing w:before="100" w:beforeAutospacing="1" w:after="100" w:afterAutospacing="1"/>
              <w:rPr>
                <w:rFonts w:ascii="Arial Narrow" w:hAnsi="Arial Narrow" w:cs="Arial"/>
                <w:sz w:val="20"/>
              </w:rPr>
            </w:pPr>
          </w:p>
        </w:tc>
        <w:tc>
          <w:tcPr>
            <w:tcW w:w="1418" w:type="dxa"/>
            <w:tcBorders>
              <w:top w:val="nil"/>
              <w:bottom w:val="single" w:sz="4" w:space="0" w:color="auto"/>
              <w:right w:val="single" w:sz="4" w:space="0" w:color="auto"/>
            </w:tcBorders>
            <w:tcMar>
              <w:top w:w="0" w:type="dxa"/>
              <w:left w:w="30" w:type="dxa"/>
              <w:bottom w:w="0" w:type="dxa"/>
              <w:right w:w="30" w:type="dxa"/>
            </w:tcMar>
            <w:vAlign w:val="center"/>
          </w:tcPr>
          <w:p w:rsidR="009A25F1" w:rsidRDefault="009A25F1" w:rsidP="004F71C4">
            <w:pPr>
              <w:spacing w:before="100" w:beforeAutospacing="1" w:after="100" w:afterAutospacing="1"/>
              <w:rPr>
                <w:rFonts w:ascii="Arial Narrow" w:hAnsi="Arial Narrow" w:cs="Arial"/>
                <w:b/>
                <w:sz w:val="20"/>
              </w:rPr>
            </w:pPr>
            <w:r w:rsidRPr="00FC3E5C">
              <w:rPr>
                <w:rFonts w:ascii="Arial Narrow" w:hAnsi="Arial Narrow" w:cs="Arial"/>
                <w:b/>
                <w:i/>
                <w:sz w:val="20"/>
              </w:rPr>
              <w:t>Franklands West</w:t>
            </w:r>
          </w:p>
        </w:tc>
        <w:tc>
          <w:tcPr>
            <w:tcW w:w="1417" w:type="dxa"/>
            <w:tcBorders>
              <w:top w:val="nil"/>
              <w:left w:val="single" w:sz="4" w:space="0" w:color="auto"/>
              <w:bottom w:val="single" w:sz="4" w:space="0" w:color="auto"/>
              <w:right w:val="single" w:sz="4" w:space="0" w:color="auto"/>
            </w:tcBorders>
            <w:tcMar>
              <w:top w:w="0" w:type="dxa"/>
              <w:left w:w="30" w:type="dxa"/>
              <w:bottom w:w="0" w:type="dxa"/>
              <w:right w:w="30" w:type="dxa"/>
            </w:tcMar>
            <w:vAlign w:val="center"/>
          </w:tcPr>
          <w:p w:rsidR="009A25F1" w:rsidRPr="005E18DE" w:rsidRDefault="009A25F1" w:rsidP="00E22921">
            <w:pPr>
              <w:rPr>
                <w:rFonts w:ascii="Arial Narrow" w:hAnsi="Arial Narrow" w:cs="Arial"/>
                <w:i/>
                <w:noProof/>
                <w:sz w:val="20"/>
                <w:lang w:eastAsia="en-AU"/>
              </w:rPr>
            </w:pPr>
          </w:p>
        </w:tc>
        <w:tc>
          <w:tcPr>
            <w:tcW w:w="1418" w:type="dxa"/>
            <w:tcBorders>
              <w:top w:val="nil"/>
              <w:left w:val="single" w:sz="4" w:space="0" w:color="auto"/>
              <w:bottom w:val="single" w:sz="4" w:space="0" w:color="auto"/>
              <w:right w:val="single" w:sz="4" w:space="0" w:color="auto"/>
            </w:tcBorders>
            <w:vAlign w:val="center"/>
          </w:tcPr>
          <w:p w:rsidR="009A25F1" w:rsidRPr="005E18DE" w:rsidRDefault="009A25F1" w:rsidP="00E22921">
            <w:pPr>
              <w:rPr>
                <w:rFonts w:ascii="Arial Narrow" w:hAnsi="Arial Narrow" w:cs="Arial"/>
                <w:i/>
                <w:noProof/>
                <w:sz w:val="20"/>
                <w:lang w:eastAsia="en-AU"/>
              </w:rPr>
            </w:pPr>
          </w:p>
        </w:tc>
        <w:tc>
          <w:tcPr>
            <w:tcW w:w="1559" w:type="dxa"/>
            <w:tcBorders>
              <w:top w:val="nil"/>
              <w:left w:val="single" w:sz="4" w:space="0" w:color="auto"/>
              <w:bottom w:val="single" w:sz="4" w:space="0" w:color="auto"/>
            </w:tcBorders>
            <w:vAlign w:val="center"/>
          </w:tcPr>
          <w:p w:rsidR="009A25F1" w:rsidRPr="004F71C4" w:rsidRDefault="009A25F1" w:rsidP="00E22921">
            <w:pPr>
              <w:spacing w:before="100" w:beforeAutospacing="1" w:after="100" w:afterAutospacing="1"/>
              <w:rPr>
                <w:rFonts w:ascii="Arial Narrow" w:hAnsi="Arial Narrow" w:cs="Arial"/>
                <w:sz w:val="20"/>
              </w:rPr>
            </w:pPr>
          </w:p>
        </w:tc>
      </w:tr>
      <w:tr w:rsidR="009A25F1" w:rsidRPr="005E18DE" w:rsidTr="00B46D6D">
        <w:trPr>
          <w:cantSplit/>
          <w:trHeight w:val="250"/>
          <w:jc w:val="center"/>
        </w:trPr>
        <w:tc>
          <w:tcPr>
            <w:tcW w:w="1360" w:type="dxa"/>
            <w:vMerge/>
            <w:vAlign w:val="center"/>
          </w:tcPr>
          <w:p w:rsidR="009A25F1" w:rsidRPr="005E18DE" w:rsidRDefault="009A25F1" w:rsidP="005E18DE">
            <w:pPr>
              <w:rPr>
                <w:rFonts w:ascii="Arial Narrow" w:eastAsiaTheme="minorHAnsi" w:hAnsi="Arial Narrow" w:cs="Arial"/>
                <w:sz w:val="20"/>
              </w:rPr>
            </w:pPr>
          </w:p>
        </w:tc>
        <w:tc>
          <w:tcPr>
            <w:tcW w:w="1701" w:type="dxa"/>
            <w:vMerge w:val="restart"/>
            <w:tcBorders>
              <w:top w:val="single" w:sz="4" w:space="0" w:color="auto"/>
            </w:tcBorders>
            <w:vAlign w:val="center"/>
          </w:tcPr>
          <w:p w:rsidR="009A25F1" w:rsidRPr="009A25F1" w:rsidRDefault="009A25F1" w:rsidP="009A25F1">
            <w:pPr>
              <w:spacing w:before="100" w:beforeAutospacing="1" w:after="100" w:afterAutospacing="1"/>
              <w:jc w:val="center"/>
              <w:rPr>
                <w:rFonts w:ascii="Arial Narrow" w:hAnsi="Arial Narrow" w:cs="Arial"/>
                <w:sz w:val="20"/>
              </w:rPr>
            </w:pPr>
            <w:r w:rsidRPr="009A25F1">
              <w:rPr>
                <w:rFonts w:ascii="Arial Narrow" w:hAnsi="Arial Narrow" w:cs="Arial"/>
                <w:sz w:val="20"/>
              </w:rPr>
              <w:t>Herbert</w:t>
            </w:r>
            <w:r w:rsidR="00570944">
              <w:rPr>
                <w:rFonts w:ascii="Arial Narrow" w:hAnsi="Arial Narrow" w:cs="Arial"/>
                <w:sz w:val="20"/>
              </w:rPr>
              <w:t>,</w:t>
            </w:r>
            <w:r w:rsidRPr="009A25F1">
              <w:rPr>
                <w:rFonts w:ascii="Arial Narrow" w:hAnsi="Arial Narrow" w:cs="Arial"/>
                <w:sz w:val="20"/>
              </w:rPr>
              <w:t xml:space="preserve"> Tully</w:t>
            </w:r>
          </w:p>
        </w:tc>
        <w:tc>
          <w:tcPr>
            <w:tcW w:w="1418" w:type="dxa"/>
            <w:tcBorders>
              <w:top w:val="single" w:sz="4" w:space="0" w:color="auto"/>
              <w:bottom w:val="nil"/>
              <w:right w:val="single" w:sz="4" w:space="0" w:color="auto"/>
            </w:tcBorders>
            <w:tcMar>
              <w:top w:w="0" w:type="dxa"/>
              <w:left w:w="30" w:type="dxa"/>
              <w:bottom w:w="0" w:type="dxa"/>
              <w:right w:w="30" w:type="dxa"/>
            </w:tcMar>
            <w:vAlign w:val="center"/>
          </w:tcPr>
          <w:p w:rsidR="009A25F1" w:rsidRDefault="009A25F1" w:rsidP="004F71C4">
            <w:pPr>
              <w:spacing w:before="100" w:beforeAutospacing="1" w:after="100" w:afterAutospacing="1"/>
              <w:rPr>
                <w:rFonts w:ascii="Arial Narrow" w:hAnsi="Arial Narrow" w:cs="Arial"/>
                <w:b/>
                <w:sz w:val="20"/>
              </w:rPr>
            </w:pPr>
            <w:r>
              <w:rPr>
                <w:rFonts w:ascii="Arial Narrow" w:hAnsi="Arial Narrow" w:cs="Arial"/>
                <w:b/>
                <w:sz w:val="20"/>
              </w:rPr>
              <w:t xml:space="preserve">Dunk </w:t>
            </w:r>
            <w:r w:rsidRPr="005E18DE">
              <w:rPr>
                <w:rFonts w:ascii="Arial Narrow" w:hAnsi="Arial Narrow" w:cs="Arial"/>
                <w:b/>
                <w:sz w:val="20"/>
              </w:rPr>
              <w:t>North</w:t>
            </w:r>
            <w:r>
              <w:rPr>
                <w:rFonts w:ascii="Arial Narrow" w:hAnsi="Arial Narrow" w:cs="Arial"/>
                <w:b/>
                <w:sz w:val="20"/>
              </w:rPr>
              <w:t>*</w:t>
            </w:r>
          </w:p>
        </w:tc>
        <w:tc>
          <w:tcPr>
            <w:tcW w:w="1417" w:type="dxa"/>
            <w:tcBorders>
              <w:top w:val="single" w:sz="4" w:space="0" w:color="auto"/>
              <w:left w:val="single" w:sz="4" w:space="0" w:color="auto"/>
              <w:bottom w:val="nil"/>
              <w:right w:val="single" w:sz="4" w:space="0" w:color="auto"/>
            </w:tcBorders>
            <w:tcMar>
              <w:top w:w="0" w:type="dxa"/>
              <w:left w:w="30" w:type="dxa"/>
              <w:bottom w:w="0" w:type="dxa"/>
              <w:right w:w="30" w:type="dxa"/>
            </w:tcMar>
            <w:vAlign w:val="center"/>
          </w:tcPr>
          <w:p w:rsidR="009A25F1" w:rsidRPr="005E18DE" w:rsidRDefault="009A25F1" w:rsidP="00E22921">
            <w:pPr>
              <w:rPr>
                <w:rFonts w:ascii="Arial Narrow" w:hAnsi="Arial Narrow" w:cs="Arial"/>
                <w:i/>
                <w:noProof/>
                <w:sz w:val="20"/>
                <w:lang w:eastAsia="en-AU"/>
              </w:rPr>
            </w:pPr>
            <w:r w:rsidRPr="005E18DE">
              <w:rPr>
                <w:rFonts w:ascii="Arial Narrow" w:hAnsi="Arial Narrow" w:cs="Arial"/>
                <w:sz w:val="20"/>
              </w:rPr>
              <w:t>Barnard</w:t>
            </w:r>
            <w:r>
              <w:rPr>
                <w:rFonts w:ascii="Arial Narrow" w:hAnsi="Arial Narrow" w:cs="Arial"/>
                <w:sz w:val="20"/>
              </w:rPr>
              <w:t>s</w:t>
            </w:r>
          </w:p>
        </w:tc>
        <w:tc>
          <w:tcPr>
            <w:tcW w:w="1418" w:type="dxa"/>
            <w:tcBorders>
              <w:top w:val="single" w:sz="4" w:space="0" w:color="auto"/>
              <w:left w:val="single" w:sz="4" w:space="0" w:color="auto"/>
              <w:bottom w:val="nil"/>
              <w:right w:val="single" w:sz="4" w:space="0" w:color="auto"/>
            </w:tcBorders>
            <w:vAlign w:val="center"/>
          </w:tcPr>
          <w:p w:rsidR="009A25F1" w:rsidRPr="005E18DE" w:rsidRDefault="009A25F1" w:rsidP="00E22921">
            <w:pPr>
              <w:rPr>
                <w:rFonts w:ascii="Arial Narrow" w:hAnsi="Arial Narrow" w:cs="Arial"/>
                <w:i/>
                <w:noProof/>
                <w:sz w:val="20"/>
                <w:lang w:eastAsia="en-AU"/>
              </w:rPr>
            </w:pPr>
            <w:r w:rsidRPr="005E18DE">
              <w:rPr>
                <w:rFonts w:ascii="Arial Narrow" w:hAnsi="Arial Narrow" w:cs="Arial"/>
                <w:sz w:val="20"/>
              </w:rPr>
              <w:t>King</w:t>
            </w:r>
            <w:r>
              <w:rPr>
                <w:rFonts w:ascii="Arial Narrow" w:hAnsi="Arial Narrow" w:cs="Arial"/>
                <w:sz w:val="20"/>
              </w:rPr>
              <w:t xml:space="preserve"> Reef</w:t>
            </w:r>
          </w:p>
        </w:tc>
        <w:tc>
          <w:tcPr>
            <w:tcW w:w="1559" w:type="dxa"/>
            <w:tcBorders>
              <w:top w:val="single" w:sz="4" w:space="0" w:color="auto"/>
              <w:left w:val="single" w:sz="4" w:space="0" w:color="auto"/>
              <w:bottom w:val="nil"/>
            </w:tcBorders>
            <w:vAlign w:val="center"/>
          </w:tcPr>
          <w:p w:rsidR="009A25F1" w:rsidRPr="004F71C4" w:rsidRDefault="009A25F1" w:rsidP="00E22921">
            <w:pPr>
              <w:spacing w:before="100" w:beforeAutospacing="1" w:after="100" w:afterAutospacing="1"/>
              <w:rPr>
                <w:rFonts w:ascii="Arial Narrow" w:hAnsi="Arial Narrow" w:cs="Arial"/>
                <w:sz w:val="20"/>
              </w:rPr>
            </w:pPr>
          </w:p>
        </w:tc>
      </w:tr>
      <w:tr w:rsidR="009A25F1" w:rsidRPr="005E18DE" w:rsidTr="00B46D6D">
        <w:trPr>
          <w:cantSplit/>
          <w:trHeight w:val="250"/>
          <w:jc w:val="center"/>
        </w:trPr>
        <w:tc>
          <w:tcPr>
            <w:tcW w:w="1360" w:type="dxa"/>
            <w:vMerge/>
            <w:vAlign w:val="center"/>
          </w:tcPr>
          <w:p w:rsidR="009A25F1" w:rsidRPr="005E18DE" w:rsidRDefault="009A25F1" w:rsidP="005E18DE">
            <w:pPr>
              <w:rPr>
                <w:rFonts w:ascii="Arial Narrow" w:eastAsiaTheme="minorHAnsi" w:hAnsi="Arial Narrow" w:cs="Arial"/>
                <w:sz w:val="20"/>
              </w:rPr>
            </w:pPr>
          </w:p>
        </w:tc>
        <w:tc>
          <w:tcPr>
            <w:tcW w:w="1701" w:type="dxa"/>
            <w:vMerge/>
          </w:tcPr>
          <w:p w:rsidR="009A25F1" w:rsidRPr="005E18DE" w:rsidRDefault="009A25F1" w:rsidP="004F71C4">
            <w:pPr>
              <w:spacing w:before="100" w:beforeAutospacing="1" w:after="100" w:afterAutospacing="1"/>
              <w:rPr>
                <w:rFonts w:ascii="Arial Narrow" w:hAnsi="Arial Narrow" w:cs="Arial"/>
                <w:i/>
                <w:sz w:val="20"/>
              </w:rPr>
            </w:pPr>
          </w:p>
        </w:tc>
        <w:tc>
          <w:tcPr>
            <w:tcW w:w="1418" w:type="dxa"/>
            <w:tcBorders>
              <w:top w:val="nil"/>
              <w:bottom w:val="single" w:sz="4" w:space="0" w:color="auto"/>
              <w:right w:val="single" w:sz="4" w:space="0" w:color="auto"/>
            </w:tcBorders>
            <w:tcMar>
              <w:top w:w="0" w:type="dxa"/>
              <w:left w:w="30" w:type="dxa"/>
              <w:bottom w:w="0" w:type="dxa"/>
              <w:right w:w="30" w:type="dxa"/>
            </w:tcMar>
            <w:vAlign w:val="center"/>
          </w:tcPr>
          <w:p w:rsidR="009A25F1" w:rsidRPr="005E18DE" w:rsidRDefault="009A25F1" w:rsidP="004F71C4">
            <w:pPr>
              <w:spacing w:before="100" w:beforeAutospacing="1" w:after="100" w:afterAutospacing="1"/>
              <w:rPr>
                <w:rFonts w:ascii="Arial Narrow" w:hAnsi="Arial Narrow" w:cs="Arial"/>
                <w:i/>
                <w:sz w:val="20"/>
              </w:rPr>
            </w:pPr>
          </w:p>
        </w:tc>
        <w:tc>
          <w:tcPr>
            <w:tcW w:w="1417" w:type="dxa"/>
            <w:tcBorders>
              <w:top w:val="nil"/>
              <w:left w:val="single" w:sz="4" w:space="0" w:color="auto"/>
              <w:bottom w:val="single" w:sz="4" w:space="0" w:color="auto"/>
              <w:right w:val="single" w:sz="4" w:space="0" w:color="auto"/>
            </w:tcBorders>
            <w:tcMar>
              <w:top w:w="0" w:type="dxa"/>
              <w:left w:w="30" w:type="dxa"/>
              <w:bottom w:w="0" w:type="dxa"/>
              <w:right w:w="30" w:type="dxa"/>
            </w:tcMar>
            <w:vAlign w:val="center"/>
          </w:tcPr>
          <w:p w:rsidR="009A25F1" w:rsidRPr="005E18DE" w:rsidRDefault="009A25F1" w:rsidP="00E22921">
            <w:pPr>
              <w:rPr>
                <w:rFonts w:ascii="Arial Narrow" w:hAnsi="Arial Narrow" w:cs="Arial"/>
                <w:i/>
                <w:noProof/>
                <w:sz w:val="20"/>
                <w:lang w:eastAsia="en-AU"/>
              </w:rPr>
            </w:pPr>
          </w:p>
        </w:tc>
        <w:tc>
          <w:tcPr>
            <w:tcW w:w="1418" w:type="dxa"/>
            <w:tcBorders>
              <w:top w:val="nil"/>
              <w:left w:val="single" w:sz="4" w:space="0" w:color="auto"/>
              <w:bottom w:val="single" w:sz="4" w:space="0" w:color="auto"/>
              <w:right w:val="single" w:sz="4" w:space="0" w:color="auto"/>
            </w:tcBorders>
            <w:vAlign w:val="center"/>
          </w:tcPr>
          <w:p w:rsidR="009A25F1" w:rsidRPr="005E18DE" w:rsidRDefault="009A25F1" w:rsidP="00E22921">
            <w:pPr>
              <w:rPr>
                <w:rFonts w:ascii="Arial Narrow" w:hAnsi="Arial Narrow" w:cs="Arial"/>
                <w:i/>
                <w:noProof/>
                <w:sz w:val="20"/>
                <w:lang w:eastAsia="en-AU"/>
              </w:rPr>
            </w:pPr>
            <w:r>
              <w:rPr>
                <w:rFonts w:ascii="Arial Narrow" w:hAnsi="Arial Narrow" w:cs="Arial"/>
                <w:sz w:val="20"/>
              </w:rPr>
              <w:t xml:space="preserve">Dunk </w:t>
            </w:r>
            <w:r w:rsidRPr="005E18DE">
              <w:rPr>
                <w:rFonts w:ascii="Arial Narrow" w:hAnsi="Arial Narrow" w:cs="Arial"/>
                <w:sz w:val="20"/>
              </w:rPr>
              <w:t>South</w:t>
            </w:r>
          </w:p>
        </w:tc>
        <w:tc>
          <w:tcPr>
            <w:tcW w:w="1559" w:type="dxa"/>
            <w:tcBorders>
              <w:top w:val="nil"/>
              <w:left w:val="single" w:sz="4" w:space="0" w:color="auto"/>
              <w:bottom w:val="single" w:sz="4" w:space="0" w:color="auto"/>
            </w:tcBorders>
            <w:vAlign w:val="center"/>
          </w:tcPr>
          <w:p w:rsidR="009A25F1" w:rsidRPr="004F71C4" w:rsidRDefault="009A25F1" w:rsidP="00E22921">
            <w:pPr>
              <w:spacing w:before="100" w:beforeAutospacing="1" w:after="100" w:afterAutospacing="1"/>
              <w:rPr>
                <w:rFonts w:ascii="Arial Narrow" w:hAnsi="Arial Narrow" w:cs="Arial"/>
                <w:sz w:val="20"/>
              </w:rPr>
            </w:pPr>
          </w:p>
        </w:tc>
      </w:tr>
      <w:tr w:rsidR="009A25F1" w:rsidRPr="005E18DE" w:rsidTr="00B46D6D">
        <w:trPr>
          <w:cantSplit/>
          <w:trHeight w:val="250"/>
          <w:jc w:val="center"/>
        </w:trPr>
        <w:tc>
          <w:tcPr>
            <w:tcW w:w="3061" w:type="dxa"/>
            <w:gridSpan w:val="2"/>
            <w:vMerge w:val="restart"/>
            <w:tcMar>
              <w:top w:w="0" w:type="dxa"/>
              <w:left w:w="30" w:type="dxa"/>
              <w:bottom w:w="0" w:type="dxa"/>
              <w:right w:w="30" w:type="dxa"/>
            </w:tcMar>
            <w:vAlign w:val="center"/>
            <w:hideMark/>
          </w:tcPr>
          <w:p w:rsidR="00FF521E" w:rsidRPr="00FC3E5C" w:rsidRDefault="00FF521E" w:rsidP="004F71C4">
            <w:pPr>
              <w:rPr>
                <w:rFonts w:ascii="Arial Narrow" w:hAnsi="Arial Narrow" w:cs="Arial"/>
                <w:b/>
                <w:i/>
                <w:sz w:val="20"/>
              </w:rPr>
            </w:pPr>
            <w:r w:rsidRPr="005E18DE">
              <w:rPr>
                <w:rFonts w:ascii="Arial Narrow" w:hAnsi="Arial Narrow" w:cs="Arial"/>
                <w:sz w:val="20"/>
              </w:rPr>
              <w:t>Burdekin</w:t>
            </w:r>
          </w:p>
        </w:tc>
        <w:tc>
          <w:tcPr>
            <w:tcW w:w="1418" w:type="dxa"/>
            <w:tcBorders>
              <w:bottom w:val="nil"/>
            </w:tcBorders>
            <w:tcMar>
              <w:top w:w="0" w:type="dxa"/>
              <w:left w:w="30" w:type="dxa"/>
              <w:bottom w:w="0" w:type="dxa"/>
              <w:right w:w="30" w:type="dxa"/>
            </w:tcMar>
            <w:vAlign w:val="center"/>
            <w:hideMark/>
          </w:tcPr>
          <w:p w:rsidR="00FF521E" w:rsidRPr="00FC3E5C" w:rsidRDefault="00FF521E" w:rsidP="004F71C4">
            <w:pPr>
              <w:rPr>
                <w:rFonts w:ascii="Arial Narrow" w:eastAsiaTheme="minorHAnsi" w:hAnsi="Arial Narrow" w:cs="Arial"/>
                <w:i/>
                <w:sz w:val="20"/>
              </w:rPr>
            </w:pPr>
            <w:r w:rsidRPr="00FC3E5C">
              <w:rPr>
                <w:rFonts w:ascii="Arial Narrow" w:hAnsi="Arial Narrow" w:cs="Arial"/>
                <w:b/>
                <w:i/>
                <w:sz w:val="20"/>
              </w:rPr>
              <w:t>Palms West</w:t>
            </w:r>
          </w:p>
        </w:tc>
        <w:tc>
          <w:tcPr>
            <w:tcW w:w="1417" w:type="dxa"/>
            <w:tcBorders>
              <w:bottom w:val="nil"/>
            </w:tcBorders>
            <w:tcMar>
              <w:top w:w="0" w:type="dxa"/>
              <w:left w:w="30" w:type="dxa"/>
              <w:bottom w:w="0" w:type="dxa"/>
              <w:right w:w="30" w:type="dxa"/>
            </w:tcMar>
            <w:vAlign w:val="center"/>
          </w:tcPr>
          <w:p w:rsidR="00FF521E" w:rsidRPr="00B8647E" w:rsidRDefault="00FF521E" w:rsidP="00E22921">
            <w:pPr>
              <w:rPr>
                <w:rFonts w:ascii="Arial Narrow" w:eastAsiaTheme="minorHAnsi" w:hAnsi="Arial Narrow" w:cs="Arial"/>
                <w:i/>
                <w:sz w:val="20"/>
              </w:rPr>
            </w:pPr>
            <w:r w:rsidRPr="00B8647E">
              <w:rPr>
                <w:rFonts w:ascii="Arial Narrow" w:hAnsi="Arial Narrow" w:cs="Arial"/>
                <w:i/>
                <w:sz w:val="20"/>
              </w:rPr>
              <w:t>Havannah</w:t>
            </w:r>
          </w:p>
        </w:tc>
        <w:tc>
          <w:tcPr>
            <w:tcW w:w="1418" w:type="dxa"/>
            <w:tcBorders>
              <w:bottom w:val="nil"/>
            </w:tcBorders>
            <w:vAlign w:val="center"/>
          </w:tcPr>
          <w:p w:rsidR="00FF521E" w:rsidRPr="005E18DE" w:rsidRDefault="00FF521E" w:rsidP="00E22921">
            <w:pPr>
              <w:rPr>
                <w:rFonts w:ascii="Arial Narrow" w:eastAsiaTheme="minorHAnsi" w:hAnsi="Arial Narrow" w:cs="Arial"/>
                <w:sz w:val="20"/>
              </w:rPr>
            </w:pPr>
            <w:r>
              <w:rPr>
                <w:rFonts w:ascii="Arial Narrow" w:hAnsi="Arial Narrow" w:cs="Arial"/>
                <w:sz w:val="20"/>
              </w:rPr>
              <w:t>Palms</w:t>
            </w:r>
            <w:r w:rsidRPr="005E18DE">
              <w:rPr>
                <w:rFonts w:ascii="Arial Narrow" w:hAnsi="Arial Narrow" w:cs="Arial"/>
                <w:sz w:val="20"/>
              </w:rPr>
              <w:t xml:space="preserve"> East</w:t>
            </w:r>
          </w:p>
        </w:tc>
        <w:tc>
          <w:tcPr>
            <w:tcW w:w="1559" w:type="dxa"/>
            <w:tcBorders>
              <w:bottom w:val="nil"/>
            </w:tcBorders>
            <w:vAlign w:val="center"/>
          </w:tcPr>
          <w:p w:rsidR="00FF521E" w:rsidRPr="005E18DE" w:rsidRDefault="00FF521E" w:rsidP="00E22921">
            <w:pPr>
              <w:rPr>
                <w:rFonts w:ascii="Arial Narrow" w:eastAsiaTheme="minorHAnsi" w:hAnsi="Arial Narrow" w:cs="Arial"/>
                <w:sz w:val="20"/>
              </w:rPr>
            </w:pPr>
          </w:p>
        </w:tc>
      </w:tr>
      <w:tr w:rsidR="009A25F1" w:rsidRPr="005E18DE" w:rsidTr="00B46D6D">
        <w:trPr>
          <w:cantSplit/>
          <w:trHeight w:val="250"/>
          <w:jc w:val="center"/>
        </w:trPr>
        <w:tc>
          <w:tcPr>
            <w:tcW w:w="3061" w:type="dxa"/>
            <w:gridSpan w:val="2"/>
            <w:vMerge/>
            <w:vAlign w:val="center"/>
            <w:hideMark/>
          </w:tcPr>
          <w:p w:rsidR="00FF521E" w:rsidRPr="00FC3E5C" w:rsidRDefault="00FF521E" w:rsidP="004F71C4">
            <w:pPr>
              <w:rPr>
                <w:rFonts w:ascii="Arial Narrow" w:hAnsi="Arial Narrow" w:cs="Arial"/>
                <w:b/>
                <w:i/>
                <w:sz w:val="20"/>
              </w:rPr>
            </w:pPr>
          </w:p>
        </w:tc>
        <w:tc>
          <w:tcPr>
            <w:tcW w:w="1418" w:type="dxa"/>
            <w:tcBorders>
              <w:top w:val="nil"/>
              <w:bottom w:val="nil"/>
            </w:tcBorders>
            <w:tcMar>
              <w:top w:w="0" w:type="dxa"/>
              <w:left w:w="30" w:type="dxa"/>
              <w:bottom w:w="0" w:type="dxa"/>
              <w:right w:w="30" w:type="dxa"/>
            </w:tcMar>
            <w:vAlign w:val="center"/>
            <w:hideMark/>
          </w:tcPr>
          <w:p w:rsidR="00FF521E" w:rsidRPr="00FC3E5C" w:rsidRDefault="00FF521E" w:rsidP="004F71C4">
            <w:pPr>
              <w:rPr>
                <w:rFonts w:ascii="Arial Narrow" w:eastAsiaTheme="minorHAnsi" w:hAnsi="Arial Narrow" w:cs="Arial"/>
                <w:b/>
                <w:i/>
                <w:sz w:val="20"/>
              </w:rPr>
            </w:pPr>
            <w:r w:rsidRPr="00FC3E5C">
              <w:rPr>
                <w:rFonts w:ascii="Arial Narrow" w:hAnsi="Arial Narrow" w:cs="Arial"/>
                <w:b/>
                <w:i/>
                <w:sz w:val="20"/>
              </w:rPr>
              <w:t>Pandora Reef</w:t>
            </w:r>
          </w:p>
        </w:tc>
        <w:tc>
          <w:tcPr>
            <w:tcW w:w="1417" w:type="dxa"/>
            <w:tcBorders>
              <w:top w:val="nil"/>
              <w:bottom w:val="nil"/>
            </w:tcBorders>
            <w:tcMar>
              <w:top w:w="0" w:type="dxa"/>
              <w:left w:w="30" w:type="dxa"/>
              <w:bottom w:w="0" w:type="dxa"/>
              <w:right w:w="30" w:type="dxa"/>
            </w:tcMar>
            <w:vAlign w:val="center"/>
          </w:tcPr>
          <w:p w:rsidR="00FF521E" w:rsidRPr="005E18DE" w:rsidRDefault="00FF521E" w:rsidP="00E22921">
            <w:pPr>
              <w:rPr>
                <w:rFonts w:ascii="Arial Narrow" w:eastAsiaTheme="minorHAnsi" w:hAnsi="Arial Narrow" w:cs="Arial"/>
                <w:sz w:val="20"/>
              </w:rPr>
            </w:pPr>
            <w:r w:rsidRPr="005E18DE">
              <w:rPr>
                <w:rFonts w:ascii="Arial Narrow" w:hAnsi="Arial Narrow" w:cs="Arial"/>
                <w:sz w:val="20"/>
              </w:rPr>
              <w:t>Middle Reef</w:t>
            </w:r>
          </w:p>
        </w:tc>
        <w:tc>
          <w:tcPr>
            <w:tcW w:w="1418" w:type="dxa"/>
            <w:tcBorders>
              <w:top w:val="nil"/>
              <w:bottom w:val="nil"/>
            </w:tcBorders>
            <w:vAlign w:val="center"/>
          </w:tcPr>
          <w:p w:rsidR="00FF521E" w:rsidRPr="005E18DE" w:rsidRDefault="00FF521E" w:rsidP="00E22921">
            <w:pPr>
              <w:rPr>
                <w:rFonts w:ascii="Arial Narrow" w:hAnsi="Arial Narrow" w:cs="Arial"/>
                <w:b/>
                <w:noProof/>
                <w:sz w:val="20"/>
                <w:lang w:eastAsia="en-AU"/>
              </w:rPr>
            </w:pPr>
            <w:r w:rsidRPr="005E18DE">
              <w:rPr>
                <w:rFonts w:ascii="Arial Narrow" w:hAnsi="Arial Narrow" w:cs="Arial"/>
                <w:sz w:val="20"/>
              </w:rPr>
              <w:t>Lady Elliot Reef</w:t>
            </w:r>
          </w:p>
        </w:tc>
        <w:tc>
          <w:tcPr>
            <w:tcW w:w="1559" w:type="dxa"/>
            <w:tcBorders>
              <w:top w:val="nil"/>
              <w:bottom w:val="nil"/>
            </w:tcBorders>
            <w:vAlign w:val="center"/>
          </w:tcPr>
          <w:p w:rsidR="00FF521E" w:rsidRPr="005E18DE" w:rsidRDefault="00FF521E" w:rsidP="00E22921">
            <w:pPr>
              <w:rPr>
                <w:rFonts w:ascii="Arial Narrow" w:hAnsi="Arial Narrow" w:cs="Arial"/>
                <w:noProof/>
                <w:sz w:val="20"/>
                <w:lang w:eastAsia="en-AU"/>
              </w:rPr>
            </w:pPr>
          </w:p>
        </w:tc>
      </w:tr>
      <w:tr w:rsidR="009A25F1" w:rsidRPr="005E18DE" w:rsidTr="00B46D6D">
        <w:trPr>
          <w:cantSplit/>
          <w:trHeight w:val="250"/>
          <w:jc w:val="center"/>
        </w:trPr>
        <w:tc>
          <w:tcPr>
            <w:tcW w:w="3061" w:type="dxa"/>
            <w:gridSpan w:val="2"/>
            <w:vMerge/>
            <w:vAlign w:val="center"/>
            <w:hideMark/>
          </w:tcPr>
          <w:p w:rsidR="00FF521E" w:rsidRDefault="00FF521E" w:rsidP="004F71C4">
            <w:pPr>
              <w:rPr>
                <w:rFonts w:ascii="Arial Narrow" w:hAnsi="Arial Narrow" w:cs="Arial"/>
                <w:b/>
                <w:sz w:val="20"/>
              </w:rPr>
            </w:pPr>
          </w:p>
        </w:tc>
        <w:tc>
          <w:tcPr>
            <w:tcW w:w="1418" w:type="dxa"/>
            <w:tcBorders>
              <w:top w:val="nil"/>
              <w:bottom w:val="single" w:sz="4" w:space="0" w:color="auto"/>
            </w:tcBorders>
            <w:tcMar>
              <w:top w:w="0" w:type="dxa"/>
              <w:left w:w="30" w:type="dxa"/>
              <w:bottom w:w="0" w:type="dxa"/>
              <w:right w:w="30" w:type="dxa"/>
            </w:tcMar>
            <w:vAlign w:val="center"/>
            <w:hideMark/>
          </w:tcPr>
          <w:p w:rsidR="00FF521E" w:rsidRPr="005E18DE" w:rsidRDefault="00FF521E" w:rsidP="004F71C4">
            <w:pPr>
              <w:rPr>
                <w:rFonts w:ascii="Arial Narrow" w:eastAsiaTheme="minorHAnsi" w:hAnsi="Arial Narrow" w:cs="Arial"/>
                <w:sz w:val="20"/>
              </w:rPr>
            </w:pPr>
            <w:r>
              <w:rPr>
                <w:rFonts w:ascii="Arial Narrow" w:hAnsi="Arial Narrow" w:cs="Arial"/>
                <w:b/>
                <w:sz w:val="20"/>
              </w:rPr>
              <w:t>Magnetic</w:t>
            </w:r>
          </w:p>
        </w:tc>
        <w:tc>
          <w:tcPr>
            <w:tcW w:w="1417" w:type="dxa"/>
            <w:tcBorders>
              <w:top w:val="nil"/>
              <w:bottom w:val="single" w:sz="4" w:space="0" w:color="auto"/>
            </w:tcBorders>
            <w:tcMar>
              <w:top w:w="0" w:type="dxa"/>
              <w:left w:w="30" w:type="dxa"/>
              <w:bottom w:w="0" w:type="dxa"/>
              <w:right w:w="30" w:type="dxa"/>
            </w:tcMar>
            <w:vAlign w:val="center"/>
          </w:tcPr>
          <w:p w:rsidR="00FF521E" w:rsidRPr="005E18DE" w:rsidRDefault="00FF521E" w:rsidP="00E22921">
            <w:pPr>
              <w:rPr>
                <w:rFonts w:ascii="Arial Narrow" w:eastAsiaTheme="minorHAnsi" w:hAnsi="Arial Narrow" w:cs="Arial"/>
                <w:sz w:val="20"/>
              </w:rPr>
            </w:pPr>
          </w:p>
        </w:tc>
        <w:tc>
          <w:tcPr>
            <w:tcW w:w="1418" w:type="dxa"/>
            <w:tcBorders>
              <w:top w:val="nil"/>
              <w:bottom w:val="single" w:sz="4" w:space="0" w:color="auto"/>
            </w:tcBorders>
            <w:vAlign w:val="center"/>
          </w:tcPr>
          <w:p w:rsidR="00FF521E" w:rsidRPr="005E18DE" w:rsidRDefault="00FF521E" w:rsidP="00E22921">
            <w:pPr>
              <w:rPr>
                <w:rFonts w:ascii="Arial Narrow" w:eastAsiaTheme="minorHAnsi" w:hAnsi="Arial Narrow" w:cs="Arial"/>
                <w:sz w:val="20"/>
              </w:rPr>
            </w:pPr>
          </w:p>
        </w:tc>
        <w:tc>
          <w:tcPr>
            <w:tcW w:w="1559" w:type="dxa"/>
            <w:tcBorders>
              <w:top w:val="nil"/>
              <w:bottom w:val="single" w:sz="4" w:space="0" w:color="auto"/>
            </w:tcBorders>
            <w:vAlign w:val="center"/>
          </w:tcPr>
          <w:p w:rsidR="00FF521E" w:rsidRPr="005E18DE" w:rsidRDefault="00FF521E" w:rsidP="00E22921">
            <w:pPr>
              <w:rPr>
                <w:rFonts w:ascii="Arial Narrow" w:eastAsiaTheme="minorHAnsi" w:hAnsi="Arial Narrow" w:cs="Arial"/>
                <w:sz w:val="20"/>
              </w:rPr>
            </w:pPr>
          </w:p>
        </w:tc>
      </w:tr>
      <w:tr w:rsidR="009A25F1" w:rsidRPr="005E18DE" w:rsidTr="00B46D6D">
        <w:trPr>
          <w:cantSplit/>
          <w:trHeight w:val="250"/>
          <w:jc w:val="center"/>
        </w:trPr>
        <w:tc>
          <w:tcPr>
            <w:tcW w:w="3061" w:type="dxa"/>
            <w:gridSpan w:val="2"/>
            <w:vMerge w:val="restart"/>
            <w:tcMar>
              <w:top w:w="0" w:type="dxa"/>
              <w:left w:w="30" w:type="dxa"/>
              <w:bottom w:w="0" w:type="dxa"/>
              <w:right w:w="30" w:type="dxa"/>
            </w:tcMar>
            <w:vAlign w:val="center"/>
            <w:hideMark/>
          </w:tcPr>
          <w:p w:rsidR="00FF521E" w:rsidRDefault="00FF521E" w:rsidP="004F71C4">
            <w:pPr>
              <w:rPr>
                <w:rFonts w:ascii="Arial Narrow" w:hAnsi="Arial Narrow" w:cs="Arial"/>
                <w:b/>
                <w:sz w:val="20"/>
              </w:rPr>
            </w:pPr>
            <w:r w:rsidRPr="005E18DE">
              <w:rPr>
                <w:rFonts w:ascii="Arial Narrow" w:hAnsi="Arial Narrow" w:cs="Arial"/>
                <w:sz w:val="20"/>
              </w:rPr>
              <w:t>Mackay Whitsunday</w:t>
            </w:r>
          </w:p>
        </w:tc>
        <w:tc>
          <w:tcPr>
            <w:tcW w:w="1418" w:type="dxa"/>
            <w:tcBorders>
              <w:bottom w:val="nil"/>
            </w:tcBorders>
            <w:tcMar>
              <w:top w:w="0" w:type="dxa"/>
              <w:left w:w="30" w:type="dxa"/>
              <w:bottom w:w="0" w:type="dxa"/>
              <w:right w:w="30" w:type="dxa"/>
            </w:tcMar>
            <w:vAlign w:val="center"/>
            <w:hideMark/>
          </w:tcPr>
          <w:p w:rsidR="00FF521E" w:rsidRPr="005E18DE" w:rsidRDefault="00FF521E" w:rsidP="004F71C4">
            <w:pPr>
              <w:rPr>
                <w:rFonts w:ascii="Arial Narrow" w:eastAsiaTheme="minorHAnsi" w:hAnsi="Arial Narrow" w:cs="Arial"/>
                <w:b/>
                <w:sz w:val="20"/>
              </w:rPr>
            </w:pPr>
            <w:r>
              <w:rPr>
                <w:rFonts w:ascii="Arial Narrow" w:hAnsi="Arial Narrow" w:cs="Arial"/>
                <w:b/>
                <w:sz w:val="20"/>
              </w:rPr>
              <w:t>Double</w:t>
            </w:r>
            <w:r w:rsidRPr="005E18DE">
              <w:rPr>
                <w:rFonts w:ascii="Arial Narrow" w:hAnsi="Arial Narrow" w:cs="Arial"/>
                <w:b/>
                <w:sz w:val="20"/>
              </w:rPr>
              <w:t xml:space="preserve"> </w:t>
            </w:r>
            <w:r>
              <w:rPr>
                <w:rFonts w:ascii="Arial Narrow" w:hAnsi="Arial Narrow" w:cs="Arial"/>
                <w:b/>
                <w:sz w:val="20"/>
              </w:rPr>
              <w:t>Cone</w:t>
            </w:r>
          </w:p>
        </w:tc>
        <w:tc>
          <w:tcPr>
            <w:tcW w:w="1417" w:type="dxa"/>
            <w:tcBorders>
              <w:bottom w:val="nil"/>
            </w:tcBorders>
            <w:tcMar>
              <w:top w:w="0" w:type="dxa"/>
              <w:left w:w="30" w:type="dxa"/>
              <w:bottom w:w="0" w:type="dxa"/>
              <w:right w:w="30" w:type="dxa"/>
            </w:tcMar>
            <w:vAlign w:val="center"/>
          </w:tcPr>
          <w:p w:rsidR="00FF521E" w:rsidRPr="005E18DE" w:rsidRDefault="00FF521E" w:rsidP="00E22921">
            <w:pPr>
              <w:rPr>
                <w:rFonts w:ascii="Arial Narrow" w:eastAsiaTheme="minorHAnsi" w:hAnsi="Arial Narrow" w:cs="Arial"/>
                <w:sz w:val="20"/>
              </w:rPr>
            </w:pPr>
            <w:r w:rsidRPr="005E18DE">
              <w:rPr>
                <w:rFonts w:ascii="Arial Narrow" w:hAnsi="Arial Narrow" w:cs="Arial"/>
                <w:sz w:val="20"/>
              </w:rPr>
              <w:t>Dent</w:t>
            </w:r>
          </w:p>
        </w:tc>
        <w:tc>
          <w:tcPr>
            <w:tcW w:w="1418" w:type="dxa"/>
            <w:tcBorders>
              <w:bottom w:val="nil"/>
            </w:tcBorders>
            <w:vAlign w:val="center"/>
          </w:tcPr>
          <w:p w:rsidR="00FF521E" w:rsidRPr="005E18DE" w:rsidRDefault="00FF521E" w:rsidP="00E22921">
            <w:pPr>
              <w:rPr>
                <w:rFonts w:ascii="Arial Narrow" w:hAnsi="Arial Narrow" w:cs="Arial"/>
                <w:b/>
                <w:noProof/>
                <w:sz w:val="20"/>
                <w:lang w:eastAsia="en-AU"/>
              </w:rPr>
            </w:pPr>
            <w:r w:rsidRPr="005E18DE">
              <w:rPr>
                <w:rFonts w:ascii="Arial Narrow" w:hAnsi="Arial Narrow" w:cs="Arial"/>
                <w:sz w:val="20"/>
              </w:rPr>
              <w:t xml:space="preserve">Shute </w:t>
            </w:r>
            <w:r>
              <w:rPr>
                <w:rFonts w:ascii="Arial Narrow" w:hAnsi="Arial Narrow" w:cs="Arial"/>
                <w:sz w:val="20"/>
              </w:rPr>
              <w:t>Harbour</w:t>
            </w:r>
          </w:p>
        </w:tc>
        <w:tc>
          <w:tcPr>
            <w:tcW w:w="1559" w:type="dxa"/>
            <w:tcBorders>
              <w:bottom w:val="nil"/>
            </w:tcBorders>
            <w:vAlign w:val="center"/>
          </w:tcPr>
          <w:p w:rsidR="00FF521E" w:rsidRPr="005E18DE" w:rsidRDefault="00FF521E" w:rsidP="00E22921">
            <w:pPr>
              <w:rPr>
                <w:rFonts w:ascii="Arial Narrow" w:hAnsi="Arial Narrow" w:cs="Arial"/>
                <w:noProof/>
                <w:sz w:val="20"/>
                <w:lang w:eastAsia="en-AU"/>
              </w:rPr>
            </w:pPr>
          </w:p>
        </w:tc>
      </w:tr>
      <w:tr w:rsidR="009A25F1" w:rsidRPr="005E18DE" w:rsidTr="00B46D6D">
        <w:trPr>
          <w:cantSplit/>
          <w:trHeight w:val="250"/>
          <w:jc w:val="center"/>
        </w:trPr>
        <w:tc>
          <w:tcPr>
            <w:tcW w:w="3061" w:type="dxa"/>
            <w:gridSpan w:val="2"/>
            <w:vMerge/>
            <w:vAlign w:val="center"/>
            <w:hideMark/>
          </w:tcPr>
          <w:p w:rsidR="00FF521E" w:rsidRPr="005E18DE" w:rsidRDefault="00FF521E" w:rsidP="004F71C4">
            <w:pPr>
              <w:rPr>
                <w:rFonts w:ascii="Arial Narrow" w:hAnsi="Arial Narrow" w:cs="Arial"/>
                <w:b/>
                <w:sz w:val="20"/>
              </w:rPr>
            </w:pPr>
          </w:p>
        </w:tc>
        <w:tc>
          <w:tcPr>
            <w:tcW w:w="1418" w:type="dxa"/>
            <w:tcBorders>
              <w:top w:val="nil"/>
              <w:bottom w:val="nil"/>
            </w:tcBorders>
            <w:tcMar>
              <w:top w:w="0" w:type="dxa"/>
              <w:left w:w="30" w:type="dxa"/>
              <w:bottom w:w="0" w:type="dxa"/>
              <w:right w:w="30" w:type="dxa"/>
            </w:tcMar>
            <w:vAlign w:val="center"/>
            <w:hideMark/>
          </w:tcPr>
          <w:p w:rsidR="00FF521E" w:rsidRPr="005E18DE" w:rsidRDefault="00FF521E" w:rsidP="004F71C4">
            <w:pPr>
              <w:rPr>
                <w:rFonts w:ascii="Arial Narrow" w:eastAsiaTheme="minorHAnsi" w:hAnsi="Arial Narrow" w:cs="Arial"/>
                <w:b/>
                <w:sz w:val="20"/>
              </w:rPr>
            </w:pPr>
            <w:r w:rsidRPr="005E18DE">
              <w:rPr>
                <w:rFonts w:ascii="Arial Narrow" w:hAnsi="Arial Narrow" w:cs="Arial"/>
                <w:b/>
                <w:sz w:val="20"/>
              </w:rPr>
              <w:t>Daydream</w:t>
            </w:r>
          </w:p>
        </w:tc>
        <w:tc>
          <w:tcPr>
            <w:tcW w:w="1417" w:type="dxa"/>
            <w:tcBorders>
              <w:top w:val="nil"/>
              <w:bottom w:val="nil"/>
            </w:tcBorders>
            <w:tcMar>
              <w:top w:w="0" w:type="dxa"/>
              <w:left w:w="30" w:type="dxa"/>
              <w:bottom w:w="0" w:type="dxa"/>
              <w:right w:w="30" w:type="dxa"/>
            </w:tcMar>
            <w:vAlign w:val="center"/>
          </w:tcPr>
          <w:p w:rsidR="00FF521E" w:rsidRPr="005E18DE" w:rsidRDefault="00FF521E" w:rsidP="00E22921">
            <w:pPr>
              <w:rPr>
                <w:rFonts w:ascii="Arial Narrow" w:eastAsiaTheme="minorHAnsi" w:hAnsi="Arial Narrow" w:cs="Arial"/>
                <w:sz w:val="20"/>
              </w:rPr>
            </w:pPr>
            <w:r w:rsidRPr="005E18DE">
              <w:rPr>
                <w:rFonts w:ascii="Arial Narrow" w:hAnsi="Arial Narrow" w:cs="Arial"/>
                <w:sz w:val="20"/>
              </w:rPr>
              <w:t>Seaforth</w:t>
            </w:r>
          </w:p>
        </w:tc>
        <w:tc>
          <w:tcPr>
            <w:tcW w:w="1418" w:type="dxa"/>
            <w:tcBorders>
              <w:top w:val="nil"/>
              <w:bottom w:val="nil"/>
            </w:tcBorders>
            <w:vAlign w:val="center"/>
          </w:tcPr>
          <w:p w:rsidR="00FF521E" w:rsidRPr="005E18DE" w:rsidRDefault="00FF521E" w:rsidP="00E22921">
            <w:pPr>
              <w:rPr>
                <w:rFonts w:ascii="Arial Narrow" w:hAnsi="Arial Narrow" w:cs="Arial"/>
                <w:b/>
                <w:noProof/>
                <w:sz w:val="20"/>
                <w:lang w:eastAsia="en-AU"/>
              </w:rPr>
            </w:pPr>
            <w:r w:rsidRPr="005E18DE">
              <w:rPr>
                <w:rFonts w:ascii="Arial Narrow" w:hAnsi="Arial Narrow" w:cs="Arial"/>
                <w:sz w:val="20"/>
              </w:rPr>
              <w:t>Hook</w:t>
            </w:r>
          </w:p>
        </w:tc>
        <w:tc>
          <w:tcPr>
            <w:tcW w:w="1559" w:type="dxa"/>
            <w:tcBorders>
              <w:top w:val="nil"/>
              <w:bottom w:val="nil"/>
            </w:tcBorders>
            <w:vAlign w:val="center"/>
          </w:tcPr>
          <w:p w:rsidR="00FF521E" w:rsidRPr="005E18DE" w:rsidRDefault="00FF521E" w:rsidP="00E22921">
            <w:pPr>
              <w:rPr>
                <w:rFonts w:ascii="Arial Narrow" w:hAnsi="Arial Narrow" w:cs="Arial"/>
                <w:noProof/>
                <w:sz w:val="20"/>
                <w:lang w:eastAsia="en-AU"/>
              </w:rPr>
            </w:pPr>
          </w:p>
        </w:tc>
      </w:tr>
      <w:tr w:rsidR="009A25F1" w:rsidRPr="005E18DE" w:rsidTr="00B46D6D">
        <w:trPr>
          <w:cantSplit/>
          <w:trHeight w:val="250"/>
          <w:jc w:val="center"/>
        </w:trPr>
        <w:tc>
          <w:tcPr>
            <w:tcW w:w="3061" w:type="dxa"/>
            <w:gridSpan w:val="2"/>
            <w:vMerge/>
            <w:vAlign w:val="center"/>
            <w:hideMark/>
          </w:tcPr>
          <w:p w:rsidR="00FF521E" w:rsidRPr="005E18DE" w:rsidRDefault="00FF521E" w:rsidP="004F71C4">
            <w:pPr>
              <w:rPr>
                <w:rFonts w:ascii="Arial Narrow" w:hAnsi="Arial Narrow" w:cs="Arial"/>
                <w:b/>
                <w:sz w:val="20"/>
              </w:rPr>
            </w:pPr>
          </w:p>
        </w:tc>
        <w:tc>
          <w:tcPr>
            <w:tcW w:w="1418" w:type="dxa"/>
            <w:tcBorders>
              <w:top w:val="nil"/>
              <w:bottom w:val="single" w:sz="4" w:space="0" w:color="auto"/>
            </w:tcBorders>
            <w:tcMar>
              <w:top w:w="0" w:type="dxa"/>
              <w:left w:w="30" w:type="dxa"/>
              <w:bottom w:w="0" w:type="dxa"/>
              <w:right w:w="30" w:type="dxa"/>
            </w:tcMar>
            <w:vAlign w:val="center"/>
            <w:hideMark/>
          </w:tcPr>
          <w:p w:rsidR="00FF521E" w:rsidRPr="005E18DE" w:rsidRDefault="00FF521E" w:rsidP="004F71C4">
            <w:pPr>
              <w:rPr>
                <w:rFonts w:ascii="Arial Narrow" w:eastAsiaTheme="minorHAnsi" w:hAnsi="Arial Narrow" w:cs="Arial"/>
                <w:b/>
                <w:sz w:val="20"/>
              </w:rPr>
            </w:pPr>
            <w:r w:rsidRPr="005E18DE">
              <w:rPr>
                <w:rFonts w:ascii="Arial Narrow" w:hAnsi="Arial Narrow" w:cs="Arial"/>
                <w:b/>
                <w:sz w:val="20"/>
              </w:rPr>
              <w:t>Pine</w:t>
            </w:r>
          </w:p>
        </w:tc>
        <w:tc>
          <w:tcPr>
            <w:tcW w:w="1417" w:type="dxa"/>
            <w:tcBorders>
              <w:top w:val="nil"/>
              <w:bottom w:val="single" w:sz="4" w:space="0" w:color="auto"/>
            </w:tcBorders>
            <w:tcMar>
              <w:top w:w="0" w:type="dxa"/>
              <w:left w:w="30" w:type="dxa"/>
              <w:bottom w:w="0" w:type="dxa"/>
              <w:right w:w="30" w:type="dxa"/>
            </w:tcMar>
            <w:vAlign w:val="center"/>
          </w:tcPr>
          <w:p w:rsidR="00FF521E" w:rsidRPr="005E18DE" w:rsidRDefault="00FF521E" w:rsidP="00E22921">
            <w:pPr>
              <w:rPr>
                <w:rFonts w:ascii="Arial Narrow" w:eastAsiaTheme="minorHAnsi" w:hAnsi="Arial Narrow" w:cs="Arial"/>
                <w:sz w:val="20"/>
              </w:rPr>
            </w:pPr>
          </w:p>
        </w:tc>
        <w:tc>
          <w:tcPr>
            <w:tcW w:w="1418" w:type="dxa"/>
            <w:tcBorders>
              <w:top w:val="nil"/>
              <w:bottom w:val="single" w:sz="4" w:space="0" w:color="auto"/>
            </w:tcBorders>
            <w:vAlign w:val="center"/>
          </w:tcPr>
          <w:p w:rsidR="00FF521E" w:rsidRPr="005E18DE" w:rsidRDefault="00FF521E" w:rsidP="00E22921">
            <w:pPr>
              <w:rPr>
                <w:rFonts w:ascii="Arial Narrow" w:eastAsiaTheme="minorHAnsi" w:hAnsi="Arial Narrow" w:cs="Arial"/>
                <w:sz w:val="20"/>
              </w:rPr>
            </w:pPr>
          </w:p>
        </w:tc>
        <w:tc>
          <w:tcPr>
            <w:tcW w:w="1559" w:type="dxa"/>
            <w:tcBorders>
              <w:top w:val="nil"/>
              <w:bottom w:val="single" w:sz="4" w:space="0" w:color="auto"/>
            </w:tcBorders>
            <w:vAlign w:val="center"/>
          </w:tcPr>
          <w:p w:rsidR="00FF521E" w:rsidRPr="005E18DE" w:rsidRDefault="00FF521E" w:rsidP="00E22921">
            <w:pPr>
              <w:rPr>
                <w:rFonts w:ascii="Arial Narrow" w:eastAsiaTheme="minorHAnsi" w:hAnsi="Arial Narrow" w:cs="Arial"/>
                <w:sz w:val="20"/>
              </w:rPr>
            </w:pPr>
          </w:p>
        </w:tc>
      </w:tr>
      <w:tr w:rsidR="009A25F1" w:rsidRPr="005E18DE" w:rsidTr="00B46D6D">
        <w:trPr>
          <w:cantSplit/>
          <w:trHeight w:val="250"/>
          <w:jc w:val="center"/>
        </w:trPr>
        <w:tc>
          <w:tcPr>
            <w:tcW w:w="3061" w:type="dxa"/>
            <w:gridSpan w:val="2"/>
            <w:vMerge w:val="restart"/>
            <w:tcMar>
              <w:top w:w="0" w:type="dxa"/>
              <w:left w:w="30" w:type="dxa"/>
              <w:bottom w:w="0" w:type="dxa"/>
              <w:right w:w="30" w:type="dxa"/>
            </w:tcMar>
            <w:vAlign w:val="center"/>
            <w:hideMark/>
          </w:tcPr>
          <w:p w:rsidR="00FF521E" w:rsidRPr="00FC3E5C" w:rsidRDefault="00FF521E" w:rsidP="004F71C4">
            <w:pPr>
              <w:rPr>
                <w:rFonts w:ascii="Arial Narrow" w:hAnsi="Arial Narrow" w:cs="Arial"/>
                <w:b/>
                <w:i/>
                <w:sz w:val="20"/>
              </w:rPr>
            </w:pPr>
            <w:r w:rsidRPr="005E18DE">
              <w:rPr>
                <w:rFonts w:ascii="Arial Narrow" w:hAnsi="Arial Narrow" w:cs="Arial"/>
                <w:sz w:val="20"/>
              </w:rPr>
              <w:t>Fitzroy</w:t>
            </w:r>
          </w:p>
        </w:tc>
        <w:tc>
          <w:tcPr>
            <w:tcW w:w="1418" w:type="dxa"/>
            <w:tcBorders>
              <w:bottom w:val="nil"/>
            </w:tcBorders>
            <w:tcMar>
              <w:top w:w="0" w:type="dxa"/>
              <w:left w:w="30" w:type="dxa"/>
              <w:bottom w:w="0" w:type="dxa"/>
              <w:right w:w="30" w:type="dxa"/>
            </w:tcMar>
            <w:vAlign w:val="center"/>
          </w:tcPr>
          <w:p w:rsidR="00FF521E" w:rsidRPr="00FC3E5C" w:rsidRDefault="00FF521E" w:rsidP="004F71C4">
            <w:pPr>
              <w:rPr>
                <w:rFonts w:ascii="Arial Narrow" w:eastAsiaTheme="minorHAnsi" w:hAnsi="Arial Narrow" w:cs="Arial"/>
                <w:b/>
                <w:i/>
                <w:sz w:val="20"/>
              </w:rPr>
            </w:pPr>
            <w:r w:rsidRPr="00FC3E5C">
              <w:rPr>
                <w:rFonts w:ascii="Arial Narrow" w:hAnsi="Arial Narrow" w:cs="Arial"/>
                <w:b/>
                <w:i/>
                <w:sz w:val="20"/>
              </w:rPr>
              <w:t>Barren</w:t>
            </w:r>
          </w:p>
        </w:tc>
        <w:tc>
          <w:tcPr>
            <w:tcW w:w="1417" w:type="dxa"/>
            <w:tcBorders>
              <w:bottom w:val="nil"/>
            </w:tcBorders>
            <w:tcMar>
              <w:top w:w="0" w:type="dxa"/>
              <w:left w:w="30" w:type="dxa"/>
              <w:bottom w:w="0" w:type="dxa"/>
              <w:right w:w="30" w:type="dxa"/>
            </w:tcMar>
            <w:vAlign w:val="center"/>
          </w:tcPr>
          <w:p w:rsidR="00FF521E" w:rsidRPr="005E18DE" w:rsidRDefault="00FF521E" w:rsidP="00E22921">
            <w:pPr>
              <w:rPr>
                <w:rFonts w:ascii="Arial Narrow" w:eastAsiaTheme="minorHAnsi" w:hAnsi="Arial Narrow" w:cs="Arial"/>
                <w:sz w:val="20"/>
              </w:rPr>
            </w:pPr>
            <w:r w:rsidRPr="005E18DE">
              <w:rPr>
                <w:rFonts w:ascii="Arial Narrow" w:hAnsi="Arial Narrow" w:cs="Arial"/>
                <w:sz w:val="20"/>
              </w:rPr>
              <w:t>North Keppel</w:t>
            </w:r>
          </w:p>
        </w:tc>
        <w:tc>
          <w:tcPr>
            <w:tcW w:w="1418" w:type="dxa"/>
            <w:tcBorders>
              <w:bottom w:val="nil"/>
            </w:tcBorders>
            <w:vAlign w:val="center"/>
          </w:tcPr>
          <w:p w:rsidR="00FF521E" w:rsidRPr="005E18DE" w:rsidRDefault="00FF521E" w:rsidP="00E22921">
            <w:pPr>
              <w:rPr>
                <w:rFonts w:ascii="Arial Narrow" w:eastAsiaTheme="minorHAnsi" w:hAnsi="Arial Narrow" w:cs="Arial"/>
                <w:sz w:val="20"/>
              </w:rPr>
            </w:pPr>
            <w:r w:rsidRPr="005E18DE">
              <w:rPr>
                <w:rFonts w:ascii="Arial Narrow" w:hAnsi="Arial Narrow" w:cs="Arial"/>
                <w:sz w:val="20"/>
              </w:rPr>
              <w:t>Peak</w:t>
            </w:r>
          </w:p>
        </w:tc>
        <w:tc>
          <w:tcPr>
            <w:tcW w:w="1559" w:type="dxa"/>
            <w:tcBorders>
              <w:bottom w:val="nil"/>
            </w:tcBorders>
            <w:vAlign w:val="center"/>
          </w:tcPr>
          <w:p w:rsidR="00FF521E" w:rsidRPr="005E18DE" w:rsidRDefault="00FF521E" w:rsidP="00E22921">
            <w:pPr>
              <w:rPr>
                <w:rFonts w:ascii="Arial Narrow" w:eastAsiaTheme="minorHAnsi" w:hAnsi="Arial Narrow" w:cs="Arial"/>
                <w:sz w:val="20"/>
              </w:rPr>
            </w:pPr>
          </w:p>
        </w:tc>
      </w:tr>
      <w:tr w:rsidR="009A25F1" w:rsidRPr="005E18DE" w:rsidTr="00B46D6D">
        <w:trPr>
          <w:cantSplit/>
          <w:trHeight w:val="250"/>
          <w:jc w:val="center"/>
        </w:trPr>
        <w:tc>
          <w:tcPr>
            <w:tcW w:w="3061" w:type="dxa"/>
            <w:gridSpan w:val="2"/>
            <w:vMerge/>
            <w:vAlign w:val="center"/>
            <w:hideMark/>
          </w:tcPr>
          <w:p w:rsidR="00FF521E" w:rsidRPr="005E18DE" w:rsidRDefault="00FF521E" w:rsidP="004F71C4">
            <w:pPr>
              <w:rPr>
                <w:rFonts w:ascii="Arial Narrow" w:hAnsi="Arial Narrow" w:cs="Arial"/>
                <w:b/>
                <w:sz w:val="20"/>
              </w:rPr>
            </w:pPr>
          </w:p>
        </w:tc>
        <w:tc>
          <w:tcPr>
            <w:tcW w:w="1418" w:type="dxa"/>
            <w:tcBorders>
              <w:top w:val="nil"/>
              <w:bottom w:val="nil"/>
            </w:tcBorders>
            <w:tcMar>
              <w:top w:w="0" w:type="dxa"/>
              <w:left w:w="30" w:type="dxa"/>
              <w:bottom w:w="0" w:type="dxa"/>
              <w:right w:w="30" w:type="dxa"/>
            </w:tcMar>
            <w:vAlign w:val="center"/>
          </w:tcPr>
          <w:p w:rsidR="00FF521E" w:rsidRPr="005E18DE" w:rsidRDefault="00FF521E" w:rsidP="004F71C4">
            <w:pPr>
              <w:rPr>
                <w:rFonts w:ascii="Arial Narrow" w:eastAsiaTheme="minorHAnsi" w:hAnsi="Arial Narrow" w:cs="Arial"/>
                <w:b/>
                <w:sz w:val="20"/>
              </w:rPr>
            </w:pPr>
            <w:r w:rsidRPr="005E18DE">
              <w:rPr>
                <w:rFonts w:ascii="Arial Narrow" w:hAnsi="Arial Narrow" w:cs="Arial"/>
                <w:b/>
                <w:sz w:val="20"/>
              </w:rPr>
              <w:t>Pelican</w:t>
            </w:r>
          </w:p>
        </w:tc>
        <w:tc>
          <w:tcPr>
            <w:tcW w:w="1417" w:type="dxa"/>
            <w:tcBorders>
              <w:top w:val="nil"/>
              <w:bottom w:val="nil"/>
            </w:tcBorders>
            <w:tcMar>
              <w:top w:w="0" w:type="dxa"/>
              <w:left w:w="30" w:type="dxa"/>
              <w:bottom w:w="0" w:type="dxa"/>
              <w:right w:w="30" w:type="dxa"/>
            </w:tcMar>
            <w:vAlign w:val="center"/>
          </w:tcPr>
          <w:p w:rsidR="00FF521E" w:rsidRPr="005E18DE" w:rsidRDefault="00FF521E" w:rsidP="00E22921">
            <w:pPr>
              <w:rPr>
                <w:rFonts w:ascii="Arial Narrow" w:eastAsiaTheme="minorHAnsi" w:hAnsi="Arial Narrow" w:cs="Arial"/>
                <w:b/>
                <w:sz w:val="20"/>
              </w:rPr>
            </w:pPr>
          </w:p>
        </w:tc>
        <w:tc>
          <w:tcPr>
            <w:tcW w:w="1418" w:type="dxa"/>
            <w:tcBorders>
              <w:top w:val="nil"/>
              <w:bottom w:val="nil"/>
            </w:tcBorders>
            <w:vAlign w:val="center"/>
          </w:tcPr>
          <w:p w:rsidR="00FF521E" w:rsidRPr="005E18DE" w:rsidRDefault="00FF521E" w:rsidP="00E22921">
            <w:pPr>
              <w:rPr>
                <w:rFonts w:ascii="Arial Narrow" w:hAnsi="Arial Narrow" w:cs="Arial"/>
                <w:b/>
                <w:noProof/>
                <w:sz w:val="20"/>
                <w:lang w:eastAsia="en-AU"/>
              </w:rPr>
            </w:pPr>
            <w:r w:rsidRPr="005E18DE">
              <w:rPr>
                <w:rFonts w:ascii="Arial Narrow" w:hAnsi="Arial Narrow" w:cs="Arial"/>
                <w:sz w:val="20"/>
              </w:rPr>
              <w:t>Middle</w:t>
            </w:r>
            <w:r w:rsidRPr="005E18DE">
              <w:rPr>
                <w:rFonts w:ascii="Arial Narrow" w:hAnsi="Arial Narrow" w:cs="Arial"/>
                <w:b/>
                <w:noProof/>
                <w:sz w:val="20"/>
                <w:lang w:eastAsia="en-AU"/>
              </w:rPr>
              <w:t xml:space="preserve"> </w:t>
            </w:r>
          </w:p>
        </w:tc>
        <w:tc>
          <w:tcPr>
            <w:tcW w:w="1559" w:type="dxa"/>
            <w:tcBorders>
              <w:top w:val="nil"/>
              <w:bottom w:val="nil"/>
            </w:tcBorders>
            <w:vAlign w:val="center"/>
          </w:tcPr>
          <w:p w:rsidR="00FF521E" w:rsidRPr="005E18DE" w:rsidRDefault="00FF521E" w:rsidP="00E22921">
            <w:pPr>
              <w:rPr>
                <w:rFonts w:ascii="Arial Narrow" w:hAnsi="Arial Narrow" w:cs="Arial"/>
                <w:noProof/>
                <w:sz w:val="20"/>
                <w:lang w:eastAsia="en-AU"/>
              </w:rPr>
            </w:pPr>
          </w:p>
        </w:tc>
      </w:tr>
      <w:tr w:rsidR="009A25F1" w:rsidRPr="005E18DE" w:rsidTr="00B46D6D">
        <w:trPr>
          <w:cantSplit/>
          <w:trHeight w:val="250"/>
          <w:jc w:val="center"/>
        </w:trPr>
        <w:tc>
          <w:tcPr>
            <w:tcW w:w="3061" w:type="dxa"/>
            <w:gridSpan w:val="2"/>
            <w:vMerge/>
            <w:vAlign w:val="center"/>
            <w:hideMark/>
          </w:tcPr>
          <w:p w:rsidR="00FF521E" w:rsidRDefault="00FF521E" w:rsidP="004F71C4">
            <w:pPr>
              <w:rPr>
                <w:rFonts w:ascii="Arial Narrow" w:hAnsi="Arial Narrow" w:cs="Arial"/>
                <w:b/>
                <w:sz w:val="20"/>
              </w:rPr>
            </w:pPr>
          </w:p>
        </w:tc>
        <w:tc>
          <w:tcPr>
            <w:tcW w:w="1418" w:type="dxa"/>
            <w:tcBorders>
              <w:top w:val="nil"/>
            </w:tcBorders>
            <w:tcMar>
              <w:top w:w="0" w:type="dxa"/>
              <w:left w:w="30" w:type="dxa"/>
              <w:bottom w:w="0" w:type="dxa"/>
              <w:right w:w="30" w:type="dxa"/>
            </w:tcMar>
            <w:vAlign w:val="center"/>
          </w:tcPr>
          <w:p w:rsidR="00FF521E" w:rsidRPr="005E18DE" w:rsidRDefault="00FF521E" w:rsidP="004F71C4">
            <w:pPr>
              <w:rPr>
                <w:rFonts w:ascii="Arial Narrow" w:eastAsiaTheme="minorHAnsi" w:hAnsi="Arial Narrow" w:cs="Arial"/>
                <w:b/>
                <w:sz w:val="20"/>
              </w:rPr>
            </w:pPr>
            <w:r>
              <w:rPr>
                <w:rFonts w:ascii="Arial Narrow" w:hAnsi="Arial Narrow" w:cs="Arial"/>
                <w:b/>
                <w:sz w:val="20"/>
              </w:rPr>
              <w:t>Keppels South</w:t>
            </w:r>
          </w:p>
        </w:tc>
        <w:tc>
          <w:tcPr>
            <w:tcW w:w="1417" w:type="dxa"/>
            <w:tcBorders>
              <w:top w:val="nil"/>
            </w:tcBorders>
            <w:tcMar>
              <w:top w:w="0" w:type="dxa"/>
              <w:left w:w="30" w:type="dxa"/>
              <w:bottom w:w="0" w:type="dxa"/>
              <w:right w:w="30" w:type="dxa"/>
            </w:tcMar>
            <w:vAlign w:val="center"/>
          </w:tcPr>
          <w:p w:rsidR="00FF521E" w:rsidRPr="005E18DE" w:rsidRDefault="00FF521E" w:rsidP="005E18DE">
            <w:pPr>
              <w:jc w:val="center"/>
              <w:rPr>
                <w:rFonts w:ascii="Arial Narrow" w:eastAsiaTheme="minorHAnsi" w:hAnsi="Arial Narrow" w:cs="Arial"/>
                <w:b/>
                <w:sz w:val="20"/>
              </w:rPr>
            </w:pPr>
          </w:p>
        </w:tc>
        <w:tc>
          <w:tcPr>
            <w:tcW w:w="1418" w:type="dxa"/>
            <w:tcBorders>
              <w:top w:val="nil"/>
            </w:tcBorders>
            <w:vAlign w:val="center"/>
          </w:tcPr>
          <w:p w:rsidR="00FF521E" w:rsidRPr="005E18DE" w:rsidRDefault="00FF521E" w:rsidP="005E18DE">
            <w:pPr>
              <w:jc w:val="center"/>
              <w:rPr>
                <w:rFonts w:ascii="Arial Narrow" w:hAnsi="Arial Narrow" w:cs="Arial"/>
                <w:b/>
                <w:noProof/>
                <w:sz w:val="20"/>
                <w:lang w:eastAsia="en-AU"/>
              </w:rPr>
            </w:pPr>
          </w:p>
        </w:tc>
        <w:tc>
          <w:tcPr>
            <w:tcW w:w="1559" w:type="dxa"/>
            <w:tcBorders>
              <w:top w:val="nil"/>
            </w:tcBorders>
            <w:vAlign w:val="center"/>
          </w:tcPr>
          <w:p w:rsidR="00FF521E" w:rsidRPr="005E18DE" w:rsidRDefault="00FF521E" w:rsidP="005E18DE">
            <w:pPr>
              <w:jc w:val="center"/>
              <w:rPr>
                <w:rFonts w:ascii="Arial Narrow" w:hAnsi="Arial Narrow" w:cs="Arial"/>
                <w:noProof/>
                <w:sz w:val="20"/>
                <w:lang w:eastAsia="en-AU"/>
              </w:rPr>
            </w:pPr>
          </w:p>
        </w:tc>
      </w:tr>
    </w:tbl>
    <w:p w:rsidR="005E18DE" w:rsidRPr="005E18DE" w:rsidRDefault="005E18DE" w:rsidP="005E18DE">
      <w:pPr>
        <w:rPr>
          <w:rStyle w:val="IntenseReference"/>
        </w:rPr>
      </w:pPr>
      <w:r w:rsidRPr="005E18DE">
        <w:rPr>
          <w:rStyle w:val="IntenseReference"/>
        </w:rPr>
        <w:t xml:space="preserve">* </w:t>
      </w:r>
      <w:r w:rsidR="00E22921">
        <w:rPr>
          <w:rStyle w:val="IntenseReference"/>
        </w:rPr>
        <w:t xml:space="preserve">no settlement tiles at Snapper North and Dunk North, </w:t>
      </w:r>
      <w:r w:rsidRPr="005E18DE">
        <w:rPr>
          <w:rStyle w:val="IntenseReference"/>
        </w:rPr>
        <w:t>no temperatu</w:t>
      </w:r>
      <w:r w:rsidR="002E77FC">
        <w:rPr>
          <w:rStyle w:val="IntenseReference"/>
        </w:rPr>
        <w:t xml:space="preserve">re monitoring at Snapper </w:t>
      </w:r>
      <w:r w:rsidRPr="005E18DE">
        <w:rPr>
          <w:rStyle w:val="IntenseReference"/>
        </w:rPr>
        <w:t>South</w:t>
      </w:r>
      <w:r w:rsidR="00E22921">
        <w:rPr>
          <w:rStyle w:val="IntenseReference"/>
        </w:rPr>
        <w:t xml:space="preserve"> and survey</w:t>
      </w:r>
      <w:r w:rsidR="004F71C4">
        <w:rPr>
          <w:rStyle w:val="IntenseReference"/>
        </w:rPr>
        <w:t>ed</w:t>
      </w:r>
      <w:r w:rsidR="00E22921">
        <w:rPr>
          <w:rStyle w:val="IntenseReference"/>
        </w:rPr>
        <w:t xml:space="preserve"> in both odd and even years</w:t>
      </w:r>
      <w:r w:rsidR="004F71C4">
        <w:rPr>
          <w:rStyle w:val="IntenseReference"/>
        </w:rPr>
        <w:t>.</w:t>
      </w:r>
    </w:p>
    <w:p w:rsidR="005E18DE" w:rsidRDefault="005E18DE" w:rsidP="005E18DE"/>
    <w:p w:rsidR="005E18DE" w:rsidRPr="000D7242" w:rsidRDefault="005E18DE" w:rsidP="005E18DE">
      <w:pPr>
        <w:pStyle w:val="Heading3"/>
      </w:pPr>
      <w:bookmarkStart w:id="45" w:name="_Toc393133566"/>
      <w:bookmarkEnd w:id="42"/>
      <w:r w:rsidRPr="000D7242">
        <w:t>2.2.</w:t>
      </w:r>
      <w:r w:rsidR="005E2797">
        <w:t>1</w:t>
      </w:r>
      <w:r w:rsidRPr="000D7242">
        <w:tab/>
      </w:r>
      <w:r>
        <w:t xml:space="preserve">Water quality </w:t>
      </w:r>
      <w:r w:rsidR="00DE79A7" w:rsidRPr="00F110EC">
        <w:t>monitoring</w:t>
      </w:r>
      <w:bookmarkEnd w:id="45"/>
    </w:p>
    <w:p w:rsidR="004144A2" w:rsidRDefault="004144A2" w:rsidP="004144A2">
      <w:r w:rsidRPr="00D66DCB">
        <w:rPr>
          <w:rFonts w:eastAsia="MS Mincho"/>
        </w:rPr>
        <w:t xml:space="preserve">At each </w:t>
      </w:r>
      <w:r>
        <w:rPr>
          <w:rFonts w:eastAsia="MS Mincho"/>
        </w:rPr>
        <w:t xml:space="preserve">of the 20 sampling </w:t>
      </w:r>
      <w:r w:rsidRPr="00D66DCB">
        <w:rPr>
          <w:rFonts w:eastAsia="MS Mincho"/>
        </w:rPr>
        <w:t>location</w:t>
      </w:r>
      <w:r>
        <w:rPr>
          <w:rFonts w:eastAsia="MS Mincho"/>
        </w:rPr>
        <w:t>s</w:t>
      </w:r>
      <w:r w:rsidRPr="00D66DCB">
        <w:rPr>
          <w:rFonts w:eastAsia="MS Mincho"/>
        </w:rPr>
        <w:t>, vertical profiles of water temperature</w:t>
      </w:r>
      <w:r>
        <w:rPr>
          <w:rFonts w:eastAsia="MS Mincho"/>
        </w:rPr>
        <w:t>,</w:t>
      </w:r>
      <w:r w:rsidRPr="00D66DCB">
        <w:rPr>
          <w:rFonts w:eastAsia="MS Mincho"/>
        </w:rPr>
        <w:t xml:space="preserve"> salinity</w:t>
      </w:r>
      <w:r>
        <w:rPr>
          <w:rFonts w:eastAsia="MS Mincho"/>
        </w:rPr>
        <w:t>,</w:t>
      </w:r>
      <w:r w:rsidRPr="00D66DCB">
        <w:rPr>
          <w:rFonts w:eastAsia="MS Mincho"/>
        </w:rPr>
        <w:t xml:space="preserve"> </w:t>
      </w:r>
      <w:r>
        <w:rPr>
          <w:rFonts w:eastAsia="MS Mincho"/>
        </w:rPr>
        <w:t>chlorophyll</w:t>
      </w:r>
      <w:r w:rsidR="00A3199C">
        <w:rPr>
          <w:rFonts w:eastAsia="MS Mincho"/>
        </w:rPr>
        <w:t>,</w:t>
      </w:r>
      <w:r>
        <w:rPr>
          <w:rFonts w:eastAsia="MS Mincho"/>
        </w:rPr>
        <w:t xml:space="preserve"> and </w:t>
      </w:r>
      <w:r w:rsidRPr="00D66DCB">
        <w:rPr>
          <w:rFonts w:eastAsia="MS Mincho"/>
        </w:rPr>
        <w:t>turb</w:t>
      </w:r>
      <w:r>
        <w:rPr>
          <w:rFonts w:eastAsia="MS Mincho"/>
        </w:rPr>
        <w:t xml:space="preserve">idity </w:t>
      </w:r>
      <w:r w:rsidRPr="00D66DCB">
        <w:rPr>
          <w:rFonts w:eastAsia="MS Mincho"/>
        </w:rPr>
        <w:t>were measured with a Conductivity T</w:t>
      </w:r>
      <w:r>
        <w:rPr>
          <w:rFonts w:eastAsia="MS Mincho"/>
        </w:rPr>
        <w:t xml:space="preserve">emperature Depth profiler (CTD). </w:t>
      </w:r>
      <w:r w:rsidRPr="005F7201">
        <w:rPr>
          <w:rFonts w:eastAsia="MS Mincho"/>
        </w:rPr>
        <w:t>Immediately following the CTD cast, d</w:t>
      </w:r>
      <w:r w:rsidRPr="00D66DCB">
        <w:t xml:space="preserve">iscrete water samples </w:t>
      </w:r>
      <w:r w:rsidRPr="005F7201">
        <w:rPr>
          <w:rFonts w:cs="Plantin"/>
        </w:rPr>
        <w:t>were</w:t>
      </w:r>
      <w:r w:rsidRPr="00D66DCB">
        <w:t xml:space="preserve"> collected with Niskin bottles. </w:t>
      </w:r>
      <w:r w:rsidR="00F54FC7">
        <w:t>Samples were collected from the surface, 1m from the seabed and</w:t>
      </w:r>
      <w:r w:rsidR="00A3199C">
        <w:t>,</w:t>
      </w:r>
      <w:r w:rsidR="00F54FC7">
        <w:t xml:space="preserve"> where the wat</w:t>
      </w:r>
      <w:r w:rsidR="00F82753">
        <w:t>er depth exceeded 1</w:t>
      </w:r>
      <w:r w:rsidR="000E3E54">
        <w:t>5</w:t>
      </w:r>
      <w:r w:rsidR="00F82753">
        <w:t>m, from mid-</w:t>
      </w:r>
      <w:r w:rsidR="00F54FC7">
        <w:t>water.</w:t>
      </w:r>
      <w:r w:rsidR="00F54FC7" w:rsidRPr="00D66DCB">
        <w:t xml:space="preserve"> </w:t>
      </w:r>
      <w:r w:rsidRPr="00D66DCB">
        <w:rPr>
          <w:rFonts w:cs="Plantin"/>
        </w:rPr>
        <w:t>In addition to the ship-based sampling, water samples were</w:t>
      </w:r>
      <w:r>
        <w:rPr>
          <w:rFonts w:cs="Plantin"/>
        </w:rPr>
        <w:t xml:space="preserve"> also</w:t>
      </w:r>
      <w:r w:rsidRPr="00D66DCB">
        <w:t xml:space="preserve"> </w:t>
      </w:r>
      <w:r w:rsidRPr="00D66DCB">
        <w:rPr>
          <w:rFonts w:cs="Plantin"/>
        </w:rPr>
        <w:t>collected by diver-operated Niskin bottle sampling, close to the autonomous water quality instruments (see below).</w:t>
      </w:r>
      <w:r w:rsidRPr="00D66DCB">
        <w:t xml:space="preserve">Sub-samples taken from the Niskin bottles </w:t>
      </w:r>
      <w:r w:rsidRPr="005F7201">
        <w:rPr>
          <w:rFonts w:cs="Plantin"/>
        </w:rPr>
        <w:t>were</w:t>
      </w:r>
      <w:r w:rsidRPr="00D66DCB">
        <w:t xml:space="preserve"> analysed for </w:t>
      </w:r>
      <w:r>
        <w:t xml:space="preserve">the following species of </w:t>
      </w:r>
      <w:r w:rsidRPr="00D66DCB">
        <w:t xml:space="preserve">dissolved </w:t>
      </w:r>
      <w:r>
        <w:t xml:space="preserve">and particulate </w:t>
      </w:r>
      <w:r w:rsidRPr="00D66DCB">
        <w:t>nutrients and carbon</w:t>
      </w:r>
      <w:r>
        <w:t xml:space="preserve">: </w:t>
      </w:r>
    </w:p>
    <w:p w:rsidR="004144A2" w:rsidRPr="004144A2" w:rsidRDefault="004144A2" w:rsidP="00E94E33">
      <w:pPr>
        <w:pStyle w:val="ListParagraph"/>
        <w:numPr>
          <w:ilvl w:val="0"/>
          <w:numId w:val="17"/>
        </w:numPr>
        <w:rPr>
          <w:rFonts w:cs="Arial"/>
        </w:rPr>
      </w:pPr>
      <w:r w:rsidRPr="004144A2">
        <w:rPr>
          <w:rFonts w:cs="Arial"/>
        </w:rPr>
        <w:t>ammonium= NH</w:t>
      </w:r>
      <w:r w:rsidRPr="004144A2">
        <w:rPr>
          <w:rFonts w:cs="Arial"/>
          <w:vertAlign w:val="subscript"/>
        </w:rPr>
        <w:t>4</w:t>
      </w:r>
      <w:r w:rsidRPr="004144A2">
        <w:rPr>
          <w:rFonts w:cs="Arial"/>
        </w:rPr>
        <w:t xml:space="preserve">, </w:t>
      </w:r>
    </w:p>
    <w:p w:rsidR="004144A2" w:rsidRPr="004144A2" w:rsidRDefault="004144A2" w:rsidP="00E94E33">
      <w:pPr>
        <w:pStyle w:val="ListParagraph"/>
        <w:numPr>
          <w:ilvl w:val="0"/>
          <w:numId w:val="17"/>
        </w:numPr>
        <w:rPr>
          <w:rFonts w:cs="Arial"/>
        </w:rPr>
      </w:pPr>
      <w:r w:rsidRPr="004144A2">
        <w:rPr>
          <w:rFonts w:cs="Arial"/>
        </w:rPr>
        <w:t>nitrite= NO</w:t>
      </w:r>
      <w:r w:rsidRPr="004144A2">
        <w:rPr>
          <w:rFonts w:cs="Arial"/>
          <w:vertAlign w:val="subscript"/>
        </w:rPr>
        <w:t>2</w:t>
      </w:r>
      <w:r w:rsidRPr="004144A2">
        <w:rPr>
          <w:rFonts w:cs="Arial"/>
        </w:rPr>
        <w:t xml:space="preserve">, </w:t>
      </w:r>
    </w:p>
    <w:p w:rsidR="004144A2" w:rsidRPr="004144A2" w:rsidRDefault="004144A2" w:rsidP="00E94E33">
      <w:pPr>
        <w:pStyle w:val="ListParagraph"/>
        <w:numPr>
          <w:ilvl w:val="0"/>
          <w:numId w:val="17"/>
        </w:numPr>
        <w:rPr>
          <w:rFonts w:cs="Arial"/>
        </w:rPr>
      </w:pPr>
      <w:r w:rsidRPr="004144A2">
        <w:rPr>
          <w:rFonts w:cs="Arial"/>
        </w:rPr>
        <w:t>nitrate= NO</w:t>
      </w:r>
      <w:r w:rsidRPr="004144A2">
        <w:rPr>
          <w:rFonts w:cs="Arial"/>
          <w:vertAlign w:val="subscript"/>
        </w:rPr>
        <w:t>3</w:t>
      </w:r>
      <w:r w:rsidRPr="004144A2">
        <w:rPr>
          <w:rFonts w:cs="Arial"/>
        </w:rPr>
        <w:t xml:space="preserve">, </w:t>
      </w:r>
    </w:p>
    <w:p w:rsidR="004144A2" w:rsidRPr="004144A2" w:rsidRDefault="004144A2" w:rsidP="00E94E33">
      <w:pPr>
        <w:pStyle w:val="ListParagraph"/>
        <w:numPr>
          <w:ilvl w:val="0"/>
          <w:numId w:val="17"/>
        </w:numPr>
        <w:rPr>
          <w:rFonts w:cs="Arial"/>
        </w:rPr>
      </w:pPr>
      <w:r w:rsidRPr="004144A2">
        <w:rPr>
          <w:rFonts w:cs="Arial"/>
        </w:rPr>
        <w:t>phosphate/filterable reactive phosphorus= PO</w:t>
      </w:r>
      <w:r w:rsidRPr="004144A2">
        <w:rPr>
          <w:rFonts w:cs="Arial"/>
          <w:vertAlign w:val="subscript"/>
        </w:rPr>
        <w:t>4</w:t>
      </w:r>
      <w:r w:rsidRPr="004144A2">
        <w:rPr>
          <w:rFonts w:cs="Arial"/>
        </w:rPr>
        <w:t xml:space="preserve">, </w:t>
      </w:r>
    </w:p>
    <w:p w:rsidR="004144A2" w:rsidRPr="004144A2" w:rsidRDefault="004144A2" w:rsidP="00E94E33">
      <w:pPr>
        <w:pStyle w:val="ListParagraph"/>
        <w:numPr>
          <w:ilvl w:val="0"/>
          <w:numId w:val="17"/>
        </w:numPr>
        <w:rPr>
          <w:rFonts w:cs="Arial"/>
        </w:rPr>
      </w:pPr>
      <w:r w:rsidRPr="004144A2">
        <w:rPr>
          <w:rFonts w:cs="Arial"/>
        </w:rPr>
        <w:t>silicate/filterable reactive silicon= Si(OH)</w:t>
      </w:r>
      <w:r w:rsidRPr="004144A2">
        <w:rPr>
          <w:rFonts w:cs="Arial"/>
          <w:vertAlign w:val="subscript"/>
        </w:rPr>
        <w:t>4</w:t>
      </w:r>
      <w:r w:rsidRPr="004144A2">
        <w:rPr>
          <w:rFonts w:cs="Arial"/>
        </w:rPr>
        <w:t xml:space="preserve">), </w:t>
      </w:r>
    </w:p>
    <w:p w:rsidR="004144A2" w:rsidRPr="004144A2" w:rsidRDefault="004144A2" w:rsidP="00E94E33">
      <w:pPr>
        <w:pStyle w:val="ListParagraph"/>
        <w:numPr>
          <w:ilvl w:val="0"/>
          <w:numId w:val="17"/>
        </w:numPr>
        <w:rPr>
          <w:rFonts w:cs="Arial"/>
        </w:rPr>
      </w:pPr>
      <w:r w:rsidRPr="004144A2">
        <w:rPr>
          <w:rFonts w:cs="Arial"/>
        </w:rPr>
        <w:t xml:space="preserve">dissolved organic nitrogen= DON, </w:t>
      </w:r>
    </w:p>
    <w:p w:rsidR="004144A2" w:rsidRPr="004144A2" w:rsidRDefault="004144A2" w:rsidP="00E94E33">
      <w:pPr>
        <w:pStyle w:val="ListParagraph"/>
        <w:numPr>
          <w:ilvl w:val="0"/>
          <w:numId w:val="17"/>
        </w:numPr>
        <w:rPr>
          <w:rFonts w:cs="Arial"/>
        </w:rPr>
      </w:pPr>
      <w:r w:rsidRPr="004144A2">
        <w:rPr>
          <w:rFonts w:cs="Arial"/>
        </w:rPr>
        <w:t xml:space="preserve">dissolved organic phosphorus= DOP, </w:t>
      </w:r>
    </w:p>
    <w:p w:rsidR="004144A2" w:rsidRPr="004144A2" w:rsidRDefault="004144A2" w:rsidP="00E94E33">
      <w:pPr>
        <w:pStyle w:val="ListParagraph"/>
        <w:numPr>
          <w:ilvl w:val="0"/>
          <w:numId w:val="17"/>
        </w:numPr>
        <w:rPr>
          <w:rFonts w:cs="Arial"/>
        </w:rPr>
      </w:pPr>
      <w:r w:rsidRPr="004144A2">
        <w:rPr>
          <w:rFonts w:cs="Arial"/>
        </w:rPr>
        <w:t xml:space="preserve">dissolved organic carbon= DOC), </w:t>
      </w:r>
    </w:p>
    <w:p w:rsidR="004144A2" w:rsidRPr="004144A2" w:rsidRDefault="004144A2" w:rsidP="00E94E33">
      <w:pPr>
        <w:pStyle w:val="ListParagraph"/>
        <w:numPr>
          <w:ilvl w:val="0"/>
          <w:numId w:val="17"/>
        </w:numPr>
        <w:rPr>
          <w:rFonts w:cs="Arial"/>
        </w:rPr>
      </w:pPr>
      <w:r w:rsidRPr="004144A2">
        <w:rPr>
          <w:rFonts w:cs="Arial"/>
        </w:rPr>
        <w:t>particulate organic nitrogen= PN,</w:t>
      </w:r>
    </w:p>
    <w:p w:rsidR="004144A2" w:rsidRPr="004144A2" w:rsidRDefault="004144A2" w:rsidP="00E94E33">
      <w:pPr>
        <w:pStyle w:val="ListParagraph"/>
        <w:numPr>
          <w:ilvl w:val="0"/>
          <w:numId w:val="17"/>
        </w:numPr>
        <w:rPr>
          <w:rFonts w:cs="Arial"/>
        </w:rPr>
      </w:pPr>
      <w:r w:rsidRPr="004144A2">
        <w:rPr>
          <w:rFonts w:cs="Arial"/>
        </w:rPr>
        <w:t>particulate phosphorus= PP,</w:t>
      </w:r>
    </w:p>
    <w:p w:rsidR="004144A2" w:rsidRPr="004144A2" w:rsidRDefault="004144A2" w:rsidP="00E94E33">
      <w:pPr>
        <w:pStyle w:val="ListParagraph"/>
        <w:numPr>
          <w:ilvl w:val="0"/>
          <w:numId w:val="17"/>
        </w:numPr>
        <w:rPr>
          <w:rFonts w:cs="Arial"/>
        </w:rPr>
      </w:pPr>
      <w:r w:rsidRPr="004144A2">
        <w:rPr>
          <w:rFonts w:cs="Arial"/>
        </w:rPr>
        <w:t xml:space="preserve">particulate organic carbon= POC. </w:t>
      </w:r>
    </w:p>
    <w:p w:rsidR="004144A2" w:rsidRPr="008759A1" w:rsidRDefault="004144A2" w:rsidP="004144A2">
      <w:pPr>
        <w:rPr>
          <w:i/>
        </w:rPr>
      </w:pPr>
      <w:r w:rsidRPr="008759A1">
        <w:rPr>
          <w:i/>
        </w:rPr>
        <w:t xml:space="preserve">(note that +/- signs identifying the charge </w:t>
      </w:r>
      <w:r>
        <w:rPr>
          <w:i/>
        </w:rPr>
        <w:t>o</w:t>
      </w:r>
      <w:r w:rsidRPr="008759A1">
        <w:rPr>
          <w:i/>
        </w:rPr>
        <w:t>f the nutrient ions were omitted for brevity).</w:t>
      </w:r>
    </w:p>
    <w:p w:rsidR="005E18DE" w:rsidRDefault="005E18DE" w:rsidP="00F110EC"/>
    <w:p w:rsidR="005E18DE" w:rsidRDefault="00DE79A7" w:rsidP="00DE79A7">
      <w:pPr>
        <w:rPr>
          <w:color w:val="000000"/>
        </w:rPr>
      </w:pPr>
      <w:r>
        <w:rPr>
          <w:color w:val="000000"/>
        </w:rPr>
        <w:t xml:space="preserve">Continuous </w:t>
      </w:r>
      <w:r w:rsidRPr="002F79BD">
        <w:rPr>
          <w:i/>
          <w:color w:val="000000"/>
        </w:rPr>
        <w:t>in situ</w:t>
      </w:r>
      <w:r w:rsidRPr="0015662F">
        <w:rPr>
          <w:color w:val="000000"/>
        </w:rPr>
        <w:t xml:space="preserve"> measurements of chlorophyll fluoresce</w:t>
      </w:r>
      <w:r>
        <w:rPr>
          <w:color w:val="000000"/>
        </w:rPr>
        <w:t>nce and turbidity were</w:t>
      </w:r>
      <w:r w:rsidRPr="0015662F">
        <w:rPr>
          <w:color w:val="000000"/>
        </w:rPr>
        <w:t xml:space="preserve"> </w:t>
      </w:r>
      <w:r>
        <w:rPr>
          <w:color w:val="000000"/>
        </w:rPr>
        <w:t>perform</w:t>
      </w:r>
      <w:r w:rsidRPr="0015662F">
        <w:rPr>
          <w:color w:val="000000"/>
        </w:rPr>
        <w:t xml:space="preserve"> </w:t>
      </w:r>
      <w:r w:rsidR="005E18DE" w:rsidRPr="0015662F">
        <w:rPr>
          <w:color w:val="000000"/>
        </w:rPr>
        <w:t>at the 14 core reefs using WET</w:t>
      </w:r>
      <w:r w:rsidR="008416B1">
        <w:rPr>
          <w:color w:val="000000"/>
        </w:rPr>
        <w:t xml:space="preserve"> </w:t>
      </w:r>
      <w:r w:rsidR="005E18DE" w:rsidRPr="0015662F">
        <w:rPr>
          <w:color w:val="000000"/>
        </w:rPr>
        <w:t xml:space="preserve">Labs </w:t>
      </w:r>
      <w:r w:rsidR="008416B1" w:rsidRPr="0015662F">
        <w:rPr>
          <w:color w:val="000000"/>
        </w:rPr>
        <w:t>E</w:t>
      </w:r>
      <w:r w:rsidR="008416B1">
        <w:rPr>
          <w:color w:val="000000"/>
        </w:rPr>
        <w:t>CO</w:t>
      </w:r>
      <w:r w:rsidR="008416B1" w:rsidRPr="0015662F">
        <w:rPr>
          <w:color w:val="000000"/>
        </w:rPr>
        <w:t xml:space="preserve"> </w:t>
      </w:r>
      <w:r w:rsidR="005E18DE" w:rsidRPr="0015662F">
        <w:rPr>
          <w:color w:val="000000"/>
        </w:rPr>
        <w:t>FLNTUSB Combination Fluorometer and Turbidity Sensors</w:t>
      </w:r>
      <w:r>
        <w:rPr>
          <w:color w:val="000000"/>
        </w:rPr>
        <w:t>,</w:t>
      </w:r>
      <w:r w:rsidR="005E18DE" w:rsidRPr="0015662F">
        <w:rPr>
          <w:color w:val="000000"/>
        </w:rPr>
        <w:t xml:space="preserve"> deployed at 5m at the start of coral survey transects. </w:t>
      </w:r>
    </w:p>
    <w:p w:rsidR="00FB48D7" w:rsidRDefault="00FB48D7" w:rsidP="00DE79A7">
      <w:pPr>
        <w:rPr>
          <w:color w:val="000000"/>
        </w:rPr>
      </w:pPr>
    </w:p>
    <w:p w:rsidR="00F16B31" w:rsidRPr="00F110EC" w:rsidRDefault="00F16B31" w:rsidP="00F16B31">
      <w:pPr>
        <w:pStyle w:val="Heading3"/>
      </w:pPr>
      <w:bookmarkStart w:id="46" w:name="_Toc393133567"/>
      <w:r w:rsidRPr="00F110EC">
        <w:t>2.</w:t>
      </w:r>
      <w:r>
        <w:t>2.2</w:t>
      </w:r>
      <w:r w:rsidRPr="00F110EC">
        <w:tab/>
        <w:t>Sea temperature monitoring</w:t>
      </w:r>
      <w:bookmarkEnd w:id="46"/>
    </w:p>
    <w:p w:rsidR="00F16B31" w:rsidRDefault="00F16B31" w:rsidP="00F16B31">
      <w:pPr>
        <w:rPr>
          <w:color w:val="000000"/>
        </w:rPr>
      </w:pPr>
      <w:r w:rsidRPr="0015662F">
        <w:rPr>
          <w:color w:val="000000"/>
        </w:rPr>
        <w:t xml:space="preserve">Temperature loggers were deployed at, or in close proximity to, each </w:t>
      </w:r>
      <w:r>
        <w:rPr>
          <w:color w:val="000000"/>
        </w:rPr>
        <w:t xml:space="preserve">coral </w:t>
      </w:r>
      <w:r w:rsidRPr="0015662F">
        <w:rPr>
          <w:color w:val="000000"/>
        </w:rPr>
        <w:t xml:space="preserve">survey location at both 2m and 5m depths and routinely exchanged at the time of the coral surveys (i.e. every 12 or 24 months). </w:t>
      </w:r>
    </w:p>
    <w:p w:rsidR="00F16B31" w:rsidRDefault="00F16B31" w:rsidP="00F16B31"/>
    <w:p w:rsidR="005E2797" w:rsidRPr="00F110EC" w:rsidRDefault="005E2797" w:rsidP="005E2797">
      <w:pPr>
        <w:pStyle w:val="Heading3"/>
      </w:pPr>
      <w:bookmarkStart w:id="47" w:name="_Toc393133568"/>
      <w:r w:rsidRPr="00F110EC">
        <w:t>2.</w:t>
      </w:r>
      <w:r w:rsidR="00DE79A7">
        <w:t>2.</w:t>
      </w:r>
      <w:r w:rsidR="00F16B31">
        <w:t>3</w:t>
      </w:r>
      <w:r w:rsidRPr="00F110EC">
        <w:tab/>
        <w:t>Sediment quality monitoring</w:t>
      </w:r>
      <w:bookmarkEnd w:id="47"/>
    </w:p>
    <w:p w:rsidR="005E2797" w:rsidRPr="0015662F" w:rsidRDefault="005E2797" w:rsidP="005E2797">
      <w:pPr>
        <w:rPr>
          <w:color w:val="000000"/>
        </w:rPr>
      </w:pPr>
      <w:r w:rsidRPr="0015662F">
        <w:rPr>
          <w:color w:val="000000"/>
        </w:rPr>
        <w:t xml:space="preserve">Sediment samples were collected from all reefs visited for analysis of grain size and of the proportion of inorganic carbon, organic carbon and total nitrogen. </w:t>
      </w:r>
    </w:p>
    <w:p w:rsidR="005E2797" w:rsidRDefault="005E2797" w:rsidP="005E2797">
      <w:pPr>
        <w:rPr>
          <w:color w:val="000000"/>
        </w:rPr>
      </w:pPr>
    </w:p>
    <w:p w:rsidR="00F16B31" w:rsidRPr="00F16B31" w:rsidRDefault="00F16B31" w:rsidP="00F16B31">
      <w:pPr>
        <w:pStyle w:val="Heading3"/>
      </w:pPr>
      <w:bookmarkStart w:id="48" w:name="_Toc393133569"/>
      <w:r w:rsidRPr="00F110EC">
        <w:t>2.</w:t>
      </w:r>
      <w:r>
        <w:t>2.4</w:t>
      </w:r>
      <w:r w:rsidRPr="00F110EC">
        <w:tab/>
      </w:r>
      <w:r>
        <w:t>Foraminifera</w:t>
      </w:r>
      <w:r w:rsidRPr="00F110EC">
        <w:t xml:space="preserve"> monitoring</w:t>
      </w:r>
      <w:bookmarkEnd w:id="48"/>
    </w:p>
    <w:p w:rsidR="00F16B31" w:rsidRPr="00247014" w:rsidRDefault="00F16B31" w:rsidP="00F16B31">
      <w:pPr>
        <w:autoSpaceDE w:val="0"/>
        <w:autoSpaceDN w:val="0"/>
        <w:adjustRightInd w:val="0"/>
        <w:rPr>
          <w:color w:val="000000" w:themeColor="text1"/>
        </w:rPr>
      </w:pPr>
      <w:r w:rsidRPr="00247014">
        <w:rPr>
          <w:color w:val="000000" w:themeColor="text1"/>
        </w:rPr>
        <w:t xml:space="preserve">The </w:t>
      </w:r>
      <w:r w:rsidR="00EE065F" w:rsidRPr="00247014">
        <w:rPr>
          <w:color w:val="000000" w:themeColor="text1"/>
        </w:rPr>
        <w:t>composition of foraminiferal assemblages was</w:t>
      </w:r>
      <w:r w:rsidRPr="00247014">
        <w:rPr>
          <w:color w:val="000000" w:themeColor="text1"/>
        </w:rPr>
        <w:t xml:space="preserve"> estimated from surface sediment samples collected </w:t>
      </w:r>
      <w:r>
        <w:rPr>
          <w:color w:val="000000" w:themeColor="text1"/>
        </w:rPr>
        <w:t xml:space="preserve">at the </w:t>
      </w:r>
      <w:r w:rsidRPr="00247014">
        <w:rPr>
          <w:color w:val="000000" w:themeColor="text1"/>
        </w:rPr>
        <w:t xml:space="preserve">14 </w:t>
      </w:r>
      <w:r>
        <w:rPr>
          <w:color w:val="000000" w:themeColor="text1"/>
        </w:rPr>
        <w:t xml:space="preserve">core </w:t>
      </w:r>
      <w:r w:rsidRPr="00247014">
        <w:rPr>
          <w:color w:val="000000" w:themeColor="text1"/>
        </w:rPr>
        <w:t xml:space="preserve">coral monitoring sites. Species composition of foraminifera was determined </w:t>
      </w:r>
      <w:r>
        <w:rPr>
          <w:color w:val="000000" w:themeColor="text1"/>
        </w:rPr>
        <w:t>using</w:t>
      </w:r>
      <w:r w:rsidRPr="00247014">
        <w:rPr>
          <w:color w:val="000000" w:themeColor="text1"/>
        </w:rPr>
        <w:t xml:space="preserve"> a dissection microscope following Nobes and Uthicke (2008). </w:t>
      </w:r>
      <w:r w:rsidR="00A3199C">
        <w:rPr>
          <w:color w:val="000000" w:themeColor="text1"/>
        </w:rPr>
        <w:t>Data</w:t>
      </w:r>
      <w:r w:rsidR="00DF4FCE">
        <w:rPr>
          <w:color w:val="000000" w:themeColor="text1"/>
        </w:rPr>
        <w:t xml:space="preserve"> are presented as a</w:t>
      </w:r>
      <w:r w:rsidRPr="00247014">
        <w:rPr>
          <w:color w:val="000000" w:themeColor="text1"/>
        </w:rPr>
        <w:t xml:space="preserve"> FORAM index (Hallock </w:t>
      </w:r>
      <w:r w:rsidRPr="00247014">
        <w:rPr>
          <w:i/>
          <w:color w:val="000000" w:themeColor="text1"/>
        </w:rPr>
        <w:t>et al</w:t>
      </w:r>
      <w:r w:rsidRPr="00247014">
        <w:rPr>
          <w:color w:val="000000" w:themeColor="text1"/>
        </w:rPr>
        <w:t>. 2003) based on the relative proportions of species classified as either symbiont-bearing, opportunistic</w:t>
      </w:r>
      <w:r w:rsidR="00A3199C">
        <w:rPr>
          <w:color w:val="000000" w:themeColor="text1"/>
        </w:rPr>
        <w:t>,</w:t>
      </w:r>
      <w:r w:rsidRPr="00247014">
        <w:rPr>
          <w:color w:val="000000" w:themeColor="text1"/>
        </w:rPr>
        <w:t xml:space="preserve"> or heterotrophic</w:t>
      </w:r>
      <w:r w:rsidR="00A3199C">
        <w:rPr>
          <w:color w:val="000000" w:themeColor="text1"/>
        </w:rPr>
        <w:t>,</w:t>
      </w:r>
      <w:r w:rsidRPr="00247014">
        <w:rPr>
          <w:color w:val="000000" w:themeColor="text1"/>
        </w:rPr>
        <w:t xml:space="preserve"> </w:t>
      </w:r>
      <w:r w:rsidR="00CE244C">
        <w:rPr>
          <w:color w:val="000000" w:themeColor="text1"/>
        </w:rPr>
        <w:t xml:space="preserve">a method </w:t>
      </w:r>
      <w:r w:rsidR="00EE065F">
        <w:rPr>
          <w:color w:val="000000" w:themeColor="text1"/>
        </w:rPr>
        <w:t xml:space="preserve">that </w:t>
      </w:r>
      <w:r w:rsidR="00EE065F" w:rsidRPr="00247014">
        <w:rPr>
          <w:color w:val="000000" w:themeColor="text1"/>
        </w:rPr>
        <w:t>has</w:t>
      </w:r>
      <w:r w:rsidRPr="00247014">
        <w:rPr>
          <w:color w:val="000000" w:themeColor="text1"/>
        </w:rPr>
        <w:t xml:space="preserve"> been used as an indicator of coral reef water quality in Florida and the Caribbean Sea (Hallock </w:t>
      </w:r>
      <w:r w:rsidRPr="00247014">
        <w:rPr>
          <w:i/>
          <w:color w:val="000000" w:themeColor="text1"/>
        </w:rPr>
        <w:t>et al.</w:t>
      </w:r>
      <w:r w:rsidRPr="00247014">
        <w:rPr>
          <w:color w:val="000000" w:themeColor="text1"/>
        </w:rPr>
        <w:t xml:space="preserve"> 2003</w:t>
      </w:r>
      <w:r>
        <w:rPr>
          <w:color w:val="000000" w:themeColor="text1"/>
        </w:rPr>
        <w:t xml:space="preserve">) and </w:t>
      </w:r>
      <w:r w:rsidRPr="00247014">
        <w:rPr>
          <w:color w:val="000000" w:themeColor="text1"/>
        </w:rPr>
        <w:t xml:space="preserve">successfully tested on GBR reefs (Uthicke and Nobes 2008, Uthicke </w:t>
      </w:r>
      <w:r w:rsidRPr="00247014">
        <w:rPr>
          <w:i/>
          <w:color w:val="000000" w:themeColor="text1"/>
        </w:rPr>
        <w:t>et al.</w:t>
      </w:r>
      <w:r w:rsidRPr="00247014">
        <w:rPr>
          <w:color w:val="000000" w:themeColor="text1"/>
        </w:rPr>
        <w:t xml:space="preserve"> 2010). </w:t>
      </w:r>
      <w:r w:rsidR="00DF4FCE">
        <w:rPr>
          <w:lang w:val="en-US"/>
        </w:rPr>
        <w:t xml:space="preserve">Detail of the methods used for the calculation of the </w:t>
      </w:r>
      <w:r w:rsidR="00CE244C">
        <w:rPr>
          <w:lang w:val="en-US"/>
        </w:rPr>
        <w:t>FORAM</w:t>
      </w:r>
      <w:r w:rsidR="00DF4FCE">
        <w:rPr>
          <w:lang w:val="en-US"/>
        </w:rPr>
        <w:t xml:space="preserve"> index is presented in Appendix, A1.3.4.</w:t>
      </w:r>
    </w:p>
    <w:p w:rsidR="005E2797" w:rsidRPr="00F110EC" w:rsidRDefault="005E2797" w:rsidP="00F110EC"/>
    <w:p w:rsidR="00057454" w:rsidRPr="005E2797" w:rsidRDefault="00057454" w:rsidP="005E2797">
      <w:pPr>
        <w:pStyle w:val="Heading3"/>
      </w:pPr>
      <w:bookmarkStart w:id="49" w:name="_Toc229069188"/>
      <w:bookmarkStart w:id="50" w:name="_Toc393133570"/>
      <w:r w:rsidRPr="005E2797">
        <w:t>2.2.</w:t>
      </w:r>
      <w:r w:rsidR="00DE79A7">
        <w:t>5</w:t>
      </w:r>
      <w:r w:rsidRPr="005E2797">
        <w:tab/>
      </w:r>
      <w:bookmarkEnd w:id="49"/>
      <w:r w:rsidR="005E18DE" w:rsidRPr="005E2797">
        <w:t>Benthic community sampling</w:t>
      </w:r>
      <w:bookmarkEnd w:id="50"/>
    </w:p>
    <w:p w:rsidR="00DE79A7" w:rsidRDefault="00DE79A7" w:rsidP="00DE79A7">
      <w:pPr>
        <w:rPr>
          <w:color w:val="000000"/>
        </w:rPr>
      </w:pPr>
      <w:r w:rsidRPr="000D7242">
        <w:rPr>
          <w:color w:val="000000" w:themeColor="text1"/>
        </w:rPr>
        <w:t xml:space="preserve">To account for spatial heterogeneity of benthic communities within reefs, two sites were selected at each </w:t>
      </w:r>
      <w:r>
        <w:rPr>
          <w:color w:val="000000" w:themeColor="text1"/>
        </w:rPr>
        <w:t xml:space="preserve">survey </w:t>
      </w:r>
      <w:r w:rsidRPr="000D7242">
        <w:rPr>
          <w:color w:val="000000" w:themeColor="text1"/>
        </w:rPr>
        <w:t xml:space="preserve">reef. </w:t>
      </w:r>
      <w:r>
        <w:rPr>
          <w:color w:val="000000" w:themeColor="text1"/>
        </w:rPr>
        <w:t xml:space="preserve">During </w:t>
      </w:r>
      <w:r w:rsidRPr="000D7242">
        <w:rPr>
          <w:color w:val="000000" w:themeColor="text1"/>
        </w:rPr>
        <w:t xml:space="preserve">a pilot study to the current monitoring program (Sweatman </w:t>
      </w:r>
      <w:r w:rsidRPr="000D7242">
        <w:rPr>
          <w:i/>
          <w:color w:val="000000" w:themeColor="text1"/>
        </w:rPr>
        <w:t>et al.</w:t>
      </w:r>
      <w:r w:rsidRPr="000D7242">
        <w:rPr>
          <w:color w:val="000000" w:themeColor="text1"/>
        </w:rPr>
        <w:t xml:space="preserve"> 2007), marked differences</w:t>
      </w:r>
      <w:r>
        <w:rPr>
          <w:color w:val="000000" w:themeColor="text1"/>
        </w:rPr>
        <w:t xml:space="preserve"> were found</w:t>
      </w:r>
      <w:r w:rsidRPr="000D7242">
        <w:rPr>
          <w:color w:val="000000" w:themeColor="text1"/>
        </w:rPr>
        <w:t xml:space="preserve"> in community structure and exposure to perturbations with depth; hence sampling within sites was stratified by depth. Within each site and depth, fine scale spatial variability was accounted for by the use of five replicate transects. </w:t>
      </w:r>
      <w:r w:rsidR="00F16B31" w:rsidRPr="000D7242">
        <w:rPr>
          <w:color w:val="000000"/>
        </w:rPr>
        <w:t>F</w:t>
      </w:r>
      <w:r w:rsidR="00F16B31">
        <w:rPr>
          <w:color w:val="000000"/>
        </w:rPr>
        <w:t>our</w:t>
      </w:r>
      <w:r w:rsidR="00F16B31" w:rsidRPr="000D7242">
        <w:rPr>
          <w:color w:val="000000"/>
        </w:rPr>
        <w:t xml:space="preserve"> </w:t>
      </w:r>
      <w:r w:rsidRPr="000D7242">
        <w:rPr>
          <w:color w:val="000000"/>
        </w:rPr>
        <w:t>separate sampling method</w:t>
      </w:r>
      <w:r>
        <w:rPr>
          <w:color w:val="000000"/>
        </w:rPr>
        <w:t>s</w:t>
      </w:r>
      <w:r w:rsidRPr="000D7242">
        <w:rPr>
          <w:color w:val="000000"/>
        </w:rPr>
        <w:t xml:space="preserve"> were used to describe the benthic communities of inshore coral reefs</w:t>
      </w:r>
      <w:r w:rsidR="001506AE">
        <w:rPr>
          <w:color w:val="000000"/>
        </w:rPr>
        <w:t>, as outlined below</w:t>
      </w:r>
      <w:r w:rsidRPr="000D7242">
        <w:rPr>
          <w:color w:val="000000"/>
        </w:rPr>
        <w:t>. These were each cond</w:t>
      </w:r>
      <w:r w:rsidR="00377FD8">
        <w:rPr>
          <w:color w:val="000000"/>
        </w:rPr>
        <w:t>ucted along the fixed transects.</w:t>
      </w:r>
    </w:p>
    <w:p w:rsidR="00057454" w:rsidRPr="000D7242" w:rsidRDefault="00057454" w:rsidP="00312ADA">
      <w:pPr>
        <w:rPr>
          <w:color w:val="000000"/>
        </w:rPr>
      </w:pPr>
    </w:p>
    <w:p w:rsidR="00057454" w:rsidRPr="003D46D6" w:rsidRDefault="00DE79A7" w:rsidP="00377FD8">
      <w:pPr>
        <w:pStyle w:val="Heading4"/>
      </w:pPr>
      <w:bookmarkStart w:id="51" w:name="_Toc374111948"/>
      <w:r>
        <w:t>Benthic composition</w:t>
      </w:r>
      <w:bookmarkEnd w:id="51"/>
      <w:r>
        <w:t xml:space="preserve"> </w:t>
      </w:r>
    </w:p>
    <w:p w:rsidR="00057454" w:rsidRPr="003D46D6" w:rsidRDefault="0014537A" w:rsidP="00312ADA">
      <w:pPr>
        <w:rPr>
          <w:color w:val="000000"/>
        </w:rPr>
      </w:pPr>
      <w:r w:rsidRPr="003D46D6">
        <w:rPr>
          <w:color w:val="000000"/>
        </w:rPr>
        <w:t>Th</w:t>
      </w:r>
      <w:r w:rsidR="00DE79A7">
        <w:rPr>
          <w:color w:val="000000"/>
        </w:rPr>
        <w:t>e</w:t>
      </w:r>
      <w:r w:rsidRPr="003D46D6">
        <w:rPr>
          <w:color w:val="000000"/>
        </w:rPr>
        <w:t xml:space="preserve"> </w:t>
      </w:r>
      <w:r w:rsidR="00802EC2">
        <w:t>p</w:t>
      </w:r>
      <w:r w:rsidR="00DE79A7" w:rsidRPr="003D46D6">
        <w:t>hoto</w:t>
      </w:r>
      <w:r w:rsidR="00802EC2">
        <w:t xml:space="preserve"> point intercept (PPI</w:t>
      </w:r>
      <w:r w:rsidR="00DE79A7" w:rsidRPr="003D46D6">
        <w:t>)</w:t>
      </w:r>
      <w:r w:rsidR="00DE79A7">
        <w:t xml:space="preserve"> </w:t>
      </w:r>
      <w:r w:rsidRPr="003D46D6">
        <w:rPr>
          <w:color w:val="000000"/>
        </w:rPr>
        <w:t xml:space="preserve">method was used to gain estimates of the composition of the benthic communities. The method followed closely the Standard Operation Procedure Number 10 of the AIMS Long-Term Monitoring Program (Jonker </w:t>
      </w:r>
      <w:r w:rsidRPr="003D46D6">
        <w:rPr>
          <w:i/>
          <w:color w:val="000000"/>
        </w:rPr>
        <w:t>et al.</w:t>
      </w:r>
      <w:r w:rsidRPr="003D46D6">
        <w:rPr>
          <w:color w:val="000000"/>
        </w:rPr>
        <w:t xml:space="preserve"> 2008). </w:t>
      </w:r>
    </w:p>
    <w:p w:rsidR="00057454" w:rsidRPr="003D46D6" w:rsidRDefault="00057454" w:rsidP="00312ADA">
      <w:pPr>
        <w:rPr>
          <w:color w:val="000000"/>
        </w:rPr>
      </w:pPr>
    </w:p>
    <w:p w:rsidR="00057454" w:rsidRPr="003D46D6" w:rsidRDefault="0014537A" w:rsidP="00377FD8">
      <w:pPr>
        <w:pStyle w:val="Heading4"/>
      </w:pPr>
      <w:bookmarkStart w:id="52" w:name="_Toc374111949"/>
      <w:r w:rsidRPr="003D46D6">
        <w:t>Juvenile coral surveys</w:t>
      </w:r>
      <w:bookmarkEnd w:id="52"/>
      <w:r w:rsidRPr="003D46D6">
        <w:t xml:space="preserve"> </w:t>
      </w:r>
    </w:p>
    <w:p w:rsidR="00057454" w:rsidRPr="000D7242" w:rsidRDefault="0014537A" w:rsidP="00312ADA">
      <w:pPr>
        <w:rPr>
          <w:color w:val="000000"/>
        </w:rPr>
      </w:pPr>
      <w:r w:rsidRPr="003D46D6">
        <w:rPr>
          <w:color w:val="000000"/>
        </w:rPr>
        <w:t xml:space="preserve">These surveys aimed to provide an estimate of the number of both hard and soft coral colonies that were successfully recruiting and surviving early post-settlement pressures. </w:t>
      </w:r>
      <w:r w:rsidR="00057454" w:rsidRPr="000D7242">
        <w:rPr>
          <w:color w:val="000000"/>
        </w:rPr>
        <w:t xml:space="preserve">Importantly, this method aims to record only those small colonies assessed as juveniles, i.e. which result from the settlement and subsequent survival and growth of coral larvae, and does not include small coral colonies considered as resulting from fragmentation or partial mortality of larger colonies. </w:t>
      </w:r>
    </w:p>
    <w:p w:rsidR="00057454" w:rsidRPr="000D7242" w:rsidRDefault="00057454" w:rsidP="00312ADA">
      <w:pPr>
        <w:rPr>
          <w:color w:val="000000"/>
        </w:rPr>
      </w:pPr>
    </w:p>
    <w:p w:rsidR="00057454" w:rsidRPr="000D7242" w:rsidRDefault="00057454" w:rsidP="00377FD8">
      <w:pPr>
        <w:pStyle w:val="Heading4"/>
      </w:pPr>
      <w:bookmarkStart w:id="53" w:name="_Toc374111950"/>
      <w:r w:rsidRPr="000D7242">
        <w:t>Scuba search transects</w:t>
      </w:r>
      <w:bookmarkEnd w:id="53"/>
    </w:p>
    <w:p w:rsidR="00057454" w:rsidRDefault="00057454" w:rsidP="00312ADA">
      <w:pPr>
        <w:rPr>
          <w:color w:val="000000"/>
        </w:rPr>
      </w:pPr>
      <w:r w:rsidRPr="000D7242">
        <w:rPr>
          <w:color w:val="000000"/>
        </w:rPr>
        <w:t xml:space="preserve">Scuba search transects document the incidence of disease and other agents of coral mortality and damage. Tracking of these agents of mortality is important, because declines in coral condition due to these agents are potentially associated with changes in water </w:t>
      </w:r>
      <w:r w:rsidRPr="000D7242">
        <w:rPr>
          <w:color w:val="000000"/>
        </w:rPr>
        <w:lastRenderedPageBreak/>
        <w:t xml:space="preserve">quality. This method follows closely the Standard Operation Procedure Number 9 of the AIMS Long-Term Monitoring Program (Miller </w:t>
      </w:r>
      <w:r w:rsidRPr="000D7242">
        <w:rPr>
          <w:i/>
          <w:color w:val="000000"/>
        </w:rPr>
        <w:t>et al.</w:t>
      </w:r>
      <w:r w:rsidR="00DE79A7">
        <w:rPr>
          <w:color w:val="000000"/>
        </w:rPr>
        <w:t xml:space="preserve"> 2009). </w:t>
      </w:r>
    </w:p>
    <w:p w:rsidR="008C01CF" w:rsidRPr="000D7242" w:rsidRDefault="008C01CF" w:rsidP="00312ADA">
      <w:pPr>
        <w:rPr>
          <w:color w:val="000000"/>
        </w:rPr>
      </w:pPr>
    </w:p>
    <w:p w:rsidR="00057454" w:rsidRPr="000D7242" w:rsidRDefault="00057454" w:rsidP="00377FD8">
      <w:pPr>
        <w:pStyle w:val="Heading4"/>
      </w:pPr>
      <w:bookmarkStart w:id="54" w:name="_Toc374111951"/>
      <w:r w:rsidRPr="000D7242">
        <w:t>Hard coral recruitment measured by settlement tiles</w:t>
      </w:r>
      <w:bookmarkEnd w:id="54"/>
    </w:p>
    <w:p w:rsidR="00057454" w:rsidRPr="000D7242" w:rsidRDefault="00057454" w:rsidP="00312ADA">
      <w:pPr>
        <w:rPr>
          <w:color w:val="000000"/>
        </w:rPr>
      </w:pPr>
      <w:r w:rsidRPr="000D7242">
        <w:rPr>
          <w:color w:val="000000"/>
        </w:rPr>
        <w:t>This component of the study aims to provide standardised estimates of availability and relative abundance of coral larvae competent to settle. Such estimates may be compared among years for individual reefs to assess, for example, recovery potential of an individual reef after disturbance, a key characteristic of reef health. At each reef, tiles were deployed over the expected settlement period for each spawning season based on past observations of the timing of coral spawning events</w:t>
      </w:r>
      <w:r w:rsidR="00DE79A7">
        <w:rPr>
          <w:color w:val="4F81BD"/>
        </w:rPr>
        <w:t xml:space="preserve">. </w:t>
      </w:r>
      <w:r w:rsidRPr="000D7242">
        <w:rPr>
          <w:color w:val="000000"/>
        </w:rPr>
        <w:t xml:space="preserve">Hard coral recruits on retrieved settlement tiles were counted and identified using a dissecting microscope. </w:t>
      </w:r>
    </w:p>
    <w:p w:rsidR="004E413F" w:rsidRPr="0015662F" w:rsidRDefault="004E413F" w:rsidP="005E2797">
      <w:pPr>
        <w:rPr>
          <w:color w:val="000000" w:themeColor="text1"/>
        </w:rPr>
      </w:pPr>
    </w:p>
    <w:p w:rsidR="00377FD8" w:rsidRPr="00F110EC" w:rsidRDefault="00377FD8" w:rsidP="00377FD8">
      <w:pPr>
        <w:pStyle w:val="Heading2"/>
      </w:pPr>
      <w:bookmarkStart w:id="55" w:name="_Toc393133571"/>
      <w:bookmarkStart w:id="56" w:name="_Toc145126932"/>
      <w:r w:rsidRPr="00F110EC">
        <w:t>2.</w:t>
      </w:r>
      <w:r w:rsidR="009F2A3D">
        <w:t>3</w:t>
      </w:r>
      <w:r w:rsidRPr="00F110EC">
        <w:tab/>
        <w:t>Data analyses</w:t>
      </w:r>
      <w:bookmarkEnd w:id="55"/>
    </w:p>
    <w:bookmarkEnd w:id="56"/>
    <w:p w:rsidR="00377FD8" w:rsidRDefault="00377FD8" w:rsidP="00377FD8">
      <w:pPr>
        <w:rPr>
          <w:color w:val="000000"/>
        </w:rPr>
      </w:pPr>
      <w:r w:rsidRPr="003D46D6">
        <w:rPr>
          <w:color w:val="000000"/>
        </w:rPr>
        <w:t xml:space="preserve">In this report results are presented to reveal temporal changes in coral community attributes and key environmental variables. Generalized </w:t>
      </w:r>
      <w:r w:rsidR="00802EC2">
        <w:rPr>
          <w:color w:val="000000"/>
        </w:rPr>
        <w:t>additive</w:t>
      </w:r>
      <w:r w:rsidRPr="003D46D6">
        <w:rPr>
          <w:color w:val="000000"/>
        </w:rPr>
        <w:t xml:space="preserve"> mixed effects models were fitted to community attributes and environmental variables for each NRM region</w:t>
      </w:r>
      <w:r>
        <w:rPr>
          <w:color w:val="000000"/>
        </w:rPr>
        <w:t>, or sub-region</w:t>
      </w:r>
      <w:r w:rsidR="009F2A3D">
        <w:rPr>
          <w:color w:val="000000"/>
        </w:rPr>
        <w:t xml:space="preserve"> to </w:t>
      </w:r>
      <w:r w:rsidRPr="003D46D6">
        <w:rPr>
          <w:color w:val="000000"/>
        </w:rPr>
        <w:t xml:space="preserve">identify the presence and consistency of trends. </w:t>
      </w:r>
      <w:r w:rsidR="00802EC2">
        <w:rPr>
          <w:color w:val="000000"/>
        </w:rPr>
        <w:t>More detailed description of statistical methods and data summaries can be found in Appendix 1</w:t>
      </w:r>
      <w:r w:rsidR="00C93074">
        <w:rPr>
          <w:color w:val="000000"/>
        </w:rPr>
        <w:t>.2</w:t>
      </w:r>
      <w:r w:rsidR="00802EC2">
        <w:rPr>
          <w:color w:val="000000"/>
        </w:rPr>
        <w:t>.</w:t>
      </w:r>
    </w:p>
    <w:p w:rsidR="00377FD8" w:rsidRPr="0015662F" w:rsidRDefault="00377FD8" w:rsidP="00377FD8">
      <w:pPr>
        <w:rPr>
          <w:color w:val="000000"/>
        </w:rPr>
      </w:pPr>
    </w:p>
    <w:p w:rsidR="00057454" w:rsidRPr="003D46D6" w:rsidRDefault="00816BE2" w:rsidP="00312ADA">
      <w:pPr>
        <w:rPr>
          <w:color w:val="000000"/>
        </w:rPr>
      </w:pPr>
      <w:r>
        <w:rPr>
          <w:lang w:val="en-US"/>
        </w:rPr>
        <w:t xml:space="preserve">Water quality data </w:t>
      </w:r>
      <w:r w:rsidR="009F2A3D">
        <w:rPr>
          <w:lang w:val="en-US"/>
        </w:rPr>
        <w:t>were summarised</w:t>
      </w:r>
      <w:r>
        <w:rPr>
          <w:lang w:val="en-US"/>
        </w:rPr>
        <w:t xml:space="preserve"> as </w:t>
      </w:r>
      <w:r w:rsidRPr="00316A8E">
        <w:rPr>
          <w:lang w:val="en-US"/>
        </w:rPr>
        <w:t>a simple water quality index</w:t>
      </w:r>
      <w:r>
        <w:rPr>
          <w:lang w:val="en-US"/>
        </w:rPr>
        <w:t xml:space="preserve">, which is based on comparisons </w:t>
      </w:r>
      <w:r w:rsidR="009F2A3D">
        <w:rPr>
          <w:lang w:val="en-US"/>
        </w:rPr>
        <w:t>with</w:t>
      </w:r>
      <w:r>
        <w:rPr>
          <w:lang w:val="en-US"/>
        </w:rPr>
        <w:t xml:space="preserve"> existing water quality guidelines (DERM 2009,GBRMPA, 2009), </w:t>
      </w:r>
      <w:r w:rsidRPr="00316A8E">
        <w:t>to generate</w:t>
      </w:r>
      <w:r w:rsidRPr="00316A8E">
        <w:rPr>
          <w:lang w:val="en-US"/>
        </w:rPr>
        <w:t xml:space="preserve"> an overall assessment of water quality at each of the 20 water quality sampling locations (14 </w:t>
      </w:r>
      <w:r>
        <w:rPr>
          <w:lang w:val="en-US"/>
        </w:rPr>
        <w:t>core</w:t>
      </w:r>
      <w:r w:rsidRPr="00316A8E">
        <w:rPr>
          <w:lang w:val="en-US"/>
        </w:rPr>
        <w:t xml:space="preserve"> reef locations, 6 open water sites of the Cairns Water Quality Transect).</w:t>
      </w:r>
      <w:r w:rsidR="00DF4FCE">
        <w:rPr>
          <w:lang w:val="en-US"/>
        </w:rPr>
        <w:t xml:space="preserve"> Detail of the methods used for the calculation of the water quality index is presented in Appendix, A1.2.3. </w:t>
      </w:r>
    </w:p>
    <w:p w:rsidR="00057454" w:rsidRPr="003D46D6" w:rsidRDefault="00057454" w:rsidP="00312ADA">
      <w:pPr>
        <w:rPr>
          <w:color w:val="000000"/>
        </w:rPr>
      </w:pPr>
    </w:p>
    <w:p w:rsidR="009F2A3D" w:rsidRPr="004B6754" w:rsidRDefault="009F2A3D" w:rsidP="009F2A3D">
      <w:pPr>
        <w:rPr>
          <w:color w:val="000000" w:themeColor="text1"/>
        </w:rPr>
      </w:pPr>
      <w:r w:rsidRPr="004B6754">
        <w:rPr>
          <w:color w:val="000000" w:themeColor="text1"/>
        </w:rPr>
        <w:t>The coral re</w:t>
      </w:r>
      <w:r>
        <w:rPr>
          <w:color w:val="000000" w:themeColor="text1"/>
        </w:rPr>
        <w:t xml:space="preserve">ef community </w:t>
      </w:r>
      <w:r w:rsidR="004C0E70">
        <w:rPr>
          <w:color w:val="000000" w:themeColor="text1"/>
        </w:rPr>
        <w:t>indicators</w:t>
      </w:r>
      <w:r w:rsidR="00C2338A">
        <w:rPr>
          <w:color w:val="000000" w:themeColor="text1"/>
        </w:rPr>
        <w:t xml:space="preserve"> were summarised into a coral </w:t>
      </w:r>
      <w:r w:rsidR="004C0E70">
        <w:rPr>
          <w:color w:val="000000" w:themeColor="text1"/>
        </w:rPr>
        <w:t>reef condition</w:t>
      </w:r>
      <w:r w:rsidR="00C2338A">
        <w:rPr>
          <w:color w:val="000000" w:themeColor="text1"/>
        </w:rPr>
        <w:t xml:space="preserve"> index</w:t>
      </w:r>
      <w:r>
        <w:rPr>
          <w:color w:val="000000" w:themeColor="text1"/>
        </w:rPr>
        <w:t xml:space="preserve">, </w:t>
      </w:r>
      <w:r w:rsidR="00C2338A">
        <w:rPr>
          <w:color w:val="000000" w:themeColor="text1"/>
        </w:rPr>
        <w:t xml:space="preserve">which is also </w:t>
      </w:r>
      <w:r>
        <w:rPr>
          <w:color w:val="000000" w:themeColor="text1"/>
        </w:rPr>
        <w:t xml:space="preserve">used in the Reef </w:t>
      </w:r>
      <w:r w:rsidR="00401FB8">
        <w:rPr>
          <w:color w:val="000000" w:themeColor="text1"/>
        </w:rPr>
        <w:t xml:space="preserve">Plan </w:t>
      </w:r>
      <w:r>
        <w:rPr>
          <w:color w:val="000000" w:themeColor="text1"/>
        </w:rPr>
        <w:t>Report Card</w:t>
      </w:r>
      <w:r w:rsidR="00C2338A">
        <w:rPr>
          <w:color w:val="000000" w:themeColor="text1"/>
        </w:rPr>
        <w:t xml:space="preserve">. This index </w:t>
      </w:r>
      <w:r w:rsidRPr="004B6754">
        <w:rPr>
          <w:color w:val="000000" w:themeColor="text1"/>
        </w:rPr>
        <w:t xml:space="preserve">was based on a combination of </w:t>
      </w:r>
      <w:r w:rsidR="00373C89">
        <w:rPr>
          <w:color w:val="000000" w:themeColor="text1"/>
        </w:rPr>
        <w:t xml:space="preserve">indicators of </w:t>
      </w:r>
      <w:r w:rsidR="00C2338A">
        <w:rPr>
          <w:color w:val="000000" w:themeColor="text1"/>
        </w:rPr>
        <w:t>the</w:t>
      </w:r>
      <w:r w:rsidRPr="004B6754">
        <w:rPr>
          <w:color w:val="000000" w:themeColor="text1"/>
        </w:rPr>
        <w:t xml:space="preserve"> current condition (cover of corals and macroalgae) and </w:t>
      </w:r>
      <w:r w:rsidR="00373C89">
        <w:rPr>
          <w:color w:val="000000" w:themeColor="text1"/>
        </w:rPr>
        <w:t xml:space="preserve">of </w:t>
      </w:r>
      <w:r w:rsidR="00C2338A">
        <w:rPr>
          <w:color w:val="000000" w:themeColor="text1"/>
        </w:rPr>
        <w:t>the</w:t>
      </w:r>
      <w:r w:rsidRPr="004B6754">
        <w:rPr>
          <w:color w:val="000000" w:themeColor="text1"/>
        </w:rPr>
        <w:t xml:space="preserve"> potential to recover from disturbance (rate of coral cover increase and density of juvenile corals).  The underlying assumption is that a ‘healthy’ community should show clear signs of recovery after inevitable acute disturbances, such as cyclones and coral bleaching events, or, in the absence of disturbance, maintain a high cover of corals and successful larval recruitment and survival of juveniles.  </w:t>
      </w:r>
      <w:r w:rsidR="00DF4FCE">
        <w:rPr>
          <w:lang w:val="en-US"/>
        </w:rPr>
        <w:t>Detail of the methods used for the calculation of the coral index is presented in Appendix, A1.3.7.</w:t>
      </w:r>
    </w:p>
    <w:p w:rsidR="00A20EA2" w:rsidRDefault="00A20EA2" w:rsidP="00BF3B01">
      <w:bookmarkStart w:id="57" w:name="_Toc139938361"/>
      <w:bookmarkStart w:id="58" w:name="_Toc145126935"/>
      <w:bookmarkStart w:id="59" w:name="_Toc167192429"/>
    </w:p>
    <w:p w:rsidR="00ED6061" w:rsidRDefault="00ED6061" w:rsidP="00856B08">
      <w:pPr>
        <w:pStyle w:val="Heading2"/>
      </w:pPr>
      <w:bookmarkStart w:id="60" w:name="_Toc393133572"/>
      <w:r w:rsidRPr="005E2797">
        <w:t>2.</w:t>
      </w:r>
      <w:r w:rsidR="00856B08">
        <w:t>4</w:t>
      </w:r>
      <w:r w:rsidRPr="005E2797">
        <w:tab/>
      </w:r>
      <w:r>
        <w:t>Water type classifications</w:t>
      </w:r>
      <w:bookmarkEnd w:id="60"/>
    </w:p>
    <w:p w:rsidR="00ED6061" w:rsidRPr="00ED6061" w:rsidRDefault="00ED6061" w:rsidP="00856B08">
      <w:pPr>
        <w:autoSpaceDE w:val="0"/>
        <w:autoSpaceDN w:val="0"/>
        <w:adjustRightInd w:val="0"/>
      </w:pPr>
      <w:r>
        <w:t xml:space="preserve">Within each </w:t>
      </w:r>
      <w:r w:rsidR="00597FCD">
        <w:t xml:space="preserve">section of the results </w:t>
      </w:r>
      <w:r>
        <w:t xml:space="preserve">region maps include an overlay of </w:t>
      </w:r>
      <w:r w:rsidR="00597FCD">
        <w:t xml:space="preserve">river plume exposure. These estimates were supplied by Dr Michelle Devlin of </w:t>
      </w:r>
      <w:r w:rsidR="00597FCD" w:rsidRPr="00597FCD">
        <w:rPr>
          <w:rFonts w:cs="Arial"/>
          <w:szCs w:val="22"/>
        </w:rPr>
        <w:t xml:space="preserve">the </w:t>
      </w:r>
      <w:r w:rsidR="00597FCD" w:rsidRPr="00856B08">
        <w:rPr>
          <w:rFonts w:cs="Arial"/>
          <w:szCs w:val="22"/>
          <w:lang w:val="en-AU" w:eastAsia="en-AU"/>
        </w:rPr>
        <w:t>Centre for Tropical Water and Aquatic Ecosystem Research, Catchment to Reef Research Group, James Cook University</w:t>
      </w:r>
      <w:r w:rsidR="00597FCD">
        <w:rPr>
          <w:rFonts w:cs="Arial"/>
          <w:szCs w:val="22"/>
          <w:lang w:val="en-AU" w:eastAsia="en-AU"/>
        </w:rPr>
        <w:t xml:space="preserve">. These </w:t>
      </w:r>
      <w:r>
        <w:t xml:space="preserve">exposure </w:t>
      </w:r>
      <w:r w:rsidR="00597FCD">
        <w:t>maps represent the proportion of time within the wet season (</w:t>
      </w:r>
      <w:r w:rsidR="001313D2">
        <w:t>December to April</w:t>
      </w:r>
      <w:r w:rsidR="002D63C7">
        <w:t xml:space="preserve">, </w:t>
      </w:r>
      <w:r w:rsidR="00597FCD">
        <w:t>over the years 20</w:t>
      </w:r>
      <w:r w:rsidR="00A20EA2">
        <w:t>07</w:t>
      </w:r>
      <w:r w:rsidR="00597FCD">
        <w:t xml:space="preserve"> to 20</w:t>
      </w:r>
      <w:r w:rsidR="00A20EA2">
        <w:t>12 inclusive</w:t>
      </w:r>
      <w:r w:rsidR="002D63C7">
        <w:t>)</w:t>
      </w:r>
      <w:r w:rsidR="001313D2">
        <w:t xml:space="preserve"> </w:t>
      </w:r>
      <w:r w:rsidR="002D63C7">
        <w:t>during which</w:t>
      </w:r>
      <w:r w:rsidR="00597FCD">
        <w:t xml:space="preserve"> the optical properties of the water were consistent with those classified as either “</w:t>
      </w:r>
      <w:r w:rsidR="003A062A">
        <w:t>p</w:t>
      </w:r>
      <w:r w:rsidR="00597FCD">
        <w:t>rimary” or “</w:t>
      </w:r>
      <w:r w:rsidR="003A062A">
        <w:t>s</w:t>
      </w:r>
      <w:r w:rsidR="00597FCD">
        <w:t xml:space="preserve">econdary” </w:t>
      </w:r>
      <w:r w:rsidR="003A062A">
        <w:t xml:space="preserve">water masses </w:t>
      </w:r>
      <w:r w:rsidR="002D63C7">
        <w:t>in</w:t>
      </w:r>
      <w:r w:rsidR="003A062A">
        <w:t xml:space="preserve"> GBR flood plumes</w:t>
      </w:r>
      <w:r w:rsidR="001313D2">
        <w:t xml:space="preserve"> </w:t>
      </w:r>
      <w:r w:rsidR="002D63C7">
        <w:t xml:space="preserve">as </w:t>
      </w:r>
      <w:r w:rsidR="001313D2">
        <w:t xml:space="preserve">described by Devlin </w:t>
      </w:r>
      <w:r w:rsidR="001313D2" w:rsidRPr="00856B08">
        <w:rPr>
          <w:i/>
        </w:rPr>
        <w:t>et al.</w:t>
      </w:r>
      <w:r w:rsidR="001313D2">
        <w:t xml:space="preserve"> </w:t>
      </w:r>
      <w:r w:rsidR="002D63C7">
        <w:t>(</w:t>
      </w:r>
      <w:r w:rsidR="001313D2">
        <w:t>2012</w:t>
      </w:r>
      <w:r w:rsidR="002D63C7">
        <w:t>)</w:t>
      </w:r>
      <w:r w:rsidR="003A062A">
        <w:t xml:space="preserve">. </w:t>
      </w:r>
      <w:r w:rsidR="00735E28">
        <w:t>In brief</w:t>
      </w:r>
      <w:r w:rsidR="002D63C7">
        <w:t>,</w:t>
      </w:r>
      <w:r w:rsidR="00735E28">
        <w:t xml:space="preserve"> the estimates of exposure were derived following the methodology of Alvarez Romero </w:t>
      </w:r>
      <w:r w:rsidR="00735E28" w:rsidRPr="00856B08">
        <w:rPr>
          <w:i/>
        </w:rPr>
        <w:t>et al.</w:t>
      </w:r>
      <w:r w:rsidR="00735E28">
        <w:t xml:space="preserve"> </w:t>
      </w:r>
      <w:r w:rsidR="002D63C7">
        <w:t>(</w:t>
      </w:r>
      <w:r w:rsidR="00735E28">
        <w:t>2013</w:t>
      </w:r>
      <w:r w:rsidR="002D63C7">
        <w:t>)</w:t>
      </w:r>
      <w:r w:rsidR="000555B3">
        <w:t xml:space="preserve"> wherein water type was classified on the basis of two ocean-colo</w:t>
      </w:r>
      <w:r w:rsidR="00856B08">
        <w:t>u</w:t>
      </w:r>
      <w:r w:rsidR="000555B3">
        <w:t>r products (nLw667 and adg443</w:t>
      </w:r>
      <w:r w:rsidR="00856B08">
        <w:t>, see Alvarez Romero et al. 2013 for further detail</w:t>
      </w:r>
      <w:r w:rsidR="000555B3">
        <w:t xml:space="preserve">) </w:t>
      </w:r>
      <w:r w:rsidR="00856B08">
        <w:t>applied to data derived from the satellite</w:t>
      </w:r>
      <w:r w:rsidR="002D63C7">
        <w:t>-</w:t>
      </w:r>
      <w:r w:rsidR="00856B08" w:rsidRPr="00856B08">
        <w:rPr>
          <w:rFonts w:cs="Arial"/>
          <w:szCs w:val="22"/>
        </w:rPr>
        <w:t xml:space="preserve">mounted </w:t>
      </w:r>
      <w:r w:rsidR="00856B08" w:rsidRPr="00856B08">
        <w:rPr>
          <w:rFonts w:cs="Arial"/>
          <w:szCs w:val="22"/>
          <w:lang w:val="en-AU" w:eastAsia="en-AU"/>
        </w:rPr>
        <w:t>Moderate</w:t>
      </w:r>
      <w:r w:rsidR="00856B08">
        <w:rPr>
          <w:rFonts w:cs="Arial"/>
          <w:szCs w:val="22"/>
          <w:lang w:val="en-AU" w:eastAsia="en-AU"/>
        </w:rPr>
        <w:t xml:space="preserve"> </w:t>
      </w:r>
      <w:r w:rsidR="00856B08" w:rsidRPr="00856B08">
        <w:rPr>
          <w:rFonts w:cs="Arial"/>
          <w:szCs w:val="22"/>
          <w:lang w:val="en-AU" w:eastAsia="en-AU"/>
        </w:rPr>
        <w:t>Resolution Imaging</w:t>
      </w:r>
      <w:r w:rsidR="00856B08">
        <w:rPr>
          <w:rFonts w:cs="Arial"/>
          <w:szCs w:val="22"/>
          <w:lang w:val="en-AU" w:eastAsia="en-AU"/>
        </w:rPr>
        <w:t xml:space="preserve"> s</w:t>
      </w:r>
      <w:r w:rsidR="00856B08" w:rsidRPr="00856B08">
        <w:rPr>
          <w:rFonts w:cs="Arial"/>
          <w:szCs w:val="22"/>
          <w:lang w:val="en-AU" w:eastAsia="en-AU"/>
        </w:rPr>
        <w:t>pectroradiometer (MODIS) Aqua sensor.</w:t>
      </w:r>
      <w:r w:rsidR="00856B08">
        <w:rPr>
          <w:rFonts w:ascii="AdvOT863180fb" w:hAnsi="AdvOT863180fb" w:cs="AdvOT863180fb"/>
          <w:sz w:val="16"/>
          <w:szCs w:val="16"/>
          <w:lang w:val="en-AU" w:eastAsia="en-AU"/>
        </w:rPr>
        <w:t xml:space="preserve"> </w:t>
      </w:r>
    </w:p>
    <w:p w:rsidR="00057454" w:rsidRPr="008233B5" w:rsidRDefault="00057454" w:rsidP="00E77311">
      <w:pPr>
        <w:pStyle w:val="Heading1"/>
      </w:pPr>
      <w:r w:rsidRPr="003A0C2F">
        <w:rPr>
          <w:color w:val="4F81BD"/>
        </w:rPr>
        <w:br w:type="page"/>
      </w:r>
      <w:bookmarkStart w:id="61" w:name="_Toc393133573"/>
      <w:r w:rsidRPr="008233B5">
        <w:lastRenderedPageBreak/>
        <w:t>3.</w:t>
      </w:r>
      <w:r w:rsidRPr="008233B5">
        <w:tab/>
        <w:t>Results</w:t>
      </w:r>
      <w:bookmarkEnd w:id="57"/>
      <w:bookmarkEnd w:id="58"/>
      <w:bookmarkEnd w:id="59"/>
      <w:r w:rsidRPr="008233B5">
        <w:t xml:space="preserve"> and discussion</w:t>
      </w:r>
      <w:bookmarkEnd w:id="61"/>
    </w:p>
    <w:p w:rsidR="006C7511" w:rsidRDefault="004B1844" w:rsidP="00312ADA">
      <w:pPr>
        <w:rPr>
          <w:color w:val="000000" w:themeColor="text1"/>
        </w:rPr>
      </w:pPr>
      <w:r>
        <w:rPr>
          <w:color w:val="000000" w:themeColor="text1"/>
        </w:rPr>
        <w:t>This s</w:t>
      </w:r>
      <w:r w:rsidR="00057454" w:rsidRPr="008233B5">
        <w:rPr>
          <w:color w:val="000000" w:themeColor="text1"/>
        </w:rPr>
        <w:t xml:space="preserve">ection provides detailed </w:t>
      </w:r>
      <w:r w:rsidR="003B271E">
        <w:rPr>
          <w:color w:val="000000" w:themeColor="text1"/>
        </w:rPr>
        <w:t xml:space="preserve">trend analysis of </w:t>
      </w:r>
      <w:r w:rsidR="00CC0440">
        <w:rPr>
          <w:color w:val="000000" w:themeColor="text1"/>
        </w:rPr>
        <w:t xml:space="preserve">key </w:t>
      </w:r>
      <w:r w:rsidR="003B271E">
        <w:rPr>
          <w:color w:val="000000" w:themeColor="text1"/>
        </w:rPr>
        <w:t xml:space="preserve">water quality </w:t>
      </w:r>
      <w:r w:rsidR="00CC0440">
        <w:rPr>
          <w:color w:val="000000" w:themeColor="text1"/>
        </w:rPr>
        <w:t xml:space="preserve">constituents, </w:t>
      </w:r>
      <w:r w:rsidR="003B271E">
        <w:rPr>
          <w:color w:val="000000" w:themeColor="text1"/>
        </w:rPr>
        <w:t xml:space="preserve">other environmental drivers and reef condition indicators </w:t>
      </w:r>
      <w:r w:rsidR="000746C5">
        <w:rPr>
          <w:color w:val="000000" w:themeColor="text1"/>
        </w:rPr>
        <w:t>within</w:t>
      </w:r>
      <w:r w:rsidR="00057454" w:rsidRPr="008233B5">
        <w:rPr>
          <w:color w:val="000000" w:themeColor="text1"/>
        </w:rPr>
        <w:t xml:space="preserve"> each region</w:t>
      </w:r>
      <w:r w:rsidR="000746C5">
        <w:rPr>
          <w:color w:val="000000" w:themeColor="text1"/>
        </w:rPr>
        <w:t>. F</w:t>
      </w:r>
      <w:r w:rsidR="00057454" w:rsidRPr="008233B5">
        <w:rPr>
          <w:color w:val="000000" w:themeColor="text1"/>
        </w:rPr>
        <w:t>or</w:t>
      </w:r>
      <w:r w:rsidR="000746C5">
        <w:rPr>
          <w:color w:val="000000" w:themeColor="text1"/>
        </w:rPr>
        <w:t xml:space="preserve"> </w:t>
      </w:r>
      <w:r w:rsidR="00057454" w:rsidRPr="008233B5">
        <w:rPr>
          <w:color w:val="000000" w:themeColor="text1"/>
        </w:rPr>
        <w:t>the Wet Tropics Region</w:t>
      </w:r>
      <w:r w:rsidR="000746C5">
        <w:rPr>
          <w:color w:val="000000" w:themeColor="text1"/>
        </w:rPr>
        <w:t xml:space="preserve">, data are presented for </w:t>
      </w:r>
      <w:r w:rsidR="00057454" w:rsidRPr="008233B5">
        <w:rPr>
          <w:color w:val="000000" w:themeColor="text1"/>
        </w:rPr>
        <w:t>sub-regions</w:t>
      </w:r>
      <w:r w:rsidR="00685E25">
        <w:rPr>
          <w:color w:val="000000" w:themeColor="text1"/>
        </w:rPr>
        <w:t xml:space="preserve"> corresponding to</w:t>
      </w:r>
      <w:r w:rsidR="00057454" w:rsidRPr="008233B5">
        <w:rPr>
          <w:color w:val="000000" w:themeColor="text1"/>
        </w:rPr>
        <w:t xml:space="preserve"> major catchments. </w:t>
      </w:r>
    </w:p>
    <w:p w:rsidR="006C7511" w:rsidRDefault="006C7511" w:rsidP="00312ADA">
      <w:pPr>
        <w:rPr>
          <w:color w:val="000000" w:themeColor="text1"/>
        </w:rPr>
      </w:pPr>
    </w:p>
    <w:p w:rsidR="006C7511" w:rsidRDefault="006C7511" w:rsidP="00312ADA">
      <w:pPr>
        <w:rPr>
          <w:color w:val="000000" w:themeColor="text1"/>
        </w:rPr>
      </w:pPr>
      <w:r>
        <w:rPr>
          <w:color w:val="000000" w:themeColor="text1"/>
        </w:rPr>
        <w:t>Specifically</w:t>
      </w:r>
      <w:r w:rsidR="00CE244C">
        <w:rPr>
          <w:color w:val="000000" w:themeColor="text1"/>
        </w:rPr>
        <w:t>,</w:t>
      </w:r>
      <w:r>
        <w:rPr>
          <w:color w:val="000000" w:themeColor="text1"/>
        </w:rPr>
        <w:t xml:space="preserve"> the information provided here is focused on identification and interpretation of </w:t>
      </w:r>
      <w:r w:rsidR="00CE244C">
        <w:rPr>
          <w:color w:val="000000" w:themeColor="text1"/>
        </w:rPr>
        <w:t xml:space="preserve">temporal </w:t>
      </w:r>
      <w:r>
        <w:rPr>
          <w:color w:val="000000" w:themeColor="text1"/>
        </w:rPr>
        <w:t xml:space="preserve">trends observed in the environmental and community attributes monitored. For each region the following information is </w:t>
      </w:r>
      <w:r w:rsidR="00856B08">
        <w:rPr>
          <w:color w:val="000000" w:themeColor="text1"/>
        </w:rPr>
        <w:t>included and discussed</w:t>
      </w:r>
      <w:r>
        <w:rPr>
          <w:color w:val="000000" w:themeColor="text1"/>
        </w:rPr>
        <w:t>:</w:t>
      </w:r>
    </w:p>
    <w:p w:rsidR="00DF6EE2" w:rsidRDefault="006C7511" w:rsidP="00147434">
      <w:pPr>
        <w:pStyle w:val="ListParagraph"/>
        <w:numPr>
          <w:ilvl w:val="0"/>
          <w:numId w:val="31"/>
        </w:numPr>
        <w:rPr>
          <w:color w:val="000000" w:themeColor="text1"/>
        </w:rPr>
      </w:pPr>
      <w:r w:rsidRPr="00DF6EE2">
        <w:rPr>
          <w:color w:val="000000" w:themeColor="text1"/>
        </w:rPr>
        <w:t xml:space="preserve">A </w:t>
      </w:r>
      <w:r w:rsidR="001D4006" w:rsidRPr="00DF6EE2">
        <w:rPr>
          <w:color w:val="000000" w:themeColor="text1"/>
        </w:rPr>
        <w:t xml:space="preserve">figure including a </w:t>
      </w:r>
      <w:r w:rsidRPr="00DF6EE2">
        <w:rPr>
          <w:color w:val="000000" w:themeColor="text1"/>
        </w:rPr>
        <w:t xml:space="preserve">map of the water quality and benthic community monitoring locations </w:t>
      </w:r>
      <w:r w:rsidR="001D4006" w:rsidRPr="00DF6EE2">
        <w:rPr>
          <w:color w:val="000000" w:themeColor="text1"/>
        </w:rPr>
        <w:t xml:space="preserve">with an overlay derived from satellite imagery that categorises the exposure of the area to flood plumes. </w:t>
      </w:r>
    </w:p>
    <w:p w:rsidR="00A16A4F" w:rsidRPr="00DF6EE2" w:rsidRDefault="001D4006" w:rsidP="00147434">
      <w:pPr>
        <w:pStyle w:val="ListParagraph"/>
        <w:numPr>
          <w:ilvl w:val="0"/>
          <w:numId w:val="31"/>
        </w:numPr>
        <w:rPr>
          <w:color w:val="000000" w:themeColor="text1"/>
        </w:rPr>
      </w:pPr>
      <w:r w:rsidRPr="00DF6EE2">
        <w:rPr>
          <w:color w:val="000000" w:themeColor="text1"/>
        </w:rPr>
        <w:t xml:space="preserve">A figure providing time-series of discharge from local rivers and sea temperature along with the timing of </w:t>
      </w:r>
      <w:r w:rsidR="00DF6EE2">
        <w:rPr>
          <w:color w:val="000000" w:themeColor="text1"/>
        </w:rPr>
        <w:t>t</w:t>
      </w:r>
      <w:r w:rsidR="00A16A4F" w:rsidRPr="00DF6EE2">
        <w:rPr>
          <w:color w:val="000000" w:themeColor="text1"/>
        </w:rPr>
        <w:t xml:space="preserve">ropical </w:t>
      </w:r>
      <w:r w:rsidR="00DF6EE2">
        <w:rPr>
          <w:color w:val="000000" w:themeColor="text1"/>
        </w:rPr>
        <w:t>c</w:t>
      </w:r>
      <w:r w:rsidR="00A16A4F" w:rsidRPr="00DF6EE2">
        <w:rPr>
          <w:color w:val="000000" w:themeColor="text1"/>
        </w:rPr>
        <w:t xml:space="preserve">yclones that influenced the region. This figure is presented to allow the reader to visualise the major </w:t>
      </w:r>
      <w:r w:rsidR="00DF6EE2">
        <w:rPr>
          <w:color w:val="000000" w:themeColor="text1"/>
        </w:rPr>
        <w:t xml:space="preserve">climatic </w:t>
      </w:r>
      <w:r w:rsidR="00A16A4F" w:rsidRPr="00DF6EE2">
        <w:rPr>
          <w:color w:val="000000" w:themeColor="text1"/>
        </w:rPr>
        <w:t>drivers of environmental variability that influence water quality and benthic communities.</w:t>
      </w:r>
    </w:p>
    <w:p w:rsidR="006C7511" w:rsidRDefault="00A16A4F" w:rsidP="00147434">
      <w:pPr>
        <w:pStyle w:val="ListParagraph"/>
        <w:numPr>
          <w:ilvl w:val="0"/>
          <w:numId w:val="31"/>
        </w:numPr>
        <w:rPr>
          <w:color w:val="000000" w:themeColor="text1"/>
        </w:rPr>
      </w:pPr>
      <w:r>
        <w:rPr>
          <w:color w:val="000000" w:themeColor="text1"/>
        </w:rPr>
        <w:t>A figure providing regional trends in key water quality parameters and the resultant trend in the water quality index</w:t>
      </w:r>
      <w:r w:rsidR="00DF6EE2">
        <w:rPr>
          <w:color w:val="000000" w:themeColor="text1"/>
        </w:rPr>
        <w:t>.</w:t>
      </w:r>
      <w:r>
        <w:rPr>
          <w:color w:val="000000" w:themeColor="text1"/>
        </w:rPr>
        <w:t xml:space="preserve"> </w:t>
      </w:r>
      <w:r w:rsidR="001D4006">
        <w:rPr>
          <w:color w:val="000000" w:themeColor="text1"/>
        </w:rPr>
        <w:t xml:space="preserve">    </w:t>
      </w:r>
    </w:p>
    <w:p w:rsidR="00A16A4F" w:rsidRDefault="00A16A4F" w:rsidP="00147434">
      <w:pPr>
        <w:pStyle w:val="ListParagraph"/>
        <w:numPr>
          <w:ilvl w:val="0"/>
          <w:numId w:val="31"/>
        </w:numPr>
        <w:rPr>
          <w:color w:val="000000" w:themeColor="text1"/>
        </w:rPr>
      </w:pPr>
      <w:r>
        <w:rPr>
          <w:color w:val="000000" w:themeColor="text1"/>
        </w:rPr>
        <w:t xml:space="preserve">A figure providing regional trends in the Foram index, sediment composition, the </w:t>
      </w:r>
      <w:r w:rsidR="00DF6EE2">
        <w:rPr>
          <w:color w:val="000000" w:themeColor="text1"/>
        </w:rPr>
        <w:t>c</w:t>
      </w:r>
      <w:r>
        <w:rPr>
          <w:color w:val="000000" w:themeColor="text1"/>
        </w:rPr>
        <w:t xml:space="preserve">oral </w:t>
      </w:r>
      <w:r w:rsidR="00DF6EE2">
        <w:rPr>
          <w:color w:val="000000" w:themeColor="text1"/>
        </w:rPr>
        <w:t xml:space="preserve">health </w:t>
      </w:r>
      <w:r>
        <w:rPr>
          <w:color w:val="000000" w:themeColor="text1"/>
        </w:rPr>
        <w:t>index, and the coral reef community data from which the Coral index is derived.</w:t>
      </w:r>
    </w:p>
    <w:p w:rsidR="00A16A4F" w:rsidRDefault="00A16A4F" w:rsidP="00A16A4F">
      <w:pPr>
        <w:rPr>
          <w:color w:val="000000" w:themeColor="text1"/>
        </w:rPr>
      </w:pPr>
    </w:p>
    <w:p w:rsidR="000B5136" w:rsidRDefault="00CC0440" w:rsidP="00312ADA">
      <w:pPr>
        <w:rPr>
          <w:color w:val="000000" w:themeColor="text1"/>
        </w:rPr>
      </w:pPr>
      <w:r>
        <w:rPr>
          <w:color w:val="000000" w:themeColor="text1"/>
        </w:rPr>
        <w:t xml:space="preserve">Site-specific data </w:t>
      </w:r>
      <w:r w:rsidR="004B1844">
        <w:rPr>
          <w:color w:val="000000" w:themeColor="text1"/>
        </w:rPr>
        <w:t xml:space="preserve">and </w:t>
      </w:r>
      <w:r w:rsidR="00A16A4F">
        <w:rPr>
          <w:color w:val="000000" w:themeColor="text1"/>
        </w:rPr>
        <w:t>additional information tables</w:t>
      </w:r>
      <w:r w:rsidR="004B1844">
        <w:rPr>
          <w:color w:val="000000" w:themeColor="text1"/>
        </w:rPr>
        <w:t xml:space="preserve"> </w:t>
      </w:r>
      <w:r>
        <w:rPr>
          <w:color w:val="000000" w:themeColor="text1"/>
        </w:rPr>
        <w:t>are presented in Appendix 2</w:t>
      </w:r>
      <w:r w:rsidR="006D5C96">
        <w:rPr>
          <w:color w:val="000000" w:themeColor="text1"/>
        </w:rPr>
        <w:t xml:space="preserve"> (referred to by Figure and Table numbers prefixed “A</w:t>
      </w:r>
      <w:r w:rsidR="00DF6EE2">
        <w:rPr>
          <w:color w:val="000000" w:themeColor="text1"/>
        </w:rPr>
        <w:t>2</w:t>
      </w:r>
      <w:r w:rsidR="006D5C96">
        <w:rPr>
          <w:color w:val="000000" w:themeColor="text1"/>
        </w:rPr>
        <w:t>”)</w:t>
      </w:r>
      <w:r w:rsidR="009A0696">
        <w:rPr>
          <w:color w:val="000000" w:themeColor="text1"/>
        </w:rPr>
        <w:t xml:space="preserve"> </w:t>
      </w:r>
      <w:r w:rsidR="00856B08">
        <w:rPr>
          <w:color w:val="000000" w:themeColor="text1"/>
        </w:rPr>
        <w:t>and may</w:t>
      </w:r>
      <w:r w:rsidR="00DF6EE2">
        <w:rPr>
          <w:color w:val="000000" w:themeColor="text1"/>
        </w:rPr>
        <w:t xml:space="preserve"> </w:t>
      </w:r>
      <w:r w:rsidR="00856B08">
        <w:rPr>
          <w:color w:val="000000" w:themeColor="text1"/>
        </w:rPr>
        <w:t xml:space="preserve">be referred to where specific detail is required. These more detailed data summaries </w:t>
      </w:r>
      <w:r w:rsidR="009A0696">
        <w:rPr>
          <w:color w:val="000000" w:themeColor="text1"/>
        </w:rPr>
        <w:t>include</w:t>
      </w:r>
      <w:r w:rsidR="000B5136">
        <w:rPr>
          <w:color w:val="000000" w:themeColor="text1"/>
        </w:rPr>
        <w:t>:</w:t>
      </w:r>
    </w:p>
    <w:p w:rsidR="00057454" w:rsidRPr="00856B08" w:rsidRDefault="000B5136" w:rsidP="00147434">
      <w:pPr>
        <w:pStyle w:val="ListParagraph"/>
        <w:numPr>
          <w:ilvl w:val="0"/>
          <w:numId w:val="32"/>
        </w:numPr>
        <w:rPr>
          <w:rFonts w:cs="Arial"/>
          <w:color w:val="000000" w:themeColor="text1"/>
          <w:szCs w:val="22"/>
        </w:rPr>
      </w:pPr>
      <w:r w:rsidRPr="009A0696">
        <w:rPr>
          <w:rFonts w:cs="Arial"/>
          <w:color w:val="000000" w:themeColor="text1"/>
          <w:szCs w:val="22"/>
        </w:rPr>
        <w:t>Ta</w:t>
      </w:r>
      <w:r w:rsidRPr="00446A74">
        <w:rPr>
          <w:rFonts w:cs="Arial"/>
          <w:color w:val="000000" w:themeColor="text1"/>
          <w:szCs w:val="22"/>
        </w:rPr>
        <w:t>ble A2-1</w:t>
      </w:r>
      <w:r w:rsidRPr="00ED6061">
        <w:rPr>
          <w:rFonts w:cs="Arial"/>
          <w:color w:val="000000" w:themeColor="text1"/>
          <w:szCs w:val="22"/>
        </w:rPr>
        <w:t xml:space="preserve">. </w:t>
      </w:r>
      <w:r w:rsidRPr="00ED6061">
        <w:rPr>
          <w:rStyle w:val="Heading6Char"/>
          <w:rFonts w:ascii="Arial" w:hAnsi="Arial" w:cs="Arial"/>
          <w:sz w:val="22"/>
          <w:szCs w:val="22"/>
        </w:rPr>
        <w:t>Annual freshwater discharge for the major GBR Catchments</w:t>
      </w:r>
      <w:r w:rsidRPr="003A062A">
        <w:rPr>
          <w:rFonts w:cs="Arial"/>
          <w:color w:val="000000" w:themeColor="text1"/>
          <w:szCs w:val="22"/>
        </w:rPr>
        <w:t xml:space="preserve"> relative to long term medians</w:t>
      </w:r>
    </w:p>
    <w:p w:rsidR="006C7511" w:rsidRDefault="000B5136" w:rsidP="00147434">
      <w:pPr>
        <w:pStyle w:val="ListParagraph"/>
        <w:numPr>
          <w:ilvl w:val="0"/>
          <w:numId w:val="32"/>
        </w:numPr>
      </w:pPr>
      <w:r w:rsidRPr="00181E96">
        <w:rPr>
          <w:color w:val="000000" w:themeColor="text1"/>
        </w:rPr>
        <w:t xml:space="preserve">Table A2-2, </w:t>
      </w:r>
      <w:r>
        <w:t xml:space="preserve">Summary statistics for each </w:t>
      </w:r>
      <w:r w:rsidRPr="00473CC0">
        <w:t>direct water sampling</w:t>
      </w:r>
      <w:r>
        <w:t xml:space="preserve"> variable from each monitoring location.</w:t>
      </w:r>
    </w:p>
    <w:p w:rsidR="000B5136" w:rsidRPr="00147434" w:rsidRDefault="000B5136" w:rsidP="00147434">
      <w:pPr>
        <w:pStyle w:val="ListParagraph"/>
        <w:numPr>
          <w:ilvl w:val="0"/>
          <w:numId w:val="32"/>
        </w:numPr>
        <w:rPr>
          <w:color w:val="000000" w:themeColor="text1"/>
        </w:rPr>
      </w:pPr>
      <w:r w:rsidRPr="00147434">
        <w:rPr>
          <w:color w:val="000000" w:themeColor="text1"/>
        </w:rPr>
        <w:t xml:space="preserve">Table A2-3, Annual summaries of </w:t>
      </w:r>
      <w:r w:rsidR="00470E03">
        <w:t>WET Labs ECO FLNTUSB Combination Fluorometer and Turbidity Sensor</w:t>
      </w:r>
      <w:r w:rsidRPr="00147434">
        <w:rPr>
          <w:color w:val="000000" w:themeColor="text1"/>
        </w:rPr>
        <w:t xml:space="preserve"> derived turbidity </w:t>
      </w:r>
      <w:r w:rsidR="00470E03" w:rsidRPr="00147434">
        <w:rPr>
          <w:color w:val="000000" w:themeColor="text1"/>
        </w:rPr>
        <w:t>for each monitoring location.</w:t>
      </w:r>
    </w:p>
    <w:p w:rsidR="00470E03" w:rsidRDefault="00470E03" w:rsidP="00147434">
      <w:pPr>
        <w:pStyle w:val="ListParagraph"/>
        <w:numPr>
          <w:ilvl w:val="0"/>
          <w:numId w:val="32"/>
        </w:numPr>
      </w:pPr>
      <w:r w:rsidRPr="00147434">
        <w:rPr>
          <w:color w:val="000000" w:themeColor="text1"/>
        </w:rPr>
        <w:t xml:space="preserve">Figure A2-1, Time-series of temperature, Chlorophyll a and turbidity derived from </w:t>
      </w:r>
      <w:r>
        <w:t>WET Labs ECO FLNTUSB Combination Fluorometer and Turbidity Sensors.</w:t>
      </w:r>
    </w:p>
    <w:p w:rsidR="00470E03" w:rsidRDefault="00470E03" w:rsidP="00147434">
      <w:pPr>
        <w:pStyle w:val="ListParagraph"/>
        <w:numPr>
          <w:ilvl w:val="0"/>
          <w:numId w:val="32"/>
        </w:numPr>
      </w:pPr>
      <w:r>
        <w:t xml:space="preserve">Figure A2-2, A panel of </w:t>
      </w:r>
      <w:r w:rsidR="002774ED">
        <w:t>seasonal</w:t>
      </w:r>
      <w:r>
        <w:t xml:space="preserve"> trends in water quality variables allowing inter</w:t>
      </w:r>
      <w:r w:rsidR="002774ED">
        <w:t>-</w:t>
      </w:r>
      <w:r>
        <w:t>regional comparison.</w:t>
      </w:r>
    </w:p>
    <w:p w:rsidR="00470E03" w:rsidRDefault="00470E03" w:rsidP="00147434">
      <w:pPr>
        <w:pStyle w:val="ListParagraph"/>
        <w:numPr>
          <w:ilvl w:val="0"/>
          <w:numId w:val="32"/>
        </w:numPr>
      </w:pPr>
      <w:r>
        <w:t>Table A2-4. Time series of water quality index for each location</w:t>
      </w:r>
    </w:p>
    <w:p w:rsidR="00470E03" w:rsidRDefault="00470E03" w:rsidP="00147434">
      <w:pPr>
        <w:pStyle w:val="ListParagraph"/>
        <w:numPr>
          <w:ilvl w:val="0"/>
          <w:numId w:val="32"/>
        </w:numPr>
      </w:pPr>
      <w:r>
        <w:t>Table A2-5</w:t>
      </w:r>
      <w:r w:rsidR="009A0696">
        <w:t xml:space="preserve"> Chronology of disturbance to coral communities at each monitoring location</w:t>
      </w:r>
    </w:p>
    <w:p w:rsidR="009A0696" w:rsidRDefault="009A0696" w:rsidP="00147434">
      <w:pPr>
        <w:pStyle w:val="ListParagraph"/>
        <w:numPr>
          <w:ilvl w:val="0"/>
          <w:numId w:val="32"/>
        </w:numPr>
      </w:pPr>
      <w:r>
        <w:t>Table A2-6 Report card metric scores for coral communities at each monitoring location</w:t>
      </w:r>
    </w:p>
    <w:p w:rsidR="009A0696" w:rsidRPr="009A0696" w:rsidRDefault="009A0696" w:rsidP="00147434">
      <w:pPr>
        <w:pStyle w:val="ListParagraph"/>
        <w:numPr>
          <w:ilvl w:val="0"/>
          <w:numId w:val="32"/>
        </w:numPr>
        <w:rPr>
          <w:color w:val="000000" w:themeColor="text1"/>
        </w:rPr>
      </w:pPr>
      <w:r>
        <w:t>Table A2-7 Time series of regional report card metrics for coral communities and Foram index.</w:t>
      </w:r>
    </w:p>
    <w:p w:rsidR="002774ED" w:rsidRPr="008233B5" w:rsidRDefault="002774ED" w:rsidP="00312ADA">
      <w:pPr>
        <w:rPr>
          <w:color w:val="000000" w:themeColor="text1"/>
        </w:rPr>
      </w:pPr>
    </w:p>
    <w:p w:rsidR="00057454" w:rsidRPr="008233B5" w:rsidRDefault="00057454" w:rsidP="00312ADA">
      <w:pPr>
        <w:rPr>
          <w:color w:val="000000" w:themeColor="text1"/>
        </w:rPr>
      </w:pPr>
    </w:p>
    <w:p w:rsidR="008A29C6" w:rsidRDefault="008A29C6">
      <w:pPr>
        <w:rPr>
          <w:rFonts w:eastAsiaTheme="majorEastAsia" w:cstheme="majorBidi"/>
          <w:b/>
          <w:bCs/>
          <w:color w:val="000000" w:themeColor="text1"/>
          <w:sz w:val="26"/>
          <w:szCs w:val="26"/>
        </w:rPr>
      </w:pPr>
      <w:r>
        <w:br w:type="page"/>
      </w:r>
    </w:p>
    <w:p w:rsidR="00A86825" w:rsidRDefault="00A86825" w:rsidP="00A86825">
      <w:pPr>
        <w:pStyle w:val="Heading2"/>
      </w:pPr>
      <w:bookmarkStart w:id="62" w:name="_Toc393133574"/>
      <w:r>
        <w:lastRenderedPageBreak/>
        <w:t>3.</w:t>
      </w:r>
      <w:r w:rsidR="004B1844">
        <w:t>1</w:t>
      </w:r>
      <w:r>
        <w:tab/>
        <w:t>Regional reports</w:t>
      </w:r>
      <w:bookmarkEnd w:id="62"/>
      <w:r>
        <w:t xml:space="preserve"> </w:t>
      </w:r>
    </w:p>
    <w:p w:rsidR="00A86825" w:rsidRPr="0068516D" w:rsidRDefault="00A86825" w:rsidP="00A86825">
      <w:pPr>
        <w:pStyle w:val="Heading3"/>
      </w:pPr>
      <w:bookmarkStart w:id="63" w:name="_Toc393133575"/>
      <w:r>
        <w:t>3</w:t>
      </w:r>
      <w:r w:rsidR="00114ABC">
        <w:t>.</w:t>
      </w:r>
      <w:r w:rsidR="004B1844">
        <w:t>1</w:t>
      </w:r>
      <w:r w:rsidR="00114ABC">
        <w:t>.1</w:t>
      </w:r>
      <w:r w:rsidR="00114ABC">
        <w:tab/>
        <w:t xml:space="preserve">Wet Tropics Region: Barron </w:t>
      </w:r>
      <w:r>
        <w:t>Daintree sub-region</w:t>
      </w:r>
      <w:bookmarkEnd w:id="63"/>
    </w:p>
    <w:p w:rsidR="003B271E" w:rsidRDefault="003B271E" w:rsidP="00F110EC"/>
    <w:p w:rsidR="00E828FC" w:rsidRDefault="00E828FC" w:rsidP="004A4412">
      <w:r w:rsidRPr="00A450F2">
        <w:t xml:space="preserve">The </w:t>
      </w:r>
      <w:r w:rsidR="00481F03">
        <w:t xml:space="preserve">sampling sites </w:t>
      </w:r>
      <w:r w:rsidR="00481F03" w:rsidRPr="00BE0EB1">
        <w:t xml:space="preserve">in this sub-region are </w:t>
      </w:r>
      <w:r w:rsidR="00481F03">
        <w:t>influence</w:t>
      </w:r>
      <w:r w:rsidR="006C38C4">
        <w:t>d</w:t>
      </w:r>
      <w:r w:rsidR="00481F03">
        <w:t xml:space="preserve"> by the d</w:t>
      </w:r>
      <w:r w:rsidR="00481F03" w:rsidRPr="00BE0EB1">
        <w:t>ischarge from the Daintree and</w:t>
      </w:r>
      <w:r w:rsidR="00481F03" w:rsidRPr="00481F03">
        <w:t xml:space="preserve"> </w:t>
      </w:r>
      <w:r w:rsidR="00481F03" w:rsidRPr="00BE0EB1">
        <w:t xml:space="preserve">Barron rivers, </w:t>
      </w:r>
      <w:r w:rsidR="00481F03">
        <w:t xml:space="preserve">and, </w:t>
      </w:r>
      <w:r w:rsidR="00481F03" w:rsidRPr="00BE0EB1">
        <w:t>to a lesser extent, the Mossman</w:t>
      </w:r>
      <w:r w:rsidR="00481F03">
        <w:t xml:space="preserve"> River and other rivers south of the sub-region</w:t>
      </w:r>
      <w:r w:rsidR="00481F03" w:rsidRPr="00BE0EB1">
        <w:t xml:space="preserve">. </w:t>
      </w:r>
      <w:r w:rsidR="00481F03" w:rsidRPr="00A450F2">
        <w:t>Th</w:t>
      </w:r>
      <w:r w:rsidR="00481F03">
        <w:t>is sub-</w:t>
      </w:r>
      <w:r w:rsidR="00481F03" w:rsidRPr="00A450F2">
        <w:t>region</w:t>
      </w:r>
      <w:r w:rsidR="002C2200">
        <w:t xml:space="preserve">, especially the Daintree catchment, </w:t>
      </w:r>
      <w:r w:rsidR="00481F03" w:rsidRPr="00A450F2">
        <w:t>has a high proportion of forest and National Park area</w:t>
      </w:r>
      <w:r w:rsidR="00481F03">
        <w:t>s, with the primary</w:t>
      </w:r>
      <w:r w:rsidR="006C38C4">
        <w:t xml:space="preserve"> agricultural</w:t>
      </w:r>
      <w:r w:rsidR="00481F03">
        <w:t xml:space="preserve"> land use being grazing </w:t>
      </w:r>
      <w:r w:rsidR="00481F03" w:rsidRPr="00001B92">
        <w:t xml:space="preserve">(Brodie </w:t>
      </w:r>
      <w:r w:rsidR="00481F03" w:rsidRPr="0092659B">
        <w:rPr>
          <w:i/>
        </w:rPr>
        <w:t>et al.</w:t>
      </w:r>
      <w:r w:rsidR="00481F03" w:rsidRPr="00001B92">
        <w:t xml:space="preserve"> 2003</w:t>
      </w:r>
      <w:r w:rsidR="00EB31C9">
        <w:t>, GBRMPA 2012</w:t>
      </w:r>
      <w:r w:rsidR="00481F03" w:rsidRPr="00001B92">
        <w:t>)</w:t>
      </w:r>
      <w:r w:rsidR="002C2200">
        <w:t>.</w:t>
      </w:r>
    </w:p>
    <w:p w:rsidR="002C2200" w:rsidRDefault="002C2200" w:rsidP="004A4412"/>
    <w:p w:rsidR="002C2200" w:rsidRDefault="002D1748" w:rsidP="004A4412">
      <w:pPr>
        <w:rPr>
          <w:color w:val="000000" w:themeColor="text1"/>
        </w:rPr>
      </w:pPr>
      <w:r>
        <w:rPr>
          <w:color w:val="000000" w:themeColor="text1"/>
        </w:rPr>
        <w:t>Two reefs, Snapper North and Snapper</w:t>
      </w:r>
      <w:r w:rsidR="002C2200" w:rsidRPr="002B7EB9">
        <w:rPr>
          <w:color w:val="000000" w:themeColor="text1"/>
        </w:rPr>
        <w:t xml:space="preserve"> South are sampled annually </w:t>
      </w:r>
      <w:r w:rsidR="002C2200">
        <w:rPr>
          <w:color w:val="000000" w:themeColor="text1"/>
        </w:rPr>
        <w:t xml:space="preserve">for coral reef condition assessments and there is </w:t>
      </w:r>
      <w:r w:rsidR="004B1844">
        <w:rPr>
          <w:color w:val="000000" w:themeColor="text1"/>
        </w:rPr>
        <w:t xml:space="preserve">a </w:t>
      </w:r>
      <w:r w:rsidR="002C2200">
        <w:rPr>
          <w:color w:val="000000" w:themeColor="text1"/>
        </w:rPr>
        <w:t>water quality sampling location</w:t>
      </w:r>
      <w:r w:rsidR="00106591">
        <w:rPr>
          <w:color w:val="000000" w:themeColor="text1"/>
        </w:rPr>
        <w:t xml:space="preserve"> co-located with Snapper </w:t>
      </w:r>
      <w:r w:rsidR="003306F0">
        <w:rPr>
          <w:color w:val="000000" w:themeColor="text1"/>
        </w:rPr>
        <w:t>North</w:t>
      </w:r>
      <w:r w:rsidR="002C2200" w:rsidRPr="002B7EB9">
        <w:rPr>
          <w:color w:val="000000" w:themeColor="text1"/>
        </w:rPr>
        <w:t xml:space="preserve"> (</w:t>
      </w:r>
      <w:r w:rsidR="003F2DDD">
        <w:rPr>
          <w:color w:val="000000" w:themeColor="text1"/>
        </w:rPr>
        <w:t>Figure 3</w:t>
      </w:r>
      <w:r w:rsidR="002C2200" w:rsidRPr="002B7EB9">
        <w:rPr>
          <w:color w:val="000000" w:themeColor="text1"/>
        </w:rPr>
        <w:t>).</w:t>
      </w:r>
      <w:r w:rsidR="004A4412">
        <w:rPr>
          <w:color w:val="000000" w:themeColor="text1"/>
        </w:rPr>
        <w:t xml:space="preserve"> This sub-region also contains </w:t>
      </w:r>
      <w:r w:rsidR="002C2200">
        <w:rPr>
          <w:color w:val="000000" w:themeColor="text1"/>
        </w:rPr>
        <w:t xml:space="preserve">the six open water sites of the </w:t>
      </w:r>
      <w:r>
        <w:rPr>
          <w:color w:val="000000" w:themeColor="text1"/>
        </w:rPr>
        <w:t>‘</w:t>
      </w:r>
      <w:r w:rsidR="002C2200">
        <w:rPr>
          <w:color w:val="000000" w:themeColor="text1"/>
        </w:rPr>
        <w:t>Cairns long-term water quality transect</w:t>
      </w:r>
      <w:r>
        <w:rPr>
          <w:color w:val="000000" w:themeColor="text1"/>
        </w:rPr>
        <w:t>’</w:t>
      </w:r>
      <w:r w:rsidR="002C2200">
        <w:rPr>
          <w:color w:val="000000" w:themeColor="text1"/>
        </w:rPr>
        <w:t xml:space="preserve">. </w:t>
      </w:r>
    </w:p>
    <w:p w:rsidR="002C2200" w:rsidRDefault="002C2200" w:rsidP="004A4412">
      <w:pPr>
        <w:rPr>
          <w:color w:val="000000" w:themeColor="text1"/>
        </w:rPr>
      </w:pPr>
    </w:p>
    <w:p w:rsidR="002C2200" w:rsidRDefault="002C2200" w:rsidP="004A4412">
      <w:pPr>
        <w:rPr>
          <w:color w:val="000000" w:themeColor="text1"/>
        </w:rPr>
      </w:pPr>
      <w:r>
        <w:rPr>
          <w:color w:val="000000" w:themeColor="text1"/>
        </w:rPr>
        <w:t xml:space="preserve">Most of the sampling locations in this region are </w:t>
      </w:r>
      <w:r w:rsidR="00B8647E">
        <w:rPr>
          <w:color w:val="000000" w:themeColor="text1"/>
        </w:rPr>
        <w:t>frequently</w:t>
      </w:r>
      <w:r>
        <w:rPr>
          <w:color w:val="000000" w:themeColor="text1"/>
        </w:rPr>
        <w:t xml:space="preserve"> exposed to </w:t>
      </w:r>
      <w:r w:rsidR="00B8647E">
        <w:rPr>
          <w:color w:val="000000" w:themeColor="text1"/>
        </w:rPr>
        <w:t>secondary plume-type waters</w:t>
      </w:r>
      <w:r w:rsidR="004A4412">
        <w:rPr>
          <w:color w:val="000000" w:themeColor="text1"/>
        </w:rPr>
        <w:t xml:space="preserve"> (</w:t>
      </w:r>
      <w:r w:rsidR="003F2DDD">
        <w:rPr>
          <w:color w:val="000000" w:themeColor="text1"/>
        </w:rPr>
        <w:t>Figure 3</w:t>
      </w:r>
      <w:r w:rsidR="00767441">
        <w:rPr>
          <w:color w:val="000000" w:themeColor="text1"/>
        </w:rPr>
        <w:t xml:space="preserve">, definitions of exposure </w:t>
      </w:r>
      <w:r w:rsidR="006D5C96">
        <w:rPr>
          <w:color w:val="000000" w:themeColor="text1"/>
        </w:rPr>
        <w:t>categories</w:t>
      </w:r>
      <w:r w:rsidR="00767441">
        <w:rPr>
          <w:color w:val="000000" w:themeColor="text1"/>
        </w:rPr>
        <w:t xml:space="preserve"> in caption</w:t>
      </w:r>
      <w:r w:rsidR="004A4412">
        <w:rPr>
          <w:color w:val="000000" w:themeColor="text1"/>
        </w:rPr>
        <w:t xml:space="preserve">). Two Cairns </w:t>
      </w:r>
      <w:r w:rsidR="00B8647E">
        <w:rPr>
          <w:color w:val="000000" w:themeColor="text1"/>
        </w:rPr>
        <w:t>t</w:t>
      </w:r>
      <w:r w:rsidR="004A4412">
        <w:rPr>
          <w:color w:val="000000" w:themeColor="text1"/>
        </w:rPr>
        <w:t xml:space="preserve">ransect sites in Trinity Inlet are exposed to </w:t>
      </w:r>
      <w:r w:rsidR="006D5C96">
        <w:rPr>
          <w:color w:val="000000" w:themeColor="text1"/>
        </w:rPr>
        <w:t>s</w:t>
      </w:r>
      <w:r w:rsidR="004A4412">
        <w:rPr>
          <w:color w:val="000000" w:themeColor="text1"/>
        </w:rPr>
        <w:t xml:space="preserve">econdary </w:t>
      </w:r>
      <w:r w:rsidR="00B8647E">
        <w:rPr>
          <w:color w:val="000000" w:themeColor="text1"/>
        </w:rPr>
        <w:t>plume-type</w:t>
      </w:r>
      <w:r w:rsidR="004A4412">
        <w:rPr>
          <w:color w:val="000000" w:themeColor="text1"/>
        </w:rPr>
        <w:t xml:space="preserve"> </w:t>
      </w:r>
      <w:r w:rsidR="00106591">
        <w:rPr>
          <w:color w:val="000000" w:themeColor="text1"/>
        </w:rPr>
        <w:t>waters</w:t>
      </w:r>
      <w:r w:rsidR="00960820">
        <w:rPr>
          <w:color w:val="000000" w:themeColor="text1"/>
        </w:rPr>
        <w:t xml:space="preserve"> most days </w:t>
      </w:r>
      <w:r w:rsidR="00B8647E">
        <w:rPr>
          <w:color w:val="000000" w:themeColor="text1"/>
        </w:rPr>
        <w:t>during</w:t>
      </w:r>
      <w:r w:rsidR="00960820">
        <w:rPr>
          <w:color w:val="000000" w:themeColor="text1"/>
        </w:rPr>
        <w:t xml:space="preserve"> the wet season</w:t>
      </w:r>
      <w:r w:rsidR="004A4412">
        <w:rPr>
          <w:color w:val="000000" w:themeColor="text1"/>
        </w:rPr>
        <w:t>, while the two locations in the midshelf water body (</w:t>
      </w:r>
      <w:r w:rsidR="00960820">
        <w:rPr>
          <w:color w:val="000000" w:themeColor="text1"/>
        </w:rPr>
        <w:t>Green and Double</w:t>
      </w:r>
      <w:r w:rsidR="00B8647E">
        <w:rPr>
          <w:color w:val="000000" w:themeColor="text1"/>
        </w:rPr>
        <w:t>,</w:t>
      </w:r>
      <w:r w:rsidR="004A4412">
        <w:rPr>
          <w:color w:val="000000" w:themeColor="text1"/>
        </w:rPr>
        <w:t xml:space="preserve"> Table 1) are </w:t>
      </w:r>
      <w:r w:rsidR="006D5C96">
        <w:rPr>
          <w:color w:val="000000" w:themeColor="text1"/>
        </w:rPr>
        <w:t xml:space="preserve">rarely </w:t>
      </w:r>
      <w:r w:rsidR="00716C94">
        <w:rPr>
          <w:color w:val="000000" w:themeColor="text1"/>
        </w:rPr>
        <w:t>exposed to secondary plume</w:t>
      </w:r>
      <w:r w:rsidR="006D5C96">
        <w:rPr>
          <w:color w:val="000000" w:themeColor="text1"/>
        </w:rPr>
        <w:t>-</w:t>
      </w:r>
      <w:r w:rsidR="00716C94">
        <w:rPr>
          <w:color w:val="000000" w:themeColor="text1"/>
        </w:rPr>
        <w:t>type waters</w:t>
      </w:r>
      <w:r w:rsidR="004A4412">
        <w:rPr>
          <w:color w:val="000000" w:themeColor="text1"/>
        </w:rPr>
        <w:t xml:space="preserve">. </w:t>
      </w:r>
    </w:p>
    <w:p w:rsidR="008C5312" w:rsidRPr="002B7EB9" w:rsidRDefault="008C5312" w:rsidP="004A4412">
      <w:pPr>
        <w:rPr>
          <w:color w:val="000000" w:themeColor="text1"/>
        </w:rPr>
      </w:pPr>
    </w:p>
    <w:p w:rsidR="008C5312" w:rsidRDefault="008A29C6" w:rsidP="008C5312">
      <w:pPr>
        <w:rPr>
          <w:color w:val="000000" w:themeColor="text1"/>
        </w:rPr>
      </w:pPr>
      <w:r>
        <w:rPr>
          <w:color w:val="000000" w:themeColor="text1"/>
        </w:rPr>
        <w:t>Over the period 2005 to 20</w:t>
      </w:r>
      <w:r w:rsidR="008C5312" w:rsidRPr="002B7EB9">
        <w:rPr>
          <w:color w:val="000000" w:themeColor="text1"/>
        </w:rPr>
        <w:t>1</w:t>
      </w:r>
      <w:r w:rsidR="008C5312">
        <w:rPr>
          <w:color w:val="000000" w:themeColor="text1"/>
        </w:rPr>
        <w:t>2</w:t>
      </w:r>
      <w:r w:rsidR="008C5312" w:rsidRPr="002B7EB9">
        <w:rPr>
          <w:color w:val="000000" w:themeColor="text1"/>
        </w:rPr>
        <w:t xml:space="preserve">, annual discharge for both the Daintree and Barron rivers has been </w:t>
      </w:r>
      <w:r w:rsidR="008C5312">
        <w:rPr>
          <w:color w:val="000000" w:themeColor="text1"/>
        </w:rPr>
        <w:t xml:space="preserve">at, or </w:t>
      </w:r>
      <w:r w:rsidR="008C5312" w:rsidRPr="002B7EB9">
        <w:rPr>
          <w:color w:val="000000" w:themeColor="text1"/>
        </w:rPr>
        <w:t>slightly above</w:t>
      </w:r>
      <w:r w:rsidR="008C5312">
        <w:rPr>
          <w:color w:val="000000" w:themeColor="text1"/>
        </w:rPr>
        <w:t>,</w:t>
      </w:r>
      <w:r w:rsidR="008C5312" w:rsidRPr="002B7EB9">
        <w:rPr>
          <w:color w:val="000000" w:themeColor="text1"/>
        </w:rPr>
        <w:t xml:space="preserve"> median levels in </w:t>
      </w:r>
      <w:r w:rsidR="008C5312">
        <w:rPr>
          <w:color w:val="000000" w:themeColor="text1"/>
        </w:rPr>
        <w:t>most years</w:t>
      </w:r>
      <w:r w:rsidR="008C5312" w:rsidRPr="002B7EB9">
        <w:rPr>
          <w:color w:val="000000" w:themeColor="text1"/>
        </w:rPr>
        <w:t xml:space="preserve"> with major flood</w:t>
      </w:r>
      <w:r w:rsidR="008C5312">
        <w:rPr>
          <w:color w:val="000000" w:themeColor="text1"/>
        </w:rPr>
        <w:t>s</w:t>
      </w:r>
      <w:r w:rsidR="008C5312" w:rsidRPr="002B7EB9">
        <w:rPr>
          <w:color w:val="000000" w:themeColor="text1"/>
        </w:rPr>
        <w:t xml:space="preserve"> of the Barron River in 2008 and again in 2011</w:t>
      </w:r>
      <w:r w:rsidR="008C5312">
        <w:rPr>
          <w:color w:val="000000" w:themeColor="text1"/>
        </w:rPr>
        <w:t xml:space="preserve"> when the Daintree River also flooded (</w:t>
      </w:r>
      <w:r w:rsidR="00CE244C">
        <w:rPr>
          <w:color w:val="000000" w:themeColor="text1"/>
        </w:rPr>
        <w:t xml:space="preserve">Figure 4, </w:t>
      </w:r>
      <w:r w:rsidR="008C5312" w:rsidRPr="006959A1">
        <w:rPr>
          <w:color w:val="000000" w:themeColor="text1"/>
        </w:rPr>
        <w:t>Appendix Table A2</w:t>
      </w:r>
      <w:r w:rsidR="008C5312">
        <w:rPr>
          <w:color w:val="000000" w:themeColor="text1"/>
        </w:rPr>
        <w:t xml:space="preserve">-1). </w:t>
      </w:r>
      <w:r w:rsidR="008C5312" w:rsidRPr="002B7EB9">
        <w:rPr>
          <w:color w:val="000000" w:themeColor="text1"/>
        </w:rPr>
        <w:t>Th</w:t>
      </w:r>
      <w:r w:rsidR="008C5312">
        <w:rPr>
          <w:color w:val="000000" w:themeColor="text1"/>
        </w:rPr>
        <w:t>e 2011</w:t>
      </w:r>
      <w:r w:rsidR="008C5312" w:rsidRPr="002B7EB9">
        <w:rPr>
          <w:color w:val="000000" w:themeColor="text1"/>
        </w:rPr>
        <w:t xml:space="preserve"> floods </w:t>
      </w:r>
      <w:r w:rsidR="008C5312">
        <w:rPr>
          <w:color w:val="000000" w:themeColor="text1"/>
        </w:rPr>
        <w:t xml:space="preserve">were </w:t>
      </w:r>
      <w:r w:rsidR="008C5312" w:rsidRPr="002B7EB9">
        <w:rPr>
          <w:color w:val="000000" w:themeColor="text1"/>
        </w:rPr>
        <w:t>the highest flows recorded for both rivers over the last ten years</w:t>
      </w:r>
      <w:r w:rsidR="008C5312">
        <w:rPr>
          <w:color w:val="000000" w:themeColor="text1"/>
        </w:rPr>
        <w:t xml:space="preserve"> (Table A2-1)</w:t>
      </w:r>
      <w:r w:rsidR="008C5312" w:rsidRPr="002B7EB9">
        <w:rPr>
          <w:color w:val="000000" w:themeColor="text1"/>
        </w:rPr>
        <w:t>.</w:t>
      </w:r>
      <w:r w:rsidR="008C5312">
        <w:rPr>
          <w:color w:val="000000" w:themeColor="text1"/>
        </w:rPr>
        <w:t xml:space="preserve"> Discharge in 2013 was below the long-term median (</w:t>
      </w:r>
      <w:r w:rsidR="00CE244C">
        <w:rPr>
          <w:color w:val="000000" w:themeColor="text1"/>
        </w:rPr>
        <w:t xml:space="preserve">Figure 4, </w:t>
      </w:r>
      <w:r w:rsidR="008C5312">
        <w:rPr>
          <w:color w:val="000000" w:themeColor="text1"/>
        </w:rPr>
        <w:t>Table A2-1).</w:t>
      </w:r>
    </w:p>
    <w:p w:rsidR="002C2200" w:rsidRDefault="002C2200" w:rsidP="00481F03"/>
    <w:p w:rsidR="00A86825" w:rsidRDefault="001142BA" w:rsidP="00F110EC">
      <w:r>
        <w:rPr>
          <w:noProof/>
          <w:lang w:val="en-AU" w:eastAsia="en-AU"/>
        </w:rPr>
        <w:drawing>
          <wp:inline distT="0" distB="0" distL="0" distR="0" wp14:anchorId="30B15423" wp14:editId="1DF5A10D">
            <wp:extent cx="5669280" cy="2834645"/>
            <wp:effectExtent l="0" t="0" r="7620" b="3810"/>
            <wp:docPr id="9" name="Filename hint" descr="Figure 3 MMP sampling sites in the Barron Daintree sub-region.  Black symbols are water quality and core reef sampling locations, white symbols are cycle reef locations, grey symbols are the six open water sites of the AIMS Cairns Transect. Gradients of exposure to flood plume water types (Álvarez-Romero et al. 2013) during the wet season (December to March) are represented as areas exposed to primary plume-type waters most days (&gt; 67% of days during the wet season, red shading) or frequently (33% - 67% of wet season days, orange shading), and areas exposed to secondary plume-type waters most days (&gt;67% of wet season days, solid green shading), frequently (33% - 67% of wet season days, transparent green shading) or rarely (&lt; 33% of wet season days, light blue shading).  &#10;" title="Figure 3 MMP sampling sites in the Barron Daintree sub-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Filename hint"/>
                    <pic:cNvPicPr/>
                  </pic:nvPicPr>
                  <pic:blipFill>
                    <a:blip r:embed="rId301"/>
                    <a:stretch>
                      <a:fillRect/>
                    </a:stretch>
                  </pic:blipFill>
                  <pic:spPr>
                    <a:xfrm>
                      <a:off x="0" y="0"/>
                      <a:ext cx="5669300" cy="2834655"/>
                    </a:xfrm>
                    <a:prstGeom prst="rect">
                      <a:avLst/>
                    </a:prstGeom>
                  </pic:spPr>
                </pic:pic>
              </a:graphicData>
            </a:graphic>
          </wp:inline>
        </w:drawing>
      </w:r>
    </w:p>
    <w:p w:rsidR="00A86825" w:rsidRDefault="00A86825" w:rsidP="00F110EC"/>
    <w:p w:rsidR="00E81BF1" w:rsidRPr="00E81BF1" w:rsidRDefault="00133452" w:rsidP="00E81BF1">
      <w:pPr>
        <w:pStyle w:val="Caption"/>
      </w:pPr>
      <w:bookmarkStart w:id="64" w:name="_Toc392930483"/>
      <w:r>
        <w:t xml:space="preserve">Figure </w:t>
      </w:r>
      <w:r>
        <w:fldChar w:fldCharType="begin"/>
      </w:r>
      <w:r>
        <w:instrText xml:space="preserve"> SEQ Figure \* ARABIC </w:instrText>
      </w:r>
      <w:r>
        <w:fldChar w:fldCharType="separate"/>
      </w:r>
      <w:r w:rsidR="00D523D3">
        <w:rPr>
          <w:noProof/>
        </w:rPr>
        <w:t>3</w:t>
      </w:r>
      <w:r>
        <w:fldChar w:fldCharType="end"/>
      </w:r>
      <w:r>
        <w:tab/>
      </w:r>
      <w:r w:rsidR="003C3BFA" w:rsidRPr="00E81BF1">
        <w:t>MMP sampling s</w:t>
      </w:r>
      <w:r w:rsidR="00114ABC" w:rsidRPr="00E81BF1">
        <w:t xml:space="preserve">ites in the Barron </w:t>
      </w:r>
      <w:r w:rsidR="00E81BF1" w:rsidRPr="00E81BF1">
        <w:t>Daintree</w:t>
      </w:r>
      <w:r w:rsidR="003C3BFA" w:rsidRPr="00E81BF1">
        <w:t xml:space="preserve"> sub-region.</w:t>
      </w:r>
      <w:bookmarkEnd w:id="64"/>
      <w:r w:rsidR="003C3BFA" w:rsidRPr="00E81BF1">
        <w:t xml:space="preserve"> </w:t>
      </w:r>
    </w:p>
    <w:p w:rsidR="003C3BFA" w:rsidRPr="00133452" w:rsidRDefault="003C3BFA" w:rsidP="00E81BF1">
      <w:pPr>
        <w:pStyle w:val="Caption"/>
        <w:rPr>
          <w:rStyle w:val="IntenseReference"/>
        </w:rPr>
      </w:pPr>
      <w:r w:rsidRPr="00133452">
        <w:rPr>
          <w:rStyle w:val="IntenseReference"/>
        </w:rPr>
        <w:t>Black symbols are water quality and core reef sampling locations, white symbols are cycle reef locations, grey symbols are the six open water si</w:t>
      </w:r>
      <w:r w:rsidR="004B1844" w:rsidRPr="00133452">
        <w:rPr>
          <w:rStyle w:val="IntenseReference"/>
        </w:rPr>
        <w:t>tes of the AIMS Cairns Transect</w:t>
      </w:r>
      <w:r w:rsidRPr="00133452">
        <w:rPr>
          <w:rStyle w:val="IntenseReference"/>
        </w:rPr>
        <w:t xml:space="preserve">. Gradients </w:t>
      </w:r>
      <w:r w:rsidR="00767441" w:rsidRPr="00133452">
        <w:rPr>
          <w:rStyle w:val="IntenseReference"/>
        </w:rPr>
        <w:t>of</w:t>
      </w:r>
      <w:r w:rsidRPr="00133452">
        <w:rPr>
          <w:rStyle w:val="IntenseReference"/>
        </w:rPr>
        <w:t xml:space="preserve"> exposure to </w:t>
      </w:r>
      <w:r w:rsidR="007C5ADD" w:rsidRPr="00133452">
        <w:rPr>
          <w:rStyle w:val="IntenseReference"/>
        </w:rPr>
        <w:t>flood plume water types</w:t>
      </w:r>
      <w:r w:rsidR="00521C0E" w:rsidRPr="00133452">
        <w:rPr>
          <w:rStyle w:val="IntenseReference"/>
        </w:rPr>
        <w:t xml:space="preserve"> (</w:t>
      </w:r>
      <w:r w:rsidR="003D2D4D" w:rsidRPr="00133452">
        <w:rPr>
          <w:rStyle w:val="IntenseReference"/>
        </w:rPr>
        <w:t>Álvarez-Romero</w:t>
      </w:r>
      <w:r w:rsidR="00521C0E" w:rsidRPr="00133452">
        <w:rPr>
          <w:rStyle w:val="IntenseReference"/>
        </w:rPr>
        <w:t xml:space="preserve"> </w:t>
      </w:r>
      <w:r w:rsidR="00521C0E" w:rsidRPr="003551FE">
        <w:rPr>
          <w:rStyle w:val="IntenseReference"/>
          <w:i/>
        </w:rPr>
        <w:t>et al</w:t>
      </w:r>
      <w:r w:rsidR="00521C0E" w:rsidRPr="00133452">
        <w:rPr>
          <w:rStyle w:val="IntenseReference"/>
        </w:rPr>
        <w:t>. 2013</w:t>
      </w:r>
      <w:r w:rsidRPr="00133452">
        <w:rPr>
          <w:rStyle w:val="IntenseReference"/>
        </w:rPr>
        <w:t xml:space="preserve">) during the </w:t>
      </w:r>
      <w:r w:rsidR="00767441" w:rsidRPr="00133452">
        <w:rPr>
          <w:rStyle w:val="IntenseReference"/>
        </w:rPr>
        <w:t>wet season (</w:t>
      </w:r>
      <w:r w:rsidRPr="00133452">
        <w:rPr>
          <w:rStyle w:val="IntenseReference"/>
        </w:rPr>
        <w:t>December to March</w:t>
      </w:r>
      <w:r w:rsidR="00767441" w:rsidRPr="00133452">
        <w:rPr>
          <w:rStyle w:val="IntenseReference"/>
        </w:rPr>
        <w:t>)</w:t>
      </w:r>
      <w:r w:rsidRPr="00133452">
        <w:rPr>
          <w:rStyle w:val="IntenseReference"/>
        </w:rPr>
        <w:t xml:space="preserve"> are represented as areas </w:t>
      </w:r>
      <w:r w:rsidR="00767441" w:rsidRPr="00133452">
        <w:rPr>
          <w:rStyle w:val="IntenseReference"/>
        </w:rPr>
        <w:t>exposed to</w:t>
      </w:r>
      <w:r w:rsidRPr="00133452">
        <w:rPr>
          <w:rStyle w:val="IntenseReference"/>
        </w:rPr>
        <w:t xml:space="preserve"> primary plume</w:t>
      </w:r>
      <w:r w:rsidR="006D5C96" w:rsidRPr="00133452">
        <w:rPr>
          <w:rStyle w:val="IntenseReference"/>
        </w:rPr>
        <w:t>-</w:t>
      </w:r>
      <w:r w:rsidRPr="00133452">
        <w:rPr>
          <w:rStyle w:val="IntenseReference"/>
        </w:rPr>
        <w:t>type waters</w:t>
      </w:r>
      <w:r w:rsidR="00767441" w:rsidRPr="00133452">
        <w:rPr>
          <w:rStyle w:val="IntenseReference"/>
        </w:rPr>
        <w:t xml:space="preserve"> </w:t>
      </w:r>
      <w:r w:rsidR="00960820" w:rsidRPr="00133452">
        <w:rPr>
          <w:rStyle w:val="IntenseReference"/>
        </w:rPr>
        <w:t>most days</w:t>
      </w:r>
      <w:r w:rsidR="00767441" w:rsidRPr="00133452">
        <w:rPr>
          <w:rStyle w:val="IntenseReference"/>
        </w:rPr>
        <w:t xml:space="preserve"> (</w:t>
      </w:r>
      <w:r w:rsidRPr="00133452">
        <w:rPr>
          <w:rStyle w:val="IntenseReference"/>
        </w:rPr>
        <w:t>&gt; 67%</w:t>
      </w:r>
      <w:r w:rsidR="00767441" w:rsidRPr="00133452">
        <w:rPr>
          <w:rStyle w:val="IntenseReference"/>
        </w:rPr>
        <w:t xml:space="preserve"> of days during the wet season, </w:t>
      </w:r>
      <w:r w:rsidRPr="00133452">
        <w:rPr>
          <w:rStyle w:val="IntenseReference"/>
        </w:rPr>
        <w:t>red</w:t>
      </w:r>
      <w:r w:rsidR="00767441" w:rsidRPr="00133452">
        <w:rPr>
          <w:rStyle w:val="IntenseReference"/>
        </w:rPr>
        <w:t xml:space="preserve"> shading</w:t>
      </w:r>
      <w:r w:rsidRPr="00133452">
        <w:rPr>
          <w:rStyle w:val="IntenseReference"/>
        </w:rPr>
        <w:t>)</w:t>
      </w:r>
      <w:r w:rsidR="00767441" w:rsidRPr="00133452">
        <w:rPr>
          <w:rStyle w:val="IntenseReference"/>
        </w:rPr>
        <w:t xml:space="preserve"> or</w:t>
      </w:r>
      <w:r w:rsidRPr="00133452">
        <w:rPr>
          <w:rStyle w:val="IntenseReference"/>
        </w:rPr>
        <w:t xml:space="preserve"> </w:t>
      </w:r>
      <w:r w:rsidR="00960820" w:rsidRPr="00133452">
        <w:rPr>
          <w:rStyle w:val="IntenseReference"/>
        </w:rPr>
        <w:t>frequently</w:t>
      </w:r>
      <w:r w:rsidR="00767441" w:rsidRPr="00133452">
        <w:rPr>
          <w:rStyle w:val="IntenseReference"/>
        </w:rPr>
        <w:t xml:space="preserve"> (</w:t>
      </w:r>
      <w:r w:rsidRPr="00133452">
        <w:rPr>
          <w:rStyle w:val="IntenseReference"/>
        </w:rPr>
        <w:t xml:space="preserve">33% </w:t>
      </w:r>
      <w:r w:rsidR="00767441" w:rsidRPr="00133452">
        <w:rPr>
          <w:rStyle w:val="IntenseReference"/>
        </w:rPr>
        <w:t>-</w:t>
      </w:r>
      <w:r w:rsidRPr="00133452">
        <w:rPr>
          <w:rStyle w:val="IntenseReference"/>
        </w:rPr>
        <w:t xml:space="preserve"> 67% </w:t>
      </w:r>
      <w:r w:rsidR="00767441" w:rsidRPr="00133452">
        <w:rPr>
          <w:rStyle w:val="IntenseReference"/>
        </w:rPr>
        <w:t xml:space="preserve">of wet season days, </w:t>
      </w:r>
      <w:r w:rsidRPr="00133452">
        <w:rPr>
          <w:rStyle w:val="IntenseReference"/>
        </w:rPr>
        <w:t>orange</w:t>
      </w:r>
      <w:r w:rsidR="00767441" w:rsidRPr="00133452">
        <w:rPr>
          <w:rStyle w:val="IntenseReference"/>
        </w:rPr>
        <w:t xml:space="preserve"> shading</w:t>
      </w:r>
      <w:r w:rsidRPr="00133452">
        <w:rPr>
          <w:rStyle w:val="IntenseReference"/>
        </w:rPr>
        <w:t xml:space="preserve">), and </w:t>
      </w:r>
      <w:r w:rsidR="00767441" w:rsidRPr="00133452">
        <w:rPr>
          <w:rStyle w:val="IntenseReference"/>
        </w:rPr>
        <w:t>areas exposed to</w:t>
      </w:r>
      <w:r w:rsidRPr="00133452">
        <w:rPr>
          <w:rStyle w:val="IntenseReference"/>
        </w:rPr>
        <w:t xml:space="preserve"> secondary plume</w:t>
      </w:r>
      <w:r w:rsidR="006D5C96" w:rsidRPr="00133452">
        <w:rPr>
          <w:rStyle w:val="IntenseReference"/>
        </w:rPr>
        <w:t>-</w:t>
      </w:r>
      <w:r w:rsidRPr="00133452">
        <w:rPr>
          <w:rStyle w:val="IntenseReference"/>
        </w:rPr>
        <w:t xml:space="preserve">type waters </w:t>
      </w:r>
      <w:r w:rsidR="00960820" w:rsidRPr="00133452">
        <w:rPr>
          <w:rStyle w:val="IntenseReference"/>
        </w:rPr>
        <w:t>most days</w:t>
      </w:r>
      <w:r w:rsidR="00767441" w:rsidRPr="00133452">
        <w:rPr>
          <w:rStyle w:val="IntenseReference"/>
        </w:rPr>
        <w:t xml:space="preserve"> (</w:t>
      </w:r>
      <w:r w:rsidRPr="00133452">
        <w:rPr>
          <w:rStyle w:val="IntenseReference"/>
        </w:rPr>
        <w:t xml:space="preserve">&gt;67% </w:t>
      </w:r>
      <w:r w:rsidR="00767441" w:rsidRPr="00133452">
        <w:rPr>
          <w:rStyle w:val="IntenseReference"/>
        </w:rPr>
        <w:t xml:space="preserve">of wet season days, </w:t>
      </w:r>
      <w:r w:rsidRPr="00133452">
        <w:rPr>
          <w:rStyle w:val="IntenseReference"/>
        </w:rPr>
        <w:t>solid green</w:t>
      </w:r>
      <w:r w:rsidR="00767441" w:rsidRPr="00133452">
        <w:rPr>
          <w:rStyle w:val="IntenseReference"/>
        </w:rPr>
        <w:t xml:space="preserve"> shading), </w:t>
      </w:r>
      <w:r w:rsidR="00960820" w:rsidRPr="00133452">
        <w:rPr>
          <w:rStyle w:val="IntenseReference"/>
        </w:rPr>
        <w:t>frequently</w:t>
      </w:r>
      <w:r w:rsidR="00767441" w:rsidRPr="00133452">
        <w:rPr>
          <w:rStyle w:val="IntenseReference"/>
        </w:rPr>
        <w:t xml:space="preserve"> (</w:t>
      </w:r>
      <w:r w:rsidRPr="00133452">
        <w:rPr>
          <w:rStyle w:val="IntenseReference"/>
        </w:rPr>
        <w:t xml:space="preserve">33% </w:t>
      </w:r>
      <w:r w:rsidR="00767441" w:rsidRPr="00133452">
        <w:rPr>
          <w:rStyle w:val="IntenseReference"/>
        </w:rPr>
        <w:t>-</w:t>
      </w:r>
      <w:r w:rsidRPr="00133452">
        <w:rPr>
          <w:rStyle w:val="IntenseReference"/>
        </w:rPr>
        <w:t xml:space="preserve"> 67%</w:t>
      </w:r>
      <w:r w:rsidR="00767441" w:rsidRPr="00133452">
        <w:rPr>
          <w:rStyle w:val="IntenseReference"/>
        </w:rPr>
        <w:t xml:space="preserve"> of wet season days, </w:t>
      </w:r>
      <w:r w:rsidRPr="00133452">
        <w:rPr>
          <w:rStyle w:val="IntenseReference"/>
        </w:rPr>
        <w:t>transparent green</w:t>
      </w:r>
      <w:r w:rsidR="00767441" w:rsidRPr="00133452">
        <w:rPr>
          <w:rStyle w:val="IntenseReference"/>
        </w:rPr>
        <w:t xml:space="preserve"> shading</w:t>
      </w:r>
      <w:r w:rsidRPr="00133452">
        <w:rPr>
          <w:rStyle w:val="IntenseReference"/>
        </w:rPr>
        <w:t xml:space="preserve">) </w:t>
      </w:r>
      <w:r w:rsidR="00767441" w:rsidRPr="00133452">
        <w:rPr>
          <w:rStyle w:val="IntenseReference"/>
        </w:rPr>
        <w:t xml:space="preserve">or rarely (&lt; 33% </w:t>
      </w:r>
      <w:r w:rsidRPr="00133452">
        <w:rPr>
          <w:rStyle w:val="IntenseReference"/>
        </w:rPr>
        <w:t>of</w:t>
      </w:r>
      <w:r w:rsidR="00767441" w:rsidRPr="00133452">
        <w:rPr>
          <w:rStyle w:val="IntenseReference"/>
        </w:rPr>
        <w:t xml:space="preserve"> wet season days, light blue shading)</w:t>
      </w:r>
      <w:r w:rsidRPr="00133452">
        <w:rPr>
          <w:rStyle w:val="IntenseReference"/>
        </w:rPr>
        <w:t xml:space="preserve">.  </w:t>
      </w:r>
    </w:p>
    <w:p w:rsidR="008A29C6" w:rsidRDefault="008A29C6" w:rsidP="008A29C6">
      <w:r w:rsidRPr="00391CDC">
        <w:lastRenderedPageBreak/>
        <w:t>From 2005 to 201</w:t>
      </w:r>
      <w:r>
        <w:t>3</w:t>
      </w:r>
      <w:r w:rsidRPr="00391CDC">
        <w:t xml:space="preserve">, the only acute disturbance to have </w:t>
      </w:r>
      <w:r>
        <w:t>had an impact on</w:t>
      </w:r>
      <w:r w:rsidRPr="00391CDC">
        <w:t xml:space="preserve"> these </w:t>
      </w:r>
      <w:r>
        <w:t>locations</w:t>
      </w:r>
      <w:r w:rsidRPr="00391CDC">
        <w:t xml:space="preserve"> was a storm event (possibly associated with Cyclone Hamish in March 2009) that caused physica</w:t>
      </w:r>
      <w:r>
        <w:t>l damage to corals at Snapper</w:t>
      </w:r>
      <w:r w:rsidRPr="00391CDC">
        <w:t xml:space="preserve"> North</w:t>
      </w:r>
      <w:r>
        <w:t xml:space="preserve"> (Figure 5, Figure A2-3)</w:t>
      </w:r>
      <w:r w:rsidRPr="00391CDC">
        <w:t>.</w:t>
      </w:r>
      <w:r>
        <w:t xml:space="preserve"> </w:t>
      </w:r>
    </w:p>
    <w:p w:rsidR="008A29C6" w:rsidRDefault="008A29C6" w:rsidP="008A29C6"/>
    <w:p w:rsidR="008A29C6" w:rsidRPr="002C2200" w:rsidRDefault="008A29C6" w:rsidP="008A29C6">
      <w:r>
        <w:t>Temperature records show periods of above or below long-term average temperatures, however, no extreme temperature events have been recorded that would have led to coral bleaching (Figure 5).</w:t>
      </w:r>
    </w:p>
    <w:p w:rsidR="008A29C6" w:rsidRDefault="008A29C6" w:rsidP="00EC2A9A"/>
    <w:p w:rsidR="008A29C6" w:rsidRPr="00EC2A9A" w:rsidRDefault="008A29C6" w:rsidP="00EC2A9A"/>
    <w:p w:rsidR="00A86825" w:rsidRDefault="00570944" w:rsidP="00A86825">
      <w:pPr>
        <w:spacing w:before="5" w:after="5"/>
        <w:ind w:left="5" w:right="5"/>
        <w:jc w:val="center"/>
      </w:pPr>
      <w:r>
        <w:rPr>
          <w:noProof/>
          <w:lang w:val="en-AU" w:eastAsia="en-AU"/>
        </w:rPr>
        <w:drawing>
          <wp:inline distT="0" distB="0" distL="0" distR="0" wp14:anchorId="73303D7F" wp14:editId="1CB41FCF">
            <wp:extent cx="5731510" cy="1909891"/>
            <wp:effectExtent l="0" t="0" r="2540" b="0"/>
            <wp:docPr id="225" name="Filename hint" descr="Figure 4 Combined discharge for the Barron and Daintree Rivers. &#10;Daily (blue) and annual (October to September, red) discharge shown. Red dashed line represents long-term median of the combined annual discharge&#10;" title="Figure 4 Combined discharge for the Barron and Daintree River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Filename hint"/>
                    <pic:cNvPicPr/>
                  </pic:nvPicPr>
                  <pic:blipFill>
                    <a:blip r:embed="rId302"/>
                    <a:stretch>
                      <a:fillRect/>
                    </a:stretch>
                  </pic:blipFill>
                  <pic:spPr>
                    <a:xfrm>
                      <a:off x="0" y="0"/>
                      <a:ext cx="5731510" cy="1909891"/>
                    </a:xfrm>
                    <a:prstGeom prst="rect">
                      <a:avLst/>
                    </a:prstGeom>
                  </pic:spPr>
                </pic:pic>
              </a:graphicData>
            </a:graphic>
          </wp:inline>
        </w:drawing>
      </w:r>
    </w:p>
    <w:p w:rsidR="006507E1" w:rsidRDefault="00133452" w:rsidP="00A86825">
      <w:pPr>
        <w:pStyle w:val="Caption"/>
      </w:pPr>
      <w:bookmarkStart w:id="65" w:name="_Toc392930484"/>
      <w:r>
        <w:t xml:space="preserve">Figure </w:t>
      </w:r>
      <w:r>
        <w:fldChar w:fldCharType="begin"/>
      </w:r>
      <w:r>
        <w:instrText xml:space="preserve"> SEQ Figure \* ARABIC </w:instrText>
      </w:r>
      <w:r>
        <w:fldChar w:fldCharType="separate"/>
      </w:r>
      <w:r w:rsidR="00D523D3">
        <w:rPr>
          <w:noProof/>
        </w:rPr>
        <w:t>4</w:t>
      </w:r>
      <w:r>
        <w:fldChar w:fldCharType="end"/>
      </w:r>
      <w:r>
        <w:tab/>
      </w:r>
      <w:r w:rsidR="006507E1">
        <w:tab/>
      </w:r>
      <w:r w:rsidR="00BC4F54">
        <w:t>Combined discharge for the Barron and Daintree Rivers.</w:t>
      </w:r>
      <w:bookmarkEnd w:id="65"/>
      <w:r w:rsidR="00BC4F54">
        <w:t xml:space="preserve"> </w:t>
      </w:r>
    </w:p>
    <w:p w:rsidR="00A86825" w:rsidRDefault="00570944" w:rsidP="00A86825">
      <w:pPr>
        <w:pStyle w:val="Caption"/>
      </w:pPr>
      <w:r w:rsidRPr="00CD689B">
        <w:rPr>
          <w:rStyle w:val="IntenseReference"/>
        </w:rPr>
        <w:t>Daily (blue) and annual (October to September, red)</w:t>
      </w:r>
      <w:r w:rsidR="00CD689B">
        <w:rPr>
          <w:rStyle w:val="IntenseReference"/>
        </w:rPr>
        <w:t xml:space="preserve"> </w:t>
      </w:r>
      <w:r w:rsidR="00CD689B" w:rsidRPr="00CD689B">
        <w:rPr>
          <w:rStyle w:val="IntenseReference"/>
        </w:rPr>
        <w:t>discharge shown</w:t>
      </w:r>
      <w:r w:rsidR="0025064E" w:rsidRPr="00CD689B">
        <w:rPr>
          <w:rStyle w:val="IntenseReference"/>
        </w:rPr>
        <w:t xml:space="preserve">. Red dashed line represents long-term median of the combined </w:t>
      </w:r>
      <w:r w:rsidR="006D4FE6" w:rsidRPr="00CD689B">
        <w:rPr>
          <w:rStyle w:val="IntenseReference"/>
        </w:rPr>
        <w:t>annual</w:t>
      </w:r>
      <w:r w:rsidR="0025064E" w:rsidRPr="00CD689B">
        <w:rPr>
          <w:rStyle w:val="IntenseReference"/>
        </w:rPr>
        <w:t xml:space="preserve"> discharge.</w:t>
      </w:r>
    </w:p>
    <w:p w:rsidR="00A86825" w:rsidRDefault="00D82C30" w:rsidP="00A86825">
      <w:pPr>
        <w:spacing w:before="5" w:after="5"/>
        <w:ind w:left="5" w:right="5"/>
        <w:jc w:val="center"/>
      </w:pPr>
      <w:r>
        <w:rPr>
          <w:noProof/>
          <w:lang w:val="en-AU" w:eastAsia="en-AU"/>
        </w:rPr>
        <w:drawing>
          <wp:inline distT="0" distB="0" distL="0" distR="0" wp14:anchorId="4535069D" wp14:editId="1E4B9AA4">
            <wp:extent cx="5731510" cy="1909891"/>
            <wp:effectExtent l="0" t="0" r="2540" b="0"/>
            <wp:docPr id="227" name="Filename hint" descr="Figure 5 Sea temperature for the Barron Daintree sub-region. &#10;Red and blue regions signify periods of above and below seasonal average.&#10;" title="Figure 5 Sea temperature for the Barron Daintree sub-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Filename hint"/>
                    <pic:cNvPicPr/>
                  </pic:nvPicPr>
                  <pic:blipFill>
                    <a:blip r:embed="rId303"/>
                    <a:stretch>
                      <a:fillRect/>
                    </a:stretch>
                  </pic:blipFill>
                  <pic:spPr>
                    <a:xfrm>
                      <a:off x="0" y="0"/>
                      <a:ext cx="5731510" cy="1909891"/>
                    </a:xfrm>
                    <a:prstGeom prst="rect">
                      <a:avLst/>
                    </a:prstGeom>
                  </pic:spPr>
                </pic:pic>
              </a:graphicData>
            </a:graphic>
          </wp:inline>
        </w:drawing>
      </w:r>
    </w:p>
    <w:p w:rsidR="006507E1" w:rsidRDefault="00133452" w:rsidP="00A86825">
      <w:pPr>
        <w:pStyle w:val="Caption"/>
      </w:pPr>
      <w:bookmarkStart w:id="66" w:name="_Toc392930485"/>
      <w:r>
        <w:t xml:space="preserve">Figure </w:t>
      </w:r>
      <w:r>
        <w:fldChar w:fldCharType="begin"/>
      </w:r>
      <w:r>
        <w:instrText xml:space="preserve"> SEQ Figure \* ARABIC </w:instrText>
      </w:r>
      <w:r>
        <w:fldChar w:fldCharType="separate"/>
      </w:r>
      <w:r w:rsidR="00D523D3">
        <w:rPr>
          <w:noProof/>
        </w:rPr>
        <w:t>5</w:t>
      </w:r>
      <w:r>
        <w:fldChar w:fldCharType="end"/>
      </w:r>
      <w:r>
        <w:tab/>
      </w:r>
      <w:r w:rsidR="006507E1">
        <w:tab/>
        <w:t>S</w:t>
      </w:r>
      <w:r w:rsidR="00114ABC">
        <w:t xml:space="preserve">ea temperature for the Barron </w:t>
      </w:r>
      <w:r w:rsidR="00A86825">
        <w:t xml:space="preserve">Daintree </w:t>
      </w:r>
      <w:r w:rsidR="00CB546E">
        <w:t>sub-region</w:t>
      </w:r>
      <w:r w:rsidR="00A86825">
        <w:t>.</w:t>
      </w:r>
      <w:bookmarkEnd w:id="66"/>
      <w:r w:rsidR="00A86825">
        <w:t xml:space="preserve"> </w:t>
      </w:r>
    </w:p>
    <w:p w:rsidR="00A86825" w:rsidRPr="006D5C96" w:rsidRDefault="00A86825" w:rsidP="00A86825">
      <w:pPr>
        <w:pStyle w:val="Caption"/>
        <w:rPr>
          <w:rStyle w:val="IntenseReference"/>
        </w:rPr>
      </w:pPr>
      <w:r w:rsidRPr="006D5C96">
        <w:rPr>
          <w:rStyle w:val="IntenseReference"/>
        </w:rPr>
        <w:t>Red and blue regions sign</w:t>
      </w:r>
      <w:r w:rsidR="00E459E9" w:rsidRPr="006D5C96">
        <w:rPr>
          <w:rStyle w:val="IntenseReference"/>
        </w:rPr>
        <w:t>ify periods of above and below seasonal</w:t>
      </w:r>
      <w:r w:rsidRPr="006D5C96">
        <w:rPr>
          <w:rStyle w:val="IntenseReference"/>
        </w:rPr>
        <w:t xml:space="preserve"> average.</w:t>
      </w:r>
    </w:p>
    <w:p w:rsidR="008A29C6" w:rsidRDefault="008A29C6" w:rsidP="00391CDC"/>
    <w:p w:rsidR="000046B2" w:rsidRDefault="0095090B" w:rsidP="00391CDC">
      <w:r>
        <w:t xml:space="preserve">The water quality index in this sub-region </w:t>
      </w:r>
      <w:r w:rsidR="00743E57">
        <w:t>remained ‘good’</w:t>
      </w:r>
      <w:r w:rsidR="003306F0">
        <w:t>,</w:t>
      </w:r>
      <w:r w:rsidR="00743E57">
        <w:t xml:space="preserve"> though </w:t>
      </w:r>
      <w:r w:rsidR="003306F0">
        <w:t xml:space="preserve">this </w:t>
      </w:r>
      <w:r w:rsidR="00743E57">
        <w:t xml:space="preserve">has declined </w:t>
      </w:r>
      <w:r w:rsidR="0070080D">
        <w:t>slightly</w:t>
      </w:r>
      <w:r>
        <w:t xml:space="preserve"> </w:t>
      </w:r>
      <w:r w:rsidR="00743E57">
        <w:t>since 2009</w:t>
      </w:r>
      <w:r>
        <w:t xml:space="preserve"> </w:t>
      </w:r>
      <w:r w:rsidR="0070080D">
        <w:t>(</w:t>
      </w:r>
      <w:r w:rsidR="003F2DDD">
        <w:t>Figure 6</w:t>
      </w:r>
      <w:r w:rsidR="0070080D">
        <w:t xml:space="preserve">a). </w:t>
      </w:r>
      <w:r w:rsidR="0023533E">
        <w:t xml:space="preserve">Concentrations of chlorophyll </w:t>
      </w:r>
      <w:r w:rsidR="000046B2" w:rsidRPr="000046B2">
        <w:rPr>
          <w:i/>
        </w:rPr>
        <w:t>a</w:t>
      </w:r>
      <w:r w:rsidR="000046B2">
        <w:t xml:space="preserve"> </w:t>
      </w:r>
      <w:r w:rsidR="0023533E">
        <w:t>(chl</w:t>
      </w:r>
      <w:r w:rsidR="00176425">
        <w:t xml:space="preserve"> </w:t>
      </w:r>
      <w:r w:rsidR="00176425" w:rsidRPr="00176425">
        <w:rPr>
          <w:i/>
        </w:rPr>
        <w:t>a</w:t>
      </w:r>
      <w:r w:rsidR="0023533E">
        <w:t xml:space="preserve">), </w:t>
      </w:r>
      <w:r w:rsidR="0070080D">
        <w:t xml:space="preserve">suspended solids (SS) and </w:t>
      </w:r>
      <w:r w:rsidR="0023533E">
        <w:t>particulate nitrogen (PN) were high at the beginning of the MMP sampling</w:t>
      </w:r>
      <w:r w:rsidR="00830097">
        <w:t xml:space="preserve"> in 2005-06</w:t>
      </w:r>
      <w:r w:rsidR="0023533E">
        <w:t>, then declined</w:t>
      </w:r>
      <w:r w:rsidR="000046B2">
        <w:t>,</w:t>
      </w:r>
      <w:r w:rsidR="0023533E">
        <w:t xml:space="preserve"> and increased again after the major </w:t>
      </w:r>
      <w:r w:rsidR="000046B2">
        <w:t xml:space="preserve">Barron River </w:t>
      </w:r>
      <w:r w:rsidR="0023533E">
        <w:t>floods in 2008</w:t>
      </w:r>
      <w:r w:rsidR="0070080D">
        <w:t xml:space="preserve"> (</w:t>
      </w:r>
      <w:r w:rsidR="003F2DDD">
        <w:t>Figure 6</w:t>
      </w:r>
      <w:r w:rsidR="0070080D">
        <w:t>b,c,f)</w:t>
      </w:r>
      <w:r w:rsidR="000046B2">
        <w:t xml:space="preserve">. </w:t>
      </w:r>
      <w:r w:rsidR="00F74A5A">
        <w:t>Highest c</w:t>
      </w:r>
      <w:r w:rsidR="000046B2">
        <w:t xml:space="preserve">oncentrations of </w:t>
      </w:r>
      <w:r w:rsidR="00F74A5A">
        <w:t>chl</w:t>
      </w:r>
      <w:r w:rsidR="00176425">
        <w:t xml:space="preserve"> </w:t>
      </w:r>
      <w:r w:rsidR="00176425" w:rsidRPr="00176425">
        <w:rPr>
          <w:i/>
        </w:rPr>
        <w:t>a</w:t>
      </w:r>
      <w:r w:rsidR="00F74A5A">
        <w:t xml:space="preserve">, PN, SS and </w:t>
      </w:r>
      <w:r w:rsidR="000046B2">
        <w:t xml:space="preserve">particulate phosphorus (PP) were </w:t>
      </w:r>
      <w:r w:rsidR="00F74A5A">
        <w:t xml:space="preserve">observed </w:t>
      </w:r>
      <w:r w:rsidR="00566013">
        <w:t>in</w:t>
      </w:r>
      <w:r w:rsidR="006D5C96">
        <w:t xml:space="preserve"> </w:t>
      </w:r>
      <w:r w:rsidR="000046B2">
        <w:t>~2010 to 2011</w:t>
      </w:r>
      <w:r w:rsidR="006D5C96">
        <w:t xml:space="preserve">, </w:t>
      </w:r>
      <w:r w:rsidR="00830097">
        <w:t xml:space="preserve">with the predicted overall </w:t>
      </w:r>
      <w:r w:rsidR="00396AFC">
        <w:t>trend-line</w:t>
      </w:r>
      <w:r w:rsidR="00830097">
        <w:t xml:space="preserve"> for chl</w:t>
      </w:r>
      <w:r w:rsidR="00176425">
        <w:t xml:space="preserve"> </w:t>
      </w:r>
      <w:r w:rsidR="00176425" w:rsidRPr="00176425">
        <w:rPr>
          <w:i/>
        </w:rPr>
        <w:t>a</w:t>
      </w:r>
      <w:r w:rsidR="00830097">
        <w:t>, PP and SS exceeding water quality guidelines (</w:t>
      </w:r>
      <w:r w:rsidR="00BD2613">
        <w:t>guideline</w:t>
      </w:r>
      <w:r w:rsidR="00830097">
        <w:t>)</w:t>
      </w:r>
      <w:r w:rsidR="00EC2A9A">
        <w:t xml:space="preserve"> (</w:t>
      </w:r>
      <w:r w:rsidR="000D4410">
        <w:t xml:space="preserve">GBRMPA </w:t>
      </w:r>
      <w:r w:rsidR="00EC2A9A">
        <w:t>2009)</w:t>
      </w:r>
      <w:r w:rsidR="00830097">
        <w:t>. Chl</w:t>
      </w:r>
      <w:r w:rsidR="00176425">
        <w:t xml:space="preserve"> </w:t>
      </w:r>
      <w:r w:rsidR="00176425" w:rsidRPr="00176425">
        <w:rPr>
          <w:i/>
        </w:rPr>
        <w:t>a</w:t>
      </w:r>
      <w:r w:rsidR="00830097">
        <w:t xml:space="preserve">, PN, PP and SS concentrations have since improved. </w:t>
      </w:r>
      <w:r w:rsidR="000046B2">
        <w:t xml:space="preserve">Secchi depth declined to low levels in 2012 and has </w:t>
      </w:r>
      <w:r w:rsidR="00F74A5A">
        <w:t>since</w:t>
      </w:r>
      <w:r w:rsidR="000046B2">
        <w:t xml:space="preserve"> improved</w:t>
      </w:r>
      <w:r w:rsidR="00F74A5A">
        <w:t xml:space="preserve">, albeit overall never complying with the </w:t>
      </w:r>
      <w:r w:rsidR="00BD2613">
        <w:t>guideline</w:t>
      </w:r>
      <w:r w:rsidR="0070080D">
        <w:t xml:space="preserve"> (</w:t>
      </w:r>
      <w:r w:rsidR="003F2DDD">
        <w:t>Figure 6</w:t>
      </w:r>
      <w:r w:rsidR="0070080D">
        <w:t>e)</w:t>
      </w:r>
      <w:r w:rsidR="000046B2">
        <w:t xml:space="preserve">. The concentrations of </w:t>
      </w:r>
      <w:r w:rsidR="00F74A5A">
        <w:t xml:space="preserve">dissolved </w:t>
      </w:r>
      <w:r w:rsidR="000046B2">
        <w:t xml:space="preserve">oxidised </w:t>
      </w:r>
      <w:r w:rsidR="00F74A5A">
        <w:t xml:space="preserve">nitrogen (NOx) steadily increased over the course of the program, with the overall </w:t>
      </w:r>
      <w:r w:rsidR="00396AFC">
        <w:t>trend-line</w:t>
      </w:r>
      <w:r w:rsidR="00F74A5A">
        <w:t xml:space="preserve"> approaching the </w:t>
      </w:r>
      <w:r w:rsidR="00BD2613">
        <w:t>guideline</w:t>
      </w:r>
      <w:r w:rsidR="00F74A5A">
        <w:t xml:space="preserve"> value in 2013</w:t>
      </w:r>
      <w:r w:rsidR="0070080D">
        <w:t xml:space="preserve"> (Figure7d)</w:t>
      </w:r>
      <w:r w:rsidR="00F74A5A">
        <w:t>.</w:t>
      </w:r>
      <w:r w:rsidR="009414B0">
        <w:t xml:space="preserve"> </w:t>
      </w:r>
      <w:r w:rsidR="007C5ADD">
        <w:t>This increase is mostly due to high NOx concentrations at the reef locations of Snapper</w:t>
      </w:r>
      <w:r w:rsidR="007E492F">
        <w:t xml:space="preserve"> North</w:t>
      </w:r>
      <w:r w:rsidR="007C5ADD">
        <w:t>, Fitzroy</w:t>
      </w:r>
      <w:r w:rsidR="007E492F">
        <w:t xml:space="preserve"> West</w:t>
      </w:r>
      <w:r w:rsidR="007C5ADD">
        <w:t xml:space="preserve">, High </w:t>
      </w:r>
      <w:r w:rsidR="007E492F">
        <w:t>West and Dunk North</w:t>
      </w:r>
      <w:r w:rsidR="007C5ADD">
        <w:t xml:space="preserve"> (Table A2-2). </w:t>
      </w:r>
      <w:r w:rsidR="009414B0">
        <w:t>The nitrogen content of sediments at the reef sites has also increased</w:t>
      </w:r>
      <w:r w:rsidR="007C5ADD">
        <w:t xml:space="preserve">, indicating a more general </w:t>
      </w:r>
      <w:r w:rsidR="009414B0">
        <w:t>change in nitrogen levels within this sub-region (</w:t>
      </w:r>
      <w:r w:rsidR="003F2DDD">
        <w:t>Figure 7</w:t>
      </w:r>
      <w:r w:rsidR="009414B0">
        <w:t>g)</w:t>
      </w:r>
      <w:r w:rsidR="00EC2A9A">
        <w:t>.</w:t>
      </w:r>
      <w:r w:rsidR="009414B0">
        <w:t xml:space="preserve"> </w:t>
      </w:r>
    </w:p>
    <w:p w:rsidR="00686600" w:rsidRDefault="00686600" w:rsidP="00391CDC">
      <w:r>
        <w:lastRenderedPageBreak/>
        <w:t xml:space="preserve">The temporally </w:t>
      </w:r>
      <w:r w:rsidR="0070080D">
        <w:t xml:space="preserve">better </w:t>
      </w:r>
      <w:r>
        <w:t>resolved instrumental chl</w:t>
      </w:r>
      <w:r w:rsidR="00176425">
        <w:t>orophyll (chl)</w:t>
      </w:r>
      <w:r>
        <w:t xml:space="preserve"> and turbidity values </w:t>
      </w:r>
      <w:r w:rsidR="0070080D">
        <w:t>were</w:t>
      </w:r>
      <w:r>
        <w:t xml:space="preserve"> from </w:t>
      </w:r>
      <w:r w:rsidR="0070080D">
        <w:t xml:space="preserve">only </w:t>
      </w:r>
      <w:r>
        <w:t xml:space="preserve">one location, Snapper </w:t>
      </w:r>
      <w:r w:rsidR="0095090B">
        <w:t>North</w:t>
      </w:r>
      <w:r>
        <w:t>. The</w:t>
      </w:r>
      <w:r w:rsidR="0070080D">
        <w:t xml:space="preserve"> chl </w:t>
      </w:r>
      <w:r w:rsidR="00396AFC">
        <w:t>trend-line</w:t>
      </w:r>
      <w:r>
        <w:t xml:space="preserve"> show</w:t>
      </w:r>
      <w:r w:rsidR="0070080D">
        <w:t>ed</w:t>
      </w:r>
      <w:r>
        <w:t xml:space="preserve"> more pronounced fluctuations compared to the regional trend which summarised a number of </w:t>
      </w:r>
      <w:r w:rsidR="006C38C4">
        <w:t>manual sampling locations</w:t>
      </w:r>
      <w:r>
        <w:t xml:space="preserve"> along gradients of water quality, with values above </w:t>
      </w:r>
      <w:r w:rsidR="00BD2613">
        <w:t>the guideline</w:t>
      </w:r>
      <w:r>
        <w:t xml:space="preserve"> in the wet seasons of 2009 and 2011</w:t>
      </w:r>
      <w:r w:rsidR="0070080D">
        <w:t xml:space="preserve"> (</w:t>
      </w:r>
      <w:r w:rsidR="003F2DDD">
        <w:t>Figure 6</w:t>
      </w:r>
      <w:r w:rsidR="0070080D">
        <w:t>b)</w:t>
      </w:r>
      <w:r>
        <w:t xml:space="preserve">. The </w:t>
      </w:r>
      <w:r w:rsidR="00396AFC">
        <w:t>trend-line</w:t>
      </w:r>
      <w:r w:rsidR="0095090B">
        <w:t xml:space="preserve"> of the </w:t>
      </w:r>
      <w:r>
        <w:t>instrumental tu</w:t>
      </w:r>
      <w:r w:rsidR="0095090B">
        <w:t>r</w:t>
      </w:r>
      <w:r>
        <w:t>b</w:t>
      </w:r>
      <w:r w:rsidR="0095090B">
        <w:t>idity</w:t>
      </w:r>
      <w:r>
        <w:t xml:space="preserve"> record </w:t>
      </w:r>
      <w:r w:rsidR="0095090B">
        <w:t>was</w:t>
      </w:r>
      <w:r>
        <w:t xml:space="preserve"> generally above the </w:t>
      </w:r>
      <w:r w:rsidR="00BD2613">
        <w:t>guideline</w:t>
      </w:r>
      <w:r>
        <w:t xml:space="preserve"> and </w:t>
      </w:r>
      <w:r w:rsidR="0095090B">
        <w:t>slightly</w:t>
      </w:r>
      <w:r>
        <w:t xml:space="preserve"> increasing in 2013</w:t>
      </w:r>
      <w:r w:rsidR="0070080D">
        <w:t xml:space="preserve"> (</w:t>
      </w:r>
      <w:r w:rsidR="003F2DDD">
        <w:t>Figure 6</w:t>
      </w:r>
      <w:r w:rsidR="0070080D">
        <w:t>g)</w:t>
      </w:r>
      <w:r>
        <w:t>. Th</w:t>
      </w:r>
      <w:r w:rsidR="0095090B">
        <w:t xml:space="preserve">is location </w:t>
      </w:r>
      <w:r>
        <w:t xml:space="preserve">has very </w:t>
      </w:r>
      <w:r w:rsidR="0095090B">
        <w:t>variable</w:t>
      </w:r>
      <w:r>
        <w:t xml:space="preserve"> </w:t>
      </w:r>
      <w:r w:rsidR="0095090B">
        <w:t>turbidity</w:t>
      </w:r>
      <w:r>
        <w:t xml:space="preserve"> </w:t>
      </w:r>
      <w:r w:rsidR="0095090B" w:rsidRPr="009F0ED2">
        <w:t>(Fig</w:t>
      </w:r>
      <w:r w:rsidR="009F0ED2" w:rsidRPr="009F0ED2">
        <w:t>ure A2-1</w:t>
      </w:r>
      <w:r w:rsidR="0095090B" w:rsidRPr="009F0ED2">
        <w:t>),</w:t>
      </w:r>
      <w:r w:rsidRPr="009F0ED2">
        <w:t xml:space="preserve"> </w:t>
      </w:r>
      <w:r w:rsidR="0095090B" w:rsidRPr="009F0ED2">
        <w:t>mostly</w:t>
      </w:r>
      <w:r>
        <w:t xml:space="preserve"> </w:t>
      </w:r>
      <w:r w:rsidR="007C5ADD">
        <w:t>influenced</w:t>
      </w:r>
      <w:r>
        <w:t xml:space="preserve"> by </w:t>
      </w:r>
      <w:r w:rsidR="0095090B">
        <w:t>wind-driven resuspension</w:t>
      </w:r>
      <w:r>
        <w:t xml:space="preserve"> of </w:t>
      </w:r>
      <w:r w:rsidR="0070080D">
        <w:t>sediments</w:t>
      </w:r>
      <w:r w:rsidR="00B21399">
        <w:t xml:space="preserve">, and 8-12% of days were above the biological threshold of 5 NTU suggested by Cooper </w:t>
      </w:r>
      <w:r w:rsidR="00B21399" w:rsidRPr="0092659B">
        <w:rPr>
          <w:i/>
        </w:rPr>
        <w:t>et al.</w:t>
      </w:r>
      <w:r w:rsidR="00B21399">
        <w:t xml:space="preserve"> (2007, 2008)</w:t>
      </w:r>
      <w:r w:rsidR="00EC2A9A">
        <w:t>:</w:t>
      </w:r>
      <w:r w:rsidR="00B21399">
        <w:t xml:space="preserve"> above </w:t>
      </w:r>
      <w:r w:rsidR="00EC2A9A">
        <w:t xml:space="preserve">this threshold </w:t>
      </w:r>
      <w:r w:rsidR="00B21399">
        <w:t>corals experience severe photo-physiological stress due to light limitation</w:t>
      </w:r>
      <w:r w:rsidR="0070080D">
        <w:t>.</w:t>
      </w:r>
    </w:p>
    <w:p w:rsidR="0070080D" w:rsidRDefault="0070080D" w:rsidP="00391CDC"/>
    <w:p w:rsidR="00B244BB" w:rsidRDefault="0070080D" w:rsidP="00391CDC">
      <w:pPr>
        <w:rPr>
          <w:color w:val="000000" w:themeColor="text1"/>
        </w:rPr>
      </w:pPr>
      <w:r>
        <w:rPr>
          <w:color w:val="000000" w:themeColor="text1"/>
        </w:rPr>
        <w:t xml:space="preserve">At </w:t>
      </w:r>
      <w:r w:rsidR="00830097">
        <w:rPr>
          <w:color w:val="000000" w:themeColor="text1"/>
        </w:rPr>
        <w:t>the</w:t>
      </w:r>
      <w:r>
        <w:rPr>
          <w:color w:val="000000" w:themeColor="text1"/>
        </w:rPr>
        <w:t xml:space="preserve"> location-</w:t>
      </w:r>
      <w:r w:rsidR="00830097">
        <w:rPr>
          <w:color w:val="000000" w:themeColor="text1"/>
        </w:rPr>
        <w:t xml:space="preserve">specific </w:t>
      </w:r>
      <w:r>
        <w:rPr>
          <w:color w:val="000000" w:themeColor="text1"/>
        </w:rPr>
        <w:t xml:space="preserve">level, </w:t>
      </w:r>
      <w:r w:rsidR="00830097">
        <w:rPr>
          <w:color w:val="000000" w:themeColor="text1"/>
        </w:rPr>
        <w:t>Fairlead Buoy and Yorkey’s Knob, which are</w:t>
      </w:r>
      <w:r>
        <w:rPr>
          <w:color w:val="000000" w:themeColor="text1"/>
        </w:rPr>
        <w:t xml:space="preserve"> close to the </w:t>
      </w:r>
      <w:r w:rsidR="00830097">
        <w:rPr>
          <w:color w:val="000000" w:themeColor="text1"/>
        </w:rPr>
        <w:t>coast</w:t>
      </w:r>
      <w:r>
        <w:rPr>
          <w:color w:val="000000" w:themeColor="text1"/>
        </w:rPr>
        <w:t xml:space="preserve"> </w:t>
      </w:r>
      <w:r w:rsidR="00830097">
        <w:rPr>
          <w:color w:val="000000" w:themeColor="text1"/>
        </w:rPr>
        <w:t>and</w:t>
      </w:r>
      <w:r>
        <w:rPr>
          <w:color w:val="000000" w:themeColor="text1"/>
        </w:rPr>
        <w:t xml:space="preserve"> more frequently exposed to flood</w:t>
      </w:r>
      <w:r w:rsidR="007C5ADD">
        <w:rPr>
          <w:color w:val="000000" w:themeColor="text1"/>
        </w:rPr>
        <w:t xml:space="preserve"> plume water </w:t>
      </w:r>
      <w:r w:rsidR="006959A1">
        <w:rPr>
          <w:color w:val="000000" w:themeColor="text1"/>
        </w:rPr>
        <w:t>type</w:t>
      </w:r>
      <w:r w:rsidR="007C5ADD">
        <w:rPr>
          <w:color w:val="000000" w:themeColor="text1"/>
        </w:rPr>
        <w:t>s</w:t>
      </w:r>
      <w:r w:rsidR="006959A1">
        <w:rPr>
          <w:color w:val="000000" w:themeColor="text1"/>
        </w:rPr>
        <w:t xml:space="preserve"> </w:t>
      </w:r>
      <w:r>
        <w:rPr>
          <w:color w:val="000000" w:themeColor="text1"/>
        </w:rPr>
        <w:t>(</w:t>
      </w:r>
      <w:r w:rsidR="003F2DDD">
        <w:rPr>
          <w:color w:val="000000" w:themeColor="text1"/>
        </w:rPr>
        <w:t>Figure 3</w:t>
      </w:r>
      <w:r>
        <w:rPr>
          <w:color w:val="000000" w:themeColor="text1"/>
        </w:rPr>
        <w:t>)</w:t>
      </w:r>
      <w:r w:rsidR="007C5ADD">
        <w:rPr>
          <w:color w:val="000000" w:themeColor="text1"/>
        </w:rPr>
        <w:t>,</w:t>
      </w:r>
      <w:r>
        <w:rPr>
          <w:color w:val="000000" w:themeColor="text1"/>
        </w:rPr>
        <w:t xml:space="preserve"> exceed the </w:t>
      </w:r>
      <w:r w:rsidR="00BD2613">
        <w:t>guideline</w:t>
      </w:r>
      <w:r>
        <w:rPr>
          <w:color w:val="000000" w:themeColor="text1"/>
        </w:rPr>
        <w:t xml:space="preserve"> for many variables</w:t>
      </w:r>
      <w:r w:rsidR="00830097">
        <w:t xml:space="preserve">, while </w:t>
      </w:r>
      <w:r w:rsidR="007E492F">
        <w:t>the midshelf locations Double and Green</w:t>
      </w:r>
      <w:r w:rsidR="00830097">
        <w:t xml:space="preserve"> were generally compliant </w:t>
      </w:r>
      <w:r w:rsidR="00830097">
        <w:rPr>
          <w:color w:val="000000" w:themeColor="text1"/>
        </w:rPr>
        <w:t xml:space="preserve">(see </w:t>
      </w:r>
      <w:r w:rsidR="00830097" w:rsidRPr="006959A1">
        <w:t xml:space="preserve">Table </w:t>
      </w:r>
      <w:r w:rsidR="006959A1" w:rsidRPr="006959A1">
        <w:t>A2-2</w:t>
      </w:r>
      <w:r w:rsidR="00830097" w:rsidRPr="006959A1">
        <w:t xml:space="preserve"> for detailed data).</w:t>
      </w:r>
      <w:r w:rsidR="00830097">
        <w:rPr>
          <w:color w:val="000000" w:themeColor="text1"/>
        </w:rPr>
        <w:t xml:space="preserve"> </w:t>
      </w:r>
      <w:r w:rsidR="006C38C4">
        <w:rPr>
          <w:color w:val="000000" w:themeColor="text1"/>
        </w:rPr>
        <w:t>A case study of the 25-year trends of the Cairns Transect water quality stations is included later in the report</w:t>
      </w:r>
      <w:r w:rsidR="00CE244C">
        <w:rPr>
          <w:color w:val="000000" w:themeColor="text1"/>
        </w:rPr>
        <w:t xml:space="preserve"> (Section 3.3)</w:t>
      </w:r>
      <w:r w:rsidR="006C38C4">
        <w:rPr>
          <w:color w:val="000000" w:themeColor="text1"/>
        </w:rPr>
        <w:t xml:space="preserve">. </w:t>
      </w:r>
    </w:p>
    <w:p w:rsidR="006C38C4" w:rsidRPr="00F76345" w:rsidRDefault="006C38C4" w:rsidP="00391CDC">
      <w:pPr>
        <w:rPr>
          <w:color w:val="000000" w:themeColor="text1"/>
        </w:rPr>
      </w:pPr>
    </w:p>
    <w:p w:rsidR="00CB2B8D" w:rsidRDefault="00391CDC" w:rsidP="00CB2B8D">
      <w:pPr>
        <w:rPr>
          <w:color w:val="000000" w:themeColor="text1"/>
        </w:rPr>
      </w:pPr>
      <w:r w:rsidRPr="00F76345">
        <w:rPr>
          <w:color w:val="000000" w:themeColor="text1"/>
        </w:rPr>
        <w:t>Two reefs, Snapper North and Snapper South are sampled annually in this sub-region (</w:t>
      </w:r>
      <w:r w:rsidR="003F2DDD">
        <w:rPr>
          <w:color w:val="000000" w:themeColor="text1"/>
        </w:rPr>
        <w:t>Figure 3</w:t>
      </w:r>
      <w:r w:rsidRPr="00F76345">
        <w:rPr>
          <w:color w:val="000000" w:themeColor="text1"/>
        </w:rPr>
        <w:t xml:space="preserve">). </w:t>
      </w:r>
      <w:r w:rsidR="00CB2B8D" w:rsidRPr="00F76345">
        <w:rPr>
          <w:color w:val="000000" w:themeColor="text1"/>
        </w:rPr>
        <w:t xml:space="preserve">Prior to surveys in 2005, these reefs </w:t>
      </w:r>
      <w:r w:rsidR="007331C0" w:rsidRPr="00F76345">
        <w:rPr>
          <w:color w:val="000000" w:themeColor="text1"/>
        </w:rPr>
        <w:t xml:space="preserve">were </w:t>
      </w:r>
      <w:r w:rsidR="00CB2B8D" w:rsidRPr="00F76345">
        <w:rPr>
          <w:color w:val="000000" w:themeColor="text1"/>
        </w:rPr>
        <w:t xml:space="preserve">monitored </w:t>
      </w:r>
      <w:r w:rsidR="007331C0" w:rsidRPr="00F76345">
        <w:rPr>
          <w:color w:val="000000" w:themeColor="text1"/>
        </w:rPr>
        <w:t xml:space="preserve">annually </w:t>
      </w:r>
      <w:r w:rsidR="00CB2B8D" w:rsidRPr="00F76345">
        <w:rPr>
          <w:color w:val="000000" w:themeColor="text1"/>
        </w:rPr>
        <w:t xml:space="preserve">by Sea Research since 1995 (Ayling and Ayling 2005). The location of Snapper Island just 4km from the mouth of the Daintree River exposes corals </w:t>
      </w:r>
      <w:r w:rsidR="007C5ADD">
        <w:rPr>
          <w:color w:val="000000" w:themeColor="text1"/>
        </w:rPr>
        <w:t xml:space="preserve">frequently </w:t>
      </w:r>
      <w:r w:rsidR="00CB2B8D" w:rsidRPr="00F76345">
        <w:rPr>
          <w:color w:val="000000" w:themeColor="text1"/>
        </w:rPr>
        <w:t xml:space="preserve">to low salinity waters during flood events </w:t>
      </w:r>
      <w:r w:rsidR="007C5ADD">
        <w:rPr>
          <w:color w:val="000000" w:themeColor="text1"/>
        </w:rPr>
        <w:t>(</w:t>
      </w:r>
      <w:r w:rsidR="003F2DDD">
        <w:rPr>
          <w:color w:val="000000" w:themeColor="text1"/>
        </w:rPr>
        <w:t>Figure 3</w:t>
      </w:r>
      <w:r w:rsidR="007C5ADD">
        <w:rPr>
          <w:color w:val="000000" w:themeColor="text1"/>
        </w:rPr>
        <w:t xml:space="preserve">) </w:t>
      </w:r>
      <w:r w:rsidR="00CB2B8D" w:rsidRPr="00F76345">
        <w:rPr>
          <w:color w:val="000000" w:themeColor="text1"/>
        </w:rPr>
        <w:t xml:space="preserve">with high rates of mortality recorded at Snapper South 2m depth as a result of flooding in 1996 and then again in 2004 (Ayling and Ayling 2005). While not monitored at that time, anecdotal evidence suggests the deeper 5m sites were below the impact of these flood events. The coral communities at Snapper North were less </w:t>
      </w:r>
      <w:r w:rsidR="00E045C2">
        <w:rPr>
          <w:color w:val="000000" w:themeColor="text1"/>
        </w:rPr>
        <w:t xml:space="preserve">damaged </w:t>
      </w:r>
      <w:r w:rsidR="00CB2B8D" w:rsidRPr="00F76345">
        <w:rPr>
          <w:color w:val="000000" w:themeColor="text1"/>
        </w:rPr>
        <w:t xml:space="preserve">by these floods, though they did suffer substantial reductions in cover caused by coral bleaching in 1998 and then Cyclone Rona in 1999 (Ayling and Ayling 2005). </w:t>
      </w:r>
      <w:r w:rsidR="007331C0" w:rsidRPr="00F76345">
        <w:rPr>
          <w:color w:val="000000" w:themeColor="text1"/>
        </w:rPr>
        <w:t xml:space="preserve">Following each of these events coral cover began to increase demonstrating the resilience of these communities (Sweatman </w:t>
      </w:r>
      <w:r w:rsidR="007331C0" w:rsidRPr="0092659B">
        <w:rPr>
          <w:i/>
          <w:color w:val="000000" w:themeColor="text1"/>
        </w:rPr>
        <w:t>et al.</w:t>
      </w:r>
      <w:r w:rsidR="007331C0" w:rsidRPr="00F76345">
        <w:rPr>
          <w:color w:val="000000" w:themeColor="text1"/>
        </w:rPr>
        <w:t xml:space="preserve"> 2007, </w:t>
      </w:r>
      <w:r w:rsidR="007331C0" w:rsidRPr="00F76345">
        <w:rPr>
          <w:color w:val="000000" w:themeColor="text1"/>
          <w:lang w:eastAsia="en-AU"/>
        </w:rPr>
        <w:t>Table A</w:t>
      </w:r>
      <w:r w:rsidR="006959A1">
        <w:rPr>
          <w:color w:val="000000" w:themeColor="text1"/>
          <w:lang w:eastAsia="en-AU"/>
        </w:rPr>
        <w:t>2-6</w:t>
      </w:r>
      <w:r w:rsidR="007331C0" w:rsidRPr="00F76345">
        <w:rPr>
          <w:color w:val="000000" w:themeColor="text1"/>
        </w:rPr>
        <w:t>).</w:t>
      </w:r>
    </w:p>
    <w:p w:rsidR="006959A1" w:rsidRPr="00F76345" w:rsidRDefault="006959A1" w:rsidP="00CB2B8D">
      <w:pPr>
        <w:rPr>
          <w:color w:val="000000" w:themeColor="text1"/>
        </w:rPr>
      </w:pPr>
    </w:p>
    <w:p w:rsidR="00391CDC" w:rsidRDefault="00391CDC" w:rsidP="00391CDC">
      <w:pPr>
        <w:rPr>
          <w:color w:val="000000" w:themeColor="text1"/>
        </w:rPr>
      </w:pPr>
      <w:r w:rsidRPr="00F76345">
        <w:rPr>
          <w:color w:val="000000" w:themeColor="text1"/>
        </w:rPr>
        <w:t xml:space="preserve">This </w:t>
      </w:r>
      <w:r w:rsidR="007C5ADD">
        <w:rPr>
          <w:color w:val="000000" w:themeColor="text1"/>
        </w:rPr>
        <w:t>capacity</w:t>
      </w:r>
      <w:r w:rsidRPr="00F76345">
        <w:rPr>
          <w:color w:val="000000" w:themeColor="text1"/>
        </w:rPr>
        <w:t xml:space="preserve"> to recover is</w:t>
      </w:r>
      <w:r w:rsidR="006959A1">
        <w:rPr>
          <w:color w:val="000000" w:themeColor="text1"/>
        </w:rPr>
        <w:t xml:space="preserve"> also </w:t>
      </w:r>
      <w:r w:rsidRPr="00F76345">
        <w:rPr>
          <w:color w:val="000000" w:themeColor="text1"/>
        </w:rPr>
        <w:t>evident in the observations presented here with coral cover increasing over the period 2005 to 2007 at all locations (</w:t>
      </w:r>
      <w:r w:rsidR="003F2DDD">
        <w:rPr>
          <w:color w:val="000000" w:themeColor="text1"/>
        </w:rPr>
        <w:t>Figure 7</w:t>
      </w:r>
      <w:r w:rsidR="00CB2B8D" w:rsidRPr="00F76345">
        <w:rPr>
          <w:color w:val="000000" w:themeColor="text1"/>
        </w:rPr>
        <w:t xml:space="preserve">d, </w:t>
      </w:r>
      <w:r w:rsidR="0062443C">
        <w:rPr>
          <w:color w:val="000000" w:themeColor="text1"/>
        </w:rPr>
        <w:t>Figure</w:t>
      </w:r>
      <w:r w:rsidR="00CB2B8D" w:rsidRPr="00F76345">
        <w:rPr>
          <w:color w:val="000000" w:themeColor="text1"/>
        </w:rPr>
        <w:t xml:space="preserve"> A2</w:t>
      </w:r>
      <w:r w:rsidR="006959A1">
        <w:rPr>
          <w:color w:val="000000" w:themeColor="text1"/>
        </w:rPr>
        <w:t>-</w:t>
      </w:r>
      <w:r w:rsidR="005E7504">
        <w:rPr>
          <w:color w:val="000000" w:themeColor="text1"/>
        </w:rPr>
        <w:t>3</w:t>
      </w:r>
      <w:r w:rsidRPr="00F76345">
        <w:rPr>
          <w:color w:val="000000" w:themeColor="text1"/>
        </w:rPr>
        <w:t>)</w:t>
      </w:r>
      <w:r w:rsidR="007C5ADD">
        <w:rPr>
          <w:color w:val="000000" w:themeColor="text1"/>
        </w:rPr>
        <w:t xml:space="preserve"> and contributes to </w:t>
      </w:r>
      <w:r w:rsidR="00CE244C">
        <w:rPr>
          <w:color w:val="000000" w:themeColor="text1"/>
        </w:rPr>
        <w:t>the</w:t>
      </w:r>
      <w:r w:rsidR="007C5ADD">
        <w:rPr>
          <w:color w:val="000000" w:themeColor="text1"/>
        </w:rPr>
        <w:t xml:space="preserve"> initial ‘very good’ assessment of </w:t>
      </w:r>
      <w:r w:rsidR="00540B95" w:rsidRPr="00F76345">
        <w:rPr>
          <w:color w:val="000000" w:themeColor="text1"/>
        </w:rPr>
        <w:t>the coral health index in 2008.  Since this initial assessment the coral health index has progressively declined</w:t>
      </w:r>
      <w:r w:rsidR="006959A1">
        <w:rPr>
          <w:color w:val="000000" w:themeColor="text1"/>
        </w:rPr>
        <w:t xml:space="preserve">, mirroring </w:t>
      </w:r>
      <w:r w:rsidR="00EC2A9A">
        <w:rPr>
          <w:color w:val="000000" w:themeColor="text1"/>
        </w:rPr>
        <w:t>the</w:t>
      </w:r>
      <w:r w:rsidR="006959A1">
        <w:rPr>
          <w:color w:val="000000" w:themeColor="text1"/>
        </w:rPr>
        <w:t xml:space="preserve"> trajectory in</w:t>
      </w:r>
      <w:r w:rsidR="00540B95" w:rsidRPr="00F76345">
        <w:rPr>
          <w:color w:val="000000" w:themeColor="text1"/>
        </w:rPr>
        <w:t xml:space="preserve"> the wa</w:t>
      </w:r>
      <w:r w:rsidR="006959A1">
        <w:rPr>
          <w:color w:val="000000" w:themeColor="text1"/>
        </w:rPr>
        <w:t xml:space="preserve">ter quality index (Figures 7a, </w:t>
      </w:r>
      <w:r w:rsidR="00540B95" w:rsidRPr="00F76345">
        <w:rPr>
          <w:color w:val="000000" w:themeColor="text1"/>
        </w:rPr>
        <w:t>8b)</w:t>
      </w:r>
      <w:r w:rsidR="006959A1">
        <w:rPr>
          <w:color w:val="000000" w:themeColor="text1"/>
        </w:rPr>
        <w:t xml:space="preserve">. </w:t>
      </w:r>
      <w:r w:rsidR="003F72D3" w:rsidRPr="00F76345">
        <w:rPr>
          <w:color w:val="000000" w:themeColor="text1"/>
        </w:rPr>
        <w:t xml:space="preserve">The declines in the coral health index represent the culmination of several processes. From 2009 a </w:t>
      </w:r>
      <w:r w:rsidR="00EC2A9A">
        <w:rPr>
          <w:color w:val="000000" w:themeColor="text1"/>
        </w:rPr>
        <w:t>reduction</w:t>
      </w:r>
      <w:r w:rsidR="003F72D3" w:rsidRPr="00F76345">
        <w:rPr>
          <w:color w:val="000000" w:themeColor="text1"/>
        </w:rPr>
        <w:t xml:space="preserve"> in the rate of coral cover increase began to reduce scores for the coral change indicator</w:t>
      </w:r>
      <w:r w:rsidR="001761A9" w:rsidRPr="00F76345">
        <w:rPr>
          <w:color w:val="000000" w:themeColor="text1"/>
        </w:rPr>
        <w:t xml:space="preserve">. In 2010 there was an increase in </w:t>
      </w:r>
      <w:r w:rsidR="003F72D3" w:rsidRPr="00F76345">
        <w:rPr>
          <w:color w:val="000000" w:themeColor="text1"/>
        </w:rPr>
        <w:t xml:space="preserve">levels of coral disease </w:t>
      </w:r>
      <w:r w:rsidR="00AC6906">
        <w:rPr>
          <w:color w:val="000000" w:themeColor="text1"/>
        </w:rPr>
        <w:t xml:space="preserve">(Figure A2-10) </w:t>
      </w:r>
      <w:r w:rsidR="001761A9" w:rsidRPr="00F76345">
        <w:rPr>
          <w:color w:val="000000" w:themeColor="text1"/>
        </w:rPr>
        <w:t xml:space="preserve">causing obvious mortality of corals further limiting coral cover increase or resulting in coral declines in 2010 and 2011. The density of juvenile corals </w:t>
      </w:r>
      <w:r w:rsidR="006959A1">
        <w:rPr>
          <w:color w:val="000000" w:themeColor="text1"/>
        </w:rPr>
        <w:t xml:space="preserve">has generally </w:t>
      </w:r>
      <w:r w:rsidR="008E2E49">
        <w:rPr>
          <w:color w:val="000000" w:themeColor="text1"/>
        </w:rPr>
        <w:t>declined with the exception of the 2m depth at Snapper South where a strong pulse of recruitment was observed over the period 2008-2010 (Figure A2-3)</w:t>
      </w:r>
      <w:r w:rsidR="001761A9" w:rsidRPr="00F76345">
        <w:rPr>
          <w:color w:val="000000" w:themeColor="text1"/>
        </w:rPr>
        <w:t xml:space="preserve">. </w:t>
      </w:r>
      <w:r w:rsidR="002C3A03">
        <w:rPr>
          <w:color w:val="000000" w:themeColor="text1"/>
        </w:rPr>
        <w:t xml:space="preserve">In 2012 </w:t>
      </w:r>
      <w:r w:rsidR="002C3A03" w:rsidRPr="00F76345">
        <w:rPr>
          <w:color w:val="000000" w:themeColor="text1"/>
        </w:rPr>
        <w:t xml:space="preserve">small numbers of small (generally &lt;20cm diameter) </w:t>
      </w:r>
      <w:r w:rsidR="001761A9" w:rsidRPr="00F76345">
        <w:rPr>
          <w:color w:val="000000" w:themeColor="text1"/>
        </w:rPr>
        <w:t xml:space="preserve">crown-of-thorns </w:t>
      </w:r>
      <w:r w:rsidR="007C5ADD">
        <w:rPr>
          <w:color w:val="000000" w:themeColor="text1"/>
        </w:rPr>
        <w:t>seastars</w:t>
      </w:r>
      <w:r w:rsidR="001761A9" w:rsidRPr="00F76345">
        <w:rPr>
          <w:color w:val="000000" w:themeColor="text1"/>
        </w:rPr>
        <w:t xml:space="preserve"> </w:t>
      </w:r>
      <w:r w:rsidR="002C3A03">
        <w:rPr>
          <w:color w:val="000000" w:themeColor="text1"/>
        </w:rPr>
        <w:t>(COTS) where</w:t>
      </w:r>
      <w:r w:rsidR="001761A9" w:rsidRPr="00F76345">
        <w:rPr>
          <w:color w:val="000000" w:themeColor="text1"/>
        </w:rPr>
        <w:t xml:space="preserve"> observed</w:t>
      </w:r>
      <w:r w:rsidR="002C3A03">
        <w:rPr>
          <w:color w:val="000000" w:themeColor="text1"/>
        </w:rPr>
        <w:t xml:space="preserve">. In 2013 the numbers </w:t>
      </w:r>
      <w:r w:rsidR="009F380E">
        <w:rPr>
          <w:color w:val="000000" w:themeColor="text1"/>
        </w:rPr>
        <w:t>(600 per hectare)</w:t>
      </w:r>
      <w:r w:rsidR="002C3A03">
        <w:rPr>
          <w:color w:val="000000" w:themeColor="text1"/>
        </w:rPr>
        <w:t xml:space="preserve"> and size</w:t>
      </w:r>
      <w:r w:rsidR="001761A9" w:rsidRPr="00F76345">
        <w:rPr>
          <w:color w:val="000000" w:themeColor="text1"/>
        </w:rPr>
        <w:t xml:space="preserve"> (</w:t>
      </w:r>
      <w:r w:rsidR="009F380E">
        <w:rPr>
          <w:color w:val="000000" w:themeColor="text1"/>
        </w:rPr>
        <w:t xml:space="preserve">most </w:t>
      </w:r>
      <w:r w:rsidR="001761A9" w:rsidRPr="00F76345">
        <w:rPr>
          <w:color w:val="000000" w:themeColor="text1"/>
        </w:rPr>
        <w:t>&gt;</w:t>
      </w:r>
      <w:r w:rsidR="009F380E">
        <w:rPr>
          <w:color w:val="000000" w:themeColor="text1"/>
        </w:rPr>
        <w:t>25</w:t>
      </w:r>
      <w:r w:rsidR="009F380E" w:rsidRPr="00F76345">
        <w:rPr>
          <w:color w:val="000000" w:themeColor="text1"/>
        </w:rPr>
        <w:t xml:space="preserve">cm </w:t>
      </w:r>
      <w:r w:rsidR="008E2E49">
        <w:rPr>
          <w:color w:val="000000" w:themeColor="text1"/>
        </w:rPr>
        <w:t>diameter)</w:t>
      </w:r>
      <w:r w:rsidR="001761A9" w:rsidRPr="00F76345">
        <w:rPr>
          <w:color w:val="000000" w:themeColor="text1"/>
        </w:rPr>
        <w:t xml:space="preserve"> </w:t>
      </w:r>
      <w:r w:rsidR="002C3A03">
        <w:rPr>
          <w:color w:val="000000" w:themeColor="text1"/>
        </w:rPr>
        <w:t xml:space="preserve">of COTS had increased and these coral predators </w:t>
      </w:r>
      <w:r w:rsidR="008E2E49">
        <w:rPr>
          <w:color w:val="000000" w:themeColor="text1"/>
        </w:rPr>
        <w:t>were clearly causing substantial damage to coral communities</w:t>
      </w:r>
      <w:r w:rsidR="002C3A03">
        <w:rPr>
          <w:color w:val="000000" w:themeColor="text1"/>
        </w:rPr>
        <w:t>,</w:t>
      </w:r>
      <w:r w:rsidR="008E2E49">
        <w:rPr>
          <w:color w:val="000000" w:themeColor="text1"/>
        </w:rPr>
        <w:t xml:space="preserve"> </w:t>
      </w:r>
      <w:r w:rsidR="001761A9" w:rsidRPr="00F76345">
        <w:rPr>
          <w:color w:val="000000" w:themeColor="text1"/>
        </w:rPr>
        <w:t>and in particular</w:t>
      </w:r>
      <w:r w:rsidR="002C3A03">
        <w:rPr>
          <w:color w:val="000000" w:themeColor="text1"/>
        </w:rPr>
        <w:t>,</w:t>
      </w:r>
      <w:r w:rsidR="001761A9" w:rsidRPr="00F76345">
        <w:rPr>
          <w:color w:val="000000" w:themeColor="text1"/>
        </w:rPr>
        <w:t xml:space="preserve"> </w:t>
      </w:r>
      <w:r w:rsidR="008E2E49">
        <w:rPr>
          <w:color w:val="000000" w:themeColor="text1"/>
        </w:rPr>
        <w:t xml:space="preserve">reducing </w:t>
      </w:r>
      <w:r w:rsidR="001761A9" w:rsidRPr="00F76345">
        <w:rPr>
          <w:color w:val="000000" w:themeColor="text1"/>
        </w:rPr>
        <w:t xml:space="preserve">the cover of the family </w:t>
      </w:r>
      <w:r w:rsidR="00F76345" w:rsidRPr="00F76345">
        <w:rPr>
          <w:color w:val="000000" w:themeColor="text1"/>
        </w:rPr>
        <w:t>Acroporidae (Figure A2</w:t>
      </w:r>
      <w:r w:rsidR="008E2E49">
        <w:rPr>
          <w:color w:val="000000" w:themeColor="text1"/>
        </w:rPr>
        <w:t>-3</w:t>
      </w:r>
      <w:r w:rsidR="00F76345" w:rsidRPr="00F76345">
        <w:rPr>
          <w:color w:val="000000" w:themeColor="text1"/>
        </w:rPr>
        <w:t>). Finally</w:t>
      </w:r>
      <w:r w:rsidR="00ED679D">
        <w:rPr>
          <w:color w:val="000000" w:themeColor="text1"/>
        </w:rPr>
        <w:t>,</w:t>
      </w:r>
      <w:r w:rsidR="00F76345" w:rsidRPr="00F76345">
        <w:rPr>
          <w:color w:val="000000" w:themeColor="text1"/>
        </w:rPr>
        <w:t xml:space="preserve"> in parallel with the loss of coral as a re</w:t>
      </w:r>
      <w:r w:rsidR="008E2E49">
        <w:rPr>
          <w:color w:val="000000" w:themeColor="text1"/>
        </w:rPr>
        <w:t>sult of disease and COTS</w:t>
      </w:r>
      <w:r w:rsidR="00A82ADA">
        <w:rPr>
          <w:color w:val="000000" w:themeColor="text1"/>
        </w:rPr>
        <w:t>,</w:t>
      </w:r>
      <w:r w:rsidR="00F76345" w:rsidRPr="00F76345">
        <w:rPr>
          <w:color w:val="000000" w:themeColor="text1"/>
        </w:rPr>
        <w:t xml:space="preserve"> </w:t>
      </w:r>
      <w:r w:rsidR="00A82ADA">
        <w:rPr>
          <w:color w:val="000000" w:themeColor="text1"/>
        </w:rPr>
        <w:t xml:space="preserve">there </w:t>
      </w:r>
      <w:r w:rsidR="00F76345" w:rsidRPr="00F76345">
        <w:rPr>
          <w:color w:val="000000" w:themeColor="text1"/>
        </w:rPr>
        <w:t>has been an increase in the cover of macroalgae (</w:t>
      </w:r>
      <w:r w:rsidR="003F2DDD">
        <w:rPr>
          <w:color w:val="000000" w:themeColor="text1"/>
        </w:rPr>
        <w:t>Figure 7</w:t>
      </w:r>
      <w:r w:rsidR="00F76345" w:rsidRPr="00F76345">
        <w:rPr>
          <w:color w:val="000000" w:themeColor="text1"/>
        </w:rPr>
        <w:t xml:space="preserve">f). </w:t>
      </w:r>
      <w:r w:rsidRPr="00F76345">
        <w:rPr>
          <w:color w:val="000000" w:themeColor="text1"/>
        </w:rPr>
        <w:t xml:space="preserve">The </w:t>
      </w:r>
      <w:r w:rsidR="00F76345" w:rsidRPr="00F76345">
        <w:rPr>
          <w:color w:val="000000" w:themeColor="text1"/>
        </w:rPr>
        <w:t>macroalg</w:t>
      </w:r>
      <w:r w:rsidRPr="00F76345">
        <w:rPr>
          <w:color w:val="000000" w:themeColor="text1"/>
        </w:rPr>
        <w:t xml:space="preserve">al community is predominantly composed of red algae, a group that has been shown to inhibit coral growth by both direct shading and also by causing changes to the chemical microenvironment of the surrounding water (Hauri </w:t>
      </w:r>
      <w:r w:rsidRPr="0092659B">
        <w:rPr>
          <w:i/>
          <w:color w:val="000000" w:themeColor="text1"/>
        </w:rPr>
        <w:t>et al.</w:t>
      </w:r>
      <w:r w:rsidRPr="00F76345">
        <w:rPr>
          <w:color w:val="000000" w:themeColor="text1"/>
        </w:rPr>
        <w:t xml:space="preserve"> 2010). </w:t>
      </w:r>
    </w:p>
    <w:p w:rsidR="00BB4776" w:rsidRDefault="00BB4776" w:rsidP="00391CDC"/>
    <w:p w:rsidR="00B244BB" w:rsidRPr="002D1934" w:rsidRDefault="002C3A03" w:rsidP="00B244BB">
      <w:pPr>
        <w:rPr>
          <w:color w:val="000000" w:themeColor="text1"/>
        </w:rPr>
      </w:pPr>
      <w:r>
        <w:rPr>
          <w:color w:val="000000" w:themeColor="text1"/>
        </w:rPr>
        <w:t>In parallel to</w:t>
      </w:r>
      <w:r w:rsidR="005667CE">
        <w:rPr>
          <w:color w:val="000000" w:themeColor="text1"/>
        </w:rPr>
        <w:t xml:space="preserve"> the decline in the coral health index w</w:t>
      </w:r>
      <w:r w:rsidR="00ED679D">
        <w:rPr>
          <w:color w:val="000000" w:themeColor="text1"/>
        </w:rPr>
        <w:t>as a substantial decline in the</w:t>
      </w:r>
      <w:r w:rsidR="00B244BB" w:rsidRPr="002D1934">
        <w:rPr>
          <w:color w:val="000000" w:themeColor="text1"/>
        </w:rPr>
        <w:t xml:space="preserve"> FORAM index </w:t>
      </w:r>
      <w:r w:rsidR="00ED679D">
        <w:rPr>
          <w:color w:val="000000" w:themeColor="text1"/>
        </w:rPr>
        <w:t xml:space="preserve">at </w:t>
      </w:r>
      <w:r w:rsidR="005667CE">
        <w:rPr>
          <w:color w:val="000000" w:themeColor="text1"/>
        </w:rPr>
        <w:t>Snapper North to values around 4 from 2010-2013 (</w:t>
      </w:r>
      <w:r w:rsidR="003F2DDD">
        <w:rPr>
          <w:color w:val="000000" w:themeColor="text1"/>
        </w:rPr>
        <w:t>Figure 7</w:t>
      </w:r>
      <w:r w:rsidR="005667CE">
        <w:rPr>
          <w:color w:val="000000" w:themeColor="text1"/>
        </w:rPr>
        <w:t>a)</w:t>
      </w:r>
      <w:r>
        <w:rPr>
          <w:color w:val="000000" w:themeColor="text1"/>
        </w:rPr>
        <w:t>.</w:t>
      </w:r>
      <w:r w:rsidR="005667CE">
        <w:rPr>
          <w:color w:val="000000" w:themeColor="text1"/>
        </w:rPr>
        <w:t xml:space="preserve"> </w:t>
      </w:r>
      <w:r w:rsidR="00B244BB" w:rsidRPr="002D1934">
        <w:rPr>
          <w:color w:val="000000" w:themeColor="text1"/>
        </w:rPr>
        <w:t xml:space="preserve"> In the Caribbean, FORAM index values of between 2 and 4 reflect environmental conditions that are marginal for coral reef growth (Hallock </w:t>
      </w:r>
      <w:r w:rsidR="00B244BB" w:rsidRPr="002D1934">
        <w:rPr>
          <w:i/>
          <w:color w:val="000000" w:themeColor="text1"/>
        </w:rPr>
        <w:t>et al.</w:t>
      </w:r>
      <w:r w:rsidR="00B244BB" w:rsidRPr="002D1934">
        <w:rPr>
          <w:color w:val="000000" w:themeColor="text1"/>
        </w:rPr>
        <w:t xml:space="preserve"> 2003).  </w:t>
      </w:r>
      <w:r w:rsidR="005667CE">
        <w:rPr>
          <w:color w:val="000000" w:themeColor="text1"/>
        </w:rPr>
        <w:t>This</w:t>
      </w:r>
      <w:r w:rsidR="00B244BB" w:rsidRPr="002D1934">
        <w:rPr>
          <w:color w:val="000000" w:themeColor="text1"/>
        </w:rPr>
        <w:t xml:space="preserve"> result coincides with a period during which </w:t>
      </w:r>
      <w:r w:rsidR="00B244BB" w:rsidRPr="002D1934">
        <w:rPr>
          <w:color w:val="000000" w:themeColor="text1"/>
        </w:rPr>
        <w:lastRenderedPageBreak/>
        <w:t xml:space="preserve">the rate of increase in coral cover was suppressed </w:t>
      </w:r>
      <w:r w:rsidR="008E2E49">
        <w:rPr>
          <w:color w:val="000000" w:themeColor="text1"/>
        </w:rPr>
        <w:t xml:space="preserve">and </w:t>
      </w:r>
      <w:r w:rsidR="009414B0">
        <w:rPr>
          <w:color w:val="000000" w:themeColor="text1"/>
        </w:rPr>
        <w:t xml:space="preserve">high incidences of disease </w:t>
      </w:r>
      <w:r w:rsidR="00ED679D">
        <w:rPr>
          <w:color w:val="000000" w:themeColor="text1"/>
        </w:rPr>
        <w:t xml:space="preserve">were </w:t>
      </w:r>
      <w:r w:rsidR="009414B0">
        <w:rPr>
          <w:color w:val="000000" w:themeColor="text1"/>
        </w:rPr>
        <w:t xml:space="preserve">observed </w:t>
      </w:r>
      <w:r w:rsidR="00B244BB" w:rsidRPr="002D1934">
        <w:rPr>
          <w:color w:val="000000" w:themeColor="text1"/>
        </w:rPr>
        <w:t>(Table</w:t>
      </w:r>
      <w:r w:rsidR="007E15CC">
        <w:rPr>
          <w:color w:val="000000" w:themeColor="text1"/>
        </w:rPr>
        <w:t>s</w:t>
      </w:r>
      <w:r w:rsidR="00B244BB" w:rsidRPr="002D1934">
        <w:rPr>
          <w:color w:val="000000" w:themeColor="text1"/>
        </w:rPr>
        <w:t xml:space="preserve"> </w:t>
      </w:r>
      <w:r w:rsidR="009414B0">
        <w:rPr>
          <w:color w:val="000000" w:themeColor="text1"/>
        </w:rPr>
        <w:t>A2</w:t>
      </w:r>
      <w:r w:rsidR="008E2E49">
        <w:rPr>
          <w:color w:val="000000" w:themeColor="text1"/>
        </w:rPr>
        <w:t>-</w:t>
      </w:r>
      <w:r w:rsidR="005644C9">
        <w:rPr>
          <w:color w:val="000000" w:themeColor="text1"/>
        </w:rPr>
        <w:t>6</w:t>
      </w:r>
      <w:r w:rsidR="008E2E49">
        <w:rPr>
          <w:color w:val="000000" w:themeColor="text1"/>
        </w:rPr>
        <w:t>,</w:t>
      </w:r>
      <w:r w:rsidR="005644C9">
        <w:rPr>
          <w:color w:val="000000" w:themeColor="text1"/>
        </w:rPr>
        <w:t xml:space="preserve"> A2-7</w:t>
      </w:r>
      <w:r w:rsidR="007E15CC">
        <w:rPr>
          <w:color w:val="000000" w:themeColor="text1"/>
        </w:rPr>
        <w:t xml:space="preserve"> and Figure A2-10)</w:t>
      </w:r>
      <w:r w:rsidR="008E2E49">
        <w:rPr>
          <w:color w:val="000000" w:themeColor="text1"/>
        </w:rPr>
        <w:t xml:space="preserve"> </w:t>
      </w:r>
      <w:r w:rsidR="00ED679D">
        <w:rPr>
          <w:color w:val="000000" w:themeColor="text1"/>
        </w:rPr>
        <w:t xml:space="preserve">which </w:t>
      </w:r>
      <w:r w:rsidR="00B244BB" w:rsidRPr="002D1934">
        <w:rPr>
          <w:color w:val="000000" w:themeColor="text1"/>
        </w:rPr>
        <w:t xml:space="preserve">adds weight to the </w:t>
      </w:r>
      <w:r w:rsidR="009414B0">
        <w:rPr>
          <w:color w:val="000000" w:themeColor="text1"/>
        </w:rPr>
        <w:t>interpretation</w:t>
      </w:r>
      <w:r w:rsidR="00B244BB" w:rsidRPr="002D1934">
        <w:rPr>
          <w:color w:val="000000" w:themeColor="text1"/>
        </w:rPr>
        <w:t xml:space="preserve"> that environmental conditions </w:t>
      </w:r>
      <w:r w:rsidR="008E2E49">
        <w:rPr>
          <w:color w:val="000000" w:themeColor="text1"/>
        </w:rPr>
        <w:t>in recent years</w:t>
      </w:r>
      <w:r w:rsidR="00B244BB" w:rsidRPr="002D1934">
        <w:rPr>
          <w:color w:val="000000" w:themeColor="text1"/>
        </w:rPr>
        <w:t xml:space="preserve"> </w:t>
      </w:r>
      <w:r w:rsidR="008E2E49">
        <w:rPr>
          <w:color w:val="000000" w:themeColor="text1"/>
        </w:rPr>
        <w:t>have been</w:t>
      </w:r>
      <w:r w:rsidR="009414B0">
        <w:rPr>
          <w:color w:val="000000" w:themeColor="text1"/>
        </w:rPr>
        <w:t xml:space="preserve"> sufficiently poor to </w:t>
      </w:r>
      <w:r w:rsidR="008E2E49">
        <w:rPr>
          <w:color w:val="000000" w:themeColor="text1"/>
        </w:rPr>
        <w:t xml:space="preserve">have caused </w:t>
      </w:r>
      <w:r w:rsidR="00B244BB" w:rsidRPr="002D1934">
        <w:rPr>
          <w:color w:val="000000" w:themeColor="text1"/>
        </w:rPr>
        <w:t xml:space="preserve">chronic stress to </w:t>
      </w:r>
      <w:r w:rsidR="00ED679D">
        <w:rPr>
          <w:color w:val="000000" w:themeColor="text1"/>
        </w:rPr>
        <w:t xml:space="preserve">the </w:t>
      </w:r>
      <w:r w:rsidR="00B244BB" w:rsidRPr="002D1934">
        <w:rPr>
          <w:color w:val="000000" w:themeColor="text1"/>
        </w:rPr>
        <w:t>benthic communities</w:t>
      </w:r>
      <w:r w:rsidR="00ED679D">
        <w:rPr>
          <w:color w:val="000000" w:themeColor="text1"/>
        </w:rPr>
        <w:t xml:space="preserve"> at the monitored reefs</w:t>
      </w:r>
      <w:r w:rsidR="00B244BB" w:rsidRPr="002D1934">
        <w:rPr>
          <w:color w:val="000000" w:themeColor="text1"/>
        </w:rPr>
        <w:t xml:space="preserve">. </w:t>
      </w:r>
    </w:p>
    <w:p w:rsidR="00391CDC" w:rsidRPr="00391CDC" w:rsidRDefault="00391CDC" w:rsidP="00391CDC"/>
    <w:p w:rsidR="00A86825" w:rsidRDefault="00E30D2A" w:rsidP="00A86825">
      <w:pPr>
        <w:spacing w:before="5" w:after="5"/>
        <w:ind w:left="5" w:right="5"/>
        <w:jc w:val="center"/>
      </w:pPr>
      <w:r>
        <w:rPr>
          <w:noProof/>
          <w:lang w:val="en-AU" w:eastAsia="en-AU"/>
        </w:rPr>
        <w:drawing>
          <wp:inline distT="0" distB="0" distL="0" distR="0" wp14:anchorId="557844BE" wp14:editId="01F20B96">
            <wp:extent cx="5731510" cy="6877812"/>
            <wp:effectExtent l="0" t="0" r="2540" b="0"/>
            <wp:docPr id="11" name="Filename hint" descr=" Figure 6 Water quality trends in the Barron Daintree sub-region.&#10;Water quality index colour coding: dark green- ‘very good’; light green-‘good’; yellow – ‘moderate; orange – ‘poor’; red – ‘very poor’. The water quality index is the aggregate of variables plotted in with the exception of NOx and calculated as described in Appendix 1.2.3. Trends in manually sampled water quality variables are represented by blue lines with blue shaded areas defining 95% confidence intervals of those trends, black dots represent observed data. Trends of records from ECO FLNTUSB instruments are represented in red, individual records are not displayed. Dashed reference lines indicate guideline values.&#10;" title=" Figure 6 Water quality trends in the Barron Daintree sub-reg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Filename hint"/>
                    <pic:cNvPicPr/>
                  </pic:nvPicPr>
                  <pic:blipFill>
                    <a:blip r:embed="rId304"/>
                    <a:stretch>
                      <a:fillRect/>
                    </a:stretch>
                  </pic:blipFill>
                  <pic:spPr>
                    <a:xfrm>
                      <a:off x="0" y="0"/>
                      <a:ext cx="5731510" cy="6877812"/>
                    </a:xfrm>
                    <a:prstGeom prst="rect">
                      <a:avLst/>
                    </a:prstGeom>
                  </pic:spPr>
                </pic:pic>
              </a:graphicData>
            </a:graphic>
          </wp:inline>
        </w:drawing>
      </w:r>
    </w:p>
    <w:p w:rsidR="00253B64" w:rsidRDefault="00133452" w:rsidP="00A86825">
      <w:pPr>
        <w:pStyle w:val="Caption"/>
      </w:pPr>
      <w:bookmarkStart w:id="67" w:name="_Toc392930486"/>
      <w:r>
        <w:t xml:space="preserve">Figure </w:t>
      </w:r>
      <w:r>
        <w:fldChar w:fldCharType="begin"/>
      </w:r>
      <w:r>
        <w:instrText xml:space="preserve"> SEQ Figure \* ARABIC </w:instrText>
      </w:r>
      <w:r>
        <w:fldChar w:fldCharType="separate"/>
      </w:r>
      <w:r w:rsidR="00D523D3">
        <w:rPr>
          <w:noProof/>
        </w:rPr>
        <w:t>6</w:t>
      </w:r>
      <w:r>
        <w:fldChar w:fldCharType="end"/>
      </w:r>
      <w:r>
        <w:tab/>
      </w:r>
      <w:r w:rsidR="00CB546E">
        <w:t>Water quality trends in the Barron</w:t>
      </w:r>
      <w:r w:rsidR="00114ABC">
        <w:t xml:space="preserve"> </w:t>
      </w:r>
      <w:r w:rsidR="00CB546E">
        <w:t>Daintree sub-region.</w:t>
      </w:r>
      <w:bookmarkEnd w:id="67"/>
      <w:r w:rsidR="00CB546E">
        <w:t xml:space="preserve"> </w:t>
      </w:r>
    </w:p>
    <w:p w:rsidR="005B7407" w:rsidRPr="003B1E23" w:rsidRDefault="00114ABC" w:rsidP="00147434">
      <w:r w:rsidRPr="00133452">
        <w:rPr>
          <w:rStyle w:val="IntenseReference"/>
        </w:rPr>
        <w:t xml:space="preserve">Water quality index </w:t>
      </w:r>
      <w:r w:rsidR="00EC7A54" w:rsidRPr="00133452">
        <w:rPr>
          <w:rStyle w:val="IntenseReference"/>
        </w:rPr>
        <w:t>colour cod</w:t>
      </w:r>
      <w:r w:rsidR="007001AD" w:rsidRPr="00133452">
        <w:rPr>
          <w:rStyle w:val="IntenseReference"/>
        </w:rPr>
        <w:t>ing: dark green- ‘very good’; light green-‘good’; yellow – ‘moderate; orange – ‘poor’; red – ‘very poor’</w:t>
      </w:r>
      <w:r w:rsidR="003B1E23">
        <w:rPr>
          <w:rStyle w:val="IntenseReference"/>
        </w:rPr>
        <w:t xml:space="preserve">. The water quality index is the </w:t>
      </w:r>
      <w:r w:rsidR="00F018C4">
        <w:rPr>
          <w:rStyle w:val="IntenseReference"/>
        </w:rPr>
        <w:t xml:space="preserve">aggregate of </w:t>
      </w:r>
      <w:r w:rsidR="00FE7D66">
        <w:rPr>
          <w:rStyle w:val="IntenseReference"/>
        </w:rPr>
        <w:t>variables</w:t>
      </w:r>
      <w:r w:rsidR="003B1E23">
        <w:rPr>
          <w:rStyle w:val="IntenseReference"/>
        </w:rPr>
        <w:t xml:space="preserve"> plotted in with the exception of NOx and calculated as described in Appendix 1</w:t>
      </w:r>
      <w:r w:rsidR="00C93074">
        <w:rPr>
          <w:rStyle w:val="IntenseReference"/>
        </w:rPr>
        <w:t>.2.3</w:t>
      </w:r>
      <w:r w:rsidR="003B1E23">
        <w:rPr>
          <w:rStyle w:val="IntenseReference"/>
        </w:rPr>
        <w:t xml:space="preserve">. </w:t>
      </w:r>
      <w:r w:rsidR="00CB546E" w:rsidRPr="00133452">
        <w:rPr>
          <w:rStyle w:val="IntenseReference"/>
        </w:rPr>
        <w:t>Trends in manually sampled water quality variables are represented by blue lines with blue shaded areas defining 95% confidence intervals of those trends, black dots re</w:t>
      </w:r>
      <w:r w:rsidRPr="00133452">
        <w:rPr>
          <w:rStyle w:val="IntenseReference"/>
        </w:rPr>
        <w:t xml:space="preserve">present observed data. </w:t>
      </w:r>
      <w:r w:rsidR="00133452" w:rsidRPr="00133452">
        <w:rPr>
          <w:rStyle w:val="IntenseReference"/>
        </w:rPr>
        <w:t>Trends of records from ECO FLNTUSB instruments are represented in red, individual records are not displayed.</w:t>
      </w:r>
      <w:r w:rsidR="003B1E23">
        <w:rPr>
          <w:rStyle w:val="IntenseReference"/>
        </w:rPr>
        <w:t xml:space="preserve"> Dashed reference lines indicate guideline values.</w:t>
      </w:r>
    </w:p>
    <w:p w:rsidR="00A86825" w:rsidRDefault="003277CE" w:rsidP="00133452">
      <w:pPr>
        <w:pStyle w:val="Caption"/>
      </w:pPr>
      <w:r>
        <w:rPr>
          <w:noProof/>
          <w:lang w:val="en-AU" w:eastAsia="en-AU"/>
        </w:rPr>
        <w:lastRenderedPageBreak/>
        <w:drawing>
          <wp:inline distT="0" distB="0" distL="0" distR="0" wp14:anchorId="3DB335CF" wp14:editId="1F242883">
            <wp:extent cx="5731510" cy="6877812"/>
            <wp:effectExtent l="0" t="0" r="2540" b="0"/>
            <wp:docPr id="10" name="Filename hint" descr="Figure 7 Coral reef community and sediment quality trends in the Barron Daintree sub-region. &#10;Coral health index colour coding: dark green- ‘very good’; light green-‘good’; yellow – ‘moderate; orange – ‘poor’; red – ‘very poor’. Coral index is calculated from variables plotted in  d, f, h, along with the derived estimate of “rate of cover increase” as described in  Appendix 1.3.7.Trends in Foram index, sediment and benthic community variables are represented by blue lines with blue shaded areas defining 95% confidence intervals of those trends, grey lines represent observed profiles averaged over depths at individual reefs.&#10;" title="Figure 7 Coral reef community and sediment quality trends in the Barron Daintree sub-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Filename hint"/>
                    <pic:cNvPicPr/>
                  </pic:nvPicPr>
                  <pic:blipFill>
                    <a:blip r:embed="rId305"/>
                    <a:stretch>
                      <a:fillRect/>
                    </a:stretch>
                  </pic:blipFill>
                  <pic:spPr>
                    <a:xfrm>
                      <a:off x="0" y="0"/>
                      <a:ext cx="5731510" cy="6877812"/>
                    </a:xfrm>
                    <a:prstGeom prst="rect">
                      <a:avLst/>
                    </a:prstGeom>
                  </pic:spPr>
                </pic:pic>
              </a:graphicData>
            </a:graphic>
          </wp:inline>
        </w:drawing>
      </w:r>
    </w:p>
    <w:p w:rsidR="00A86825" w:rsidRDefault="00A86825" w:rsidP="00F110EC"/>
    <w:p w:rsidR="00253B64" w:rsidRDefault="003D0F00" w:rsidP="00114ABC">
      <w:pPr>
        <w:pStyle w:val="Caption"/>
      </w:pPr>
      <w:bookmarkStart w:id="68" w:name="_Toc392930487"/>
      <w:r>
        <w:t xml:space="preserve">Figure </w:t>
      </w:r>
      <w:r>
        <w:fldChar w:fldCharType="begin"/>
      </w:r>
      <w:r>
        <w:instrText xml:space="preserve"> SEQ Figure \* ARABIC </w:instrText>
      </w:r>
      <w:r>
        <w:fldChar w:fldCharType="separate"/>
      </w:r>
      <w:r w:rsidR="00D523D3">
        <w:rPr>
          <w:noProof/>
        </w:rPr>
        <w:t>7</w:t>
      </w:r>
      <w:r>
        <w:fldChar w:fldCharType="end"/>
      </w:r>
      <w:r>
        <w:tab/>
      </w:r>
      <w:r w:rsidR="00114ABC">
        <w:t>Coral reef community and sediment quality trends in the Barron Daintree sub-region.</w:t>
      </w:r>
      <w:bookmarkEnd w:id="68"/>
      <w:r w:rsidR="00114ABC">
        <w:t xml:space="preserve"> </w:t>
      </w:r>
    </w:p>
    <w:p w:rsidR="00A86825" w:rsidRPr="00B21399" w:rsidRDefault="00EC7A54" w:rsidP="00114ABC">
      <w:pPr>
        <w:pStyle w:val="Caption"/>
        <w:rPr>
          <w:rStyle w:val="IntenseReference"/>
        </w:rPr>
      </w:pPr>
      <w:r w:rsidRPr="00B21399">
        <w:rPr>
          <w:rStyle w:val="IntenseReference"/>
        </w:rPr>
        <w:t>Coral health index colour coding</w:t>
      </w:r>
      <w:r w:rsidR="007001AD" w:rsidRPr="00B21399">
        <w:rPr>
          <w:rStyle w:val="IntenseReference"/>
        </w:rPr>
        <w:t>:</w:t>
      </w:r>
      <w:r w:rsidRPr="00B21399">
        <w:rPr>
          <w:rStyle w:val="IntenseReference"/>
        </w:rPr>
        <w:t xml:space="preserve"> </w:t>
      </w:r>
      <w:r w:rsidR="007001AD" w:rsidRPr="00B21399">
        <w:rPr>
          <w:rStyle w:val="IntenseReference"/>
        </w:rPr>
        <w:t>dark green- ‘very good’; light green-‘good’; yellow – ‘moderate; orange – ‘poor’; red – ‘very poor’</w:t>
      </w:r>
      <w:r w:rsidRPr="00B21399">
        <w:rPr>
          <w:rStyle w:val="IntenseReference"/>
        </w:rPr>
        <w:t xml:space="preserve">. </w:t>
      </w:r>
      <w:r w:rsidR="002F3A8C">
        <w:rPr>
          <w:rStyle w:val="IntenseReference"/>
        </w:rPr>
        <w:t xml:space="preserve">Coral index </w:t>
      </w:r>
      <w:r w:rsidR="003B1E23">
        <w:rPr>
          <w:rStyle w:val="IntenseReference"/>
        </w:rPr>
        <w:t xml:space="preserve">is calculated from variables plotted in </w:t>
      </w:r>
      <w:r w:rsidR="002F3A8C">
        <w:rPr>
          <w:rStyle w:val="IntenseReference"/>
        </w:rPr>
        <w:t xml:space="preserve"> d, f, h</w:t>
      </w:r>
      <w:r w:rsidR="00FE7D66">
        <w:rPr>
          <w:rStyle w:val="IntenseReference"/>
        </w:rPr>
        <w:t xml:space="preserve">, along with the derived estimate of “rate of cover increase” as described in </w:t>
      </w:r>
      <w:r w:rsidR="002F3A8C">
        <w:rPr>
          <w:rStyle w:val="IntenseReference"/>
        </w:rPr>
        <w:t xml:space="preserve"> Appendix </w:t>
      </w:r>
      <w:r w:rsidR="00FE7D66">
        <w:rPr>
          <w:rStyle w:val="IntenseReference"/>
        </w:rPr>
        <w:t>1</w:t>
      </w:r>
      <w:r w:rsidR="00C93074">
        <w:rPr>
          <w:rStyle w:val="IntenseReference"/>
        </w:rPr>
        <w:t>.3.7</w:t>
      </w:r>
      <w:r w:rsidR="002F3A8C">
        <w:rPr>
          <w:rStyle w:val="IntenseReference"/>
        </w:rPr>
        <w:t>.</w:t>
      </w:r>
      <w:r w:rsidR="00114ABC" w:rsidRPr="00B21399">
        <w:rPr>
          <w:rStyle w:val="IntenseReference"/>
        </w:rPr>
        <w:t xml:space="preserve">Trends in </w:t>
      </w:r>
      <w:r w:rsidR="007001AD" w:rsidRPr="00B21399">
        <w:rPr>
          <w:rStyle w:val="IntenseReference"/>
        </w:rPr>
        <w:t>F</w:t>
      </w:r>
      <w:r w:rsidRPr="00B21399">
        <w:rPr>
          <w:rStyle w:val="IntenseReference"/>
        </w:rPr>
        <w:t xml:space="preserve">oram index, sediment and benthic </w:t>
      </w:r>
      <w:r w:rsidR="007001AD" w:rsidRPr="00B21399">
        <w:rPr>
          <w:rStyle w:val="IntenseReference"/>
        </w:rPr>
        <w:t xml:space="preserve">community variables </w:t>
      </w:r>
      <w:r w:rsidRPr="00B21399">
        <w:rPr>
          <w:rStyle w:val="IntenseReference"/>
        </w:rPr>
        <w:t>are</w:t>
      </w:r>
      <w:r w:rsidR="00114ABC" w:rsidRPr="00B21399">
        <w:rPr>
          <w:rStyle w:val="IntenseReference"/>
        </w:rPr>
        <w:t xml:space="preserve"> represented by blue lines with blue shaded areas defining 95% confidence intervals of those trends, </w:t>
      </w:r>
      <w:r w:rsidRPr="00B21399">
        <w:rPr>
          <w:rStyle w:val="IntenseReference"/>
        </w:rPr>
        <w:t xml:space="preserve">grey lines </w:t>
      </w:r>
      <w:r w:rsidR="00114ABC" w:rsidRPr="00B21399">
        <w:rPr>
          <w:rStyle w:val="IntenseReference"/>
        </w:rPr>
        <w:t xml:space="preserve">represent observed </w:t>
      </w:r>
      <w:r w:rsidRPr="00B21399">
        <w:rPr>
          <w:rStyle w:val="IntenseReference"/>
        </w:rPr>
        <w:t xml:space="preserve">profiles </w:t>
      </w:r>
      <w:r w:rsidR="003277CE">
        <w:rPr>
          <w:rStyle w:val="IntenseReference"/>
        </w:rPr>
        <w:t xml:space="preserve">averaged over depths </w:t>
      </w:r>
      <w:r w:rsidRPr="00B21399">
        <w:rPr>
          <w:rStyle w:val="IntenseReference"/>
        </w:rPr>
        <w:t>at individual reefs</w:t>
      </w:r>
      <w:r w:rsidR="007001AD" w:rsidRPr="00B21399">
        <w:rPr>
          <w:rStyle w:val="IntenseReference"/>
        </w:rPr>
        <w:t>.</w:t>
      </w:r>
    </w:p>
    <w:p w:rsidR="00057454" w:rsidRPr="0035307A" w:rsidRDefault="00057454" w:rsidP="009011C8">
      <w:pPr>
        <w:pStyle w:val="Heading3"/>
      </w:pPr>
      <w:bookmarkStart w:id="69" w:name="_Toc167192441"/>
      <w:r w:rsidRPr="003A0C2F">
        <w:rPr>
          <w:color w:val="4F81BD"/>
        </w:rPr>
        <w:br w:type="page"/>
      </w:r>
      <w:bookmarkStart w:id="70" w:name="_Toc393133576"/>
      <w:r w:rsidRPr="0035307A">
        <w:lastRenderedPageBreak/>
        <w:t>3.</w:t>
      </w:r>
      <w:r w:rsidR="002D76B0">
        <w:t>1</w:t>
      </w:r>
      <w:r w:rsidRPr="0035307A">
        <w:t>.2</w:t>
      </w:r>
      <w:r w:rsidRPr="0035307A">
        <w:tab/>
        <w:t>Wet Tropics Region: Johnstone Russell-Mulgrave sub-region</w:t>
      </w:r>
      <w:bookmarkEnd w:id="69"/>
      <w:bookmarkEnd w:id="70"/>
    </w:p>
    <w:p w:rsidR="00BF1788" w:rsidRDefault="00BF1788" w:rsidP="00BF1788">
      <w:r w:rsidRPr="00A450F2">
        <w:t xml:space="preserve">The </w:t>
      </w:r>
      <w:r>
        <w:t xml:space="preserve">sampling sites </w:t>
      </w:r>
      <w:r w:rsidRPr="00BE0EB1">
        <w:t xml:space="preserve">in this sub-region are </w:t>
      </w:r>
      <w:r>
        <w:t>influenced by the d</w:t>
      </w:r>
      <w:r w:rsidRPr="00BE0EB1">
        <w:t xml:space="preserve">ischarge from the </w:t>
      </w:r>
      <w:r w:rsidRPr="0035307A">
        <w:t>Russell-Mulgrave</w:t>
      </w:r>
      <w:r w:rsidRPr="00BE0EB1">
        <w:t xml:space="preserve"> and</w:t>
      </w:r>
      <w:r w:rsidRPr="00481F03">
        <w:t xml:space="preserve"> </w:t>
      </w:r>
      <w:r w:rsidRPr="0035307A">
        <w:t xml:space="preserve">Johnstone </w:t>
      </w:r>
      <w:r w:rsidRPr="00BE0EB1">
        <w:t xml:space="preserve">rivers, </w:t>
      </w:r>
      <w:r>
        <w:t xml:space="preserve">and, </w:t>
      </w:r>
      <w:r w:rsidRPr="00BE0EB1">
        <w:t xml:space="preserve">to a lesser extent, </w:t>
      </w:r>
      <w:r>
        <w:t>by other rivers south of the sub-region</w:t>
      </w:r>
      <w:r w:rsidR="00253B64">
        <w:t xml:space="preserve">, such as the Burdekin (Furnas </w:t>
      </w:r>
      <w:r w:rsidR="00253B64" w:rsidRPr="0092659B">
        <w:rPr>
          <w:i/>
        </w:rPr>
        <w:t>et al.</w:t>
      </w:r>
      <w:r w:rsidR="00253B64">
        <w:t xml:space="preserve"> 2013)</w:t>
      </w:r>
      <w:r w:rsidRPr="00BE0EB1">
        <w:t xml:space="preserve">. </w:t>
      </w:r>
      <w:r w:rsidRPr="00A450F2">
        <w:t>Th</w:t>
      </w:r>
      <w:r>
        <w:t>e sub-</w:t>
      </w:r>
      <w:r w:rsidRPr="00A450F2">
        <w:t>region</w:t>
      </w:r>
      <w:r>
        <w:t xml:space="preserve"> </w:t>
      </w:r>
      <w:r w:rsidRPr="00A450F2">
        <w:t>has a high proportion of forest and National Park area</w:t>
      </w:r>
      <w:r>
        <w:t xml:space="preserve">s; 20% of the sub-regional area is used for sugar production, especially in the lower catchment areas, </w:t>
      </w:r>
      <w:r w:rsidR="00253B64">
        <w:t xml:space="preserve">and </w:t>
      </w:r>
      <w:r>
        <w:t xml:space="preserve">there are significant grazing areas in the Johnstone catchment </w:t>
      </w:r>
      <w:r w:rsidRPr="00001B92">
        <w:t xml:space="preserve">(Brodie </w:t>
      </w:r>
      <w:r w:rsidRPr="0092659B">
        <w:rPr>
          <w:i/>
        </w:rPr>
        <w:t>et al.</w:t>
      </w:r>
      <w:r w:rsidRPr="00001B92">
        <w:t xml:space="preserve"> 2003)</w:t>
      </w:r>
      <w:r>
        <w:t>.</w:t>
      </w:r>
    </w:p>
    <w:p w:rsidR="00BF1788" w:rsidRDefault="00BF1788" w:rsidP="00BF1788"/>
    <w:p w:rsidR="00BF1788" w:rsidRDefault="00BF1788" w:rsidP="00BF1788">
      <w:pPr>
        <w:rPr>
          <w:color w:val="000000" w:themeColor="text1"/>
        </w:rPr>
      </w:pPr>
      <w:r>
        <w:rPr>
          <w:color w:val="000000" w:themeColor="text1"/>
        </w:rPr>
        <w:t>Six</w:t>
      </w:r>
      <w:r w:rsidRPr="002B7EB9">
        <w:rPr>
          <w:color w:val="000000" w:themeColor="text1"/>
        </w:rPr>
        <w:t xml:space="preserve"> reefs are sampled </w:t>
      </w:r>
      <w:r>
        <w:rPr>
          <w:color w:val="000000" w:themeColor="text1"/>
        </w:rPr>
        <w:t xml:space="preserve">for coral reef condition assessments </w:t>
      </w:r>
      <w:r w:rsidRPr="002B7EB9">
        <w:rPr>
          <w:color w:val="000000" w:themeColor="text1"/>
        </w:rPr>
        <w:t>in this sub-region</w:t>
      </w:r>
      <w:r>
        <w:rPr>
          <w:color w:val="000000" w:themeColor="text1"/>
        </w:rPr>
        <w:t xml:space="preserve"> and there are three water quality sampling locations</w:t>
      </w:r>
      <w:r w:rsidRPr="002B7EB9">
        <w:rPr>
          <w:color w:val="000000" w:themeColor="text1"/>
        </w:rPr>
        <w:t xml:space="preserve"> </w:t>
      </w:r>
      <w:r>
        <w:rPr>
          <w:color w:val="000000" w:themeColor="text1"/>
        </w:rPr>
        <w:t xml:space="preserve">co-located with the annually monitored core reefs </w:t>
      </w:r>
      <w:r w:rsidRPr="002B7EB9">
        <w:rPr>
          <w:color w:val="000000" w:themeColor="text1"/>
        </w:rPr>
        <w:t>(</w:t>
      </w:r>
      <w:r w:rsidR="003F2DDD">
        <w:rPr>
          <w:color w:val="000000" w:themeColor="text1"/>
        </w:rPr>
        <w:t>Figure 8</w:t>
      </w:r>
      <w:r w:rsidRPr="002B7EB9">
        <w:rPr>
          <w:color w:val="000000" w:themeColor="text1"/>
        </w:rPr>
        <w:t>).</w:t>
      </w:r>
      <w:r>
        <w:rPr>
          <w:color w:val="000000" w:themeColor="text1"/>
        </w:rPr>
        <w:t xml:space="preserve"> </w:t>
      </w:r>
    </w:p>
    <w:p w:rsidR="00BF1788" w:rsidRDefault="00BF1788" w:rsidP="00BF1788">
      <w:pPr>
        <w:rPr>
          <w:color w:val="000000" w:themeColor="text1"/>
        </w:rPr>
      </w:pPr>
    </w:p>
    <w:p w:rsidR="00BF1788" w:rsidRPr="002B7EB9" w:rsidRDefault="00BF1788" w:rsidP="00BF1788">
      <w:pPr>
        <w:rPr>
          <w:color w:val="000000" w:themeColor="text1"/>
        </w:rPr>
      </w:pPr>
      <w:r>
        <w:rPr>
          <w:color w:val="000000" w:themeColor="text1"/>
        </w:rPr>
        <w:t xml:space="preserve">The sampling locations in this region </w:t>
      </w:r>
      <w:r w:rsidR="00ED5BFE">
        <w:rPr>
          <w:color w:val="000000" w:themeColor="text1"/>
        </w:rPr>
        <w:t xml:space="preserve">that are located in the open coastal water body (see Table 1), </w:t>
      </w:r>
      <w:r w:rsidR="00B8647E">
        <w:rPr>
          <w:color w:val="000000" w:themeColor="text1"/>
        </w:rPr>
        <w:t>Fitzroy and High,</w:t>
      </w:r>
      <w:r>
        <w:rPr>
          <w:color w:val="000000" w:themeColor="text1"/>
        </w:rPr>
        <w:t xml:space="preserve"> are </w:t>
      </w:r>
      <w:r w:rsidR="00B8647E">
        <w:rPr>
          <w:color w:val="000000" w:themeColor="text1"/>
        </w:rPr>
        <w:t xml:space="preserve">frequently </w:t>
      </w:r>
      <w:r>
        <w:rPr>
          <w:color w:val="000000" w:themeColor="text1"/>
        </w:rPr>
        <w:t xml:space="preserve">exposed to secondary </w:t>
      </w:r>
      <w:r w:rsidR="00B8647E">
        <w:rPr>
          <w:color w:val="000000" w:themeColor="text1"/>
        </w:rPr>
        <w:t>plume-type</w:t>
      </w:r>
      <w:r>
        <w:rPr>
          <w:color w:val="000000" w:themeColor="text1"/>
        </w:rPr>
        <w:t xml:space="preserve"> </w:t>
      </w:r>
      <w:r w:rsidR="001252B2">
        <w:rPr>
          <w:color w:val="000000" w:themeColor="text1"/>
        </w:rPr>
        <w:t xml:space="preserve">waters </w:t>
      </w:r>
      <w:r w:rsidR="00ED5BFE">
        <w:rPr>
          <w:color w:val="000000" w:themeColor="text1"/>
        </w:rPr>
        <w:t>during</w:t>
      </w:r>
      <w:r>
        <w:rPr>
          <w:color w:val="000000" w:themeColor="text1"/>
        </w:rPr>
        <w:t xml:space="preserve"> the wet season, while the Frankland</w:t>
      </w:r>
      <w:r w:rsidR="00B8647E">
        <w:rPr>
          <w:color w:val="000000" w:themeColor="text1"/>
        </w:rPr>
        <w:t>s are</w:t>
      </w:r>
      <w:r>
        <w:rPr>
          <w:color w:val="000000" w:themeColor="text1"/>
        </w:rPr>
        <w:t xml:space="preserve"> located in the midshelf water body </w:t>
      </w:r>
      <w:r w:rsidR="00ED5BFE">
        <w:rPr>
          <w:color w:val="000000" w:themeColor="text1"/>
        </w:rPr>
        <w:t xml:space="preserve">and rarely </w:t>
      </w:r>
      <w:r w:rsidR="00716C94">
        <w:rPr>
          <w:color w:val="000000" w:themeColor="text1"/>
        </w:rPr>
        <w:t>exposed</w:t>
      </w:r>
      <w:r w:rsidR="00B8647E">
        <w:rPr>
          <w:color w:val="000000" w:themeColor="text1"/>
        </w:rPr>
        <w:t xml:space="preserve"> to secondary plume-type water</w:t>
      </w:r>
      <w:r w:rsidR="00ED5BFE">
        <w:rPr>
          <w:color w:val="000000" w:themeColor="text1"/>
        </w:rPr>
        <w:t xml:space="preserve"> (</w:t>
      </w:r>
      <w:r w:rsidR="003F2DDD">
        <w:rPr>
          <w:color w:val="000000" w:themeColor="text1"/>
        </w:rPr>
        <w:t>Figure 8</w:t>
      </w:r>
      <w:r w:rsidR="00ED5BFE">
        <w:rPr>
          <w:color w:val="000000" w:themeColor="text1"/>
        </w:rPr>
        <w:t>)</w:t>
      </w:r>
      <w:r>
        <w:rPr>
          <w:color w:val="000000" w:themeColor="text1"/>
        </w:rPr>
        <w:t xml:space="preserve">. </w:t>
      </w:r>
    </w:p>
    <w:p w:rsidR="00BF1788" w:rsidRDefault="00BF1788" w:rsidP="00BF1788"/>
    <w:p w:rsidR="00BF1788" w:rsidRDefault="001142BA" w:rsidP="00BF1788">
      <w:pPr>
        <w:spacing w:before="5" w:after="5"/>
        <w:ind w:left="5" w:right="5"/>
        <w:jc w:val="center"/>
      </w:pPr>
      <w:r>
        <w:rPr>
          <w:noProof/>
          <w:lang w:val="en-AU" w:eastAsia="en-AU"/>
        </w:rPr>
        <w:drawing>
          <wp:inline distT="0" distB="0" distL="0" distR="0" wp14:anchorId="4932D9B2" wp14:editId="3ED64CAB">
            <wp:extent cx="5943600" cy="2971800"/>
            <wp:effectExtent l="0" t="0" r="0" b="0"/>
            <wp:docPr id="18" name="Filename hint" descr="Figure 8 MMP sampling sites in the Johnstone Russell-Mulgrave sub-region. &#10;Black symbols are water quality and core reef sampling locations, white symbols are cycle reef locations, grey symbols are the six open water sites of the AIMS Cairns Transect. Gradients of exposure to flood plume water types (Álvarez-Romero et al. 2013) during the wet season (December to March) are represented as areas exposed to primary plume-type waters most days (&gt; 67% of days during the wet season, red shading) or frequently (33% - 67% of wet season days, orange shading), and areas exposed to secondary plume-type waters most days (&gt;67% of wet season days, solid green shading), frequently (33% - 67% of wet season days, transparent green shading) or rarely (&lt; 33% of wet season days, light blue shading).  &#10;" title="Figure 8 MMP sampling sites in the Johnstone Russell-Mulgrave sub-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Filename hint"/>
                    <pic:cNvPicPr/>
                  </pic:nvPicPr>
                  <pic:blipFill>
                    <a:blip r:embed="rId306"/>
                    <a:stretch>
                      <a:fillRect/>
                    </a:stretch>
                  </pic:blipFill>
                  <pic:spPr>
                    <a:xfrm>
                      <a:off x="0" y="0"/>
                      <a:ext cx="5943600" cy="2971800"/>
                    </a:xfrm>
                    <a:prstGeom prst="rect">
                      <a:avLst/>
                    </a:prstGeom>
                  </pic:spPr>
                </pic:pic>
              </a:graphicData>
            </a:graphic>
          </wp:inline>
        </w:drawing>
      </w:r>
    </w:p>
    <w:p w:rsidR="00253B64" w:rsidRDefault="00253B64" w:rsidP="001346B4">
      <w:pPr>
        <w:pStyle w:val="Caption"/>
      </w:pPr>
    </w:p>
    <w:p w:rsidR="00253B64" w:rsidRDefault="003D0F00" w:rsidP="001346B4">
      <w:pPr>
        <w:pStyle w:val="Caption"/>
      </w:pPr>
      <w:bookmarkStart w:id="71" w:name="_Toc392930488"/>
      <w:r>
        <w:t xml:space="preserve">Figure </w:t>
      </w:r>
      <w:r>
        <w:fldChar w:fldCharType="begin"/>
      </w:r>
      <w:r>
        <w:instrText xml:space="preserve"> SEQ Figure \* ARABIC </w:instrText>
      </w:r>
      <w:r>
        <w:fldChar w:fldCharType="separate"/>
      </w:r>
      <w:r w:rsidR="00D523D3">
        <w:rPr>
          <w:noProof/>
        </w:rPr>
        <w:t>8</w:t>
      </w:r>
      <w:r>
        <w:fldChar w:fldCharType="end"/>
      </w:r>
      <w:r>
        <w:tab/>
      </w:r>
      <w:r w:rsidR="001346B4">
        <w:t>MMP sampling sites in the Johnstone Russell-Mulgrave sub-region.</w:t>
      </w:r>
      <w:bookmarkEnd w:id="71"/>
      <w:r w:rsidR="001346B4">
        <w:t xml:space="preserve"> </w:t>
      </w:r>
    </w:p>
    <w:p w:rsidR="00FE7D66" w:rsidRPr="00133452" w:rsidRDefault="00FE7D66" w:rsidP="00FE7D66">
      <w:pPr>
        <w:pStyle w:val="Caption"/>
        <w:rPr>
          <w:rStyle w:val="IntenseReference"/>
        </w:rPr>
      </w:pPr>
      <w:r w:rsidRPr="00133452">
        <w:rPr>
          <w:rStyle w:val="IntenseReference"/>
        </w:rPr>
        <w:t xml:space="preserve">Black symbols are water quality and core reef sampling locations, white symbols are cycle reef locations, grey symbols are the six open water sites of the AIMS Cairns Transect. Gradients of exposure to flood plume water types (Álvarez-Romero </w:t>
      </w:r>
      <w:r w:rsidRPr="003551FE">
        <w:rPr>
          <w:rStyle w:val="IntenseReference"/>
          <w:i/>
        </w:rPr>
        <w:t>et al</w:t>
      </w:r>
      <w:r w:rsidRPr="00133452">
        <w:rPr>
          <w:rStyle w:val="IntenseReference"/>
        </w:rPr>
        <w:t xml:space="preserve">. 2013) during the wet season (December to March) are represented as areas exposed to primary plume-type waters most days (&gt; 67% of days during the wet season, red shading) or frequently (33% - 67% of wet season days, orange shading), and areas exposed to secondary plume-type waters most days (&gt;67% of wet season days, solid green shading), frequently (33% - 67% of wet season days, transparent green shading) or rarely (&lt; 33% of wet season days, light blue shading).  </w:t>
      </w:r>
    </w:p>
    <w:p w:rsidR="00BF1788" w:rsidRDefault="00BF1788" w:rsidP="00BF1788"/>
    <w:p w:rsidR="00BF1788" w:rsidRDefault="00BF1788" w:rsidP="00BF1788">
      <w:pPr>
        <w:rPr>
          <w:color w:val="000000" w:themeColor="text1"/>
        </w:rPr>
      </w:pPr>
      <w:r w:rsidRPr="002B7EB9">
        <w:rPr>
          <w:color w:val="000000" w:themeColor="text1"/>
        </w:rPr>
        <w:t>Over the period 200</w:t>
      </w:r>
      <w:r>
        <w:rPr>
          <w:color w:val="000000" w:themeColor="text1"/>
        </w:rPr>
        <w:t>6</w:t>
      </w:r>
      <w:r w:rsidRPr="002B7EB9">
        <w:rPr>
          <w:color w:val="000000" w:themeColor="text1"/>
        </w:rPr>
        <w:t xml:space="preserve"> to 201</w:t>
      </w:r>
      <w:r>
        <w:rPr>
          <w:color w:val="000000" w:themeColor="text1"/>
        </w:rPr>
        <w:t>2</w:t>
      </w:r>
      <w:r w:rsidRPr="002B7EB9">
        <w:rPr>
          <w:color w:val="000000" w:themeColor="text1"/>
        </w:rPr>
        <w:t xml:space="preserve">, annual discharge for both the </w:t>
      </w:r>
      <w:r w:rsidRPr="0035307A">
        <w:t>Russell-Mulgrave</w:t>
      </w:r>
      <w:r w:rsidRPr="00BE0EB1">
        <w:t xml:space="preserve"> and</w:t>
      </w:r>
      <w:r w:rsidRPr="00481F03">
        <w:t xml:space="preserve"> </w:t>
      </w:r>
      <w:r w:rsidRPr="0035307A">
        <w:t xml:space="preserve">Johnstone </w:t>
      </w:r>
      <w:r w:rsidRPr="00BE0EB1">
        <w:t>rivers</w:t>
      </w:r>
      <w:r w:rsidRPr="002B7EB9">
        <w:rPr>
          <w:color w:val="000000" w:themeColor="text1"/>
        </w:rPr>
        <w:t xml:space="preserve"> has been </w:t>
      </w:r>
      <w:r>
        <w:rPr>
          <w:color w:val="000000" w:themeColor="text1"/>
        </w:rPr>
        <w:t xml:space="preserve">at, or </w:t>
      </w:r>
      <w:r w:rsidRPr="002B7EB9">
        <w:rPr>
          <w:color w:val="000000" w:themeColor="text1"/>
        </w:rPr>
        <w:t>slightly above</w:t>
      </w:r>
      <w:r>
        <w:rPr>
          <w:color w:val="000000" w:themeColor="text1"/>
        </w:rPr>
        <w:t>,</w:t>
      </w:r>
      <w:r w:rsidRPr="002B7EB9">
        <w:rPr>
          <w:color w:val="000000" w:themeColor="text1"/>
        </w:rPr>
        <w:t xml:space="preserve"> median levels in </w:t>
      </w:r>
      <w:r>
        <w:rPr>
          <w:color w:val="000000" w:themeColor="text1"/>
        </w:rPr>
        <w:t>most years</w:t>
      </w:r>
      <w:r w:rsidRPr="002B7EB9">
        <w:rPr>
          <w:color w:val="000000" w:themeColor="text1"/>
        </w:rPr>
        <w:t xml:space="preserve"> with major flood</w:t>
      </w:r>
      <w:r>
        <w:rPr>
          <w:color w:val="000000" w:themeColor="text1"/>
        </w:rPr>
        <w:t>s</w:t>
      </w:r>
      <w:r w:rsidRPr="002B7EB9">
        <w:rPr>
          <w:color w:val="000000" w:themeColor="text1"/>
        </w:rPr>
        <w:t xml:space="preserve"> in 2011</w:t>
      </w:r>
      <w:r>
        <w:rPr>
          <w:color w:val="000000" w:themeColor="text1"/>
        </w:rPr>
        <w:t xml:space="preserve"> </w:t>
      </w:r>
      <w:r w:rsidRPr="002B7EB9">
        <w:rPr>
          <w:color w:val="000000" w:themeColor="text1"/>
        </w:rPr>
        <w:t>(</w:t>
      </w:r>
      <w:r w:rsidR="00681339">
        <w:rPr>
          <w:color w:val="000000" w:themeColor="text1"/>
        </w:rPr>
        <w:t xml:space="preserve">Figure 9, </w:t>
      </w:r>
      <w:r w:rsidRPr="001252B2">
        <w:rPr>
          <w:color w:val="000000" w:themeColor="text1"/>
        </w:rPr>
        <w:t>Appendix Table A</w:t>
      </w:r>
      <w:r w:rsidR="001252B2" w:rsidRPr="001252B2">
        <w:rPr>
          <w:color w:val="000000" w:themeColor="text1"/>
        </w:rPr>
        <w:t>2</w:t>
      </w:r>
      <w:r w:rsidR="001252B2">
        <w:rPr>
          <w:color w:val="000000" w:themeColor="text1"/>
        </w:rPr>
        <w:t>-1</w:t>
      </w:r>
      <w:r w:rsidRPr="002B7EB9">
        <w:rPr>
          <w:color w:val="000000" w:themeColor="text1"/>
        </w:rPr>
        <w:t>).</w:t>
      </w:r>
      <w:r>
        <w:rPr>
          <w:color w:val="000000" w:themeColor="text1"/>
        </w:rPr>
        <w:t xml:space="preserve"> Discharge in 2013 was below the long-term median.</w:t>
      </w:r>
    </w:p>
    <w:p w:rsidR="00BF1788" w:rsidRPr="002B7EB9" w:rsidRDefault="00BF1788" w:rsidP="00BF1788">
      <w:pPr>
        <w:rPr>
          <w:color w:val="000000" w:themeColor="text1"/>
        </w:rPr>
      </w:pPr>
    </w:p>
    <w:p w:rsidR="00BF1788" w:rsidRDefault="00E045C2" w:rsidP="00BF1788">
      <w:r>
        <w:t>T</w:t>
      </w:r>
      <w:r w:rsidR="00BF1788">
        <w:t>ropical c</w:t>
      </w:r>
      <w:r w:rsidR="00BF1788" w:rsidRPr="00391CDC">
        <w:t>yclone</w:t>
      </w:r>
      <w:r w:rsidR="00BF1788">
        <w:t xml:space="preserve">s </w:t>
      </w:r>
      <w:r w:rsidR="00BF1788" w:rsidRPr="0035307A">
        <w:rPr>
          <w:color w:val="000000" w:themeColor="text1"/>
        </w:rPr>
        <w:t xml:space="preserve">Larry </w:t>
      </w:r>
      <w:r w:rsidR="00BF1788">
        <w:rPr>
          <w:color w:val="000000" w:themeColor="text1"/>
        </w:rPr>
        <w:t xml:space="preserve">in </w:t>
      </w:r>
      <w:r w:rsidR="00BF1788" w:rsidRPr="0035307A">
        <w:rPr>
          <w:color w:val="000000" w:themeColor="text1"/>
        </w:rPr>
        <w:t>2006</w:t>
      </w:r>
      <w:r w:rsidR="00BF1788">
        <w:rPr>
          <w:color w:val="000000" w:themeColor="text1"/>
        </w:rPr>
        <w:t>,</w:t>
      </w:r>
      <w:r w:rsidR="00BF1788" w:rsidRPr="0035307A">
        <w:rPr>
          <w:color w:val="000000" w:themeColor="text1"/>
        </w:rPr>
        <w:t xml:space="preserve"> Tasha </w:t>
      </w:r>
      <w:r w:rsidR="00BF1788">
        <w:rPr>
          <w:color w:val="000000" w:themeColor="text1"/>
        </w:rPr>
        <w:t xml:space="preserve">in </w:t>
      </w:r>
      <w:r w:rsidR="001252B2">
        <w:rPr>
          <w:color w:val="000000" w:themeColor="text1"/>
        </w:rPr>
        <w:t xml:space="preserve">late </w:t>
      </w:r>
      <w:r w:rsidR="00BF1788">
        <w:rPr>
          <w:color w:val="000000" w:themeColor="text1"/>
        </w:rPr>
        <w:t xml:space="preserve">2010 </w:t>
      </w:r>
      <w:r w:rsidR="00BF1788" w:rsidRPr="0035307A">
        <w:rPr>
          <w:color w:val="000000" w:themeColor="text1"/>
        </w:rPr>
        <w:t xml:space="preserve">and Yasi </w:t>
      </w:r>
      <w:r w:rsidR="00BF1788">
        <w:rPr>
          <w:color w:val="000000" w:themeColor="text1"/>
        </w:rPr>
        <w:t xml:space="preserve">in </w:t>
      </w:r>
      <w:r w:rsidR="00BF1788" w:rsidRPr="0035307A">
        <w:rPr>
          <w:color w:val="000000" w:themeColor="text1"/>
        </w:rPr>
        <w:t>2011</w:t>
      </w:r>
      <w:r w:rsidR="00BF1788">
        <w:rPr>
          <w:color w:val="000000" w:themeColor="text1"/>
        </w:rPr>
        <w:t xml:space="preserve"> </w:t>
      </w:r>
      <w:r w:rsidR="00BF1788">
        <w:t>(</w:t>
      </w:r>
      <w:r w:rsidR="003F2DDD">
        <w:t>Figure 10</w:t>
      </w:r>
      <w:r w:rsidR="00BF1788">
        <w:t>)</w:t>
      </w:r>
      <w:r w:rsidR="00BF1788">
        <w:rPr>
          <w:color w:val="000000" w:themeColor="text1"/>
        </w:rPr>
        <w:t xml:space="preserve"> caused reductions in coral cover </w:t>
      </w:r>
      <w:r w:rsidR="001252B2">
        <w:rPr>
          <w:color w:val="000000" w:themeColor="text1"/>
        </w:rPr>
        <w:t>predominantly on the Eastern sides of the islands (Figure A2-4</w:t>
      </w:r>
      <w:r w:rsidR="002F7A53">
        <w:rPr>
          <w:color w:val="000000" w:themeColor="text1"/>
        </w:rPr>
        <w:t>, Table A2-5</w:t>
      </w:r>
      <w:r w:rsidR="001252B2">
        <w:rPr>
          <w:color w:val="000000" w:themeColor="text1"/>
        </w:rPr>
        <w:t>)</w:t>
      </w:r>
      <w:r w:rsidR="00BF1788" w:rsidRPr="00391CDC">
        <w:t>.</w:t>
      </w:r>
      <w:r w:rsidR="00BF1788">
        <w:t xml:space="preserve"> </w:t>
      </w:r>
    </w:p>
    <w:p w:rsidR="00BF1788" w:rsidRDefault="00BF1788" w:rsidP="00BF1788"/>
    <w:p w:rsidR="00BF1788" w:rsidRPr="002C2200" w:rsidRDefault="002D4FB0" w:rsidP="00BF1788">
      <w:r>
        <w:lastRenderedPageBreak/>
        <w:t xml:space="preserve">Temperature </w:t>
      </w:r>
      <w:r w:rsidR="00BF1788">
        <w:t xml:space="preserve">records </w:t>
      </w:r>
      <w:r w:rsidR="001252B2">
        <w:t xml:space="preserve">since 2005 reveal no </w:t>
      </w:r>
      <w:r w:rsidR="00BF1788">
        <w:t xml:space="preserve">periods </w:t>
      </w:r>
      <w:r>
        <w:t xml:space="preserve">of </w:t>
      </w:r>
      <w:r w:rsidR="00BF1788">
        <w:t>extreme temperature</w:t>
      </w:r>
      <w:r>
        <w:t xml:space="preserve">s </w:t>
      </w:r>
      <w:r w:rsidR="00BF1788">
        <w:t>that would have led to coral bleaching (</w:t>
      </w:r>
      <w:r w:rsidR="003F2DDD">
        <w:t>Figure 10</w:t>
      </w:r>
      <w:r w:rsidR="00BF1788">
        <w:t>).</w:t>
      </w:r>
      <w:r w:rsidR="005D3AE2">
        <w:t xml:space="preserve"> Temperatures w</w:t>
      </w:r>
      <w:r w:rsidR="00D1086C">
        <w:t>ere consistently low in 2011 though no effect on coral communities was evident during the winter surveys of that year.</w:t>
      </w:r>
    </w:p>
    <w:p w:rsidR="00BF1788" w:rsidRDefault="00BF1788" w:rsidP="00BF1788"/>
    <w:p w:rsidR="00BF1788" w:rsidRDefault="00D82C30" w:rsidP="00BF1788">
      <w:pPr>
        <w:spacing w:before="5" w:after="5"/>
        <w:ind w:left="5" w:right="5"/>
        <w:jc w:val="center"/>
      </w:pPr>
      <w:r>
        <w:rPr>
          <w:noProof/>
          <w:lang w:val="en-AU" w:eastAsia="en-AU"/>
        </w:rPr>
        <w:drawing>
          <wp:inline distT="0" distB="0" distL="0" distR="0" wp14:anchorId="3E480F24" wp14:editId="6D79BBCE">
            <wp:extent cx="5731510" cy="1909891"/>
            <wp:effectExtent l="0" t="0" r="2540" b="0"/>
            <wp:docPr id="238" name="Filename hint" descr="Figure 9  Combined discharge for the North and South Johnstone, Russell and Mulgrave rivers. &#10;Daily (blue) and annual (October to September, red) discharge shown. Red dashed line represents the long-term median of the combined annual discharge.&#10;" title="Figure 9  Combined discharge for the North and South Johnstone, Russell and Mulgrave river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Filename hint"/>
                    <pic:cNvPicPr/>
                  </pic:nvPicPr>
                  <pic:blipFill>
                    <a:blip r:embed="rId307"/>
                    <a:stretch>
                      <a:fillRect/>
                    </a:stretch>
                  </pic:blipFill>
                  <pic:spPr>
                    <a:xfrm>
                      <a:off x="0" y="0"/>
                      <a:ext cx="5731510" cy="1909891"/>
                    </a:xfrm>
                    <a:prstGeom prst="rect">
                      <a:avLst/>
                    </a:prstGeom>
                  </pic:spPr>
                </pic:pic>
              </a:graphicData>
            </a:graphic>
          </wp:inline>
        </w:drawing>
      </w:r>
    </w:p>
    <w:p w:rsidR="006507E1" w:rsidRDefault="003D0F00" w:rsidP="00BF1788">
      <w:pPr>
        <w:pStyle w:val="Caption"/>
      </w:pPr>
      <w:bookmarkStart w:id="72" w:name="_Toc392930489"/>
      <w:r>
        <w:t xml:space="preserve">Figure </w:t>
      </w:r>
      <w:r>
        <w:fldChar w:fldCharType="begin"/>
      </w:r>
      <w:r>
        <w:instrText xml:space="preserve"> SEQ Figure \* ARABIC </w:instrText>
      </w:r>
      <w:r>
        <w:fldChar w:fldCharType="separate"/>
      </w:r>
      <w:r w:rsidR="00D523D3">
        <w:rPr>
          <w:noProof/>
        </w:rPr>
        <w:t>9</w:t>
      </w:r>
      <w:r>
        <w:fldChar w:fldCharType="end"/>
      </w:r>
      <w:r w:rsidR="004C4F16">
        <w:t xml:space="preserve"> </w:t>
      </w:r>
      <w:r w:rsidR="004C4F16">
        <w:tab/>
      </w:r>
      <w:r w:rsidR="00EE065F">
        <w:tab/>
      </w:r>
      <w:r w:rsidR="00CD689B">
        <w:t>Combined discharge for the North and South Johnstone, Russell and Mulgrave rivers.</w:t>
      </w:r>
      <w:bookmarkEnd w:id="72"/>
      <w:r w:rsidR="00CD689B">
        <w:t xml:space="preserve"> </w:t>
      </w:r>
    </w:p>
    <w:p w:rsidR="00BF1788" w:rsidRPr="00CD689B" w:rsidRDefault="006D4FE6" w:rsidP="00BF1788">
      <w:pPr>
        <w:pStyle w:val="Caption"/>
        <w:rPr>
          <w:rStyle w:val="IntenseReference"/>
        </w:rPr>
      </w:pPr>
      <w:r w:rsidRPr="00CD689B">
        <w:rPr>
          <w:rStyle w:val="IntenseReference"/>
        </w:rPr>
        <w:t>Daily (blue) and annual (October to September, red)</w:t>
      </w:r>
      <w:r w:rsidR="00CD689B" w:rsidRPr="00CD689B">
        <w:rPr>
          <w:rStyle w:val="IntenseReference"/>
        </w:rPr>
        <w:t xml:space="preserve"> discharge shown</w:t>
      </w:r>
      <w:r w:rsidRPr="00CD689B">
        <w:rPr>
          <w:rStyle w:val="IntenseReference"/>
        </w:rPr>
        <w:t>. Red dashed line represents the long-term median of the combined annual discharge.</w:t>
      </w:r>
    </w:p>
    <w:p w:rsidR="00BF1788" w:rsidRDefault="00D82C30" w:rsidP="00BF1788">
      <w:pPr>
        <w:spacing w:before="5" w:after="5"/>
        <w:ind w:left="5" w:right="5"/>
        <w:jc w:val="center"/>
      </w:pPr>
      <w:r>
        <w:rPr>
          <w:noProof/>
          <w:lang w:val="en-AU" w:eastAsia="en-AU"/>
        </w:rPr>
        <w:drawing>
          <wp:inline distT="0" distB="0" distL="0" distR="0" wp14:anchorId="7226C4F8" wp14:editId="545F56F4">
            <wp:extent cx="5731510" cy="1909891"/>
            <wp:effectExtent l="0" t="0" r="2540" b="0"/>
            <wp:docPr id="239" name="Filename hint" descr="Figure 10 Sea temperature for the Johnstone Russell-Mulgrave sub-region. &#10;Red and blue regions signify periods of above and below seasonal average.&#10;" title="Figure 10 Sea temperature for the Johnstone Russell-Mulgrave sub-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Filename hint"/>
                    <pic:cNvPicPr/>
                  </pic:nvPicPr>
                  <pic:blipFill>
                    <a:blip r:embed="rId308"/>
                    <a:stretch>
                      <a:fillRect/>
                    </a:stretch>
                  </pic:blipFill>
                  <pic:spPr>
                    <a:xfrm>
                      <a:off x="0" y="0"/>
                      <a:ext cx="5731510" cy="1909891"/>
                    </a:xfrm>
                    <a:prstGeom prst="rect">
                      <a:avLst/>
                    </a:prstGeom>
                  </pic:spPr>
                </pic:pic>
              </a:graphicData>
            </a:graphic>
          </wp:inline>
        </w:drawing>
      </w:r>
    </w:p>
    <w:p w:rsidR="006507E1" w:rsidRDefault="003D0F00" w:rsidP="00BF1788">
      <w:pPr>
        <w:pStyle w:val="Caption"/>
      </w:pPr>
      <w:bookmarkStart w:id="73" w:name="_Toc392930490"/>
      <w:r>
        <w:t xml:space="preserve">Figure </w:t>
      </w:r>
      <w:r>
        <w:fldChar w:fldCharType="begin"/>
      </w:r>
      <w:r>
        <w:instrText xml:space="preserve"> SEQ Figure \* ARABIC </w:instrText>
      </w:r>
      <w:r>
        <w:fldChar w:fldCharType="separate"/>
      </w:r>
      <w:r w:rsidR="00D523D3">
        <w:rPr>
          <w:noProof/>
        </w:rPr>
        <w:t>10</w:t>
      </w:r>
      <w:r>
        <w:fldChar w:fldCharType="end"/>
      </w:r>
      <w:r w:rsidR="00BD1AD9">
        <w:tab/>
      </w:r>
      <w:r>
        <w:tab/>
      </w:r>
      <w:r w:rsidR="00D064E5">
        <w:t>S</w:t>
      </w:r>
      <w:r w:rsidR="00BF1788">
        <w:t>ea temperature for the Johnstone</w:t>
      </w:r>
      <w:r w:rsidR="002D4FB0">
        <w:t xml:space="preserve"> </w:t>
      </w:r>
      <w:r w:rsidR="00BF1788">
        <w:t>Russell</w:t>
      </w:r>
      <w:r w:rsidR="002D4FB0">
        <w:t>-</w:t>
      </w:r>
      <w:r w:rsidR="00BF1788">
        <w:t xml:space="preserve">Mulgrave </w:t>
      </w:r>
      <w:r w:rsidR="00CB546E">
        <w:t>sub-region</w:t>
      </w:r>
      <w:r w:rsidR="00BF1788">
        <w:t>.</w:t>
      </w:r>
      <w:bookmarkEnd w:id="73"/>
      <w:r w:rsidR="00BF1788">
        <w:t xml:space="preserve"> </w:t>
      </w:r>
    </w:p>
    <w:p w:rsidR="00BF1788" w:rsidRPr="00ED5BFE" w:rsidRDefault="00BF1788" w:rsidP="00BF1788">
      <w:pPr>
        <w:pStyle w:val="Caption"/>
        <w:rPr>
          <w:rStyle w:val="IntenseReference"/>
        </w:rPr>
      </w:pPr>
      <w:r w:rsidRPr="00ED5BFE">
        <w:rPr>
          <w:rStyle w:val="IntenseReference"/>
        </w:rPr>
        <w:t>Red and blue regions signif</w:t>
      </w:r>
      <w:r w:rsidR="002D4FB0" w:rsidRPr="00ED5BFE">
        <w:rPr>
          <w:rStyle w:val="IntenseReference"/>
        </w:rPr>
        <w:t>y periods of above and below</w:t>
      </w:r>
      <w:r w:rsidRPr="00ED5BFE">
        <w:rPr>
          <w:rStyle w:val="IntenseReference"/>
        </w:rPr>
        <w:t xml:space="preserve"> </w:t>
      </w:r>
      <w:r w:rsidR="002D4FB0" w:rsidRPr="00ED5BFE">
        <w:rPr>
          <w:rStyle w:val="IntenseReference"/>
        </w:rPr>
        <w:t xml:space="preserve">seasonal </w:t>
      </w:r>
      <w:r w:rsidRPr="00ED5BFE">
        <w:rPr>
          <w:rStyle w:val="IntenseReference"/>
        </w:rPr>
        <w:t>average.</w:t>
      </w:r>
    </w:p>
    <w:p w:rsidR="00BF1788" w:rsidRDefault="00BF1788" w:rsidP="00BF1788"/>
    <w:p w:rsidR="00BF1788" w:rsidRDefault="00BF1788" w:rsidP="00BF1788">
      <w:r>
        <w:t xml:space="preserve">The water quality index at the coral reef sampling locations in this sub-region </w:t>
      </w:r>
      <w:r w:rsidR="00E459E9">
        <w:t xml:space="preserve">remained relatively </w:t>
      </w:r>
      <w:r>
        <w:t xml:space="preserve">stable </w:t>
      </w:r>
      <w:r w:rsidR="002520EA">
        <w:t>maintaining scores of ‘very ‘good’</w:t>
      </w:r>
      <w:r w:rsidR="006569EB">
        <w:t xml:space="preserve"> </w:t>
      </w:r>
      <w:r>
        <w:t>(</w:t>
      </w:r>
      <w:r w:rsidR="00E664D8">
        <w:t>Figure 11</w:t>
      </w:r>
      <w:r>
        <w:t xml:space="preserve">a). Concentrations of chlorophyll </w:t>
      </w:r>
      <w:r w:rsidRPr="000046B2">
        <w:rPr>
          <w:i/>
        </w:rPr>
        <w:t>a</w:t>
      </w:r>
      <w:r>
        <w:t xml:space="preserve"> (chl</w:t>
      </w:r>
      <w:r w:rsidR="00176425">
        <w:t xml:space="preserve"> </w:t>
      </w:r>
      <w:r w:rsidR="00176425" w:rsidRPr="00176425">
        <w:rPr>
          <w:i/>
        </w:rPr>
        <w:t>a</w:t>
      </w:r>
      <w:r>
        <w:t xml:space="preserve">), suspended solids (SS), particulate nitrogen (PN) and particulate phosphorus (PP) were </w:t>
      </w:r>
      <w:r w:rsidR="00641CA6">
        <w:t>close to guideline levels</w:t>
      </w:r>
      <w:r>
        <w:t xml:space="preserve"> at the beginning of the MMP sampling in 2005-06, then declined, </w:t>
      </w:r>
      <w:r w:rsidR="00641CA6">
        <w:t xml:space="preserve">prior to </w:t>
      </w:r>
      <w:r>
        <w:t>slight increase</w:t>
      </w:r>
      <w:r w:rsidR="00641CA6">
        <w:t>s</w:t>
      </w:r>
      <w:r>
        <w:t xml:space="preserve"> during the major flood period in 2011 (</w:t>
      </w:r>
      <w:r w:rsidR="00E664D8">
        <w:t>Figure 11</w:t>
      </w:r>
      <w:r>
        <w:t xml:space="preserve">b,c,f,h). The predicted overall </w:t>
      </w:r>
      <w:r w:rsidR="006569EB">
        <w:t>trend</w:t>
      </w:r>
      <w:r w:rsidR="00396AFC">
        <w:t>line</w:t>
      </w:r>
      <w:r>
        <w:t xml:space="preserve"> for chl </w:t>
      </w:r>
      <w:r w:rsidR="00176425" w:rsidRPr="00176425">
        <w:rPr>
          <w:i/>
        </w:rPr>
        <w:t>a</w:t>
      </w:r>
      <w:r w:rsidR="00176425">
        <w:t xml:space="preserve"> </w:t>
      </w:r>
      <w:r>
        <w:t>was</w:t>
      </w:r>
      <w:r w:rsidRPr="005951F2">
        <w:t xml:space="preserve"> </w:t>
      </w:r>
      <w:r>
        <w:t>a</w:t>
      </w:r>
      <w:r w:rsidR="00D1086C">
        <w:t xml:space="preserve">t </w:t>
      </w:r>
      <w:r w:rsidR="0017259B">
        <w:t>the</w:t>
      </w:r>
      <w:r w:rsidR="00D1086C">
        <w:t xml:space="preserve"> guideline </w:t>
      </w:r>
      <w:r w:rsidR="006569EB">
        <w:t xml:space="preserve">from </w:t>
      </w:r>
      <w:r>
        <w:t>2011</w:t>
      </w:r>
      <w:r w:rsidR="006569EB">
        <w:t xml:space="preserve"> onwards</w:t>
      </w:r>
      <w:r w:rsidR="0017259B">
        <w:t xml:space="preserve">; </w:t>
      </w:r>
      <w:r>
        <w:t xml:space="preserve">the </w:t>
      </w:r>
      <w:r w:rsidR="006569EB">
        <w:t>trend</w:t>
      </w:r>
      <w:r w:rsidR="00396AFC">
        <w:t>line</w:t>
      </w:r>
      <w:r>
        <w:t xml:space="preserve">s for all other variables were below </w:t>
      </w:r>
      <w:r w:rsidR="00BD2613">
        <w:t>the guideline</w:t>
      </w:r>
      <w:r w:rsidR="00D1086C">
        <w:t xml:space="preserve"> (</w:t>
      </w:r>
      <w:r w:rsidR="00E664D8">
        <w:t>Figure 11</w:t>
      </w:r>
      <w:r w:rsidR="00D1086C">
        <w:t>)</w:t>
      </w:r>
      <w:r>
        <w:t xml:space="preserve">. Secchi depth declined </w:t>
      </w:r>
      <w:r w:rsidR="00641CA6">
        <w:t xml:space="preserve">to a low point </w:t>
      </w:r>
      <w:r>
        <w:t xml:space="preserve">in 2010-12 and has since improved to levels close to complying with the </w:t>
      </w:r>
      <w:r w:rsidR="00BD2613">
        <w:t>guideline</w:t>
      </w:r>
      <w:r>
        <w:t xml:space="preserve"> (</w:t>
      </w:r>
      <w:r w:rsidR="00E664D8">
        <w:t>Figure 11</w:t>
      </w:r>
      <w:r>
        <w:t>e). The concentrations of dissolved oxidised nitrogen (NOx), while overall always below</w:t>
      </w:r>
      <w:r w:rsidR="00BD2613">
        <w:t xml:space="preserve"> the</w:t>
      </w:r>
      <w:r>
        <w:t xml:space="preserve"> </w:t>
      </w:r>
      <w:r w:rsidR="0017259B">
        <w:t xml:space="preserve">QLD </w:t>
      </w:r>
      <w:r w:rsidR="00BD2613">
        <w:t>guideline</w:t>
      </w:r>
      <w:r>
        <w:t xml:space="preserve">, </w:t>
      </w:r>
      <w:r w:rsidR="0017259B">
        <w:t xml:space="preserve">but </w:t>
      </w:r>
      <w:r>
        <w:t xml:space="preserve">steadily increased over time and started to stabilise </w:t>
      </w:r>
      <w:r w:rsidR="006569EB">
        <w:t>from</w:t>
      </w:r>
      <w:r>
        <w:t xml:space="preserve"> 2012 (Figure12d).</w:t>
      </w:r>
    </w:p>
    <w:p w:rsidR="00BF1788" w:rsidRDefault="00BF1788" w:rsidP="00BF1788"/>
    <w:p w:rsidR="00BF1788" w:rsidRDefault="00176425" w:rsidP="00BF1788">
      <w:r>
        <w:t>I</w:t>
      </w:r>
      <w:r w:rsidR="00BF1788">
        <w:t>nstrumental chl</w:t>
      </w:r>
      <w:r>
        <w:t>orophyll (chl)</w:t>
      </w:r>
      <w:r w:rsidR="00BF1788">
        <w:t xml:space="preserve"> and turbidi</w:t>
      </w:r>
      <w:r w:rsidR="00E459E9">
        <w:t>ty records show</w:t>
      </w:r>
      <w:r w:rsidR="00BF1788">
        <w:t xml:space="preserve"> more pronounced fluctuations than the manual sampling data (</w:t>
      </w:r>
      <w:r w:rsidR="00E664D8">
        <w:t>Figure 11</w:t>
      </w:r>
      <w:r w:rsidR="00BF1788">
        <w:t>b,g)</w:t>
      </w:r>
      <w:r w:rsidR="00E459E9">
        <w:t>. While not excee</w:t>
      </w:r>
      <w:r w:rsidR="00BF1788">
        <w:t xml:space="preserve">ding </w:t>
      </w:r>
      <w:r w:rsidR="00BD2613">
        <w:t>the guideline</w:t>
      </w:r>
      <w:r w:rsidR="00BF1788">
        <w:t xml:space="preserve">, the </w:t>
      </w:r>
      <w:r w:rsidR="006569EB">
        <w:t>trend</w:t>
      </w:r>
      <w:r w:rsidR="00396AFC">
        <w:t>line</w:t>
      </w:r>
      <w:r w:rsidR="00E459E9">
        <w:t>s show</w:t>
      </w:r>
      <w:r w:rsidR="00BF1788">
        <w:t xml:space="preserve"> distinct maxima of chl and turbidity in 2011</w:t>
      </w:r>
      <w:r w:rsidR="00E459E9">
        <w:t xml:space="preserve"> -</w:t>
      </w:r>
      <w:r w:rsidR="00BF1788">
        <w:t xml:space="preserve"> most likely in response to sediment and nutrient inputs from the major floods and resuspension of bottom sediments during the passage of tropical cyclone</w:t>
      </w:r>
      <w:r w:rsidR="00E459E9">
        <w:t>s Tasha and Yasi. The clay-</w:t>
      </w:r>
      <w:r w:rsidR="00BF1788">
        <w:t xml:space="preserve">silt and nitrogen content of the </w:t>
      </w:r>
      <w:r w:rsidR="00E459E9">
        <w:t>sediments at the coral reef sites</w:t>
      </w:r>
      <w:r w:rsidR="00BF1788">
        <w:t xml:space="preserve"> was also elevated during 2011-12 and has since decreased (</w:t>
      </w:r>
      <w:r w:rsidR="00E664D8">
        <w:t>Figure 12</w:t>
      </w:r>
      <w:r w:rsidR="00BF1788">
        <w:t>c, g).</w:t>
      </w:r>
    </w:p>
    <w:p w:rsidR="00BF1788" w:rsidRDefault="00BF1788" w:rsidP="00BF1788"/>
    <w:p w:rsidR="0017259B" w:rsidRDefault="00BF1788" w:rsidP="00BF1788">
      <w:pPr>
        <w:rPr>
          <w:color w:val="000000" w:themeColor="text1"/>
        </w:rPr>
      </w:pPr>
      <w:r>
        <w:rPr>
          <w:color w:val="000000" w:themeColor="text1"/>
        </w:rPr>
        <w:lastRenderedPageBreak/>
        <w:t>At the loc</w:t>
      </w:r>
      <w:r w:rsidR="007E492F">
        <w:rPr>
          <w:color w:val="000000" w:themeColor="text1"/>
        </w:rPr>
        <w:t>ation-specific level, Fitzroy West and High West</w:t>
      </w:r>
      <w:r>
        <w:rPr>
          <w:color w:val="000000" w:themeColor="text1"/>
        </w:rPr>
        <w:t xml:space="preserve"> </w:t>
      </w:r>
      <w:r w:rsidR="0017259B">
        <w:rPr>
          <w:color w:val="000000" w:themeColor="text1"/>
        </w:rPr>
        <w:t>show</w:t>
      </w:r>
      <w:r w:rsidR="003A45AB">
        <w:rPr>
          <w:color w:val="000000" w:themeColor="text1"/>
        </w:rPr>
        <w:t xml:space="preserve"> occasional </w:t>
      </w:r>
      <w:r w:rsidR="00BD2613">
        <w:t>guideline</w:t>
      </w:r>
      <w:r w:rsidR="003A45AB">
        <w:rPr>
          <w:color w:val="000000" w:themeColor="text1"/>
        </w:rPr>
        <w:t xml:space="preserve"> </w:t>
      </w:r>
      <w:r w:rsidR="00BD2613">
        <w:rPr>
          <w:color w:val="000000" w:themeColor="text1"/>
        </w:rPr>
        <w:t>exceedance</w:t>
      </w:r>
      <w:r w:rsidR="003A45AB">
        <w:rPr>
          <w:color w:val="000000" w:themeColor="text1"/>
        </w:rPr>
        <w:t xml:space="preserve"> of </w:t>
      </w:r>
      <w:r>
        <w:rPr>
          <w:color w:val="000000" w:themeColor="text1"/>
        </w:rPr>
        <w:t xml:space="preserve">some </w:t>
      </w:r>
      <w:r w:rsidR="00E459E9">
        <w:rPr>
          <w:color w:val="000000" w:themeColor="text1"/>
        </w:rPr>
        <w:t xml:space="preserve">water quality </w:t>
      </w:r>
      <w:r>
        <w:rPr>
          <w:color w:val="000000" w:themeColor="text1"/>
        </w:rPr>
        <w:t>variables</w:t>
      </w:r>
      <w:r>
        <w:t xml:space="preserve">, </w:t>
      </w:r>
      <w:r w:rsidR="003A45AB">
        <w:t xml:space="preserve">mostly Secchi depth, </w:t>
      </w:r>
      <w:r>
        <w:t xml:space="preserve">while Frankland </w:t>
      </w:r>
      <w:r w:rsidR="00D1086C">
        <w:t>West</w:t>
      </w:r>
      <w:r>
        <w:t xml:space="preserve"> was generally compliant </w:t>
      </w:r>
      <w:r>
        <w:rPr>
          <w:color w:val="000000" w:themeColor="text1"/>
        </w:rPr>
        <w:t xml:space="preserve">(see </w:t>
      </w:r>
      <w:r w:rsidRPr="00BC5659">
        <w:t>Table</w:t>
      </w:r>
      <w:r w:rsidR="003A45AB">
        <w:t xml:space="preserve">s </w:t>
      </w:r>
      <w:r w:rsidR="00BC5659">
        <w:t>A</w:t>
      </w:r>
      <w:r w:rsidR="00E459E9" w:rsidRPr="00BC5659">
        <w:t>2-2</w:t>
      </w:r>
      <w:r w:rsidRPr="00BC5659">
        <w:t xml:space="preserve"> </w:t>
      </w:r>
      <w:r w:rsidR="005644C9">
        <w:t xml:space="preserve">to </w:t>
      </w:r>
      <w:r w:rsidR="003A45AB">
        <w:t>A2-</w:t>
      </w:r>
      <w:r w:rsidR="005644C9">
        <w:t>4</w:t>
      </w:r>
      <w:r w:rsidR="003A45AB">
        <w:t xml:space="preserve"> </w:t>
      </w:r>
      <w:r w:rsidRPr="00BC5659">
        <w:t>for</w:t>
      </w:r>
      <w:r w:rsidR="003D0F00">
        <w:t xml:space="preserve"> detailed data).</w:t>
      </w:r>
      <w:r>
        <w:rPr>
          <w:color w:val="000000" w:themeColor="text1"/>
        </w:rPr>
        <w:t xml:space="preserve"> </w:t>
      </w:r>
    </w:p>
    <w:p w:rsidR="00BF1788" w:rsidRDefault="00BF1788" w:rsidP="00BF1788"/>
    <w:p w:rsidR="005F6004" w:rsidRDefault="002060FD" w:rsidP="00930BC8">
      <w:bookmarkStart w:id="74" w:name="_Toc310948840"/>
      <w:r>
        <w:rPr>
          <w:color w:val="000000" w:themeColor="text1"/>
        </w:rPr>
        <w:t>Th</w:t>
      </w:r>
      <w:r w:rsidR="0017259B">
        <w:rPr>
          <w:color w:val="000000" w:themeColor="text1"/>
        </w:rPr>
        <w:t>e</w:t>
      </w:r>
      <w:r>
        <w:rPr>
          <w:color w:val="000000" w:themeColor="text1"/>
        </w:rPr>
        <w:t xml:space="preserve"> general compliance with guideline values ensures the water quality index in this sub-region has remained ‘very good’ though potentially masks the influence of short</w:t>
      </w:r>
      <w:r w:rsidR="0017259B">
        <w:rPr>
          <w:color w:val="000000" w:themeColor="text1"/>
        </w:rPr>
        <w:t>-</w:t>
      </w:r>
      <w:r>
        <w:rPr>
          <w:color w:val="000000" w:themeColor="text1"/>
        </w:rPr>
        <w:t xml:space="preserve">lived episodes of poor </w:t>
      </w:r>
      <w:r w:rsidR="0017259B">
        <w:rPr>
          <w:color w:val="000000" w:themeColor="text1"/>
        </w:rPr>
        <w:t>water quality, as</w:t>
      </w:r>
      <w:r>
        <w:rPr>
          <w:color w:val="000000" w:themeColor="text1"/>
        </w:rPr>
        <w:t xml:space="preserve"> </w:t>
      </w:r>
      <w:r w:rsidR="00D730E6">
        <w:rPr>
          <w:color w:val="000000" w:themeColor="text1"/>
        </w:rPr>
        <w:t xml:space="preserve">detected by instrumental records of </w:t>
      </w:r>
      <w:r w:rsidR="0017259B">
        <w:rPr>
          <w:color w:val="000000" w:themeColor="text1"/>
        </w:rPr>
        <w:t>turbidity</w:t>
      </w:r>
      <w:r w:rsidR="00D730E6">
        <w:rPr>
          <w:color w:val="000000" w:themeColor="text1"/>
        </w:rPr>
        <w:t xml:space="preserve"> and chl</w:t>
      </w:r>
      <w:r w:rsidR="0017259B">
        <w:rPr>
          <w:color w:val="000000" w:themeColor="text1"/>
        </w:rPr>
        <w:t>orophyll</w:t>
      </w:r>
      <w:r w:rsidR="00D730E6">
        <w:rPr>
          <w:color w:val="000000" w:themeColor="text1"/>
        </w:rPr>
        <w:t xml:space="preserve">. </w:t>
      </w:r>
      <w:r w:rsidR="0077010C">
        <w:rPr>
          <w:color w:val="000000" w:themeColor="text1"/>
        </w:rPr>
        <w:t>T</w:t>
      </w:r>
      <w:r w:rsidR="00930BC8">
        <w:rPr>
          <w:color w:val="000000" w:themeColor="text1"/>
        </w:rPr>
        <w:t xml:space="preserve">he ‘good’ and increasing values of the coral index </w:t>
      </w:r>
      <w:r w:rsidR="0077010C">
        <w:rPr>
          <w:color w:val="000000" w:themeColor="text1"/>
        </w:rPr>
        <w:t xml:space="preserve">up to 2010 </w:t>
      </w:r>
      <w:r w:rsidR="00930BC8">
        <w:rPr>
          <w:color w:val="000000" w:themeColor="text1"/>
        </w:rPr>
        <w:t xml:space="preserve">demonstrate that water quality in the region is </w:t>
      </w:r>
      <w:r w:rsidR="0077010C">
        <w:rPr>
          <w:color w:val="000000" w:themeColor="text1"/>
        </w:rPr>
        <w:t xml:space="preserve">generally </w:t>
      </w:r>
      <w:r w:rsidR="00930BC8">
        <w:rPr>
          <w:color w:val="000000" w:themeColor="text1"/>
        </w:rPr>
        <w:t xml:space="preserve">not strongly limiting coral communities. The sharp declines in </w:t>
      </w:r>
      <w:r w:rsidR="00930BC8">
        <w:t>b</w:t>
      </w:r>
      <w:r w:rsidR="005F6004">
        <w:t xml:space="preserve">oth the coral health index and </w:t>
      </w:r>
      <w:r w:rsidR="003A45AB">
        <w:t xml:space="preserve">the </w:t>
      </w:r>
      <w:r w:rsidR="005F6004">
        <w:t>FORAM index</w:t>
      </w:r>
      <w:r w:rsidR="003A45AB">
        <w:t xml:space="preserve"> </w:t>
      </w:r>
      <w:r w:rsidR="005F6004">
        <w:t>after 2010 (Figures 13a,</w:t>
      </w:r>
      <w:r w:rsidR="00F01ED6">
        <w:t xml:space="preserve"> </w:t>
      </w:r>
      <w:r w:rsidR="005F6004">
        <w:t>b)</w:t>
      </w:r>
      <w:r w:rsidR="00930BC8">
        <w:t xml:space="preserve"> </w:t>
      </w:r>
      <w:r w:rsidR="00BC5659">
        <w:t xml:space="preserve">are </w:t>
      </w:r>
      <w:r w:rsidR="005F6004">
        <w:t xml:space="preserve">largely </w:t>
      </w:r>
      <w:r w:rsidR="00BC5659">
        <w:t xml:space="preserve">a </w:t>
      </w:r>
      <w:r w:rsidR="005F6004">
        <w:t xml:space="preserve">response to the impacts of tropical cyclones </w:t>
      </w:r>
      <w:r w:rsidR="00F01ED6">
        <w:t xml:space="preserve">(corals) </w:t>
      </w:r>
      <w:r w:rsidR="005F6004">
        <w:t xml:space="preserve">and potentially elevated river discharge over the 2010/2011 wet season (Figures </w:t>
      </w:r>
      <w:r w:rsidR="00681339">
        <w:t xml:space="preserve">9 </w:t>
      </w:r>
      <w:r w:rsidR="00C2338A">
        <w:t xml:space="preserve">and </w:t>
      </w:r>
      <w:r w:rsidR="00681339">
        <w:t>10</w:t>
      </w:r>
      <w:r w:rsidR="005F6004">
        <w:t>, Table</w:t>
      </w:r>
      <w:r w:rsidR="00BC5659">
        <w:t>s</w:t>
      </w:r>
      <w:r w:rsidR="005F6004">
        <w:t xml:space="preserve"> A</w:t>
      </w:r>
      <w:r w:rsidR="00BC5659">
        <w:t>2-1</w:t>
      </w:r>
      <w:r w:rsidR="0062443C">
        <w:t xml:space="preserve"> and</w:t>
      </w:r>
      <w:r w:rsidR="00BC5659">
        <w:t xml:space="preserve"> A2-</w:t>
      </w:r>
      <w:r w:rsidR="005644C9">
        <w:t>5</w:t>
      </w:r>
      <w:r w:rsidR="005F6004">
        <w:t>)</w:t>
      </w:r>
      <w:r w:rsidR="00C2338A">
        <w:t>.</w:t>
      </w:r>
    </w:p>
    <w:p w:rsidR="00C2338A" w:rsidRDefault="00C2338A" w:rsidP="00C2338A"/>
    <w:p w:rsidR="005F6004" w:rsidRDefault="005F6004" w:rsidP="005F6004">
      <w:pPr>
        <w:rPr>
          <w:color w:val="000000" w:themeColor="text1"/>
        </w:rPr>
      </w:pPr>
      <w:r>
        <w:t xml:space="preserve">The sampling of foraminifera occurs at the western sides of the reefs sampled in this sub-region. These sites are relatively sheltered from wave action which predisposes them to the accumulation of fine-grained sediments (Wolanski </w:t>
      </w:r>
      <w:r w:rsidRPr="0092659B">
        <w:rPr>
          <w:i/>
        </w:rPr>
        <w:t>et al</w:t>
      </w:r>
      <w:r w:rsidR="00F00FE6" w:rsidRPr="0092659B">
        <w:rPr>
          <w:i/>
        </w:rPr>
        <w:t>.</w:t>
      </w:r>
      <w:r>
        <w:t xml:space="preserve"> 2005). </w:t>
      </w:r>
      <w:r w:rsidR="00F01ED6">
        <w:t>The</w:t>
      </w:r>
      <w:r>
        <w:t xml:space="preserve"> shift in the community composition of Foraminifera is consistent with the observed changes in sediment composition toward</w:t>
      </w:r>
      <w:r w:rsidR="00BC5659">
        <w:t xml:space="preserve"> higher proportions of clay -</w:t>
      </w:r>
      <w:r>
        <w:t xml:space="preserve">silt sized particles and higher nitrogen content (Figures 13: c, g): conditions known to favour heterotrophic </w:t>
      </w:r>
      <w:r w:rsidRPr="00173C23">
        <w:t xml:space="preserve">species </w:t>
      </w:r>
      <w:r w:rsidRPr="006624FC">
        <w:t>(</w:t>
      </w:r>
      <w:r w:rsidR="00173C23" w:rsidRPr="006624FC">
        <w:t>U</w:t>
      </w:r>
      <w:r w:rsidR="00173C23" w:rsidRPr="00173C23">
        <w:t xml:space="preserve">thicke </w:t>
      </w:r>
      <w:r w:rsidR="00173C23" w:rsidRPr="0092659B">
        <w:rPr>
          <w:i/>
        </w:rPr>
        <w:t>et al.</w:t>
      </w:r>
      <w:r w:rsidR="00173C23" w:rsidRPr="00173C23">
        <w:t xml:space="preserve"> 2010</w:t>
      </w:r>
      <w:r w:rsidR="006624FC">
        <w:t>)</w:t>
      </w:r>
      <w:r w:rsidR="00F00FE6">
        <w:t xml:space="preserve">. </w:t>
      </w:r>
      <w:r>
        <w:rPr>
          <w:color w:val="000000" w:themeColor="text1"/>
        </w:rPr>
        <w:t>T</w:t>
      </w:r>
      <w:r w:rsidRPr="00A945C4">
        <w:rPr>
          <w:color w:val="000000" w:themeColor="text1"/>
        </w:rPr>
        <w:t>he slight increase in the proportion of clay</w:t>
      </w:r>
      <w:r w:rsidR="00BC5659">
        <w:rPr>
          <w:color w:val="000000" w:themeColor="text1"/>
        </w:rPr>
        <w:t>-</w:t>
      </w:r>
      <w:r w:rsidRPr="00A945C4">
        <w:rPr>
          <w:color w:val="000000" w:themeColor="text1"/>
        </w:rPr>
        <w:t>silt sized particles in sediments and declines in the F</w:t>
      </w:r>
      <w:r>
        <w:rPr>
          <w:color w:val="000000" w:themeColor="text1"/>
        </w:rPr>
        <w:t>ORAM</w:t>
      </w:r>
      <w:r w:rsidRPr="00A945C4">
        <w:rPr>
          <w:color w:val="000000" w:themeColor="text1"/>
        </w:rPr>
        <w:t xml:space="preserve"> index observed in 2010 coincide</w:t>
      </w:r>
      <w:r w:rsidR="00F00FE6">
        <w:rPr>
          <w:color w:val="000000" w:themeColor="text1"/>
        </w:rPr>
        <w:t>d</w:t>
      </w:r>
      <w:r w:rsidRPr="00A945C4">
        <w:rPr>
          <w:color w:val="000000" w:themeColor="text1"/>
        </w:rPr>
        <w:t xml:space="preserve"> with increasing turbidit</w:t>
      </w:r>
      <w:r>
        <w:rPr>
          <w:color w:val="000000" w:themeColor="text1"/>
        </w:rPr>
        <w:t xml:space="preserve">y recorded </w:t>
      </w:r>
      <w:r w:rsidR="00F00FE6">
        <w:rPr>
          <w:color w:val="000000" w:themeColor="text1"/>
        </w:rPr>
        <w:t>at these locations</w:t>
      </w:r>
      <w:r>
        <w:rPr>
          <w:color w:val="000000" w:themeColor="text1"/>
        </w:rPr>
        <w:t xml:space="preserve"> (</w:t>
      </w:r>
      <w:r w:rsidR="00E664D8">
        <w:rPr>
          <w:color w:val="000000" w:themeColor="text1"/>
        </w:rPr>
        <w:t>Figure 11</w:t>
      </w:r>
      <w:r w:rsidRPr="00A945C4">
        <w:rPr>
          <w:color w:val="000000" w:themeColor="text1"/>
        </w:rPr>
        <w:t>g) but precede</w:t>
      </w:r>
      <w:r w:rsidR="00F00FE6">
        <w:rPr>
          <w:color w:val="000000" w:themeColor="text1"/>
        </w:rPr>
        <w:t>d</w:t>
      </w:r>
      <w:r w:rsidRPr="00A945C4">
        <w:rPr>
          <w:color w:val="000000" w:themeColor="text1"/>
        </w:rPr>
        <w:t xml:space="preserve"> </w:t>
      </w:r>
      <w:r w:rsidR="00681339">
        <w:rPr>
          <w:color w:val="000000" w:themeColor="text1"/>
        </w:rPr>
        <w:t>both</w:t>
      </w:r>
      <w:r w:rsidR="00515A25">
        <w:rPr>
          <w:color w:val="000000" w:themeColor="text1"/>
        </w:rPr>
        <w:t xml:space="preserve"> </w:t>
      </w:r>
      <w:r w:rsidRPr="00A945C4">
        <w:rPr>
          <w:color w:val="000000" w:themeColor="text1"/>
        </w:rPr>
        <w:t xml:space="preserve">cyclone Yasi </w:t>
      </w:r>
      <w:r w:rsidR="00681339">
        <w:rPr>
          <w:color w:val="000000" w:themeColor="text1"/>
        </w:rPr>
        <w:t>and</w:t>
      </w:r>
      <w:r w:rsidR="00681339" w:rsidRPr="00A945C4">
        <w:rPr>
          <w:color w:val="000000" w:themeColor="text1"/>
        </w:rPr>
        <w:t xml:space="preserve"> </w:t>
      </w:r>
      <w:r w:rsidRPr="00A945C4">
        <w:rPr>
          <w:color w:val="000000" w:themeColor="text1"/>
        </w:rPr>
        <w:t xml:space="preserve">high flows of local rivers. While sediment trap deployments over the period of cyclone Yasi and subsequent flooding clearly demonstrate the mobilisation of sediments corresponding to these events (Thompson </w:t>
      </w:r>
      <w:r w:rsidRPr="0092659B">
        <w:rPr>
          <w:i/>
          <w:color w:val="000000" w:themeColor="text1"/>
        </w:rPr>
        <w:t>et al.</w:t>
      </w:r>
      <w:r w:rsidRPr="00A945C4">
        <w:rPr>
          <w:color w:val="000000" w:themeColor="text1"/>
        </w:rPr>
        <w:t xml:space="preserve"> 2012) the </w:t>
      </w:r>
      <w:r w:rsidR="00F00FE6">
        <w:rPr>
          <w:color w:val="000000" w:themeColor="text1"/>
        </w:rPr>
        <w:t>increase</w:t>
      </w:r>
      <w:r w:rsidRPr="00A945C4">
        <w:rPr>
          <w:color w:val="000000" w:themeColor="text1"/>
        </w:rPr>
        <w:t xml:space="preserve"> in turbidity and change in sediment composition </w:t>
      </w:r>
      <w:r>
        <w:rPr>
          <w:color w:val="000000" w:themeColor="text1"/>
        </w:rPr>
        <w:t>pr</w:t>
      </w:r>
      <w:r w:rsidRPr="00A945C4">
        <w:rPr>
          <w:color w:val="000000" w:themeColor="text1"/>
        </w:rPr>
        <w:t xml:space="preserve">eceding these events </w:t>
      </w:r>
      <w:r w:rsidR="00F00FE6">
        <w:rPr>
          <w:color w:val="000000" w:themeColor="text1"/>
        </w:rPr>
        <w:t xml:space="preserve">suggest </w:t>
      </w:r>
      <w:r w:rsidRPr="00A945C4">
        <w:rPr>
          <w:color w:val="000000" w:themeColor="text1"/>
        </w:rPr>
        <w:t xml:space="preserve">that these changed environmental conditions </w:t>
      </w:r>
      <w:r w:rsidR="00F00FE6">
        <w:rPr>
          <w:color w:val="000000" w:themeColor="text1"/>
        </w:rPr>
        <w:t>could be</w:t>
      </w:r>
      <w:r w:rsidRPr="00A945C4">
        <w:rPr>
          <w:color w:val="000000" w:themeColor="text1"/>
        </w:rPr>
        <w:t xml:space="preserve"> a </w:t>
      </w:r>
      <w:r w:rsidR="00F01ED6">
        <w:rPr>
          <w:color w:val="000000" w:themeColor="text1"/>
        </w:rPr>
        <w:t>delayed</w:t>
      </w:r>
      <w:r w:rsidRPr="00A945C4">
        <w:rPr>
          <w:color w:val="000000" w:themeColor="text1"/>
        </w:rPr>
        <w:t xml:space="preserve"> response to flooding of the more distant Herbert or Burdekin Rivers in 2009. </w:t>
      </w:r>
      <w:r>
        <w:rPr>
          <w:color w:val="000000" w:themeColor="text1"/>
        </w:rPr>
        <w:t>Of note is that levels of coral disease also increased in 2010</w:t>
      </w:r>
      <w:r w:rsidR="00AC6906">
        <w:rPr>
          <w:color w:val="000000" w:themeColor="text1"/>
        </w:rPr>
        <w:t xml:space="preserve"> (Figure A2-10)</w:t>
      </w:r>
      <w:r w:rsidR="00F00FE6">
        <w:rPr>
          <w:color w:val="000000" w:themeColor="text1"/>
        </w:rPr>
        <w:t>,</w:t>
      </w:r>
      <w:r>
        <w:rPr>
          <w:color w:val="000000" w:themeColor="text1"/>
        </w:rPr>
        <w:t xml:space="preserve"> further </w:t>
      </w:r>
      <w:r w:rsidR="00F00FE6">
        <w:rPr>
          <w:color w:val="000000" w:themeColor="text1"/>
        </w:rPr>
        <w:t>indicating</w:t>
      </w:r>
      <w:r>
        <w:rPr>
          <w:color w:val="000000" w:themeColor="text1"/>
        </w:rPr>
        <w:t xml:space="preserve"> a shift in environmental conditions</w:t>
      </w:r>
      <w:r w:rsidR="00BC5659">
        <w:rPr>
          <w:color w:val="000000" w:themeColor="text1"/>
        </w:rPr>
        <w:t xml:space="preserve"> </w:t>
      </w:r>
      <w:r w:rsidR="00F00FE6">
        <w:rPr>
          <w:color w:val="000000" w:themeColor="text1"/>
        </w:rPr>
        <w:t xml:space="preserve">that </w:t>
      </w:r>
      <w:r w:rsidR="00BC5659">
        <w:rPr>
          <w:color w:val="000000" w:themeColor="text1"/>
        </w:rPr>
        <w:t>preced</w:t>
      </w:r>
      <w:r w:rsidR="00F00FE6">
        <w:rPr>
          <w:color w:val="000000" w:themeColor="text1"/>
        </w:rPr>
        <w:t>ed</w:t>
      </w:r>
      <w:r w:rsidR="00BC5659">
        <w:rPr>
          <w:color w:val="000000" w:themeColor="text1"/>
        </w:rPr>
        <w:t xml:space="preserve"> local runoff events</w:t>
      </w:r>
      <w:r>
        <w:rPr>
          <w:color w:val="000000" w:themeColor="text1"/>
        </w:rPr>
        <w:t>.</w:t>
      </w:r>
    </w:p>
    <w:p w:rsidR="005F6004" w:rsidRDefault="005F6004" w:rsidP="005F6004">
      <w:pPr>
        <w:rPr>
          <w:color w:val="000000" w:themeColor="text1"/>
        </w:rPr>
      </w:pPr>
    </w:p>
    <w:p w:rsidR="005F6004" w:rsidRDefault="005F6004" w:rsidP="005F6004">
      <w:pPr>
        <w:rPr>
          <w:color w:val="000000" w:themeColor="text1"/>
        </w:rPr>
      </w:pPr>
      <w:r>
        <w:rPr>
          <w:color w:val="000000" w:themeColor="text1"/>
        </w:rPr>
        <w:t>In 2013 the coral communities in this sub-region were again assessed to be in moderate condition with moderate to high coral cover and low cover of macroalgae - at Fitzroy Island and High Island, compensating for continued low densities of juvenile corals and limited rates of increase in coral cover in recent years (</w:t>
      </w:r>
      <w:r w:rsidRPr="007E4CFD">
        <w:rPr>
          <w:color w:val="000000" w:themeColor="text1"/>
        </w:rPr>
        <w:t>Table</w:t>
      </w:r>
      <w:r w:rsidR="00BC5659" w:rsidRPr="007E4CFD">
        <w:rPr>
          <w:color w:val="000000" w:themeColor="text1"/>
        </w:rPr>
        <w:t>s</w:t>
      </w:r>
      <w:r w:rsidRPr="007E4CFD">
        <w:rPr>
          <w:color w:val="000000" w:themeColor="text1"/>
        </w:rPr>
        <w:t xml:space="preserve"> </w:t>
      </w:r>
      <w:r w:rsidR="00BC5659" w:rsidRPr="007E4CFD">
        <w:rPr>
          <w:color w:val="000000" w:themeColor="text1"/>
        </w:rPr>
        <w:t>A2</w:t>
      </w:r>
      <w:r w:rsidR="007E4CFD">
        <w:rPr>
          <w:color w:val="000000" w:themeColor="text1"/>
        </w:rPr>
        <w:t>-</w:t>
      </w:r>
      <w:r w:rsidR="005644C9">
        <w:rPr>
          <w:color w:val="000000" w:themeColor="text1"/>
        </w:rPr>
        <w:t>6</w:t>
      </w:r>
      <w:r w:rsidR="00BC5659" w:rsidRPr="007E4CFD">
        <w:rPr>
          <w:color w:val="000000" w:themeColor="text1"/>
        </w:rPr>
        <w:t>, A2-</w:t>
      </w:r>
      <w:r w:rsidR="005644C9">
        <w:rPr>
          <w:color w:val="000000" w:themeColor="text1"/>
        </w:rPr>
        <w:t>7</w:t>
      </w:r>
      <w:r w:rsidR="00140318">
        <w:rPr>
          <w:color w:val="000000" w:themeColor="text1"/>
        </w:rPr>
        <w:t>)</w:t>
      </w:r>
      <w:r>
        <w:rPr>
          <w:color w:val="000000" w:themeColor="text1"/>
        </w:rPr>
        <w:t xml:space="preserve">. </w:t>
      </w:r>
    </w:p>
    <w:p w:rsidR="005F6004" w:rsidRDefault="005F6004" w:rsidP="005F6004">
      <w:pPr>
        <w:rPr>
          <w:color w:val="000000" w:themeColor="text1"/>
        </w:rPr>
      </w:pPr>
    </w:p>
    <w:p w:rsidR="005F6004" w:rsidRDefault="005F6004" w:rsidP="005F6004">
      <w:pPr>
        <w:rPr>
          <w:color w:val="000000" w:themeColor="text1"/>
        </w:rPr>
      </w:pPr>
      <w:r>
        <w:rPr>
          <w:color w:val="000000" w:themeColor="text1"/>
        </w:rPr>
        <w:t xml:space="preserve">The profile of the coral health index tracks the influence of disturbance and subsequent recovery.  Prior to the </w:t>
      </w:r>
      <w:r w:rsidRPr="00DB6BB3">
        <w:rPr>
          <w:color w:val="000000" w:themeColor="text1"/>
        </w:rPr>
        <w:t xml:space="preserve">commencement of </w:t>
      </w:r>
      <w:r>
        <w:rPr>
          <w:color w:val="000000" w:themeColor="text1"/>
        </w:rPr>
        <w:t xml:space="preserve">MMP monitoring in 2005, surveys conducted by AIMS and Sea Research indicated that coral communities at Fitzroy Island and the Frankland Group were in a state of recovery following impacts attributed to </w:t>
      </w:r>
      <w:r w:rsidR="00F00FE6">
        <w:rPr>
          <w:color w:val="000000" w:themeColor="text1"/>
        </w:rPr>
        <w:t xml:space="preserve">predation by the </w:t>
      </w:r>
      <w:r>
        <w:rPr>
          <w:color w:val="000000" w:themeColor="text1"/>
        </w:rPr>
        <w:t xml:space="preserve">crown-of-thorns </w:t>
      </w:r>
      <w:r w:rsidR="00F00FE6">
        <w:rPr>
          <w:color w:val="000000" w:themeColor="text1"/>
        </w:rPr>
        <w:t>seastar</w:t>
      </w:r>
      <w:r>
        <w:rPr>
          <w:color w:val="000000" w:themeColor="text1"/>
        </w:rPr>
        <w:t xml:space="preserve"> (COTS) and coral bleaching </w:t>
      </w:r>
      <w:r w:rsidRPr="00DB6BB3">
        <w:rPr>
          <w:color w:val="000000" w:themeColor="text1"/>
        </w:rPr>
        <w:t xml:space="preserve">(Sweatman </w:t>
      </w:r>
      <w:r w:rsidRPr="00005392">
        <w:rPr>
          <w:i/>
          <w:color w:val="000000" w:themeColor="text1"/>
        </w:rPr>
        <w:t>et al</w:t>
      </w:r>
      <w:r>
        <w:rPr>
          <w:color w:val="000000" w:themeColor="text1"/>
        </w:rPr>
        <w:t xml:space="preserve">. </w:t>
      </w:r>
      <w:r w:rsidRPr="00DB6BB3">
        <w:rPr>
          <w:color w:val="000000" w:themeColor="text1"/>
        </w:rPr>
        <w:t>2007, Ayling and Ayling 2005)</w:t>
      </w:r>
      <w:r>
        <w:rPr>
          <w:color w:val="000000" w:themeColor="text1"/>
        </w:rPr>
        <w:t xml:space="preserve">. </w:t>
      </w:r>
      <w:r w:rsidRPr="0035307A">
        <w:rPr>
          <w:color w:val="000000" w:themeColor="text1"/>
        </w:rPr>
        <w:t xml:space="preserve">Since 2005, </w:t>
      </w:r>
      <w:r w:rsidRPr="00553764">
        <w:rPr>
          <w:color w:val="000000" w:themeColor="text1"/>
        </w:rPr>
        <w:t xml:space="preserve">Cyclone </w:t>
      </w:r>
      <w:r>
        <w:rPr>
          <w:color w:val="000000" w:themeColor="text1"/>
        </w:rPr>
        <w:t>Larry</w:t>
      </w:r>
      <w:r w:rsidRPr="00553764">
        <w:rPr>
          <w:color w:val="000000" w:themeColor="text1"/>
        </w:rPr>
        <w:t xml:space="preserve"> in 2006 caused</w:t>
      </w:r>
      <w:r>
        <w:rPr>
          <w:color w:val="000000" w:themeColor="text1"/>
        </w:rPr>
        <w:t xml:space="preserve"> substantial loss of cover at </w:t>
      </w:r>
      <w:r w:rsidRPr="00553764">
        <w:rPr>
          <w:color w:val="000000" w:themeColor="text1"/>
        </w:rPr>
        <w:t>Frankland</w:t>
      </w:r>
      <w:r>
        <w:rPr>
          <w:color w:val="000000" w:themeColor="text1"/>
        </w:rPr>
        <w:t>s East (Figure A2</w:t>
      </w:r>
      <w:r w:rsidR="007E4CFD">
        <w:rPr>
          <w:color w:val="000000" w:themeColor="text1"/>
        </w:rPr>
        <w:t>-4</w:t>
      </w:r>
      <w:r>
        <w:rPr>
          <w:color w:val="000000" w:themeColor="text1"/>
        </w:rPr>
        <w:t>)</w:t>
      </w:r>
      <w:r w:rsidRPr="00553764">
        <w:rPr>
          <w:color w:val="000000" w:themeColor="text1"/>
        </w:rPr>
        <w:t xml:space="preserve">. </w:t>
      </w:r>
      <w:r>
        <w:rPr>
          <w:color w:val="000000" w:themeColor="text1"/>
        </w:rPr>
        <w:t xml:space="preserve">Up until 2010 the ‘good’ and </w:t>
      </w:r>
      <w:r w:rsidR="00F00FE6">
        <w:rPr>
          <w:color w:val="000000" w:themeColor="text1"/>
        </w:rPr>
        <w:t xml:space="preserve">increasing </w:t>
      </w:r>
      <w:r w:rsidR="00681339">
        <w:rPr>
          <w:color w:val="000000" w:themeColor="text1"/>
        </w:rPr>
        <w:t xml:space="preserve">assessment </w:t>
      </w:r>
      <w:r>
        <w:rPr>
          <w:color w:val="000000" w:themeColor="text1"/>
        </w:rPr>
        <w:t>of the coral health index reflected the recovery from, or resistance to these past disturbance events.</w:t>
      </w:r>
    </w:p>
    <w:p w:rsidR="005F6004" w:rsidRDefault="005F6004" w:rsidP="005F6004">
      <w:pPr>
        <w:rPr>
          <w:color w:val="000000" w:themeColor="text1"/>
        </w:rPr>
      </w:pPr>
    </w:p>
    <w:p w:rsidR="005F6004" w:rsidRPr="003F098C" w:rsidRDefault="005F6004" w:rsidP="005F6004">
      <w:pPr>
        <w:rPr>
          <w:color w:val="000000" w:themeColor="text1"/>
        </w:rPr>
      </w:pPr>
      <w:r>
        <w:rPr>
          <w:color w:val="000000" w:themeColor="text1"/>
        </w:rPr>
        <w:t>The decline in the coral health index in 2011 was largely due to l</w:t>
      </w:r>
      <w:r w:rsidR="007E4CFD">
        <w:rPr>
          <w:color w:val="000000" w:themeColor="text1"/>
        </w:rPr>
        <w:t>osses in coral cover attributed</w:t>
      </w:r>
      <w:r>
        <w:rPr>
          <w:color w:val="000000" w:themeColor="text1"/>
        </w:rPr>
        <w:t xml:space="preserve"> to</w:t>
      </w:r>
      <w:r w:rsidR="007E4CFD">
        <w:rPr>
          <w:color w:val="000000" w:themeColor="text1"/>
        </w:rPr>
        <w:t>:</w:t>
      </w:r>
      <w:r>
        <w:rPr>
          <w:color w:val="000000" w:themeColor="text1"/>
        </w:rPr>
        <w:t xml:space="preserve"> </w:t>
      </w:r>
      <w:r w:rsidRPr="00553764">
        <w:rPr>
          <w:color w:val="000000" w:themeColor="text1"/>
        </w:rPr>
        <w:t>Cyclone Yasi</w:t>
      </w:r>
      <w:r w:rsidR="007E4CFD">
        <w:rPr>
          <w:color w:val="000000" w:themeColor="text1"/>
        </w:rPr>
        <w:t>, Cyclone Tasha,</w:t>
      </w:r>
      <w:r w:rsidR="00AC6906">
        <w:rPr>
          <w:color w:val="000000" w:themeColor="text1"/>
        </w:rPr>
        <w:t xml:space="preserve"> </w:t>
      </w:r>
      <w:r w:rsidRPr="00734BD9">
        <w:rPr>
          <w:rFonts w:cs="Arial"/>
          <w:color w:val="000000" w:themeColor="text1"/>
          <w:szCs w:val="22"/>
        </w:rPr>
        <w:t>low salinity water</w:t>
      </w:r>
      <w:r>
        <w:rPr>
          <w:rFonts w:cs="Arial"/>
          <w:color w:val="000000" w:themeColor="text1"/>
          <w:szCs w:val="22"/>
        </w:rPr>
        <w:t xml:space="preserve"> at 2m depth transects as a result</w:t>
      </w:r>
      <w:r w:rsidR="00AC6906">
        <w:rPr>
          <w:rFonts w:cs="Arial"/>
          <w:color w:val="000000" w:themeColor="text1"/>
          <w:szCs w:val="22"/>
        </w:rPr>
        <w:t xml:space="preserve"> of</w:t>
      </w:r>
      <w:r>
        <w:rPr>
          <w:rFonts w:cs="Arial"/>
          <w:color w:val="000000" w:themeColor="text1"/>
          <w:szCs w:val="22"/>
        </w:rPr>
        <w:t xml:space="preserve"> flooding in early 2011,</w:t>
      </w:r>
      <w:r w:rsidR="00FA3E62">
        <w:rPr>
          <w:rFonts w:cs="Arial"/>
          <w:color w:val="000000" w:themeColor="text1"/>
          <w:szCs w:val="22"/>
        </w:rPr>
        <w:t xml:space="preserve"> </w:t>
      </w:r>
      <w:r>
        <w:rPr>
          <w:color w:val="000000" w:themeColor="text1"/>
        </w:rPr>
        <w:t xml:space="preserve">high levels of disease </w:t>
      </w:r>
      <w:r w:rsidRPr="00553764">
        <w:rPr>
          <w:color w:val="000000" w:themeColor="text1"/>
        </w:rPr>
        <w:t xml:space="preserve">observed in 2010 </w:t>
      </w:r>
      <w:r>
        <w:rPr>
          <w:color w:val="000000" w:themeColor="text1"/>
        </w:rPr>
        <w:t>and 2011, and</w:t>
      </w:r>
      <w:r w:rsidR="00FA3E62">
        <w:rPr>
          <w:color w:val="000000" w:themeColor="text1"/>
        </w:rPr>
        <w:t xml:space="preserve"> also</w:t>
      </w:r>
      <w:r>
        <w:rPr>
          <w:color w:val="000000" w:themeColor="text1"/>
        </w:rPr>
        <w:t xml:space="preserve"> a continued decline in the density of juvenile </w:t>
      </w:r>
      <w:r w:rsidR="00FA3E62">
        <w:rPr>
          <w:color w:val="000000" w:themeColor="text1"/>
        </w:rPr>
        <w:t>corals</w:t>
      </w:r>
      <w:r>
        <w:rPr>
          <w:color w:val="000000" w:themeColor="text1"/>
        </w:rPr>
        <w:t xml:space="preserve">. From low </w:t>
      </w:r>
      <w:r w:rsidR="00AC6906">
        <w:rPr>
          <w:color w:val="000000" w:themeColor="text1"/>
        </w:rPr>
        <w:t>values</w:t>
      </w:r>
      <w:r>
        <w:rPr>
          <w:color w:val="000000" w:themeColor="text1"/>
        </w:rPr>
        <w:t xml:space="preserve"> in 2011</w:t>
      </w:r>
      <w:r w:rsidR="00AC6906">
        <w:rPr>
          <w:color w:val="000000" w:themeColor="text1"/>
        </w:rPr>
        <w:t>,</w:t>
      </w:r>
      <w:r>
        <w:rPr>
          <w:color w:val="000000" w:themeColor="text1"/>
        </w:rPr>
        <w:t xml:space="preserve"> the coral health index has gradually increased primarily </w:t>
      </w:r>
      <w:r w:rsidR="00AC6906">
        <w:rPr>
          <w:color w:val="000000" w:themeColor="text1"/>
        </w:rPr>
        <w:t xml:space="preserve">due </w:t>
      </w:r>
      <w:r>
        <w:rPr>
          <w:color w:val="000000" w:themeColor="text1"/>
        </w:rPr>
        <w:t xml:space="preserve">to the recovery of coral communities at High East and Frankland East where </w:t>
      </w:r>
      <w:r w:rsidR="00FA3E62">
        <w:rPr>
          <w:color w:val="000000" w:themeColor="text1"/>
        </w:rPr>
        <w:t>coral cover and the density of j</w:t>
      </w:r>
      <w:r>
        <w:rPr>
          <w:color w:val="000000" w:themeColor="text1"/>
        </w:rPr>
        <w:t>uvenile corals have increased. Limiting recovery at Fitzroy Island and</w:t>
      </w:r>
      <w:r w:rsidR="00AC6906">
        <w:rPr>
          <w:color w:val="000000" w:themeColor="text1"/>
        </w:rPr>
        <w:t>,</w:t>
      </w:r>
      <w:r>
        <w:rPr>
          <w:color w:val="000000" w:themeColor="text1"/>
        </w:rPr>
        <w:t xml:space="preserve"> to a lesser degree</w:t>
      </w:r>
      <w:r w:rsidR="00AC6906">
        <w:rPr>
          <w:color w:val="000000" w:themeColor="text1"/>
        </w:rPr>
        <w:t>, at</w:t>
      </w:r>
      <w:r>
        <w:rPr>
          <w:color w:val="000000" w:themeColor="text1"/>
        </w:rPr>
        <w:t xml:space="preserve"> Franklands West has been the presence of COTS. At Fitzroy Island</w:t>
      </w:r>
      <w:r w:rsidR="00AC6906">
        <w:rPr>
          <w:color w:val="000000" w:themeColor="text1"/>
        </w:rPr>
        <w:t>,</w:t>
      </w:r>
      <w:r>
        <w:rPr>
          <w:color w:val="000000" w:themeColor="text1"/>
        </w:rPr>
        <w:t xml:space="preserve"> the density of COTS in 2012 was estimated at </w:t>
      </w:r>
      <w:r w:rsidRPr="003F098C">
        <w:rPr>
          <w:color w:val="000000" w:themeColor="text1"/>
        </w:rPr>
        <w:t>300</w:t>
      </w:r>
      <w:r>
        <w:rPr>
          <w:color w:val="000000" w:themeColor="text1"/>
        </w:rPr>
        <w:t xml:space="preserve"> (Fitzroy </w:t>
      </w:r>
      <w:r w:rsidRPr="003F098C">
        <w:rPr>
          <w:color w:val="000000" w:themeColor="text1"/>
        </w:rPr>
        <w:t>West</w:t>
      </w:r>
      <w:r>
        <w:rPr>
          <w:color w:val="000000" w:themeColor="text1"/>
        </w:rPr>
        <w:t>) and</w:t>
      </w:r>
      <w:r w:rsidRPr="003F098C">
        <w:rPr>
          <w:color w:val="000000" w:themeColor="text1"/>
        </w:rPr>
        <w:t xml:space="preserve"> 175</w:t>
      </w:r>
      <w:r>
        <w:rPr>
          <w:color w:val="000000" w:themeColor="text1"/>
        </w:rPr>
        <w:t xml:space="preserve"> (Fitzroy </w:t>
      </w:r>
      <w:r w:rsidRPr="003F098C">
        <w:rPr>
          <w:color w:val="000000" w:themeColor="text1"/>
        </w:rPr>
        <w:t>East</w:t>
      </w:r>
      <w:r>
        <w:rPr>
          <w:color w:val="000000" w:themeColor="text1"/>
        </w:rPr>
        <w:t>)</w:t>
      </w:r>
      <w:r w:rsidRPr="003F098C">
        <w:rPr>
          <w:color w:val="000000" w:themeColor="text1"/>
        </w:rPr>
        <w:t xml:space="preserve"> </w:t>
      </w:r>
      <w:r>
        <w:rPr>
          <w:color w:val="000000" w:themeColor="text1"/>
        </w:rPr>
        <w:t xml:space="preserve">individuals per hectare with the majority of individuals </w:t>
      </w:r>
      <w:r w:rsidRPr="003F098C">
        <w:rPr>
          <w:color w:val="000000" w:themeColor="text1"/>
        </w:rPr>
        <w:t xml:space="preserve">small (most &lt;20cm diameter) and feeding within the understory of the </w:t>
      </w:r>
      <w:r w:rsidRPr="003F098C">
        <w:rPr>
          <w:color w:val="000000" w:themeColor="text1"/>
        </w:rPr>
        <w:lastRenderedPageBreak/>
        <w:t>coral community</w:t>
      </w:r>
      <w:r>
        <w:rPr>
          <w:color w:val="000000" w:themeColor="text1"/>
        </w:rPr>
        <w:t xml:space="preserve">. In 2013 </w:t>
      </w:r>
      <w:r w:rsidR="00FA3E62">
        <w:rPr>
          <w:color w:val="000000" w:themeColor="text1"/>
        </w:rPr>
        <w:t xml:space="preserve">the </w:t>
      </w:r>
      <w:r>
        <w:rPr>
          <w:color w:val="000000" w:themeColor="text1"/>
        </w:rPr>
        <w:t>densities of COTS were lower</w:t>
      </w:r>
      <w:r w:rsidR="00AC6906">
        <w:rPr>
          <w:color w:val="000000" w:themeColor="text1"/>
        </w:rPr>
        <w:t>,</w:t>
      </w:r>
      <w:r>
        <w:rPr>
          <w:color w:val="000000" w:themeColor="text1"/>
        </w:rPr>
        <w:t xml:space="preserve"> 50 </w:t>
      </w:r>
      <w:r w:rsidR="00AC6906">
        <w:rPr>
          <w:color w:val="000000" w:themeColor="text1"/>
        </w:rPr>
        <w:t xml:space="preserve">seastars </w:t>
      </w:r>
      <w:r>
        <w:rPr>
          <w:color w:val="000000" w:themeColor="text1"/>
        </w:rPr>
        <w:t>per hectare at Fitzroy West, though they were adult</w:t>
      </w:r>
      <w:r w:rsidR="00AC6906">
        <w:rPr>
          <w:color w:val="000000" w:themeColor="text1"/>
        </w:rPr>
        <w:t>-</w:t>
      </w:r>
      <w:r>
        <w:rPr>
          <w:color w:val="000000" w:themeColor="text1"/>
        </w:rPr>
        <w:t xml:space="preserve">sized (&gt;30cm diameter) and clearly causing ongoing damage to coral communities. </w:t>
      </w:r>
      <w:r w:rsidR="00F01ED6">
        <w:rPr>
          <w:color w:val="000000" w:themeColor="text1"/>
        </w:rPr>
        <w:t>The reduction in COT</w:t>
      </w:r>
      <w:r w:rsidR="006F69CC">
        <w:rPr>
          <w:color w:val="000000" w:themeColor="text1"/>
        </w:rPr>
        <w:t>S</w:t>
      </w:r>
      <w:r w:rsidR="00F01ED6">
        <w:rPr>
          <w:color w:val="000000" w:themeColor="text1"/>
        </w:rPr>
        <w:t xml:space="preserve"> numbers may reflect a combination of the COTS control program run by the association of marine park tourism operators and movement of animals to other areas of the reef. </w:t>
      </w:r>
      <w:r>
        <w:rPr>
          <w:color w:val="000000" w:themeColor="text1"/>
        </w:rPr>
        <w:t>At Frankland West the density of COTS was lower and declined from 75 individuals per hecta</w:t>
      </w:r>
      <w:r w:rsidR="00FA3E62">
        <w:rPr>
          <w:color w:val="000000" w:themeColor="text1"/>
        </w:rPr>
        <w:t xml:space="preserve">re in 2012 to </w:t>
      </w:r>
      <w:r>
        <w:rPr>
          <w:color w:val="000000" w:themeColor="text1"/>
        </w:rPr>
        <w:t>25 per hectare in 2013. Unlike at Fitzroy Island</w:t>
      </w:r>
      <w:r w:rsidR="00A61A17">
        <w:rPr>
          <w:color w:val="000000" w:themeColor="text1"/>
        </w:rPr>
        <w:t>,</w:t>
      </w:r>
      <w:r>
        <w:rPr>
          <w:color w:val="000000" w:themeColor="text1"/>
        </w:rPr>
        <w:t xml:space="preserve"> COTS had not caused extensive damage to coral communities at Frankland West and no COTS or feeding scars were observed at Frankland East in 2013</w:t>
      </w:r>
      <w:r w:rsidRPr="003F098C">
        <w:rPr>
          <w:color w:val="000000" w:themeColor="text1"/>
        </w:rPr>
        <w:t xml:space="preserve">. </w:t>
      </w:r>
    </w:p>
    <w:p w:rsidR="005F6004" w:rsidRPr="003F098C" w:rsidRDefault="005F6004" w:rsidP="005F6004">
      <w:pPr>
        <w:rPr>
          <w:color w:val="000000" w:themeColor="text1"/>
        </w:rPr>
      </w:pPr>
    </w:p>
    <w:p w:rsidR="005F6004" w:rsidRDefault="005F6004" w:rsidP="005F6004">
      <w:pPr>
        <w:rPr>
          <w:color w:val="000000" w:themeColor="text1"/>
        </w:rPr>
      </w:pPr>
      <w:r>
        <w:rPr>
          <w:color w:val="000000" w:themeColor="text1"/>
        </w:rPr>
        <w:t xml:space="preserve">Macroalgae are potentially limiting the resilience of coral communities at the Frankland Group. At Franklands West there has been a persistent community of red algae </w:t>
      </w:r>
      <w:r w:rsidR="000963B0">
        <w:rPr>
          <w:color w:val="000000" w:themeColor="text1"/>
        </w:rPr>
        <w:t>(</w:t>
      </w:r>
      <w:r w:rsidR="00770EB5">
        <w:rPr>
          <w:color w:val="000000" w:themeColor="text1"/>
        </w:rPr>
        <w:t xml:space="preserve">predominantly </w:t>
      </w:r>
      <w:r w:rsidR="000963B0" w:rsidRPr="00770EB5">
        <w:rPr>
          <w:i/>
          <w:color w:val="000000" w:themeColor="text1"/>
        </w:rPr>
        <w:t>Hypnea</w:t>
      </w:r>
      <w:r w:rsidR="000963B0">
        <w:rPr>
          <w:color w:val="000000" w:themeColor="text1"/>
        </w:rPr>
        <w:t xml:space="preserve"> and </w:t>
      </w:r>
      <w:r w:rsidR="000963B0" w:rsidRPr="00770EB5">
        <w:rPr>
          <w:i/>
          <w:color w:val="000000" w:themeColor="text1"/>
        </w:rPr>
        <w:t>Laurencia</w:t>
      </w:r>
      <w:r w:rsidR="000963B0">
        <w:rPr>
          <w:color w:val="000000" w:themeColor="text1"/>
        </w:rPr>
        <w:t xml:space="preserve">) </w:t>
      </w:r>
      <w:r>
        <w:rPr>
          <w:color w:val="000000" w:themeColor="text1"/>
        </w:rPr>
        <w:t>largely occupying the spaces within branched and subm</w:t>
      </w:r>
      <w:r w:rsidR="00AC6906">
        <w:rPr>
          <w:color w:val="000000" w:themeColor="text1"/>
        </w:rPr>
        <w:t>a</w:t>
      </w:r>
      <w:r>
        <w:rPr>
          <w:color w:val="000000" w:themeColor="text1"/>
        </w:rPr>
        <w:t>ssive coral</w:t>
      </w:r>
      <w:r w:rsidR="00AC6906">
        <w:rPr>
          <w:color w:val="000000" w:themeColor="text1"/>
        </w:rPr>
        <w:t xml:space="preserve"> growth form</w:t>
      </w:r>
      <w:r>
        <w:rPr>
          <w:color w:val="000000" w:themeColor="text1"/>
        </w:rPr>
        <w:t>s</w:t>
      </w:r>
      <w:r w:rsidR="00AC6906">
        <w:rPr>
          <w:color w:val="000000" w:themeColor="text1"/>
        </w:rPr>
        <w:t>,</w:t>
      </w:r>
      <w:r>
        <w:rPr>
          <w:color w:val="000000" w:themeColor="text1"/>
        </w:rPr>
        <w:t xml:space="preserve"> in particular species of </w:t>
      </w:r>
      <w:r w:rsidRPr="00BC756A">
        <w:rPr>
          <w:i/>
          <w:color w:val="000000" w:themeColor="text1"/>
        </w:rPr>
        <w:t>Porites</w:t>
      </w:r>
      <w:r>
        <w:rPr>
          <w:color w:val="000000" w:themeColor="text1"/>
        </w:rPr>
        <w:t xml:space="preserve">. At Franklands East a more mixed community of red </w:t>
      </w:r>
      <w:r w:rsidR="00770EB5">
        <w:rPr>
          <w:color w:val="000000" w:themeColor="text1"/>
        </w:rPr>
        <w:t xml:space="preserve">(including </w:t>
      </w:r>
      <w:r w:rsidR="00770EB5" w:rsidRPr="00770EB5">
        <w:rPr>
          <w:i/>
          <w:color w:val="000000" w:themeColor="text1"/>
        </w:rPr>
        <w:t>Asparagopsis</w:t>
      </w:r>
      <w:r w:rsidR="00770EB5">
        <w:rPr>
          <w:color w:val="000000" w:themeColor="text1"/>
        </w:rPr>
        <w:t xml:space="preserve"> and </w:t>
      </w:r>
      <w:r w:rsidR="00770EB5" w:rsidRPr="00770EB5">
        <w:rPr>
          <w:i/>
          <w:color w:val="000000" w:themeColor="text1"/>
        </w:rPr>
        <w:t>Hypnea</w:t>
      </w:r>
      <w:r w:rsidR="00770EB5">
        <w:rPr>
          <w:color w:val="000000" w:themeColor="text1"/>
        </w:rPr>
        <w:t xml:space="preserve">) </w:t>
      </w:r>
      <w:r>
        <w:rPr>
          <w:color w:val="000000" w:themeColor="text1"/>
        </w:rPr>
        <w:t xml:space="preserve">but also brown </w:t>
      </w:r>
      <w:r w:rsidR="00770EB5">
        <w:rPr>
          <w:color w:val="000000" w:themeColor="text1"/>
        </w:rPr>
        <w:t>(</w:t>
      </w:r>
      <w:r w:rsidR="00770EB5" w:rsidRPr="00770EB5">
        <w:rPr>
          <w:i/>
          <w:color w:val="000000" w:themeColor="text1"/>
        </w:rPr>
        <w:t>Padina</w:t>
      </w:r>
      <w:r w:rsidR="00770EB5">
        <w:rPr>
          <w:color w:val="000000" w:themeColor="text1"/>
        </w:rPr>
        <w:t xml:space="preserve">) </w:t>
      </w:r>
      <w:r>
        <w:rPr>
          <w:color w:val="000000" w:themeColor="text1"/>
        </w:rPr>
        <w:t xml:space="preserve">and green </w:t>
      </w:r>
      <w:r w:rsidR="00770EB5">
        <w:rPr>
          <w:color w:val="000000" w:themeColor="text1"/>
        </w:rPr>
        <w:t xml:space="preserve">(including </w:t>
      </w:r>
      <w:r w:rsidR="00770EB5" w:rsidRPr="00770EB5">
        <w:rPr>
          <w:i/>
          <w:color w:val="000000" w:themeColor="text1"/>
        </w:rPr>
        <w:t xml:space="preserve">Halimeda </w:t>
      </w:r>
      <w:r w:rsidR="00770EB5">
        <w:rPr>
          <w:color w:val="000000" w:themeColor="text1"/>
        </w:rPr>
        <w:t xml:space="preserve">and </w:t>
      </w:r>
      <w:r w:rsidR="00770EB5" w:rsidRPr="00770EB5">
        <w:rPr>
          <w:i/>
          <w:color w:val="000000" w:themeColor="text1"/>
        </w:rPr>
        <w:t>Caulerpa</w:t>
      </w:r>
      <w:r w:rsidR="00770EB5">
        <w:rPr>
          <w:color w:val="000000" w:themeColor="text1"/>
        </w:rPr>
        <w:t xml:space="preserve">) </w:t>
      </w:r>
      <w:r w:rsidR="00AC6906">
        <w:rPr>
          <w:color w:val="000000" w:themeColor="text1"/>
        </w:rPr>
        <w:t>macro</w:t>
      </w:r>
      <w:r>
        <w:rPr>
          <w:color w:val="000000" w:themeColor="text1"/>
        </w:rPr>
        <w:t xml:space="preserve">algae </w:t>
      </w:r>
      <w:r w:rsidR="00AC6906">
        <w:rPr>
          <w:color w:val="000000" w:themeColor="text1"/>
        </w:rPr>
        <w:t>colonise</w:t>
      </w:r>
      <w:r>
        <w:rPr>
          <w:color w:val="000000" w:themeColor="text1"/>
        </w:rPr>
        <w:t xml:space="preserve"> the substrate adjacent to Normanby Island. In both instances</w:t>
      </w:r>
      <w:r w:rsidR="0077010C">
        <w:rPr>
          <w:color w:val="000000" w:themeColor="text1"/>
        </w:rPr>
        <w:t>,</w:t>
      </w:r>
      <w:r>
        <w:rPr>
          <w:color w:val="000000" w:themeColor="text1"/>
        </w:rPr>
        <w:t xml:space="preserve"> space occupied by these algae will almost certainly be </w:t>
      </w:r>
      <w:r w:rsidR="0077010C">
        <w:rPr>
          <w:color w:val="000000" w:themeColor="text1"/>
        </w:rPr>
        <w:t xml:space="preserve">limiting </w:t>
      </w:r>
      <w:r>
        <w:rPr>
          <w:color w:val="000000" w:themeColor="text1"/>
        </w:rPr>
        <w:t xml:space="preserve">coral recruitment </w:t>
      </w:r>
      <w:r w:rsidR="00AC6906">
        <w:rPr>
          <w:color w:val="000000" w:themeColor="text1"/>
        </w:rPr>
        <w:t xml:space="preserve">(Birrell </w:t>
      </w:r>
      <w:r w:rsidR="00AC6906" w:rsidRPr="0092659B">
        <w:rPr>
          <w:i/>
          <w:color w:val="000000" w:themeColor="text1"/>
        </w:rPr>
        <w:t>et al.</w:t>
      </w:r>
      <w:r w:rsidR="00AC6906">
        <w:rPr>
          <w:color w:val="000000" w:themeColor="text1"/>
        </w:rPr>
        <w:t xml:space="preserve"> 2005, 2008) </w:t>
      </w:r>
      <w:r>
        <w:rPr>
          <w:color w:val="000000" w:themeColor="text1"/>
        </w:rPr>
        <w:t>and competing with corals for space and so reducing growth. At Frank</w:t>
      </w:r>
      <w:r w:rsidR="00FA3E62">
        <w:rPr>
          <w:color w:val="000000" w:themeColor="text1"/>
        </w:rPr>
        <w:t>lands West at 5m depth the comp</w:t>
      </w:r>
      <w:r>
        <w:rPr>
          <w:color w:val="000000" w:themeColor="text1"/>
        </w:rPr>
        <w:t>eti</w:t>
      </w:r>
      <w:r w:rsidR="00FA3E62">
        <w:rPr>
          <w:color w:val="000000" w:themeColor="text1"/>
        </w:rPr>
        <w:t>ti</w:t>
      </w:r>
      <w:r>
        <w:rPr>
          <w:color w:val="000000" w:themeColor="text1"/>
        </w:rPr>
        <w:t xml:space="preserve">on with algae is the most likely cause for the recent gradual </w:t>
      </w:r>
      <w:r w:rsidR="00FA3E62">
        <w:rPr>
          <w:color w:val="000000" w:themeColor="text1"/>
        </w:rPr>
        <w:t xml:space="preserve">decline </w:t>
      </w:r>
      <w:r>
        <w:rPr>
          <w:color w:val="000000" w:themeColor="text1"/>
        </w:rPr>
        <w:t>in the cover of Poritidae corals (Figure A2-</w:t>
      </w:r>
      <w:r w:rsidR="00FA3E62">
        <w:rPr>
          <w:color w:val="000000" w:themeColor="text1"/>
        </w:rPr>
        <w:t>4</w:t>
      </w:r>
      <w:r>
        <w:rPr>
          <w:color w:val="000000" w:themeColor="text1"/>
        </w:rPr>
        <w:t xml:space="preserve">).  </w:t>
      </w:r>
    </w:p>
    <w:p w:rsidR="005F6004" w:rsidRDefault="005F6004" w:rsidP="005F6004">
      <w:pPr>
        <w:rPr>
          <w:color w:val="000000" w:themeColor="text1"/>
        </w:rPr>
      </w:pPr>
    </w:p>
    <w:p w:rsidR="005F6004" w:rsidRDefault="005F6004" w:rsidP="005F6004">
      <w:pPr>
        <w:rPr>
          <w:color w:val="000000" w:themeColor="text1"/>
        </w:rPr>
      </w:pPr>
      <w:r>
        <w:rPr>
          <w:color w:val="000000" w:themeColor="text1"/>
        </w:rPr>
        <w:t>Within the region</w:t>
      </w:r>
      <w:r w:rsidR="00140318">
        <w:rPr>
          <w:color w:val="000000" w:themeColor="text1"/>
        </w:rPr>
        <w:t>,</w:t>
      </w:r>
      <w:r>
        <w:rPr>
          <w:color w:val="000000" w:themeColor="text1"/>
        </w:rPr>
        <w:t xml:space="preserve"> differences in </w:t>
      </w:r>
      <w:r w:rsidR="00AC6906">
        <w:rPr>
          <w:color w:val="000000" w:themeColor="text1"/>
        </w:rPr>
        <w:t>macroalgal</w:t>
      </w:r>
      <w:r>
        <w:rPr>
          <w:color w:val="000000" w:themeColor="text1"/>
        </w:rPr>
        <w:t xml:space="preserve"> cover between reefs do not correspond to observed differences in </w:t>
      </w:r>
      <w:r w:rsidR="00140318">
        <w:rPr>
          <w:color w:val="000000" w:themeColor="text1"/>
        </w:rPr>
        <w:t>the water quality indicators</w:t>
      </w:r>
      <w:r>
        <w:rPr>
          <w:color w:val="000000" w:themeColor="text1"/>
        </w:rPr>
        <w:t>. At both Fitzroy Island and High Island cover of macroalgae has been consistently low</w:t>
      </w:r>
      <w:r w:rsidR="00140318">
        <w:rPr>
          <w:color w:val="000000" w:themeColor="text1"/>
        </w:rPr>
        <w:t>,</w:t>
      </w:r>
      <w:r>
        <w:rPr>
          <w:color w:val="000000" w:themeColor="text1"/>
        </w:rPr>
        <w:t xml:space="preserve"> contrasting </w:t>
      </w:r>
      <w:r w:rsidR="00140318">
        <w:rPr>
          <w:color w:val="000000" w:themeColor="text1"/>
        </w:rPr>
        <w:t xml:space="preserve">with </w:t>
      </w:r>
      <w:r>
        <w:rPr>
          <w:color w:val="000000" w:themeColor="text1"/>
        </w:rPr>
        <w:t xml:space="preserve">the persistently high cover at the Frankland Group where </w:t>
      </w:r>
      <w:r w:rsidR="00140318">
        <w:rPr>
          <w:color w:val="000000" w:themeColor="text1"/>
        </w:rPr>
        <w:t>the water quality index was</w:t>
      </w:r>
      <w:r>
        <w:rPr>
          <w:color w:val="000000" w:themeColor="text1"/>
        </w:rPr>
        <w:t xml:space="preserve"> similar to Fitzroy </w:t>
      </w:r>
      <w:r w:rsidR="00657359">
        <w:rPr>
          <w:color w:val="000000" w:themeColor="text1"/>
        </w:rPr>
        <w:t>West a</w:t>
      </w:r>
      <w:r>
        <w:rPr>
          <w:color w:val="000000" w:themeColor="text1"/>
        </w:rPr>
        <w:t xml:space="preserve">nd better than at High </w:t>
      </w:r>
      <w:r w:rsidR="00657359">
        <w:rPr>
          <w:color w:val="000000" w:themeColor="text1"/>
        </w:rPr>
        <w:t>West</w:t>
      </w:r>
      <w:r>
        <w:rPr>
          <w:color w:val="000000" w:themeColor="text1"/>
        </w:rPr>
        <w:t xml:space="preserve"> (</w:t>
      </w:r>
      <w:r w:rsidR="00E664D8">
        <w:rPr>
          <w:color w:val="000000" w:themeColor="text1"/>
        </w:rPr>
        <w:t>Figure 11</w:t>
      </w:r>
      <w:r>
        <w:rPr>
          <w:color w:val="000000" w:themeColor="text1"/>
        </w:rPr>
        <w:t>, Table</w:t>
      </w:r>
      <w:r w:rsidR="00140318">
        <w:rPr>
          <w:color w:val="000000" w:themeColor="text1"/>
        </w:rPr>
        <w:t>s</w:t>
      </w:r>
      <w:r>
        <w:rPr>
          <w:color w:val="000000" w:themeColor="text1"/>
        </w:rPr>
        <w:t xml:space="preserve"> </w:t>
      </w:r>
      <w:r w:rsidR="00140318">
        <w:rPr>
          <w:color w:val="000000" w:themeColor="text1"/>
        </w:rPr>
        <w:t xml:space="preserve">A2- </w:t>
      </w:r>
      <w:r w:rsidR="005644C9">
        <w:rPr>
          <w:color w:val="000000" w:themeColor="text1"/>
        </w:rPr>
        <w:t>to</w:t>
      </w:r>
      <w:r w:rsidR="00140318">
        <w:rPr>
          <w:color w:val="000000" w:themeColor="text1"/>
        </w:rPr>
        <w:t xml:space="preserve"> </w:t>
      </w:r>
      <w:r>
        <w:rPr>
          <w:color w:val="000000" w:themeColor="text1"/>
        </w:rPr>
        <w:t>A2</w:t>
      </w:r>
      <w:r w:rsidR="001A7DF6">
        <w:rPr>
          <w:color w:val="000000" w:themeColor="text1"/>
        </w:rPr>
        <w:t>-</w:t>
      </w:r>
      <w:r w:rsidR="005644C9">
        <w:rPr>
          <w:color w:val="000000" w:themeColor="text1"/>
        </w:rPr>
        <w:t>4</w:t>
      </w:r>
      <w:r>
        <w:rPr>
          <w:color w:val="000000" w:themeColor="text1"/>
        </w:rPr>
        <w:t>).  Within the Frankland Group</w:t>
      </w:r>
      <w:r w:rsidR="00140318">
        <w:rPr>
          <w:color w:val="000000" w:themeColor="text1"/>
        </w:rPr>
        <w:t>, the</w:t>
      </w:r>
      <w:r>
        <w:rPr>
          <w:color w:val="000000" w:themeColor="text1"/>
        </w:rPr>
        <w:t xml:space="preserve"> variability in cover of macroalgae can be partly attributed to cyclone disturbances. At Frankland East Cyclone Larry substantially reduced coral cover in early 2006. This physical disturbance would have also removed macroalgae. As surveys in 2006 were only six weeks after the passage of Cyclone Larry cover of macroalgae was still low, a similar reduction on macroalgae cover was observed at Franklands West where </w:t>
      </w:r>
      <w:r w:rsidR="00140318">
        <w:rPr>
          <w:color w:val="000000" w:themeColor="text1"/>
        </w:rPr>
        <w:t xml:space="preserve">the monitoring </w:t>
      </w:r>
      <w:r>
        <w:rPr>
          <w:color w:val="000000" w:themeColor="text1"/>
        </w:rPr>
        <w:t xml:space="preserve">sites are more protected and </w:t>
      </w:r>
      <w:r w:rsidR="00140318">
        <w:rPr>
          <w:color w:val="000000" w:themeColor="text1"/>
        </w:rPr>
        <w:t xml:space="preserve">coral </w:t>
      </w:r>
      <w:r>
        <w:rPr>
          <w:color w:val="000000" w:themeColor="text1"/>
        </w:rPr>
        <w:t xml:space="preserve">cover </w:t>
      </w:r>
      <w:r w:rsidR="00140318">
        <w:rPr>
          <w:color w:val="000000" w:themeColor="text1"/>
        </w:rPr>
        <w:t>was</w:t>
      </w:r>
      <w:r>
        <w:rPr>
          <w:color w:val="000000" w:themeColor="text1"/>
        </w:rPr>
        <w:t xml:space="preserve"> not </w:t>
      </w:r>
      <w:r w:rsidR="002F7A53">
        <w:rPr>
          <w:color w:val="000000" w:themeColor="text1"/>
        </w:rPr>
        <w:t>reduced</w:t>
      </w:r>
      <w:r>
        <w:rPr>
          <w:color w:val="000000" w:themeColor="text1"/>
        </w:rPr>
        <w:t>. In contrast, surveys in 2011 again demonstrate a reduction in coral cover at Franklands East but an increase in cover of macroalgae, the difference being that surveys in 2011 were conducted some 6-8 months following the passage of cyclones Tasha and Yasi allowing time for macroalgae cover to increase following any storm related reduction. In 2013</w:t>
      </w:r>
      <w:r w:rsidR="00140318">
        <w:rPr>
          <w:color w:val="000000" w:themeColor="text1"/>
        </w:rPr>
        <w:t>,</w:t>
      </w:r>
      <w:r>
        <w:rPr>
          <w:color w:val="000000" w:themeColor="text1"/>
        </w:rPr>
        <w:t xml:space="preserve"> macroalgae cover was higher than previously recorded at both Franklands West and Franklands East, demonstrating that</w:t>
      </w:r>
      <w:r w:rsidR="00140318">
        <w:rPr>
          <w:color w:val="000000" w:themeColor="text1"/>
        </w:rPr>
        <w:t>,</w:t>
      </w:r>
      <w:r>
        <w:rPr>
          <w:color w:val="000000" w:themeColor="text1"/>
        </w:rPr>
        <w:t xml:space="preserve"> once established</w:t>
      </w:r>
      <w:r w:rsidR="00140318">
        <w:rPr>
          <w:color w:val="000000" w:themeColor="text1"/>
        </w:rPr>
        <w:t>,</w:t>
      </w:r>
      <w:r>
        <w:rPr>
          <w:color w:val="000000" w:themeColor="text1"/>
        </w:rPr>
        <w:t xml:space="preserve"> environmental conditions at this reef support </w:t>
      </w:r>
      <w:r w:rsidR="00AC6906">
        <w:rPr>
          <w:color w:val="000000" w:themeColor="text1"/>
        </w:rPr>
        <w:t>a</w:t>
      </w:r>
      <w:r>
        <w:rPr>
          <w:color w:val="000000" w:themeColor="text1"/>
        </w:rPr>
        <w:t xml:space="preserve"> mixed communit</w:t>
      </w:r>
      <w:r w:rsidR="002D76B0">
        <w:rPr>
          <w:color w:val="000000" w:themeColor="text1"/>
        </w:rPr>
        <w:t>y</w:t>
      </w:r>
      <w:r>
        <w:rPr>
          <w:color w:val="000000" w:themeColor="text1"/>
        </w:rPr>
        <w:t xml:space="preserve"> of </w:t>
      </w:r>
      <w:r w:rsidR="00AC6906">
        <w:rPr>
          <w:color w:val="000000" w:themeColor="text1"/>
        </w:rPr>
        <w:t>macroalgae</w:t>
      </w:r>
      <w:r>
        <w:rPr>
          <w:color w:val="000000" w:themeColor="text1"/>
        </w:rPr>
        <w:t xml:space="preserve">.   </w:t>
      </w:r>
    </w:p>
    <w:p w:rsidR="005F6004" w:rsidRPr="00DE65F4" w:rsidRDefault="005F6004" w:rsidP="005F6004">
      <w:pPr>
        <w:rPr>
          <w:color w:val="000000" w:themeColor="text1"/>
        </w:rPr>
      </w:pPr>
    </w:p>
    <w:p w:rsidR="00BF1788" w:rsidRDefault="005F6004" w:rsidP="00147434">
      <w:r w:rsidRPr="00AD6E79">
        <w:rPr>
          <w:color w:val="000000" w:themeColor="text1"/>
        </w:rPr>
        <w:t xml:space="preserve">Since 2005, the density of juvenile corals declined to a </w:t>
      </w:r>
      <w:r w:rsidR="00140318">
        <w:rPr>
          <w:color w:val="000000" w:themeColor="text1"/>
        </w:rPr>
        <w:t>minimum</w:t>
      </w:r>
      <w:r w:rsidRPr="00AD6E79">
        <w:rPr>
          <w:color w:val="000000" w:themeColor="text1"/>
        </w:rPr>
        <w:t xml:space="preserve"> in 2011</w:t>
      </w:r>
      <w:r w:rsidR="00140318">
        <w:rPr>
          <w:color w:val="000000" w:themeColor="text1"/>
        </w:rPr>
        <w:t>;</w:t>
      </w:r>
      <w:r w:rsidRPr="00AD6E79">
        <w:rPr>
          <w:color w:val="000000" w:themeColor="text1"/>
        </w:rPr>
        <w:t xml:space="preserve"> in 2013 densities were still low on most reefs (</w:t>
      </w:r>
      <w:r w:rsidR="00E664D8">
        <w:rPr>
          <w:color w:val="000000" w:themeColor="text1"/>
        </w:rPr>
        <w:t>Figure 12</w:t>
      </w:r>
      <w:r>
        <w:rPr>
          <w:color w:val="000000" w:themeColor="text1"/>
        </w:rPr>
        <w:t>h</w:t>
      </w:r>
      <w:r w:rsidRPr="00AD6E79">
        <w:rPr>
          <w:color w:val="000000" w:themeColor="text1"/>
        </w:rPr>
        <w:t xml:space="preserve">). It is primarily the strong recruitment of Acroporidae colonies to High East which increases the assessment of this metric </w:t>
      </w:r>
      <w:r w:rsidR="00B52647">
        <w:rPr>
          <w:color w:val="000000" w:themeColor="text1"/>
        </w:rPr>
        <w:t>from</w:t>
      </w:r>
      <w:r w:rsidRPr="00AD6E79">
        <w:rPr>
          <w:color w:val="000000" w:themeColor="text1"/>
        </w:rPr>
        <w:t xml:space="preserve"> ‘very poor’ in recent years to ‘poor’ </w:t>
      </w:r>
      <w:r w:rsidR="001A7DF6">
        <w:rPr>
          <w:color w:val="000000" w:themeColor="text1"/>
        </w:rPr>
        <w:t>in 2013</w:t>
      </w:r>
      <w:r w:rsidRPr="00AD6E79">
        <w:rPr>
          <w:color w:val="000000" w:themeColor="text1"/>
        </w:rPr>
        <w:t xml:space="preserve"> (</w:t>
      </w:r>
      <w:r w:rsidRPr="001A7DF6">
        <w:rPr>
          <w:color w:val="000000" w:themeColor="text1"/>
        </w:rPr>
        <w:t>Table</w:t>
      </w:r>
      <w:r w:rsidR="005644C9">
        <w:rPr>
          <w:color w:val="000000" w:themeColor="text1"/>
        </w:rPr>
        <w:t>s</w:t>
      </w:r>
      <w:r w:rsidRPr="001A7DF6">
        <w:rPr>
          <w:color w:val="000000" w:themeColor="text1"/>
        </w:rPr>
        <w:t xml:space="preserve"> A2</w:t>
      </w:r>
      <w:r w:rsidR="001A7DF6" w:rsidRPr="001A7DF6">
        <w:rPr>
          <w:color w:val="000000" w:themeColor="text1"/>
        </w:rPr>
        <w:t>-</w:t>
      </w:r>
      <w:r w:rsidR="00F40C07">
        <w:rPr>
          <w:color w:val="000000" w:themeColor="text1"/>
        </w:rPr>
        <w:t>5</w:t>
      </w:r>
      <w:r w:rsidR="005644C9">
        <w:rPr>
          <w:color w:val="000000" w:themeColor="text1"/>
        </w:rPr>
        <w:t>,</w:t>
      </w:r>
      <w:r w:rsidR="001A7DF6" w:rsidRPr="001A7DF6">
        <w:rPr>
          <w:color w:val="000000" w:themeColor="text1"/>
        </w:rPr>
        <w:t xml:space="preserve"> A2-</w:t>
      </w:r>
      <w:r w:rsidR="00F40C07">
        <w:rPr>
          <w:color w:val="000000" w:themeColor="text1"/>
        </w:rPr>
        <w:t>6</w:t>
      </w:r>
      <w:r w:rsidRPr="001A7DF6">
        <w:rPr>
          <w:color w:val="000000" w:themeColor="text1"/>
        </w:rPr>
        <w:t>).</w:t>
      </w:r>
      <w:r w:rsidRPr="00AD6E79">
        <w:rPr>
          <w:color w:val="000000" w:themeColor="text1"/>
        </w:rPr>
        <w:t xml:space="preserve">  </w:t>
      </w:r>
      <w:r>
        <w:rPr>
          <w:color w:val="000000" w:themeColor="text1"/>
        </w:rPr>
        <w:t>W</w:t>
      </w:r>
      <w:r w:rsidRPr="00AD6E79">
        <w:rPr>
          <w:color w:val="000000" w:themeColor="text1"/>
        </w:rPr>
        <w:t>e s</w:t>
      </w:r>
      <w:r w:rsidR="00F01ED6">
        <w:rPr>
          <w:color w:val="000000" w:themeColor="text1"/>
        </w:rPr>
        <w:t>uggest</w:t>
      </w:r>
      <w:r w:rsidRPr="00AD6E79">
        <w:rPr>
          <w:color w:val="000000" w:themeColor="text1"/>
        </w:rPr>
        <w:t xml:space="preserve"> </w:t>
      </w:r>
      <w:r>
        <w:rPr>
          <w:color w:val="000000" w:themeColor="text1"/>
        </w:rPr>
        <w:t xml:space="preserve">that the </w:t>
      </w:r>
      <w:r w:rsidRPr="00AD6E79">
        <w:rPr>
          <w:color w:val="000000" w:themeColor="text1"/>
        </w:rPr>
        <w:t>reasons for the substantial decline</w:t>
      </w:r>
      <w:r>
        <w:rPr>
          <w:color w:val="000000" w:themeColor="text1"/>
        </w:rPr>
        <w:t xml:space="preserve"> in</w:t>
      </w:r>
      <w:r w:rsidRPr="00AD6E79">
        <w:rPr>
          <w:color w:val="000000" w:themeColor="text1"/>
        </w:rPr>
        <w:t xml:space="preserve"> density of juvenile colonies </w:t>
      </w:r>
      <w:r>
        <w:rPr>
          <w:color w:val="000000" w:themeColor="text1"/>
        </w:rPr>
        <w:t xml:space="preserve">are due to a </w:t>
      </w:r>
      <w:r w:rsidRPr="00AD6E79">
        <w:rPr>
          <w:color w:val="000000" w:themeColor="text1"/>
        </w:rPr>
        <w:t xml:space="preserve">combination of </w:t>
      </w:r>
      <w:r>
        <w:rPr>
          <w:color w:val="000000" w:themeColor="text1"/>
        </w:rPr>
        <w:t>processes</w:t>
      </w:r>
      <w:r w:rsidRPr="00AD6E79">
        <w:rPr>
          <w:color w:val="000000" w:themeColor="text1"/>
        </w:rPr>
        <w:t xml:space="preserve">. The numbers of juvenile colonies recorded </w:t>
      </w:r>
      <w:r w:rsidR="00B52647">
        <w:rPr>
          <w:color w:val="000000" w:themeColor="text1"/>
        </w:rPr>
        <w:t>in</w:t>
      </w:r>
      <w:r w:rsidRPr="00AD6E79">
        <w:rPr>
          <w:color w:val="000000" w:themeColor="text1"/>
        </w:rPr>
        <w:t xml:space="preserve"> this study are the result of settlement and survival over the preceding two to three years, meaning that the juveniles recorded in 2005 may have recruited over the period 2002 and 2005. A combination of a high availability of available space due to the loss of coral cover from past disturbance events (crown-of-thorn</w:t>
      </w:r>
      <w:r>
        <w:rPr>
          <w:color w:val="000000" w:themeColor="text1"/>
        </w:rPr>
        <w:t>s, and coral bleaching, Table A2</w:t>
      </w:r>
      <w:r w:rsidR="001A7DF6">
        <w:rPr>
          <w:color w:val="000000" w:themeColor="text1"/>
        </w:rPr>
        <w:t>-</w:t>
      </w:r>
      <w:r w:rsidR="00B6405A">
        <w:rPr>
          <w:color w:val="000000" w:themeColor="text1"/>
        </w:rPr>
        <w:t>5</w:t>
      </w:r>
      <w:r w:rsidRPr="00AD6E79">
        <w:rPr>
          <w:color w:val="000000" w:themeColor="text1"/>
        </w:rPr>
        <w:t>) and below</w:t>
      </w:r>
      <w:r w:rsidR="00B52647">
        <w:rPr>
          <w:color w:val="000000" w:themeColor="text1"/>
        </w:rPr>
        <w:t>-</w:t>
      </w:r>
      <w:r w:rsidRPr="00AD6E79">
        <w:rPr>
          <w:color w:val="000000" w:themeColor="text1"/>
        </w:rPr>
        <w:t xml:space="preserve">median river flows (Table </w:t>
      </w:r>
      <w:r>
        <w:rPr>
          <w:color w:val="000000" w:themeColor="text1"/>
        </w:rPr>
        <w:t>A2</w:t>
      </w:r>
      <w:r w:rsidR="001A7DF6">
        <w:rPr>
          <w:color w:val="000000" w:themeColor="text1"/>
        </w:rPr>
        <w:t>-1</w:t>
      </w:r>
      <w:r w:rsidRPr="00AD6E79">
        <w:rPr>
          <w:color w:val="000000" w:themeColor="text1"/>
        </w:rPr>
        <w:t>) may have provided the space and environmental conditions conducive to high juvenile survival. Subs</w:t>
      </w:r>
      <w:r>
        <w:rPr>
          <w:color w:val="000000" w:themeColor="text1"/>
        </w:rPr>
        <w:t>equent growth of these colonies</w:t>
      </w:r>
      <w:r w:rsidR="00B52647">
        <w:rPr>
          <w:color w:val="000000" w:themeColor="text1"/>
        </w:rPr>
        <w:t>,</w:t>
      </w:r>
      <w:r>
        <w:rPr>
          <w:color w:val="000000" w:themeColor="text1"/>
        </w:rPr>
        <w:t xml:space="preserve"> </w:t>
      </w:r>
      <w:r w:rsidRPr="00AD6E79">
        <w:rPr>
          <w:color w:val="000000" w:themeColor="text1"/>
        </w:rPr>
        <w:t xml:space="preserve">as </w:t>
      </w:r>
      <w:r w:rsidR="00B52647">
        <w:rPr>
          <w:color w:val="000000" w:themeColor="text1"/>
        </w:rPr>
        <w:t>indicated</w:t>
      </w:r>
      <w:r w:rsidRPr="00AD6E79">
        <w:rPr>
          <w:color w:val="000000" w:themeColor="text1"/>
        </w:rPr>
        <w:t xml:space="preserve"> by increasing cover at those reefs with highest settlement would have excluded that area of substrat</w:t>
      </w:r>
      <w:r w:rsidR="00B52647">
        <w:rPr>
          <w:color w:val="000000" w:themeColor="text1"/>
        </w:rPr>
        <w:t>um</w:t>
      </w:r>
      <w:r w:rsidRPr="00AD6E79">
        <w:rPr>
          <w:color w:val="000000" w:themeColor="text1"/>
        </w:rPr>
        <w:t xml:space="preserve"> to further settlement</w:t>
      </w:r>
      <w:r w:rsidR="00B52647">
        <w:rPr>
          <w:color w:val="000000" w:themeColor="text1"/>
        </w:rPr>
        <w:t xml:space="preserve">, thus </w:t>
      </w:r>
      <w:r w:rsidRPr="00AD6E79">
        <w:rPr>
          <w:color w:val="000000" w:themeColor="text1"/>
        </w:rPr>
        <w:t>reduc</w:t>
      </w:r>
      <w:r w:rsidR="00B52647">
        <w:rPr>
          <w:color w:val="000000" w:themeColor="text1"/>
        </w:rPr>
        <w:t>ing</w:t>
      </w:r>
      <w:r w:rsidRPr="00AD6E79">
        <w:rPr>
          <w:color w:val="000000" w:themeColor="text1"/>
        </w:rPr>
        <w:t xml:space="preserve"> </w:t>
      </w:r>
      <w:r w:rsidR="00B52647">
        <w:rPr>
          <w:color w:val="000000" w:themeColor="text1"/>
        </w:rPr>
        <w:t xml:space="preserve">the </w:t>
      </w:r>
      <w:r w:rsidRPr="00AD6E79">
        <w:rPr>
          <w:color w:val="000000" w:themeColor="text1"/>
        </w:rPr>
        <w:t xml:space="preserve">juvenile densities </w:t>
      </w:r>
      <w:r w:rsidR="00B52647">
        <w:rPr>
          <w:color w:val="000000" w:themeColor="text1"/>
        </w:rPr>
        <w:t>count even though adult cover increases</w:t>
      </w:r>
      <w:r w:rsidRPr="00AD6E79">
        <w:rPr>
          <w:color w:val="000000" w:themeColor="text1"/>
        </w:rPr>
        <w:t xml:space="preserve">. </w:t>
      </w:r>
      <w:r w:rsidR="00B52647">
        <w:rPr>
          <w:color w:val="000000" w:themeColor="text1"/>
        </w:rPr>
        <w:t>In addition, h</w:t>
      </w:r>
      <w:r w:rsidRPr="00AD6E79">
        <w:rPr>
          <w:color w:val="000000" w:themeColor="text1"/>
        </w:rPr>
        <w:t xml:space="preserve">igh levels of disease infecting adult corals in 2010-2011 </w:t>
      </w:r>
      <w:r w:rsidR="00B52647">
        <w:rPr>
          <w:color w:val="000000" w:themeColor="text1"/>
        </w:rPr>
        <w:t xml:space="preserve">(Figure A2-10) </w:t>
      </w:r>
      <w:r w:rsidRPr="00AD6E79">
        <w:rPr>
          <w:color w:val="000000" w:themeColor="text1"/>
        </w:rPr>
        <w:t xml:space="preserve">along with high densities of </w:t>
      </w:r>
      <w:r>
        <w:rPr>
          <w:color w:val="000000" w:themeColor="text1"/>
        </w:rPr>
        <w:t>COTS</w:t>
      </w:r>
      <w:r w:rsidRPr="00AD6E79">
        <w:rPr>
          <w:color w:val="000000" w:themeColor="text1"/>
        </w:rPr>
        <w:t xml:space="preserve"> in 2012 and 2013 (Fitzroy East and West) </w:t>
      </w:r>
      <w:r>
        <w:rPr>
          <w:color w:val="000000" w:themeColor="text1"/>
        </w:rPr>
        <w:t xml:space="preserve">are likely to have </w:t>
      </w:r>
      <w:r w:rsidRPr="00AD6E79">
        <w:rPr>
          <w:color w:val="000000" w:themeColor="text1"/>
        </w:rPr>
        <w:t xml:space="preserve">caused mortality of juvenile corals and </w:t>
      </w:r>
      <w:r w:rsidR="00266935">
        <w:rPr>
          <w:color w:val="000000" w:themeColor="text1"/>
        </w:rPr>
        <w:t>contribute to</w:t>
      </w:r>
      <w:r w:rsidRPr="00AD6E79">
        <w:rPr>
          <w:color w:val="000000" w:themeColor="text1"/>
        </w:rPr>
        <w:t xml:space="preserve"> low numbers in recent years.  </w:t>
      </w:r>
      <w:r w:rsidR="00BF1788">
        <w:br w:type="page"/>
      </w:r>
    </w:p>
    <w:p w:rsidR="00E227AF" w:rsidRDefault="00E30D2A" w:rsidP="00E227AF">
      <w:pPr>
        <w:spacing w:before="5" w:after="5"/>
        <w:ind w:left="5" w:right="5"/>
        <w:jc w:val="center"/>
      </w:pPr>
      <w:r>
        <w:rPr>
          <w:noProof/>
          <w:lang w:val="en-AU" w:eastAsia="en-AU"/>
        </w:rPr>
        <w:lastRenderedPageBreak/>
        <w:drawing>
          <wp:inline distT="0" distB="0" distL="0" distR="0" wp14:anchorId="6897A807" wp14:editId="1D160922">
            <wp:extent cx="5731510" cy="6877812"/>
            <wp:effectExtent l="0" t="0" r="2540" b="0"/>
            <wp:docPr id="255" name="Filename hint" descr="Figure 11 Water quality trends in the Johnstone Russell-Mulgrave sub-region. &#10;Water quality index colour coding: dark green- ‘very good’; light green-‘good’; yellow – ‘moderate; orange – ‘poor’; red – ‘very poor’. The water quality index is the aggregate of variables  plotted in with the exception of NOx and calculated as described in Appendix 1.2.3. Trends in manually sampled water quality variables are represented by blue lines with blue shaded areas defining 95% confidence intervals of those trends, black dots represent observed data. Trends of records from ECO FLNTUSB instruments are represented in red, individual records are not displayed. Dashed reference lines indicate guideline values.&#10;" title="Figure 11 Water quality trends in the Johnstone Russell-Mulgrave sub-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Filename hint"/>
                    <pic:cNvPicPr/>
                  </pic:nvPicPr>
                  <pic:blipFill>
                    <a:blip r:embed="rId309"/>
                    <a:stretch>
                      <a:fillRect/>
                    </a:stretch>
                  </pic:blipFill>
                  <pic:spPr>
                    <a:xfrm>
                      <a:off x="0" y="0"/>
                      <a:ext cx="5731510" cy="6877812"/>
                    </a:xfrm>
                    <a:prstGeom prst="rect">
                      <a:avLst/>
                    </a:prstGeom>
                  </pic:spPr>
                </pic:pic>
              </a:graphicData>
            </a:graphic>
          </wp:inline>
        </w:drawing>
      </w:r>
    </w:p>
    <w:p w:rsidR="00E227AF" w:rsidRDefault="00E227AF" w:rsidP="00E227AF">
      <w:pPr>
        <w:pStyle w:val="Caption"/>
      </w:pPr>
      <w:bookmarkStart w:id="75" w:name="_Toc392930491"/>
      <w:r>
        <w:t xml:space="preserve">Figure </w:t>
      </w:r>
      <w:r>
        <w:fldChar w:fldCharType="begin"/>
      </w:r>
      <w:r>
        <w:instrText xml:space="preserve"> SEQ Figure \* ARABIC </w:instrText>
      </w:r>
      <w:r>
        <w:fldChar w:fldCharType="separate"/>
      </w:r>
      <w:r w:rsidR="00D523D3">
        <w:rPr>
          <w:noProof/>
        </w:rPr>
        <w:t>11</w:t>
      </w:r>
      <w:r>
        <w:fldChar w:fldCharType="end"/>
      </w:r>
      <w:r>
        <w:tab/>
      </w:r>
      <w:r>
        <w:tab/>
        <w:t>Water quality trends in the Johnstone Russell-Mulgrave sub-region.</w:t>
      </w:r>
      <w:bookmarkEnd w:id="75"/>
      <w:r>
        <w:t xml:space="preserve"> </w:t>
      </w:r>
    </w:p>
    <w:p w:rsidR="00FE7D66" w:rsidRPr="003B1E23" w:rsidRDefault="00FE7D66" w:rsidP="00FE7D66">
      <w:r w:rsidRPr="00133452">
        <w:rPr>
          <w:rStyle w:val="IntenseReference"/>
        </w:rPr>
        <w:t>Water quality index colour coding: dark green- ‘very good’; light green-‘good’; yellow – ‘moderate; orange – ‘poor’; red – ‘very poor’</w:t>
      </w:r>
      <w:r>
        <w:rPr>
          <w:rStyle w:val="IntenseReference"/>
        </w:rPr>
        <w:t xml:space="preserve">. The water quality index is </w:t>
      </w:r>
      <w:r w:rsidR="006507E1">
        <w:rPr>
          <w:rStyle w:val="IntenseReference"/>
        </w:rPr>
        <w:t>the aggregate</w:t>
      </w:r>
      <w:r>
        <w:rPr>
          <w:rStyle w:val="IntenseReference"/>
        </w:rPr>
        <w:t xml:space="preserve"> of variables  plotted in with the exception of NOx and calculated as described in Appendix 1</w:t>
      </w:r>
      <w:r w:rsidR="00C93074">
        <w:rPr>
          <w:rStyle w:val="IntenseReference"/>
        </w:rPr>
        <w:t>.2.3</w:t>
      </w:r>
      <w:r>
        <w:rPr>
          <w:rStyle w:val="IntenseReference"/>
        </w:rPr>
        <w:t xml:space="preserve">. </w:t>
      </w:r>
      <w:r w:rsidRPr="00133452">
        <w:rPr>
          <w:rStyle w:val="IntenseReference"/>
        </w:rPr>
        <w:t>Trends in manually sampled water quality variables are represented by blue lines with blue shaded areas defining 95% confidence intervals of those trends, black dots represent observed data. Trends of records from ECO FLNTUSB instruments are represented in red, individual records are not displayed.</w:t>
      </w:r>
      <w:r>
        <w:rPr>
          <w:rStyle w:val="IntenseReference"/>
        </w:rPr>
        <w:t xml:space="preserve"> Dashed reference lines indicate guideline values.</w:t>
      </w:r>
    </w:p>
    <w:p w:rsidR="00E227AF" w:rsidRPr="002D76B0" w:rsidRDefault="00E227AF" w:rsidP="00E227AF">
      <w:pPr>
        <w:pStyle w:val="Caption"/>
        <w:rPr>
          <w:rStyle w:val="IntenseReference"/>
        </w:rPr>
      </w:pPr>
    </w:p>
    <w:p w:rsidR="00E227AF" w:rsidRPr="00E227AF" w:rsidRDefault="00E227AF" w:rsidP="00E227AF"/>
    <w:p w:rsidR="00BF1788" w:rsidRDefault="003277CE" w:rsidP="00BF1788">
      <w:pPr>
        <w:spacing w:before="5" w:after="5"/>
        <w:ind w:left="5" w:right="5"/>
        <w:jc w:val="center"/>
      </w:pPr>
      <w:r>
        <w:rPr>
          <w:noProof/>
          <w:lang w:val="en-AU" w:eastAsia="en-AU"/>
        </w:rPr>
        <w:lastRenderedPageBreak/>
        <w:drawing>
          <wp:inline distT="0" distB="0" distL="0" distR="0" wp14:anchorId="7169291A" wp14:editId="6A5ABCC9">
            <wp:extent cx="5731510" cy="6877812"/>
            <wp:effectExtent l="0" t="0" r="2540" b="0"/>
            <wp:docPr id="19" name="Filename hint" descr="Figure 12 Coral reef community and sediment quality trends in the Johnstone Russell-Mulgrave sub-region. &#10;Coral health index colour coding: dark green- ‘very good’; light green-‘good’; yellow – ‘moderate; orange – ‘poor’; red – ‘very poor’. Coral index is calculated from variables plotted in d, f, h, along with the derived estimate of “rate of cover increase” as described in  Appendix 1.3.7.Trends in Foram index, sediment and benthic community variables are represented by blue lines with blue shaded areas defining 95% confidence intervals of those trends, grey lines represent observed profiles averaged over depths at individual reefs.&#10;" title="Figure 12 Coral reef community and sediment quality trends in the Johnstone Russell-Mulgrave sub-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Filename hint"/>
                    <pic:cNvPicPr/>
                  </pic:nvPicPr>
                  <pic:blipFill>
                    <a:blip r:embed="rId310"/>
                    <a:stretch>
                      <a:fillRect/>
                    </a:stretch>
                  </pic:blipFill>
                  <pic:spPr>
                    <a:xfrm>
                      <a:off x="0" y="0"/>
                      <a:ext cx="5731510" cy="6877812"/>
                    </a:xfrm>
                    <a:prstGeom prst="rect">
                      <a:avLst/>
                    </a:prstGeom>
                  </pic:spPr>
                </pic:pic>
              </a:graphicData>
            </a:graphic>
          </wp:inline>
        </w:drawing>
      </w:r>
    </w:p>
    <w:p w:rsidR="002D76B0" w:rsidRDefault="003D0F00" w:rsidP="007001AD">
      <w:pPr>
        <w:pStyle w:val="Caption"/>
      </w:pPr>
      <w:bookmarkStart w:id="76" w:name="_Toc392930492"/>
      <w:r>
        <w:t xml:space="preserve">Figure </w:t>
      </w:r>
      <w:r>
        <w:fldChar w:fldCharType="begin"/>
      </w:r>
      <w:r>
        <w:instrText xml:space="preserve"> SEQ Figure \* ARABIC </w:instrText>
      </w:r>
      <w:r>
        <w:fldChar w:fldCharType="separate"/>
      </w:r>
      <w:r w:rsidR="00D523D3">
        <w:rPr>
          <w:noProof/>
        </w:rPr>
        <w:t>12</w:t>
      </w:r>
      <w:r>
        <w:fldChar w:fldCharType="end"/>
      </w:r>
      <w:r>
        <w:tab/>
      </w:r>
      <w:r w:rsidR="007001AD">
        <w:t>Coral reef community and sediment quality trends in the Johnstone Russell-Mulgrave sub-region.</w:t>
      </w:r>
      <w:bookmarkEnd w:id="76"/>
      <w:r w:rsidR="007001AD">
        <w:t xml:space="preserve"> </w:t>
      </w:r>
    </w:p>
    <w:p w:rsidR="007001AD" w:rsidRPr="002D76B0" w:rsidRDefault="006F3017" w:rsidP="007001AD">
      <w:pPr>
        <w:pStyle w:val="Caption"/>
        <w:rPr>
          <w:rStyle w:val="IntenseReference"/>
        </w:rPr>
      </w:pPr>
      <w:r w:rsidRPr="00B21399">
        <w:rPr>
          <w:rStyle w:val="IntenseReference"/>
        </w:rPr>
        <w:t xml:space="preserve">Coral health index colour coding: dark green- ‘very good’; light green-‘good’; yellow – ‘moderate; orange – ‘poor’; red – ‘very poor’. </w:t>
      </w:r>
      <w:r>
        <w:rPr>
          <w:rStyle w:val="IntenseReference"/>
        </w:rPr>
        <w:t>Coral index is calcul</w:t>
      </w:r>
      <w:r w:rsidR="00AD46D7">
        <w:rPr>
          <w:rStyle w:val="IntenseReference"/>
        </w:rPr>
        <w:t xml:space="preserve">ated from variables plotted in </w:t>
      </w:r>
      <w:r>
        <w:rPr>
          <w:rStyle w:val="IntenseReference"/>
        </w:rPr>
        <w:t>d, f, h, along with the derived estimate of “rate of cover increase” as described in  Appendix 1</w:t>
      </w:r>
      <w:r w:rsidR="00C93074">
        <w:rPr>
          <w:rStyle w:val="IntenseReference"/>
        </w:rPr>
        <w:t>.3.7</w:t>
      </w:r>
      <w:r>
        <w:rPr>
          <w:rStyle w:val="IntenseReference"/>
        </w:rPr>
        <w:t>.</w:t>
      </w:r>
      <w:r w:rsidRPr="00B21399">
        <w:rPr>
          <w:rStyle w:val="IntenseReference"/>
        </w:rPr>
        <w:t xml:space="preserve">Trends in Foram index, sediment and benthic community variables are represented by blue lines with blue shaded areas defining 95% confidence intervals of those trends, grey lines represent observed profiles </w:t>
      </w:r>
      <w:r w:rsidR="003277CE">
        <w:rPr>
          <w:rStyle w:val="IntenseReference"/>
        </w:rPr>
        <w:t xml:space="preserve">averaged over depths </w:t>
      </w:r>
      <w:r w:rsidRPr="00B21399">
        <w:rPr>
          <w:rStyle w:val="IntenseReference"/>
        </w:rPr>
        <w:t>at individual reefs.</w:t>
      </w:r>
    </w:p>
    <w:p w:rsidR="00BF1788" w:rsidRDefault="00BF1788" w:rsidP="00BF1788">
      <w:pPr>
        <w:pStyle w:val="Caption"/>
      </w:pPr>
    </w:p>
    <w:p w:rsidR="00BF1788" w:rsidRDefault="00BF1788" w:rsidP="00BF1788"/>
    <w:p w:rsidR="005F6004" w:rsidRDefault="005F6004" w:rsidP="005F6004"/>
    <w:p w:rsidR="00B5205A" w:rsidRDefault="00B5205A">
      <w:r>
        <w:br w:type="page"/>
      </w:r>
    </w:p>
    <w:p w:rsidR="00101E7D" w:rsidRDefault="00B5205A" w:rsidP="00B5205A">
      <w:r w:rsidRPr="000E2DD6">
        <w:lastRenderedPageBreak/>
        <w:t xml:space="preserve">In summary, the differences between the East and West locations on the reefs in this </w:t>
      </w:r>
      <w:r>
        <w:t>sub-</w:t>
      </w:r>
      <w:r w:rsidRPr="000E2DD6">
        <w:t xml:space="preserve">region highlight </w:t>
      </w:r>
      <w:r>
        <w:t xml:space="preserve">the </w:t>
      </w:r>
      <w:r w:rsidRPr="000E2DD6">
        <w:t>need to consider the hydrodynamic setting of a location when assessing the possible influences of runoff. On the wave</w:t>
      </w:r>
      <w:r>
        <w:t>-</w:t>
      </w:r>
      <w:r w:rsidRPr="000E2DD6">
        <w:t>exposed Eastern reefs</w:t>
      </w:r>
      <w:r>
        <w:t xml:space="preserve">, </w:t>
      </w:r>
      <w:r w:rsidRPr="000E2DD6">
        <w:t>coral communities have a high proportion of the fast</w:t>
      </w:r>
      <w:r>
        <w:t>-</w:t>
      </w:r>
      <w:r w:rsidRPr="000E2DD6">
        <w:t>growing family Acroporidae and have shown a clear ability to recover from disturbance events</w:t>
      </w:r>
      <w:r w:rsidR="006F2547">
        <w:t xml:space="preserve"> (Figure A2-4)</w:t>
      </w:r>
      <w:r w:rsidRPr="000E2DD6">
        <w:t xml:space="preserve">. However, these communities are susceptible to predation by </w:t>
      </w:r>
      <w:r>
        <w:t>COTS</w:t>
      </w:r>
      <w:r w:rsidRPr="000E2DD6">
        <w:t xml:space="preserve"> and the current high densities of these </w:t>
      </w:r>
      <w:r>
        <w:t>seastars</w:t>
      </w:r>
      <w:r w:rsidRPr="000E2DD6">
        <w:t xml:space="preserve"> pose a substantial risk to coral cover in the near future. Links between </w:t>
      </w:r>
      <w:r w:rsidRPr="00B52647">
        <w:t xml:space="preserve">COTS and elevated nutrient levels resulting from large flood events have been proposed (Brodie </w:t>
      </w:r>
      <w:r w:rsidRPr="0092659B">
        <w:rPr>
          <w:i/>
        </w:rPr>
        <w:t>et al.</w:t>
      </w:r>
      <w:r w:rsidRPr="00B52647">
        <w:t xml:space="preserve"> 200</w:t>
      </w:r>
      <w:r>
        <w:t>8</w:t>
      </w:r>
      <w:r w:rsidRPr="00B52647">
        <w:t xml:space="preserve">, Fabricius </w:t>
      </w:r>
      <w:r w:rsidRPr="0092659B">
        <w:rPr>
          <w:i/>
        </w:rPr>
        <w:t>et al.</w:t>
      </w:r>
      <w:r w:rsidRPr="00B52647">
        <w:t xml:space="preserve"> 2010) and given the severity of disturbance these </w:t>
      </w:r>
      <w:r>
        <w:t>seastars</w:t>
      </w:r>
      <w:r w:rsidRPr="00B52647">
        <w:t xml:space="preserve"> impart on the</w:t>
      </w:r>
      <w:r w:rsidRPr="000E2DD6">
        <w:t xml:space="preserve"> </w:t>
      </w:r>
      <w:r>
        <w:t>GBR</w:t>
      </w:r>
      <w:r w:rsidRPr="000E2DD6">
        <w:t xml:space="preserve"> in general (Osborne </w:t>
      </w:r>
      <w:r w:rsidRPr="0092659B">
        <w:rPr>
          <w:i/>
        </w:rPr>
        <w:t>et al.</w:t>
      </w:r>
      <w:r w:rsidRPr="000E2DD6">
        <w:t xml:space="preserve"> 2011, De’ath </w:t>
      </w:r>
      <w:r w:rsidRPr="0092659B">
        <w:rPr>
          <w:i/>
        </w:rPr>
        <w:t>et al</w:t>
      </w:r>
      <w:r w:rsidRPr="000E2DD6">
        <w:t xml:space="preserve">. 2012), further research into the </w:t>
      </w:r>
      <w:r>
        <w:t xml:space="preserve">role of </w:t>
      </w:r>
      <w:r w:rsidRPr="000E2DD6">
        <w:t xml:space="preserve">water quality </w:t>
      </w:r>
      <w:r>
        <w:t xml:space="preserve">plays in promoting </w:t>
      </w:r>
      <w:r w:rsidRPr="000E2DD6">
        <w:t>such outbreaks is justified.</w:t>
      </w:r>
      <w:r w:rsidRPr="000E2DD6">
        <w:rPr>
          <w:rFonts w:cs="Arial"/>
        </w:rPr>
        <w:t xml:space="preserve"> </w:t>
      </w:r>
      <w:r w:rsidRPr="000E2DD6">
        <w:t>In contrast</w:t>
      </w:r>
      <w:r w:rsidRPr="000E2DD6">
        <w:rPr>
          <w:rFonts w:cs="Arial"/>
          <w:szCs w:val="22"/>
        </w:rPr>
        <w:t>,</w:t>
      </w:r>
      <w:r w:rsidRPr="000E2DD6">
        <w:t xml:space="preserve"> while the more sheltered reefs of High West and Franklands West have </w:t>
      </w:r>
      <w:r>
        <w:t>been</w:t>
      </w:r>
      <w:r w:rsidRPr="000E2DD6">
        <w:t xml:space="preserve"> less susceptible to acute disturbance they have also shown limited recovery potential. The high coral cover at these reefs is dominated by a few species of the family Poritidae</w:t>
      </w:r>
      <w:r w:rsidR="006F2547">
        <w:t xml:space="preserve"> (Figure A2-4)</w:t>
      </w:r>
      <w:r>
        <w:t xml:space="preserve">, a </w:t>
      </w:r>
      <w:r w:rsidR="00515A25">
        <w:t xml:space="preserve">family </w:t>
      </w:r>
      <w:r>
        <w:t xml:space="preserve">generally tolerant </w:t>
      </w:r>
      <w:r w:rsidRPr="000E2DD6">
        <w:t>to fluctuati</w:t>
      </w:r>
      <w:r>
        <w:t>ons in environmental conditions that have almost certainly selected against more susceptible species</w:t>
      </w:r>
      <w:r w:rsidRPr="000E2DD6">
        <w:t>. The rapid response of the FORAM index provides evidence for the selective pressures attributed to environmental fluctuations at these more sheltered locations.</w:t>
      </w:r>
    </w:p>
    <w:p w:rsidR="00101E7D" w:rsidRDefault="00101E7D" w:rsidP="00B5205A"/>
    <w:p w:rsidR="005F6004" w:rsidRDefault="005F6004" w:rsidP="005F6004"/>
    <w:p w:rsidR="005F6004" w:rsidRDefault="005F6004" w:rsidP="005F6004">
      <w:pPr>
        <w:spacing w:after="200" w:line="276" w:lineRule="auto"/>
      </w:pPr>
      <w:r>
        <w:br w:type="page"/>
      </w:r>
    </w:p>
    <w:p w:rsidR="00C003C1" w:rsidRDefault="005F0129" w:rsidP="005F0129">
      <w:pPr>
        <w:pStyle w:val="Heading3"/>
      </w:pPr>
      <w:bookmarkStart w:id="77" w:name="_Toc167192443"/>
      <w:bookmarkStart w:id="78" w:name="_Toc393133577"/>
      <w:bookmarkEnd w:id="74"/>
      <w:r>
        <w:lastRenderedPageBreak/>
        <w:t>3.</w:t>
      </w:r>
      <w:r w:rsidR="002D76B0">
        <w:t>1</w:t>
      </w:r>
      <w:r>
        <w:t>.3</w:t>
      </w:r>
      <w:r>
        <w:tab/>
      </w:r>
      <w:r w:rsidR="00057454" w:rsidRPr="003A0C2F">
        <w:t>Wet Tropics Region: Herbert Tully sub-region</w:t>
      </w:r>
      <w:bookmarkStart w:id="79" w:name="_Toc167192444"/>
      <w:bookmarkEnd w:id="77"/>
      <w:bookmarkEnd w:id="78"/>
    </w:p>
    <w:p w:rsidR="005F6004" w:rsidRPr="005F6004" w:rsidRDefault="005F6004" w:rsidP="005F6004">
      <w:pPr>
        <w:pStyle w:val="ListParagraph"/>
      </w:pPr>
    </w:p>
    <w:p w:rsidR="00AA076E" w:rsidRDefault="00AA076E" w:rsidP="00AA076E">
      <w:r w:rsidRPr="00A450F2">
        <w:t xml:space="preserve">The </w:t>
      </w:r>
      <w:r>
        <w:t xml:space="preserve">sampling sites </w:t>
      </w:r>
      <w:r w:rsidRPr="00BE0EB1">
        <w:t xml:space="preserve">in this sub-region are </w:t>
      </w:r>
      <w:r>
        <w:t>influenced by the d</w:t>
      </w:r>
      <w:r w:rsidRPr="00BE0EB1">
        <w:t xml:space="preserve">ischarge from the </w:t>
      </w:r>
      <w:r>
        <w:t>Tully</w:t>
      </w:r>
      <w:r w:rsidRPr="00BE0EB1">
        <w:t xml:space="preserve"> and</w:t>
      </w:r>
      <w:r w:rsidRPr="00481F03">
        <w:t xml:space="preserve"> </w:t>
      </w:r>
      <w:r>
        <w:t>Herbert</w:t>
      </w:r>
      <w:r w:rsidRPr="0035307A">
        <w:t xml:space="preserve"> </w:t>
      </w:r>
      <w:r w:rsidRPr="00BE0EB1">
        <w:t xml:space="preserve">rivers, </w:t>
      </w:r>
      <w:r>
        <w:t xml:space="preserve">and, </w:t>
      </w:r>
      <w:r w:rsidRPr="00BE0EB1">
        <w:t xml:space="preserve">to a lesser extent, </w:t>
      </w:r>
      <w:r>
        <w:t>by the Burdekin River</w:t>
      </w:r>
      <w:r w:rsidR="00B4522C">
        <w:t xml:space="preserve"> (Furnas </w:t>
      </w:r>
      <w:r w:rsidR="00B4522C" w:rsidRPr="0092659B">
        <w:rPr>
          <w:i/>
        </w:rPr>
        <w:t>et al.</w:t>
      </w:r>
      <w:r w:rsidR="00B4522C">
        <w:t xml:space="preserve"> 2013)</w:t>
      </w:r>
      <w:r w:rsidRPr="00BE0EB1">
        <w:t xml:space="preserve">. </w:t>
      </w:r>
      <w:r w:rsidRPr="00A450F2">
        <w:t>Th</w:t>
      </w:r>
      <w:r>
        <w:t xml:space="preserve">e Tully catchment has </w:t>
      </w:r>
      <w:r w:rsidRPr="00A450F2">
        <w:t>a high proportion of forest and National Park area</w:t>
      </w:r>
      <w:r>
        <w:t xml:space="preserve">s while the </w:t>
      </w:r>
      <w:r w:rsidR="00B4522C">
        <w:t xml:space="preserve">predominant land use in the </w:t>
      </w:r>
      <w:r>
        <w:t xml:space="preserve">Herbert catchment is grazing. Around 10% of the sub-regional area is used for sugar production, especially in the lower catchment areas </w:t>
      </w:r>
      <w:r w:rsidRPr="00001B92">
        <w:t xml:space="preserve">(Brodie </w:t>
      </w:r>
      <w:r w:rsidRPr="0092659B">
        <w:rPr>
          <w:i/>
        </w:rPr>
        <w:t>et al.</w:t>
      </w:r>
      <w:r w:rsidRPr="00001B92">
        <w:t xml:space="preserve"> 2003</w:t>
      </w:r>
      <w:r w:rsidR="00856B08">
        <w:t>, GBRMPA 2012</w:t>
      </w:r>
      <w:r w:rsidRPr="00001B92">
        <w:t>)</w:t>
      </w:r>
      <w:r>
        <w:t>.</w:t>
      </w:r>
    </w:p>
    <w:p w:rsidR="00AA076E" w:rsidRDefault="00AA076E" w:rsidP="00AA076E"/>
    <w:p w:rsidR="00AA076E" w:rsidRDefault="00AA076E" w:rsidP="00AA076E">
      <w:pPr>
        <w:rPr>
          <w:color w:val="000000" w:themeColor="text1"/>
        </w:rPr>
      </w:pPr>
      <w:r>
        <w:rPr>
          <w:color w:val="000000" w:themeColor="text1"/>
        </w:rPr>
        <w:t>Four</w:t>
      </w:r>
      <w:r w:rsidRPr="002B7EB9">
        <w:rPr>
          <w:color w:val="000000" w:themeColor="text1"/>
        </w:rPr>
        <w:t xml:space="preserve"> reefs are sampled </w:t>
      </w:r>
      <w:r>
        <w:rPr>
          <w:color w:val="000000" w:themeColor="text1"/>
        </w:rPr>
        <w:t xml:space="preserve">for coral reef condition assessments </w:t>
      </w:r>
      <w:r w:rsidRPr="002B7EB9">
        <w:rPr>
          <w:color w:val="000000" w:themeColor="text1"/>
        </w:rPr>
        <w:t>in this sub-region</w:t>
      </w:r>
      <w:r>
        <w:rPr>
          <w:color w:val="000000" w:themeColor="text1"/>
        </w:rPr>
        <w:t xml:space="preserve">, there is one </w:t>
      </w:r>
      <w:r w:rsidR="00266935">
        <w:rPr>
          <w:color w:val="000000" w:themeColor="text1"/>
        </w:rPr>
        <w:t>water quality sampling location</w:t>
      </w:r>
      <w:r w:rsidRPr="002B7EB9">
        <w:rPr>
          <w:color w:val="000000" w:themeColor="text1"/>
        </w:rPr>
        <w:t xml:space="preserve"> </w:t>
      </w:r>
      <w:r>
        <w:rPr>
          <w:color w:val="000000" w:themeColor="text1"/>
        </w:rPr>
        <w:t xml:space="preserve">co-located with the </w:t>
      </w:r>
      <w:r w:rsidR="0008441D">
        <w:rPr>
          <w:color w:val="000000" w:themeColor="text1"/>
        </w:rPr>
        <w:t xml:space="preserve">coral site </w:t>
      </w:r>
      <w:r w:rsidR="00266935">
        <w:rPr>
          <w:color w:val="000000" w:themeColor="text1"/>
        </w:rPr>
        <w:t>at Dunk</w:t>
      </w:r>
      <w:r>
        <w:rPr>
          <w:color w:val="000000" w:themeColor="text1"/>
        </w:rPr>
        <w:t xml:space="preserve"> North </w:t>
      </w:r>
      <w:r w:rsidRPr="002B7EB9">
        <w:rPr>
          <w:color w:val="000000" w:themeColor="text1"/>
        </w:rPr>
        <w:t>(</w:t>
      </w:r>
      <w:r w:rsidR="00E664D8">
        <w:rPr>
          <w:color w:val="000000" w:themeColor="text1"/>
        </w:rPr>
        <w:t>Figure 13</w:t>
      </w:r>
      <w:r w:rsidRPr="002B7EB9">
        <w:rPr>
          <w:color w:val="000000" w:themeColor="text1"/>
        </w:rPr>
        <w:t>).</w:t>
      </w:r>
      <w:r>
        <w:rPr>
          <w:color w:val="000000" w:themeColor="text1"/>
        </w:rPr>
        <w:t xml:space="preserve"> </w:t>
      </w:r>
    </w:p>
    <w:p w:rsidR="00AA076E" w:rsidRDefault="00AA076E" w:rsidP="00AA076E">
      <w:pPr>
        <w:rPr>
          <w:color w:val="000000" w:themeColor="text1"/>
        </w:rPr>
      </w:pPr>
    </w:p>
    <w:p w:rsidR="00AA076E" w:rsidRPr="002B7EB9" w:rsidRDefault="0008441D" w:rsidP="00AA076E">
      <w:pPr>
        <w:rPr>
          <w:color w:val="000000" w:themeColor="text1"/>
        </w:rPr>
      </w:pPr>
      <w:r>
        <w:rPr>
          <w:color w:val="000000" w:themeColor="text1"/>
        </w:rPr>
        <w:t xml:space="preserve">Dunk </w:t>
      </w:r>
      <w:r w:rsidR="007E492F">
        <w:rPr>
          <w:color w:val="000000" w:themeColor="text1"/>
        </w:rPr>
        <w:t xml:space="preserve">Island </w:t>
      </w:r>
      <w:r w:rsidR="000D7501">
        <w:rPr>
          <w:color w:val="000000" w:themeColor="text1"/>
        </w:rPr>
        <w:t xml:space="preserve">is </w:t>
      </w:r>
      <w:r>
        <w:rPr>
          <w:color w:val="000000" w:themeColor="text1"/>
        </w:rPr>
        <w:t xml:space="preserve">exposed to secondary </w:t>
      </w:r>
      <w:r w:rsidR="00B8647E">
        <w:rPr>
          <w:color w:val="000000" w:themeColor="text1"/>
        </w:rPr>
        <w:t>plume-type</w:t>
      </w:r>
      <w:r>
        <w:rPr>
          <w:color w:val="000000" w:themeColor="text1"/>
        </w:rPr>
        <w:t xml:space="preserve"> waters</w:t>
      </w:r>
      <w:r w:rsidR="00B8647E">
        <w:rPr>
          <w:color w:val="000000" w:themeColor="text1"/>
        </w:rPr>
        <w:t xml:space="preserve"> on most days during the wet season</w:t>
      </w:r>
      <w:r w:rsidR="000D7501">
        <w:rPr>
          <w:color w:val="000000" w:themeColor="text1"/>
        </w:rPr>
        <w:t xml:space="preserve">, while the other two reefs are </w:t>
      </w:r>
      <w:r w:rsidR="00B8647E">
        <w:rPr>
          <w:color w:val="000000" w:themeColor="text1"/>
        </w:rPr>
        <w:t>frequently</w:t>
      </w:r>
      <w:r w:rsidR="000D7501">
        <w:rPr>
          <w:color w:val="000000" w:themeColor="text1"/>
        </w:rPr>
        <w:t xml:space="preserve"> exposed to this water type</w:t>
      </w:r>
      <w:r>
        <w:rPr>
          <w:color w:val="000000" w:themeColor="text1"/>
        </w:rPr>
        <w:t xml:space="preserve"> </w:t>
      </w:r>
      <w:r w:rsidR="000D7501">
        <w:rPr>
          <w:color w:val="000000" w:themeColor="text1"/>
        </w:rPr>
        <w:t>(</w:t>
      </w:r>
      <w:r w:rsidR="00E664D8">
        <w:rPr>
          <w:color w:val="000000" w:themeColor="text1"/>
        </w:rPr>
        <w:t>Figure 13</w:t>
      </w:r>
      <w:r w:rsidR="000D7501">
        <w:rPr>
          <w:color w:val="000000" w:themeColor="text1"/>
        </w:rPr>
        <w:t>)</w:t>
      </w:r>
      <w:r w:rsidR="00AA076E">
        <w:rPr>
          <w:color w:val="000000" w:themeColor="text1"/>
        </w:rPr>
        <w:t xml:space="preserve">. </w:t>
      </w:r>
    </w:p>
    <w:p w:rsidR="00AA076E" w:rsidRDefault="00AA076E" w:rsidP="00AA076E"/>
    <w:p w:rsidR="00AA076E" w:rsidRDefault="001142BA" w:rsidP="00AA076E">
      <w:pPr>
        <w:spacing w:before="5" w:after="5"/>
        <w:ind w:left="5" w:right="5"/>
        <w:jc w:val="center"/>
      </w:pPr>
      <w:r>
        <w:rPr>
          <w:noProof/>
          <w:lang w:val="en-AU" w:eastAsia="en-AU"/>
        </w:rPr>
        <w:drawing>
          <wp:inline distT="0" distB="0" distL="0" distR="0" wp14:anchorId="36094BE7" wp14:editId="1DB1B171">
            <wp:extent cx="5943600" cy="2971805"/>
            <wp:effectExtent l="0" t="0" r="0" b="0"/>
            <wp:docPr id="25" name="Filename hint" descr="Figure 13 MMP sampling sites in the Herbert Tully sub-region. &#10;Black symbols are water quality and core reef sampling locations, white symbols are cycle reef locations, grey symbols are the six open water sites of the AIMS Cairns Transect. Gradients of exposure to flood plume water types (Álvarez-Romero et al. 2013) during the wet season (December to March) are represented as areas exposed to primary plume-type waters most days (&gt; 67% of days during the wet season, red shading) or frequently (33% - 67% of wet season days, orange shading), and areas exposed to secondary plume-type waters most days (&gt;67% of wet season days, solid green shading), frequently (33% - 67% of wet season days, transparent green shading) or rarely (&lt; 33% of wet season days, light blue shading).  &#10;" title="Figure 13 MMP sampling sites in the Herbert Tully sub-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Filename hint"/>
                    <pic:cNvPicPr/>
                  </pic:nvPicPr>
                  <pic:blipFill>
                    <a:blip r:embed="rId311"/>
                    <a:stretch>
                      <a:fillRect/>
                    </a:stretch>
                  </pic:blipFill>
                  <pic:spPr>
                    <a:xfrm>
                      <a:off x="0" y="0"/>
                      <a:ext cx="5943600" cy="2971805"/>
                    </a:xfrm>
                    <a:prstGeom prst="rect">
                      <a:avLst/>
                    </a:prstGeom>
                  </pic:spPr>
                </pic:pic>
              </a:graphicData>
            </a:graphic>
          </wp:inline>
        </w:drawing>
      </w:r>
    </w:p>
    <w:p w:rsidR="00540044" w:rsidRDefault="00540044" w:rsidP="00540044"/>
    <w:p w:rsidR="00253B64" w:rsidRDefault="003D0F00" w:rsidP="003D0F00">
      <w:pPr>
        <w:pStyle w:val="Caption"/>
      </w:pPr>
      <w:bookmarkStart w:id="80" w:name="_Toc392930493"/>
      <w:r>
        <w:t xml:space="preserve">Figure </w:t>
      </w:r>
      <w:r>
        <w:fldChar w:fldCharType="begin"/>
      </w:r>
      <w:r>
        <w:instrText xml:space="preserve"> SEQ Figure \* ARABIC </w:instrText>
      </w:r>
      <w:r>
        <w:fldChar w:fldCharType="separate"/>
      </w:r>
      <w:r w:rsidR="00D523D3">
        <w:rPr>
          <w:noProof/>
        </w:rPr>
        <w:t>13</w:t>
      </w:r>
      <w:r>
        <w:fldChar w:fldCharType="end"/>
      </w:r>
      <w:r w:rsidR="00540044">
        <w:tab/>
      </w:r>
      <w:r w:rsidR="001346B4">
        <w:t xml:space="preserve">MMP sampling sites in the </w:t>
      </w:r>
      <w:r w:rsidR="003C3BFA">
        <w:t>Herbert Tully</w:t>
      </w:r>
      <w:r w:rsidR="001346B4">
        <w:t xml:space="preserve"> sub-region.</w:t>
      </w:r>
      <w:bookmarkEnd w:id="80"/>
      <w:r w:rsidR="001346B4">
        <w:t xml:space="preserve"> </w:t>
      </w:r>
    </w:p>
    <w:p w:rsidR="00FE7D66" w:rsidRPr="00133452" w:rsidRDefault="00FE7D66" w:rsidP="00FE7D66">
      <w:pPr>
        <w:pStyle w:val="Caption"/>
        <w:rPr>
          <w:rStyle w:val="IntenseReference"/>
        </w:rPr>
      </w:pPr>
      <w:r w:rsidRPr="00133452">
        <w:rPr>
          <w:rStyle w:val="IntenseReference"/>
        </w:rPr>
        <w:t xml:space="preserve">Black symbols are water quality and core reef sampling locations, white symbols are cycle reef locations, grey symbols are the six open water sites of the AIMS Cairns Transect. Gradients of exposure to flood plume water types (Álvarez-Romero </w:t>
      </w:r>
      <w:r w:rsidRPr="003551FE">
        <w:rPr>
          <w:rStyle w:val="IntenseReference"/>
          <w:i/>
        </w:rPr>
        <w:t>et al</w:t>
      </w:r>
      <w:r w:rsidRPr="00133452">
        <w:rPr>
          <w:rStyle w:val="IntenseReference"/>
        </w:rPr>
        <w:t xml:space="preserve">. 2013) during the wet season (December to March) are represented as areas exposed to primary plume-type waters most days (&gt; 67% of days during the wet season, red shading) or frequently (33% - 67% of wet season days, orange shading), and areas exposed to secondary plume-type waters most days (&gt;67% of wet season days, solid green shading), frequently (33% - 67% of wet season days, transparent green shading) or rarely (&lt; 33% of wet season days, light blue shading).  </w:t>
      </w:r>
    </w:p>
    <w:p w:rsidR="00AA076E" w:rsidRDefault="00AA076E" w:rsidP="00AA076E">
      <w:pPr>
        <w:pStyle w:val="Caption"/>
      </w:pPr>
    </w:p>
    <w:p w:rsidR="00AA076E" w:rsidRDefault="00AA076E" w:rsidP="00AA076E">
      <w:pPr>
        <w:rPr>
          <w:color w:val="000000" w:themeColor="text1"/>
        </w:rPr>
      </w:pPr>
      <w:r w:rsidRPr="002B7EB9">
        <w:rPr>
          <w:color w:val="000000" w:themeColor="text1"/>
        </w:rPr>
        <w:t>Over the period 200</w:t>
      </w:r>
      <w:r>
        <w:rPr>
          <w:color w:val="000000" w:themeColor="text1"/>
        </w:rPr>
        <w:t>6</w:t>
      </w:r>
      <w:r w:rsidRPr="002B7EB9">
        <w:rPr>
          <w:color w:val="000000" w:themeColor="text1"/>
        </w:rPr>
        <w:t xml:space="preserve"> to 201</w:t>
      </w:r>
      <w:r>
        <w:rPr>
          <w:color w:val="000000" w:themeColor="text1"/>
        </w:rPr>
        <w:t>2</w:t>
      </w:r>
      <w:r w:rsidRPr="002B7EB9">
        <w:rPr>
          <w:color w:val="000000" w:themeColor="text1"/>
        </w:rPr>
        <w:t xml:space="preserve">, annual discharge for both the </w:t>
      </w:r>
      <w:r>
        <w:t>Tully</w:t>
      </w:r>
      <w:r w:rsidRPr="00BE0EB1">
        <w:t xml:space="preserve"> and</w:t>
      </w:r>
      <w:r w:rsidRPr="00481F03">
        <w:t xml:space="preserve"> </w:t>
      </w:r>
      <w:r>
        <w:t>Herbert</w:t>
      </w:r>
      <w:r w:rsidRPr="0035307A">
        <w:t xml:space="preserve"> </w:t>
      </w:r>
      <w:r w:rsidRPr="00BE0EB1">
        <w:t>rivers</w:t>
      </w:r>
      <w:r w:rsidRPr="002B7EB9">
        <w:rPr>
          <w:color w:val="000000" w:themeColor="text1"/>
        </w:rPr>
        <w:t xml:space="preserve"> </w:t>
      </w:r>
      <w:r>
        <w:rPr>
          <w:color w:val="000000" w:themeColor="text1"/>
        </w:rPr>
        <w:t>(</w:t>
      </w:r>
      <w:r w:rsidR="00E664D8">
        <w:rPr>
          <w:color w:val="000000" w:themeColor="text1"/>
        </w:rPr>
        <w:t>Figure 14</w:t>
      </w:r>
      <w:r>
        <w:rPr>
          <w:color w:val="000000" w:themeColor="text1"/>
        </w:rPr>
        <w:t xml:space="preserve">) </w:t>
      </w:r>
      <w:r w:rsidRPr="002B7EB9">
        <w:rPr>
          <w:color w:val="000000" w:themeColor="text1"/>
        </w:rPr>
        <w:t xml:space="preserve">has been </w:t>
      </w:r>
      <w:r>
        <w:rPr>
          <w:color w:val="000000" w:themeColor="text1"/>
        </w:rPr>
        <w:t xml:space="preserve">at, or </w:t>
      </w:r>
      <w:r w:rsidRPr="002B7EB9">
        <w:rPr>
          <w:color w:val="000000" w:themeColor="text1"/>
        </w:rPr>
        <w:t>slightly above</w:t>
      </w:r>
      <w:r>
        <w:rPr>
          <w:color w:val="000000" w:themeColor="text1"/>
        </w:rPr>
        <w:t>,</w:t>
      </w:r>
      <w:r w:rsidRPr="002B7EB9">
        <w:rPr>
          <w:color w:val="000000" w:themeColor="text1"/>
        </w:rPr>
        <w:t xml:space="preserve"> median levels in </w:t>
      </w:r>
      <w:r>
        <w:rPr>
          <w:color w:val="000000" w:themeColor="text1"/>
        </w:rPr>
        <w:t>most years</w:t>
      </w:r>
      <w:r w:rsidRPr="002B7EB9">
        <w:rPr>
          <w:color w:val="000000" w:themeColor="text1"/>
        </w:rPr>
        <w:t xml:space="preserve"> with major flood</w:t>
      </w:r>
      <w:r>
        <w:rPr>
          <w:color w:val="000000" w:themeColor="text1"/>
        </w:rPr>
        <w:t>s</w:t>
      </w:r>
      <w:r w:rsidRPr="002B7EB9">
        <w:rPr>
          <w:color w:val="000000" w:themeColor="text1"/>
        </w:rPr>
        <w:t xml:space="preserve"> </w:t>
      </w:r>
      <w:r>
        <w:rPr>
          <w:color w:val="000000" w:themeColor="text1"/>
        </w:rPr>
        <w:t xml:space="preserve">of the Tully River </w:t>
      </w:r>
      <w:r w:rsidRPr="002B7EB9">
        <w:rPr>
          <w:color w:val="000000" w:themeColor="text1"/>
        </w:rPr>
        <w:t>in 2011</w:t>
      </w:r>
      <w:r>
        <w:rPr>
          <w:color w:val="000000" w:themeColor="text1"/>
        </w:rPr>
        <w:t xml:space="preserve"> and of the Herbert River in 2009 and 2011 </w:t>
      </w:r>
      <w:r w:rsidRPr="002B7EB9">
        <w:rPr>
          <w:color w:val="000000" w:themeColor="text1"/>
        </w:rPr>
        <w:t>(</w:t>
      </w:r>
      <w:r w:rsidRPr="0008441D">
        <w:rPr>
          <w:color w:val="000000" w:themeColor="text1"/>
        </w:rPr>
        <w:t xml:space="preserve">Appendix Table </w:t>
      </w:r>
      <w:r w:rsidR="00F40C07">
        <w:rPr>
          <w:color w:val="000000" w:themeColor="text1"/>
        </w:rPr>
        <w:t>A</w:t>
      </w:r>
      <w:r w:rsidR="0008441D" w:rsidRPr="0008441D">
        <w:rPr>
          <w:color w:val="000000" w:themeColor="text1"/>
        </w:rPr>
        <w:t>2-1</w:t>
      </w:r>
      <w:r w:rsidRPr="0008441D">
        <w:rPr>
          <w:color w:val="000000" w:themeColor="text1"/>
        </w:rPr>
        <w:t>).</w:t>
      </w:r>
      <w:r>
        <w:rPr>
          <w:color w:val="000000" w:themeColor="text1"/>
        </w:rPr>
        <w:t xml:space="preserve"> Discharge in 2013 was below the long-term median.</w:t>
      </w:r>
    </w:p>
    <w:p w:rsidR="00AA076E" w:rsidRPr="002B7EB9" w:rsidRDefault="00AA076E" w:rsidP="00AA076E">
      <w:pPr>
        <w:rPr>
          <w:color w:val="000000" w:themeColor="text1"/>
        </w:rPr>
      </w:pPr>
    </w:p>
    <w:p w:rsidR="00AA076E" w:rsidRDefault="00AA076E" w:rsidP="00AA076E">
      <w:r>
        <w:t>Tropical c</w:t>
      </w:r>
      <w:r w:rsidRPr="00391CDC">
        <w:t>yclone</w:t>
      </w:r>
      <w:r>
        <w:t xml:space="preserve">s </w:t>
      </w:r>
      <w:r w:rsidRPr="0035307A">
        <w:rPr>
          <w:color w:val="000000" w:themeColor="text1"/>
        </w:rPr>
        <w:t xml:space="preserve">Larry </w:t>
      </w:r>
      <w:r>
        <w:rPr>
          <w:color w:val="000000" w:themeColor="text1"/>
        </w:rPr>
        <w:t xml:space="preserve">in </w:t>
      </w:r>
      <w:r w:rsidRPr="0035307A">
        <w:rPr>
          <w:color w:val="000000" w:themeColor="text1"/>
        </w:rPr>
        <w:t>2006</w:t>
      </w:r>
      <w:r>
        <w:rPr>
          <w:color w:val="000000" w:themeColor="text1"/>
        </w:rPr>
        <w:t xml:space="preserve"> and Yasi in </w:t>
      </w:r>
      <w:r w:rsidRPr="0035307A">
        <w:rPr>
          <w:color w:val="000000" w:themeColor="text1"/>
        </w:rPr>
        <w:t>2011</w:t>
      </w:r>
      <w:r>
        <w:rPr>
          <w:color w:val="000000" w:themeColor="text1"/>
        </w:rPr>
        <w:t xml:space="preserve"> </w:t>
      </w:r>
      <w:r>
        <w:t>(</w:t>
      </w:r>
      <w:r w:rsidR="00E664D8">
        <w:t>Figure 15</w:t>
      </w:r>
      <w:r>
        <w:t>)</w:t>
      </w:r>
      <w:r>
        <w:rPr>
          <w:color w:val="000000" w:themeColor="text1"/>
        </w:rPr>
        <w:t>, had significant negative impacts on in coral cover on the reefs in this sub-region</w:t>
      </w:r>
      <w:r w:rsidR="0008441D">
        <w:rPr>
          <w:color w:val="000000" w:themeColor="text1"/>
        </w:rPr>
        <w:t xml:space="preserve"> (Figure A2-5</w:t>
      </w:r>
      <w:r w:rsidR="002F7A53">
        <w:rPr>
          <w:color w:val="000000" w:themeColor="text1"/>
        </w:rPr>
        <w:t>, Table A2-5</w:t>
      </w:r>
      <w:r w:rsidR="0008441D">
        <w:rPr>
          <w:color w:val="000000" w:themeColor="text1"/>
        </w:rPr>
        <w:t>)</w:t>
      </w:r>
      <w:r w:rsidRPr="00391CDC">
        <w:t>.</w:t>
      </w:r>
      <w:r>
        <w:t xml:space="preserve"> </w:t>
      </w:r>
    </w:p>
    <w:p w:rsidR="00AA076E" w:rsidRDefault="00AA076E" w:rsidP="00AA076E"/>
    <w:p w:rsidR="00AA076E" w:rsidRPr="002C2200" w:rsidRDefault="00AA076E" w:rsidP="00AA076E">
      <w:r>
        <w:t xml:space="preserve">Temperature records show periods </w:t>
      </w:r>
      <w:r w:rsidR="0008441D">
        <w:t>since 2005 do not reveal any prolonged exposure to high temperatures likely to have resulted in coral bleaching</w:t>
      </w:r>
      <w:r w:rsidR="000D7501">
        <w:t xml:space="preserve"> </w:t>
      </w:r>
      <w:r>
        <w:t>(</w:t>
      </w:r>
      <w:r w:rsidR="00E664D8">
        <w:t>Figure 15</w:t>
      </w:r>
      <w:r>
        <w:t>).</w:t>
      </w:r>
    </w:p>
    <w:p w:rsidR="00AA076E" w:rsidRDefault="00AA076E" w:rsidP="00AA076E"/>
    <w:p w:rsidR="00AA076E" w:rsidRDefault="00D82C30" w:rsidP="00AA076E">
      <w:pPr>
        <w:spacing w:before="5" w:after="5"/>
        <w:ind w:left="5" w:right="5"/>
        <w:jc w:val="center"/>
      </w:pPr>
      <w:r>
        <w:rPr>
          <w:noProof/>
          <w:lang w:val="en-AU" w:eastAsia="en-AU"/>
        </w:rPr>
        <w:lastRenderedPageBreak/>
        <w:drawing>
          <wp:inline distT="0" distB="0" distL="0" distR="0" wp14:anchorId="44F0EB55" wp14:editId="6980E6F4">
            <wp:extent cx="5731510" cy="1909891"/>
            <wp:effectExtent l="0" t="0" r="2540" b="0"/>
            <wp:docPr id="240" name="Filename hint" descr="Figure 14 Combined discharge for Tully and Herbert Rivers. &#10;Daily (blue) and annual (October to September, red) discharge shown. Red dashed line represents the long-term median of the combined annual discharge.&#10;" title="Figure 14 Combined discharge for Tully and Herbert River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Filename hint"/>
                    <pic:cNvPicPr/>
                  </pic:nvPicPr>
                  <pic:blipFill>
                    <a:blip r:embed="rId312"/>
                    <a:stretch>
                      <a:fillRect/>
                    </a:stretch>
                  </pic:blipFill>
                  <pic:spPr>
                    <a:xfrm>
                      <a:off x="0" y="0"/>
                      <a:ext cx="5731510" cy="1909891"/>
                    </a:xfrm>
                    <a:prstGeom prst="rect">
                      <a:avLst/>
                    </a:prstGeom>
                  </pic:spPr>
                </pic:pic>
              </a:graphicData>
            </a:graphic>
          </wp:inline>
        </w:drawing>
      </w:r>
    </w:p>
    <w:p w:rsidR="006507E1" w:rsidRDefault="000D7501" w:rsidP="00AA076E">
      <w:pPr>
        <w:pStyle w:val="Caption"/>
      </w:pPr>
      <w:bookmarkStart w:id="81" w:name="_Toc392930494"/>
      <w:r>
        <w:t xml:space="preserve">Figure </w:t>
      </w:r>
      <w:r>
        <w:fldChar w:fldCharType="begin"/>
      </w:r>
      <w:r>
        <w:instrText xml:space="preserve"> SEQ Figure \* ARABIC </w:instrText>
      </w:r>
      <w:r>
        <w:fldChar w:fldCharType="separate"/>
      </w:r>
      <w:r w:rsidR="00D523D3">
        <w:rPr>
          <w:noProof/>
        </w:rPr>
        <w:t>14</w:t>
      </w:r>
      <w:r>
        <w:fldChar w:fldCharType="end"/>
      </w:r>
      <w:r w:rsidR="006507E1">
        <w:tab/>
      </w:r>
      <w:r>
        <w:tab/>
      </w:r>
      <w:r w:rsidR="00CD689B">
        <w:t>Combined discharge for Tully and Herbert Rivers.</w:t>
      </w:r>
      <w:bookmarkEnd w:id="81"/>
      <w:r w:rsidR="00CD689B">
        <w:t xml:space="preserve"> </w:t>
      </w:r>
    </w:p>
    <w:p w:rsidR="00AA076E" w:rsidRPr="00CD689B" w:rsidRDefault="00D82C30" w:rsidP="00AA076E">
      <w:pPr>
        <w:pStyle w:val="Caption"/>
        <w:rPr>
          <w:rStyle w:val="IntenseReference"/>
        </w:rPr>
      </w:pPr>
      <w:r w:rsidRPr="006507E1">
        <w:rPr>
          <w:rStyle w:val="IntenseReference"/>
        </w:rPr>
        <w:t xml:space="preserve">Daily (blue) and annual (October to September, red) </w:t>
      </w:r>
      <w:r w:rsidR="00CD689B" w:rsidRPr="006507E1">
        <w:rPr>
          <w:rStyle w:val="IntenseReference"/>
        </w:rPr>
        <w:t xml:space="preserve">discharge shown. </w:t>
      </w:r>
      <w:r w:rsidRPr="006507E1">
        <w:rPr>
          <w:rStyle w:val="IntenseReference"/>
        </w:rPr>
        <w:t>Red dashed line represents the long-term median of the combined annual discharge</w:t>
      </w:r>
      <w:r w:rsidRPr="00CD689B">
        <w:rPr>
          <w:rStyle w:val="IntenseReference"/>
        </w:rPr>
        <w:t>.</w:t>
      </w:r>
    </w:p>
    <w:p w:rsidR="00AA076E" w:rsidRDefault="00D82C30" w:rsidP="00AA076E">
      <w:pPr>
        <w:spacing w:before="5" w:after="5"/>
        <w:ind w:left="5" w:right="5"/>
        <w:jc w:val="center"/>
      </w:pPr>
      <w:r>
        <w:rPr>
          <w:noProof/>
          <w:lang w:val="en-AU" w:eastAsia="en-AU"/>
        </w:rPr>
        <w:drawing>
          <wp:inline distT="0" distB="0" distL="0" distR="0" wp14:anchorId="11291EFF" wp14:editId="7196D5E1">
            <wp:extent cx="5731510" cy="1909891"/>
            <wp:effectExtent l="0" t="0" r="2540" b="0"/>
            <wp:docPr id="241" name="Filename hint" descr="Figure 15 Sea temperature for the Herbert-Tully sub-region. &#10;Red and blue regions signify periods of above and below the long term seasonal average.&#10;" title="Figure 15 Sea temperature for the Herbert-Tully sub-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Filename hint"/>
                    <pic:cNvPicPr/>
                  </pic:nvPicPr>
                  <pic:blipFill>
                    <a:blip r:embed="rId313"/>
                    <a:stretch>
                      <a:fillRect/>
                    </a:stretch>
                  </pic:blipFill>
                  <pic:spPr>
                    <a:xfrm>
                      <a:off x="0" y="0"/>
                      <a:ext cx="5731510" cy="1909891"/>
                    </a:xfrm>
                    <a:prstGeom prst="rect">
                      <a:avLst/>
                    </a:prstGeom>
                  </pic:spPr>
                </pic:pic>
              </a:graphicData>
            </a:graphic>
          </wp:inline>
        </w:drawing>
      </w:r>
    </w:p>
    <w:p w:rsidR="006507E1" w:rsidRDefault="003D0F00" w:rsidP="00AA076E">
      <w:pPr>
        <w:pStyle w:val="Caption"/>
      </w:pPr>
      <w:bookmarkStart w:id="82" w:name="_Toc392930495"/>
      <w:r>
        <w:t xml:space="preserve">Figure </w:t>
      </w:r>
      <w:r>
        <w:fldChar w:fldCharType="begin"/>
      </w:r>
      <w:r>
        <w:instrText xml:space="preserve"> SEQ Figure \* ARABIC </w:instrText>
      </w:r>
      <w:r>
        <w:fldChar w:fldCharType="separate"/>
      </w:r>
      <w:r w:rsidR="00D523D3">
        <w:rPr>
          <w:noProof/>
        </w:rPr>
        <w:t>15</w:t>
      </w:r>
      <w:r>
        <w:fldChar w:fldCharType="end"/>
      </w:r>
      <w:r w:rsidR="000D7501">
        <w:tab/>
      </w:r>
      <w:r w:rsidR="00D064E5">
        <w:tab/>
      </w:r>
      <w:r w:rsidR="00AA076E">
        <w:t>S</w:t>
      </w:r>
      <w:r w:rsidR="001252B2">
        <w:t xml:space="preserve">ea temperature for the </w:t>
      </w:r>
      <w:r w:rsidR="00AA076E">
        <w:t>Herbert</w:t>
      </w:r>
      <w:r w:rsidR="001252B2">
        <w:t>-Tully</w:t>
      </w:r>
      <w:r w:rsidR="00AA076E">
        <w:t xml:space="preserve"> </w:t>
      </w:r>
      <w:r w:rsidR="00CB546E">
        <w:t>sub-region</w:t>
      </w:r>
      <w:r w:rsidR="00AA076E">
        <w:t>.</w:t>
      </w:r>
      <w:bookmarkEnd w:id="82"/>
      <w:r w:rsidR="00AA076E">
        <w:t xml:space="preserve"> </w:t>
      </w:r>
    </w:p>
    <w:p w:rsidR="00AA076E" w:rsidRPr="00D064E5" w:rsidRDefault="00AA076E" w:rsidP="00AA076E">
      <w:pPr>
        <w:pStyle w:val="Caption"/>
        <w:rPr>
          <w:rStyle w:val="IntenseReference"/>
        </w:rPr>
      </w:pPr>
      <w:r w:rsidRPr="00D064E5">
        <w:rPr>
          <w:rStyle w:val="IntenseReference"/>
        </w:rPr>
        <w:t xml:space="preserve">Red and blue regions signify periods of above and below the long term </w:t>
      </w:r>
      <w:r w:rsidR="00D064E5" w:rsidRPr="00D064E5">
        <w:rPr>
          <w:rStyle w:val="IntenseReference"/>
        </w:rPr>
        <w:t xml:space="preserve">seasonal </w:t>
      </w:r>
      <w:r w:rsidRPr="00D064E5">
        <w:rPr>
          <w:rStyle w:val="IntenseReference"/>
        </w:rPr>
        <w:t>average.</w:t>
      </w:r>
    </w:p>
    <w:p w:rsidR="00AA076E" w:rsidRDefault="00AA076E" w:rsidP="00AA076E"/>
    <w:p w:rsidR="00AA076E" w:rsidRDefault="00AA076E" w:rsidP="00AA076E"/>
    <w:p w:rsidR="00AA076E" w:rsidRDefault="00AA076E" w:rsidP="00AA076E">
      <w:r>
        <w:t xml:space="preserve">The water quality index at </w:t>
      </w:r>
      <w:r w:rsidR="007D2676">
        <w:t xml:space="preserve">Dunk North </w:t>
      </w:r>
      <w:r>
        <w:t xml:space="preserve">was stable over the past </w:t>
      </w:r>
      <w:r w:rsidR="002520EA">
        <w:t>four</w:t>
      </w:r>
      <w:r>
        <w:t xml:space="preserve"> years, </w:t>
      </w:r>
      <w:r w:rsidR="007D2676">
        <w:t xml:space="preserve">maintaining a ‘moderate’ </w:t>
      </w:r>
      <w:r>
        <w:t>rating (</w:t>
      </w:r>
      <w:r w:rsidR="00E664D8">
        <w:t>Figure 16</w:t>
      </w:r>
      <w:r>
        <w:t xml:space="preserve">a). Trends in concentrations of chlorophyll </w:t>
      </w:r>
      <w:r w:rsidRPr="000046B2">
        <w:rPr>
          <w:i/>
        </w:rPr>
        <w:t>a</w:t>
      </w:r>
      <w:r>
        <w:t xml:space="preserve"> (chl</w:t>
      </w:r>
      <w:r w:rsidR="00176425">
        <w:t xml:space="preserve"> </w:t>
      </w:r>
      <w:r w:rsidR="00176425" w:rsidRPr="00176425">
        <w:rPr>
          <w:i/>
        </w:rPr>
        <w:t>a</w:t>
      </w:r>
      <w:r>
        <w:t>), particulate nitrogen (PN) and particulate phosphorus (PP) showed distinct cycles, with periods of high values in 2006-07 and 2011-12 (</w:t>
      </w:r>
      <w:r w:rsidR="00E664D8">
        <w:t>Figure 16</w:t>
      </w:r>
      <w:r>
        <w:t xml:space="preserve">b,f,h), coinciding with the beginning of the relatively “wet” period with at or above median flows after 3-4 drier years and with the two major cyclones in 2006 and 2011. </w:t>
      </w:r>
      <w:r w:rsidR="00396AFC">
        <w:t>Trend-line</w:t>
      </w:r>
      <w:r>
        <w:t>s for PP were almost entirely above water quality guidelines (</w:t>
      </w:r>
      <w:r w:rsidR="00BD2613">
        <w:t>guideline</w:t>
      </w:r>
      <w:r>
        <w:t xml:space="preserve">) until 2013, while chl </w:t>
      </w:r>
      <w:r w:rsidR="00176425" w:rsidRPr="00176425">
        <w:rPr>
          <w:i/>
        </w:rPr>
        <w:t>a</w:t>
      </w:r>
      <w:r w:rsidR="00176425">
        <w:t xml:space="preserve"> </w:t>
      </w:r>
      <w:r w:rsidR="00396AFC">
        <w:t>trend-line</w:t>
      </w:r>
      <w:r>
        <w:t xml:space="preserve">s exceeded </w:t>
      </w:r>
      <w:r w:rsidR="00BD2613">
        <w:t>the guideline</w:t>
      </w:r>
      <w:r>
        <w:t xml:space="preserve"> from 2010 to </w:t>
      </w:r>
      <w:r w:rsidR="000C3350">
        <w:t>mid-2011</w:t>
      </w:r>
      <w:r>
        <w:t xml:space="preserve"> (</w:t>
      </w:r>
      <w:r w:rsidR="00E664D8">
        <w:t>Figure 16</w:t>
      </w:r>
      <w:r>
        <w:t>b,h). The concentrations of dissolved oxidised nitrogen (NOx) also showed two periods of high values, lagging the particulate nutrients by about a year and exceeding</w:t>
      </w:r>
      <w:r w:rsidR="00BD2613">
        <w:t xml:space="preserve"> the</w:t>
      </w:r>
      <w:r>
        <w:t xml:space="preserve"> </w:t>
      </w:r>
      <w:r w:rsidR="00BD2613">
        <w:t>guideline</w:t>
      </w:r>
      <w:r>
        <w:t xml:space="preserve"> during 2012 (Figure1</w:t>
      </w:r>
      <w:r w:rsidR="006016C1">
        <w:t>7</w:t>
      </w:r>
      <w:r>
        <w:t xml:space="preserve">d). Concentrations of suspended solids (SS) declined steadily over the course of the program and complied with </w:t>
      </w:r>
      <w:r w:rsidR="00BD2613">
        <w:t>the guideline</w:t>
      </w:r>
      <w:r>
        <w:t xml:space="preserve"> for the first time in ~2013, while Secchi depth remained relatively stable with at a long-term average of about 5m</w:t>
      </w:r>
      <w:r w:rsidR="00577067">
        <w:t>,</w:t>
      </w:r>
      <w:r>
        <w:t xml:space="preserve"> which is non-compliant with</w:t>
      </w:r>
      <w:r w:rsidR="00BD2613">
        <w:t xml:space="preserve"> the</w:t>
      </w:r>
      <w:r>
        <w:t xml:space="preserve"> </w:t>
      </w:r>
      <w:r w:rsidR="00BD2613">
        <w:t>guideline</w:t>
      </w:r>
      <w:r>
        <w:t xml:space="preserve">. </w:t>
      </w:r>
    </w:p>
    <w:p w:rsidR="00515A25" w:rsidRDefault="00515A25" w:rsidP="00AA076E"/>
    <w:p w:rsidR="00D42287" w:rsidRDefault="00AA076E" w:rsidP="00AA076E">
      <w:r>
        <w:t xml:space="preserve">The instrumental </w:t>
      </w:r>
      <w:r w:rsidR="00176425">
        <w:t>Chlorophyll (</w:t>
      </w:r>
      <w:r>
        <w:t>chl</w:t>
      </w:r>
      <w:r w:rsidR="00176425">
        <w:t>)</w:t>
      </w:r>
      <w:r>
        <w:t xml:space="preserve"> and turbidity records showed more pronounced fluctuations than the manual sampling data (</w:t>
      </w:r>
      <w:r w:rsidR="00E664D8">
        <w:t>Figure 16</w:t>
      </w:r>
      <w:r>
        <w:t>b,g)</w:t>
      </w:r>
      <w:r w:rsidR="00577067">
        <w:t>.</w:t>
      </w:r>
      <w:r>
        <w:t xml:space="preserve"> The </w:t>
      </w:r>
      <w:r w:rsidR="00396AFC">
        <w:t>trend-line</w:t>
      </w:r>
      <w:r>
        <w:t>s of chl showed distinct maxima above</w:t>
      </w:r>
      <w:r w:rsidR="00BD2613">
        <w:t xml:space="preserve"> the</w:t>
      </w:r>
      <w:r>
        <w:t xml:space="preserve"> </w:t>
      </w:r>
      <w:r w:rsidR="00BD2613">
        <w:t>guideline</w:t>
      </w:r>
      <w:r>
        <w:t xml:space="preserve"> during the wet seasons of 2009, 2011 and 2012 (</w:t>
      </w:r>
      <w:r w:rsidR="00E664D8">
        <w:t>Figure 16</w:t>
      </w:r>
      <w:r>
        <w:t xml:space="preserve">b), the years with high to very high discharges from the influencing rivers, Tully, Herbert and Burdekin. The turbidity maxima cover most of the years 2009 and 2011, with a brief decline during 2012 before increasing again; overall, the </w:t>
      </w:r>
      <w:r w:rsidR="00396AFC">
        <w:t>trend-line</w:t>
      </w:r>
      <w:r>
        <w:t xml:space="preserve"> was ~ twice the </w:t>
      </w:r>
      <w:r w:rsidR="00BD2613">
        <w:t>guideline</w:t>
      </w:r>
      <w:r>
        <w:t xml:space="preserve"> (</w:t>
      </w:r>
      <w:r w:rsidR="00E664D8">
        <w:t>Figure 16</w:t>
      </w:r>
      <w:r w:rsidR="007D2676">
        <w:t>g). The turbidity at Dunk</w:t>
      </w:r>
      <w:r>
        <w:t xml:space="preserve"> North was generally very variable </w:t>
      </w:r>
      <w:r>
        <w:rPr>
          <w:color w:val="000000" w:themeColor="text1"/>
        </w:rPr>
        <w:t xml:space="preserve">(see </w:t>
      </w:r>
      <w:r>
        <w:t>Appendix</w:t>
      </w:r>
      <w:r w:rsidR="007D2676">
        <w:t xml:space="preserve"> </w:t>
      </w:r>
      <w:r w:rsidR="00F40C07">
        <w:t xml:space="preserve">Figure </w:t>
      </w:r>
      <w:r w:rsidR="007D2676">
        <w:t>A</w:t>
      </w:r>
      <w:r>
        <w:t>2</w:t>
      </w:r>
      <w:r w:rsidR="007D2676">
        <w:t>-1</w:t>
      </w:r>
      <w:r>
        <w:t>), mostly driven by sediment resuspension from the surroundi</w:t>
      </w:r>
      <w:r w:rsidR="00D42287">
        <w:t xml:space="preserve">ng shallow seabed. </w:t>
      </w:r>
    </w:p>
    <w:p w:rsidR="00D42287" w:rsidRDefault="00D42287" w:rsidP="00AA076E"/>
    <w:p w:rsidR="00AA076E" w:rsidRDefault="00D42287" w:rsidP="00AA076E">
      <w:r>
        <w:lastRenderedPageBreak/>
        <w:t>The clay-</w:t>
      </w:r>
      <w:r w:rsidR="00AA076E">
        <w:t>silt con</w:t>
      </w:r>
      <w:r w:rsidR="007D2676">
        <w:t>tent of the sediments at Dunk</w:t>
      </w:r>
      <w:r w:rsidR="00AA076E">
        <w:t xml:space="preserve"> North was higher than at other reef locations in this </w:t>
      </w:r>
      <w:r w:rsidR="00CB546E">
        <w:t>sub-region</w:t>
      </w:r>
      <w:r w:rsidR="00AA076E">
        <w:t xml:space="preserve"> (</w:t>
      </w:r>
      <w:r w:rsidR="00E664D8">
        <w:t>Figure 17</w:t>
      </w:r>
      <w:r w:rsidR="00AA076E">
        <w:t xml:space="preserve">c, highest grey line); on a </w:t>
      </w:r>
      <w:r w:rsidR="007D2676">
        <w:t>sub-regional level the proportion of clay-</w:t>
      </w:r>
      <w:r w:rsidR="00AA076E">
        <w:t xml:space="preserve">silt </w:t>
      </w:r>
      <w:r w:rsidR="007D2676">
        <w:t xml:space="preserve">sized particles in sediments </w:t>
      </w:r>
      <w:r>
        <w:t>was generally high in the period 2010-2012</w:t>
      </w:r>
      <w:r w:rsidR="00AA076E">
        <w:t>, while sediment nitrogen content has steadily increased (</w:t>
      </w:r>
      <w:r w:rsidR="00E664D8">
        <w:t>Figure 17</w:t>
      </w:r>
      <w:r w:rsidR="00AA076E">
        <w:t>c, g).</w:t>
      </w:r>
      <w:r>
        <w:t xml:space="preserve"> </w:t>
      </w:r>
      <w:r w:rsidR="000C3350">
        <w:t>These</w:t>
      </w:r>
      <w:r>
        <w:t xml:space="preserve"> changes in sediment composition are </w:t>
      </w:r>
      <w:r w:rsidR="000C3350">
        <w:t>also manifested</w:t>
      </w:r>
      <w:r>
        <w:t xml:space="preserve"> in the decline in the Foram index at Dunk North (</w:t>
      </w:r>
      <w:r w:rsidR="00E664D8">
        <w:t>Figure 17</w:t>
      </w:r>
      <w:r>
        <w:t>a)</w:t>
      </w:r>
    </w:p>
    <w:p w:rsidR="00D42287" w:rsidRDefault="00D42287" w:rsidP="00AA076E"/>
    <w:p w:rsidR="005F6004" w:rsidRDefault="005F6004" w:rsidP="005F6004">
      <w:r>
        <w:t xml:space="preserve">The persistently “poor” values of the coral health index in the region reflect the effects of recent disturbance events but also suggest a chronic influence of </w:t>
      </w:r>
      <w:r w:rsidR="00F443E8">
        <w:t xml:space="preserve">poor </w:t>
      </w:r>
      <w:r>
        <w:t xml:space="preserve">water quality. </w:t>
      </w:r>
    </w:p>
    <w:p w:rsidR="005F6004" w:rsidRDefault="005F6004" w:rsidP="005F6004"/>
    <w:p w:rsidR="005F6004" w:rsidRDefault="005F6004" w:rsidP="005F6004">
      <w:r>
        <w:t xml:space="preserve">In 2006 Cyclone Larry severely </w:t>
      </w:r>
      <w:r w:rsidR="002F7A53">
        <w:t xml:space="preserve">damaged </w:t>
      </w:r>
      <w:r>
        <w:t>the coral reefs in this sub-region</w:t>
      </w:r>
      <w:r w:rsidR="000C3350">
        <w:t>,</w:t>
      </w:r>
      <w:r>
        <w:t xml:space="preserve"> in particular </w:t>
      </w:r>
      <w:r w:rsidR="000C3350">
        <w:t xml:space="preserve">the </w:t>
      </w:r>
      <w:r>
        <w:t>Barnards and Dunk North</w:t>
      </w:r>
      <w:r w:rsidR="000C3350">
        <w:t>. I</w:t>
      </w:r>
      <w:r>
        <w:t>n 2011</w:t>
      </w:r>
      <w:r w:rsidR="000C3350">
        <w:t>,</w:t>
      </w:r>
      <w:r>
        <w:t xml:space="preserve"> Cyclone Yasi </w:t>
      </w:r>
      <w:r w:rsidR="002F7A53">
        <w:t>again damaged the reefs in</w:t>
      </w:r>
      <w:r w:rsidR="00515A25">
        <w:t xml:space="preserve"> </w:t>
      </w:r>
      <w:r>
        <w:t>this sub-region resulting in low cover on all reefs in 2011 through to 2013 (</w:t>
      </w:r>
      <w:r w:rsidR="00E664D8">
        <w:t>Figure 16</w:t>
      </w:r>
      <w:r w:rsidR="00F443E8">
        <w:t>d</w:t>
      </w:r>
      <w:r>
        <w:t xml:space="preserve">, </w:t>
      </w:r>
      <w:r w:rsidR="000C3350">
        <w:t xml:space="preserve">Figure </w:t>
      </w:r>
      <w:r w:rsidR="00F443E8">
        <w:t>A2</w:t>
      </w:r>
      <w:r w:rsidR="007D2676">
        <w:t>-5</w:t>
      </w:r>
      <w:r>
        <w:t>). This regionally low cover of corals has influenced the poor values of the coral health index since f</w:t>
      </w:r>
      <w:r w:rsidR="007D2676">
        <w:t>irst assessed in 2008 (Table A2-</w:t>
      </w:r>
      <w:r w:rsidR="00B6405A">
        <w:t>6, A2-7</w:t>
      </w:r>
      <w:r>
        <w:t xml:space="preserve">). </w:t>
      </w:r>
    </w:p>
    <w:p w:rsidR="005F6004" w:rsidRDefault="005F6004" w:rsidP="005F6004"/>
    <w:p w:rsidR="005F6004" w:rsidRDefault="00681339" w:rsidP="005F6004">
      <w:r>
        <w:t>P</w:t>
      </w:r>
      <w:r w:rsidR="005F6004">
        <w:t xml:space="preserve">ersistently high </w:t>
      </w:r>
      <w:r w:rsidR="00F443E8">
        <w:t xml:space="preserve">macroalgae </w:t>
      </w:r>
      <w:r w:rsidR="005F6004">
        <w:t xml:space="preserve">cover </w:t>
      </w:r>
      <w:r w:rsidR="00F443E8">
        <w:t>suggest</w:t>
      </w:r>
      <w:r w:rsidR="0097629D">
        <w:t>s</w:t>
      </w:r>
      <w:r w:rsidR="00F443E8">
        <w:t xml:space="preserve"> the influence of </w:t>
      </w:r>
      <w:r w:rsidR="005F6004">
        <w:t>poor water quality</w:t>
      </w:r>
      <w:r w:rsidR="00F443E8">
        <w:t xml:space="preserve"> </w:t>
      </w:r>
      <w:r>
        <w:t>in addition to</w:t>
      </w:r>
      <w:r w:rsidR="00F443E8">
        <w:t xml:space="preserve"> recent cyclones</w:t>
      </w:r>
      <w:r w:rsidR="00A5444D">
        <w:t xml:space="preserve"> on benthic communities in this sub-region</w:t>
      </w:r>
      <w:r w:rsidR="005F6004">
        <w:t xml:space="preserve">. One </w:t>
      </w:r>
      <w:r w:rsidR="0097629D">
        <w:t>basis</w:t>
      </w:r>
      <w:r w:rsidR="00A5444D">
        <w:t xml:space="preserve"> for the</w:t>
      </w:r>
      <w:r w:rsidR="005F6004">
        <w:t xml:space="preserve"> selection of guideline values for chlorophyll, nutrients and turbidity was </w:t>
      </w:r>
      <w:r w:rsidR="00A5444D">
        <w:t xml:space="preserve">that </w:t>
      </w:r>
      <w:r w:rsidR="005F6004">
        <w:t xml:space="preserve">higher </w:t>
      </w:r>
      <w:r w:rsidR="000C3350">
        <w:t>cover</w:t>
      </w:r>
      <w:r w:rsidR="005F6004">
        <w:t xml:space="preserve"> of macroalgae </w:t>
      </w:r>
      <w:r w:rsidR="00A5444D">
        <w:t xml:space="preserve">occurred </w:t>
      </w:r>
      <w:r w:rsidR="005F6004">
        <w:t xml:space="preserve">when </w:t>
      </w:r>
      <w:r w:rsidR="007D2676">
        <w:t>guideline values were exceeded</w:t>
      </w:r>
      <w:r w:rsidR="000C3350">
        <w:t xml:space="preserve"> (De’ath and Fabricius 2008, 2010)</w:t>
      </w:r>
      <w:r w:rsidR="00A5444D">
        <w:t>: a</w:t>
      </w:r>
      <w:r w:rsidR="00F443E8">
        <w:t xml:space="preserve"> relationship </w:t>
      </w:r>
      <w:r w:rsidR="000C3350">
        <w:t>supported by the data from</w:t>
      </w:r>
      <w:r w:rsidR="00F443E8">
        <w:t xml:space="preserve"> this sub-region</w:t>
      </w:r>
      <w:r w:rsidR="00F96DC2">
        <w:t>.</w:t>
      </w:r>
      <w:r w:rsidR="005F6004">
        <w:t xml:space="preserve"> The cover of macroalgae was high on most reefs prior to Cyclone Larry</w:t>
      </w:r>
      <w:r w:rsidR="000C3350">
        <w:t>, was</w:t>
      </w:r>
      <w:r w:rsidR="005F6004">
        <w:t xml:space="preserve"> temporarily reduced as a consequence of </w:t>
      </w:r>
      <w:r w:rsidR="000C3350">
        <w:t>c</w:t>
      </w:r>
      <w:r w:rsidR="005F6004">
        <w:t>yclone</w:t>
      </w:r>
      <w:r w:rsidR="000C3350">
        <w:t>s</w:t>
      </w:r>
      <w:r w:rsidR="005F6004">
        <w:t xml:space="preserve"> Larry and Yasi</w:t>
      </w:r>
      <w:r w:rsidR="000C3350">
        <w:t>,</w:t>
      </w:r>
      <w:r w:rsidR="005F6004">
        <w:t xml:space="preserve"> </w:t>
      </w:r>
      <w:r w:rsidR="000C3350">
        <w:t xml:space="preserve">and </w:t>
      </w:r>
      <w:r w:rsidR="005F6004">
        <w:t>quickly increased to similar or higher levels in subsequent years (</w:t>
      </w:r>
      <w:r w:rsidR="00E664D8">
        <w:t>Figure 15</w:t>
      </w:r>
      <w:r w:rsidR="00F96DC2">
        <w:t>f</w:t>
      </w:r>
      <w:r w:rsidR="005F6004">
        <w:t xml:space="preserve">, </w:t>
      </w:r>
      <w:r w:rsidR="000C3350">
        <w:t xml:space="preserve">Figure </w:t>
      </w:r>
      <w:r w:rsidR="00F96DC2">
        <w:t>A2</w:t>
      </w:r>
      <w:r w:rsidR="005B7C73">
        <w:t>-5</w:t>
      </w:r>
      <w:r w:rsidR="005F6004">
        <w:t xml:space="preserve">) indicating the suitability of environmental conditions </w:t>
      </w:r>
      <w:r w:rsidR="000C3350">
        <w:t>for sustained</w:t>
      </w:r>
      <w:r w:rsidR="005F6004">
        <w:t xml:space="preserve"> high macroalgal cover. This high and persistent cover of macroalgae decreases the coral health index in this region (Table</w:t>
      </w:r>
      <w:r w:rsidR="00971F34">
        <w:t>s</w:t>
      </w:r>
      <w:r w:rsidR="005F6004">
        <w:t xml:space="preserve"> A2</w:t>
      </w:r>
      <w:r w:rsidR="005B7C73">
        <w:t>-</w:t>
      </w:r>
      <w:r w:rsidR="00B6405A">
        <w:t>6</w:t>
      </w:r>
      <w:r w:rsidR="00971F34">
        <w:t>, A2-</w:t>
      </w:r>
      <w:r w:rsidR="00B6405A">
        <w:t>7</w:t>
      </w:r>
      <w:r w:rsidR="005F6004">
        <w:t xml:space="preserve">). </w:t>
      </w:r>
    </w:p>
    <w:p w:rsidR="005F6004" w:rsidRDefault="005F6004" w:rsidP="005F6004"/>
    <w:p w:rsidR="005F6004" w:rsidRDefault="005F6004" w:rsidP="005F6004">
      <w:pPr>
        <w:rPr>
          <w:rFonts w:cs="Arial"/>
        </w:rPr>
      </w:pPr>
      <w:r>
        <w:t>Despite the persistent cover of macroalgae on all reefs it is only at</w:t>
      </w:r>
      <w:r w:rsidR="005B7C73">
        <w:t xml:space="preserve"> 2m</w:t>
      </w:r>
      <w:r>
        <w:t xml:space="preserve"> depth at King</w:t>
      </w:r>
      <w:r w:rsidR="00971F34">
        <w:t xml:space="preserve"> Reef,</w:t>
      </w:r>
      <w:r>
        <w:t xml:space="preserve"> where macroalgae cover is highest, that coral community resilience</w:t>
      </w:r>
      <w:r w:rsidR="00971F34">
        <w:t xml:space="preserve"> appears to be clearly affected</w:t>
      </w:r>
      <w:r>
        <w:t xml:space="preserve">. </w:t>
      </w:r>
      <w:r>
        <w:rPr>
          <w:rFonts w:cs="Arial"/>
        </w:rPr>
        <w:t>Prior to Cyclone Larry</w:t>
      </w:r>
      <w:r w:rsidR="00971F34">
        <w:rPr>
          <w:rFonts w:cs="Arial"/>
        </w:rPr>
        <w:t>,</w:t>
      </w:r>
      <w:r>
        <w:rPr>
          <w:rFonts w:cs="Arial"/>
        </w:rPr>
        <w:t xml:space="preserve"> coral cover at this location was very low, cover of macroalgae very high, and</w:t>
      </w:r>
      <w:r w:rsidR="005B7C73">
        <w:rPr>
          <w:rFonts w:cs="Arial"/>
        </w:rPr>
        <w:t xml:space="preserve"> density of juvenile corals very</w:t>
      </w:r>
      <w:r>
        <w:rPr>
          <w:rFonts w:cs="Arial"/>
        </w:rPr>
        <w:t xml:space="preserve"> low</w:t>
      </w:r>
      <w:r w:rsidR="00CC58A9">
        <w:rPr>
          <w:rFonts w:cs="Arial"/>
        </w:rPr>
        <w:t xml:space="preserve"> (Figure A2</w:t>
      </w:r>
      <w:r w:rsidR="005B7C73">
        <w:rPr>
          <w:rFonts w:cs="Arial"/>
        </w:rPr>
        <w:t>-5</w:t>
      </w:r>
      <w:r w:rsidR="00CC58A9">
        <w:rPr>
          <w:rFonts w:cs="Arial"/>
        </w:rPr>
        <w:t>)</w:t>
      </w:r>
      <w:r>
        <w:rPr>
          <w:rFonts w:cs="Arial"/>
        </w:rPr>
        <w:t>. These</w:t>
      </w:r>
      <w:r w:rsidR="00F96DC2">
        <w:rPr>
          <w:rFonts w:cs="Arial"/>
        </w:rPr>
        <w:t xml:space="preserve"> </w:t>
      </w:r>
      <w:r>
        <w:rPr>
          <w:rFonts w:cs="Arial"/>
        </w:rPr>
        <w:t xml:space="preserve">indicators of </w:t>
      </w:r>
      <w:r w:rsidR="00971F34">
        <w:rPr>
          <w:rFonts w:cs="Arial"/>
        </w:rPr>
        <w:t xml:space="preserve">poor </w:t>
      </w:r>
      <w:r>
        <w:rPr>
          <w:rFonts w:cs="Arial"/>
        </w:rPr>
        <w:t>coral community health have shown no improvement over the period 2005-2013</w:t>
      </w:r>
      <w:r w:rsidR="00971F34">
        <w:rPr>
          <w:rFonts w:cs="Arial"/>
        </w:rPr>
        <w:t xml:space="preserve">, which </w:t>
      </w:r>
      <w:r>
        <w:rPr>
          <w:rFonts w:cs="Arial"/>
        </w:rPr>
        <w:t>suggest</w:t>
      </w:r>
      <w:r w:rsidR="00971F34">
        <w:rPr>
          <w:rFonts w:cs="Arial"/>
        </w:rPr>
        <w:t>s</w:t>
      </w:r>
      <w:r>
        <w:rPr>
          <w:rFonts w:cs="Arial"/>
        </w:rPr>
        <w:t xml:space="preserve"> that the environmental conditions at this location are </w:t>
      </w:r>
      <w:r w:rsidR="00971F34">
        <w:rPr>
          <w:rFonts w:cs="Arial"/>
        </w:rPr>
        <w:t>unsuitable</w:t>
      </w:r>
      <w:r>
        <w:rPr>
          <w:rFonts w:cs="Arial"/>
        </w:rPr>
        <w:t xml:space="preserve"> for coral community recovery. In contrast</w:t>
      </w:r>
      <w:r w:rsidR="00971F34">
        <w:rPr>
          <w:rFonts w:cs="Arial"/>
        </w:rPr>
        <w:t>,</w:t>
      </w:r>
      <w:r>
        <w:rPr>
          <w:rFonts w:cs="Arial"/>
        </w:rPr>
        <w:t xml:space="preserve"> the coral communities at both Dunk North and Barnards</w:t>
      </w:r>
      <w:r w:rsidR="00971F34">
        <w:rPr>
          <w:rFonts w:cs="Arial"/>
        </w:rPr>
        <w:t>,</w:t>
      </w:r>
      <w:r>
        <w:rPr>
          <w:rFonts w:cs="Arial"/>
        </w:rPr>
        <w:t xml:space="preserve"> although supporting moderate to high cover of macroalgae</w:t>
      </w:r>
      <w:r w:rsidR="00971F34">
        <w:rPr>
          <w:rFonts w:cs="Arial"/>
        </w:rPr>
        <w:t>,</w:t>
      </w:r>
      <w:r>
        <w:rPr>
          <w:rFonts w:cs="Arial"/>
        </w:rPr>
        <w:t xml:space="preserve"> have shown resilience following cyclonic disturbance with ongoing recruitment of juvenile corals and increasing cover during periods free from acute disturbance. </w:t>
      </w:r>
    </w:p>
    <w:p w:rsidR="005F6004" w:rsidRDefault="005F6004" w:rsidP="005F6004">
      <w:pPr>
        <w:rPr>
          <w:rFonts w:cs="Arial"/>
        </w:rPr>
      </w:pPr>
    </w:p>
    <w:p w:rsidR="005F6004" w:rsidRDefault="005F6004" w:rsidP="005F6004">
      <w:r>
        <w:rPr>
          <w:rFonts w:cs="Arial"/>
        </w:rPr>
        <w:t xml:space="preserve">The resilience </w:t>
      </w:r>
      <w:r w:rsidR="00971F34">
        <w:rPr>
          <w:rFonts w:cs="Arial"/>
        </w:rPr>
        <w:t xml:space="preserve">of </w:t>
      </w:r>
      <w:r>
        <w:rPr>
          <w:rFonts w:cs="Arial"/>
        </w:rPr>
        <w:t xml:space="preserve">coral communities at Dunk South is </w:t>
      </w:r>
      <w:r w:rsidR="00CC58A9">
        <w:rPr>
          <w:rFonts w:cs="Arial"/>
        </w:rPr>
        <w:t>unclear</w:t>
      </w:r>
      <w:r w:rsidR="00971F34">
        <w:rPr>
          <w:rFonts w:cs="Arial"/>
        </w:rPr>
        <w:t>,</w:t>
      </w:r>
      <w:r>
        <w:rPr>
          <w:rFonts w:cs="Arial"/>
        </w:rPr>
        <w:t xml:space="preserve"> </w:t>
      </w:r>
      <w:r w:rsidR="00CC58A9">
        <w:rPr>
          <w:rFonts w:cs="Arial"/>
        </w:rPr>
        <w:t xml:space="preserve">due to the limited observations post Cyclone Yasi. </w:t>
      </w:r>
      <w:r w:rsidR="00F440AE">
        <w:rPr>
          <w:rFonts w:cs="Arial"/>
        </w:rPr>
        <w:t>There are</w:t>
      </w:r>
      <w:r w:rsidR="00971F34">
        <w:rPr>
          <w:rFonts w:cs="Arial"/>
        </w:rPr>
        <w:t>,</w:t>
      </w:r>
      <w:r w:rsidR="00F440AE">
        <w:rPr>
          <w:rFonts w:cs="Arial"/>
        </w:rPr>
        <w:t xml:space="preserve"> however</w:t>
      </w:r>
      <w:r w:rsidR="00971F34">
        <w:rPr>
          <w:rFonts w:cs="Arial"/>
        </w:rPr>
        <w:t>,</w:t>
      </w:r>
      <w:r w:rsidR="00F440AE">
        <w:rPr>
          <w:rFonts w:cs="Arial"/>
        </w:rPr>
        <w:t xml:space="preserve"> several indications that coral communities at this reefs are strongly influenced by poor water quality, including:</w:t>
      </w:r>
      <w:r w:rsidR="00CC58A9">
        <w:rPr>
          <w:rFonts w:cs="Arial"/>
        </w:rPr>
        <w:t xml:space="preserve"> the</w:t>
      </w:r>
      <w:r>
        <w:rPr>
          <w:rFonts w:cs="Arial"/>
        </w:rPr>
        <w:t xml:space="preserve"> decline </w:t>
      </w:r>
      <w:r w:rsidR="00CC58A9">
        <w:rPr>
          <w:rFonts w:cs="Arial"/>
        </w:rPr>
        <w:t>of</w:t>
      </w:r>
      <w:r w:rsidR="00CC58A9">
        <w:t xml:space="preserve"> coral</w:t>
      </w:r>
      <w:r>
        <w:t xml:space="preserve"> cover to 2012 following initial declines attributed to Cyclone Yasi and associated flooding in 2011</w:t>
      </w:r>
      <w:r w:rsidR="00CC58A9">
        <w:t>, persistently high cover of macroalgae, j</w:t>
      </w:r>
      <w:r>
        <w:t>uvenile densities consistently lower than at Dunk North or Barnards</w:t>
      </w:r>
      <w:r w:rsidR="00F440AE">
        <w:t xml:space="preserve">, and sharp change in coral community composition from 2m to 5m depth indicative of a substantial </w:t>
      </w:r>
      <w:r w:rsidR="005B7C73">
        <w:t xml:space="preserve">reduction </w:t>
      </w:r>
      <w:r w:rsidR="00971F34">
        <w:t>of</w:t>
      </w:r>
      <w:r w:rsidR="005B7C73">
        <w:t xml:space="preserve"> light </w:t>
      </w:r>
      <w:r w:rsidR="00971F34">
        <w:t xml:space="preserve">at depth </w:t>
      </w:r>
      <w:r w:rsidR="005B7C73">
        <w:t>due to high turbidity</w:t>
      </w:r>
      <w:r>
        <w:t xml:space="preserve">. This location is more directly exposed to the influences of </w:t>
      </w:r>
      <w:r w:rsidR="00F440AE">
        <w:t>runoff</w:t>
      </w:r>
      <w:r>
        <w:t xml:space="preserve"> than other reefs in the region due to the proximity to local rivers</w:t>
      </w:r>
      <w:r w:rsidR="00971F34">
        <w:t xml:space="preserve"> (</w:t>
      </w:r>
      <w:r w:rsidR="00E664D8">
        <w:t>Figure 13</w:t>
      </w:r>
      <w:r w:rsidR="00971F34">
        <w:t>).</w:t>
      </w:r>
    </w:p>
    <w:p w:rsidR="00971F34" w:rsidRDefault="00971F34" w:rsidP="005F6004"/>
    <w:p w:rsidR="005F6004" w:rsidRDefault="005F6004" w:rsidP="005F6004">
      <w:pPr>
        <w:rPr>
          <w:color w:val="4F81BD"/>
        </w:rPr>
      </w:pPr>
      <w:r>
        <w:t xml:space="preserve">A further point of note is the </w:t>
      </w:r>
      <w:r w:rsidRPr="00B62627">
        <w:t>disparity between the compositions of juvenile and adult c</w:t>
      </w:r>
      <w:r>
        <w:t xml:space="preserve">ommunities particularly at Dunk </w:t>
      </w:r>
      <w:r w:rsidRPr="00B62627">
        <w:t>North and Barnard</w:t>
      </w:r>
      <w:r>
        <w:t>s</w:t>
      </w:r>
      <w:r w:rsidRPr="00B62627">
        <w:t xml:space="preserve"> where there is a disproportionally high density of juve</w:t>
      </w:r>
      <w:r>
        <w:t>ni</w:t>
      </w:r>
      <w:r w:rsidRPr="000C19B0">
        <w:t>l</w:t>
      </w:r>
      <w:r>
        <w:t>e</w:t>
      </w:r>
      <w:r w:rsidRPr="00B62627">
        <w:t xml:space="preserve"> Dendrophyliidae relative to the adult </w:t>
      </w:r>
      <w:r>
        <w:t>community</w:t>
      </w:r>
      <w:r w:rsidRPr="00B62627">
        <w:t xml:space="preserve"> (Figure </w:t>
      </w:r>
      <w:r>
        <w:t>A2</w:t>
      </w:r>
      <w:r w:rsidR="005B7C73">
        <w:t>-5</w:t>
      </w:r>
      <w:r w:rsidRPr="00B62627">
        <w:t xml:space="preserve">).  Juveniles of the family Dendrophyliidae on these reefs are almost entirely of the genus </w:t>
      </w:r>
      <w:r w:rsidRPr="00B62627">
        <w:rPr>
          <w:i/>
        </w:rPr>
        <w:t>Turbinaria,</w:t>
      </w:r>
      <w:r w:rsidRPr="00B62627">
        <w:t xml:space="preserve"> a group that can form high cover stands especially on turbid</w:t>
      </w:r>
      <w:r w:rsidR="002D1076">
        <w:t>-</w:t>
      </w:r>
      <w:r w:rsidRPr="00B62627">
        <w:t>water reefs</w:t>
      </w:r>
      <w:r>
        <w:t>. However</w:t>
      </w:r>
      <w:r w:rsidR="002D1076">
        <w:t>,</w:t>
      </w:r>
      <w:r>
        <w:t xml:space="preserve"> despite several years of very high numbers of juveniles the </w:t>
      </w:r>
      <w:r w:rsidR="002D1076">
        <w:t xml:space="preserve">adult </w:t>
      </w:r>
      <w:r>
        <w:t xml:space="preserve">cover of this family has not increased </w:t>
      </w:r>
      <w:r w:rsidR="002D1076">
        <w:t>indicating</w:t>
      </w:r>
      <w:r>
        <w:t xml:space="preserve"> high mortality of these juveniles</w:t>
      </w:r>
      <w:r w:rsidR="002D1076">
        <w:t xml:space="preserve"> for as yet unknown reasons</w:t>
      </w:r>
      <w:r>
        <w:t xml:space="preserve">. </w:t>
      </w:r>
    </w:p>
    <w:p w:rsidR="005F6004" w:rsidRPr="00E25F6E" w:rsidRDefault="005F6004" w:rsidP="005F6004">
      <w:pPr>
        <w:rPr>
          <w:rFonts w:cs="Arial"/>
          <w:color w:val="4F81BD"/>
        </w:rPr>
      </w:pPr>
    </w:p>
    <w:p w:rsidR="00AA076E" w:rsidRDefault="00E30D2A" w:rsidP="00AA076E">
      <w:pPr>
        <w:spacing w:before="5" w:after="5"/>
        <w:ind w:left="5" w:right="5"/>
        <w:jc w:val="center"/>
      </w:pPr>
      <w:r>
        <w:rPr>
          <w:noProof/>
          <w:lang w:val="en-AU" w:eastAsia="en-AU"/>
        </w:rPr>
        <w:drawing>
          <wp:inline distT="0" distB="0" distL="0" distR="0" wp14:anchorId="42981040" wp14:editId="5EB4364C">
            <wp:extent cx="5731510" cy="6877812"/>
            <wp:effectExtent l="0" t="0" r="2540" b="0"/>
            <wp:docPr id="208" name="Filename hint" descr="Figure 16 Water quality trends in the Herbert-Tully sub-region. &#10;Water quality index colour coding: dark green- ‘very good’; light green-‘good’; yellow – ‘moderate; orange – ‘poor’; red – ‘very poor’. The water quality index is the aggregate of variables plotted in with the exception of NOx and calculated as described in Appendix 1.2.3. Trends in manually sampled water quality variables are represented by blue lines with blue shaded areas defining 95% confidence intervals of those trends, black dots represent observed data. Trends of records from ECO FLNTUSB instruments are represented in red, individual records are not displayed. Dashed reference lines indicate guideline values.&#10;" title="Figure 16 Water quality trends in the Herbert-Tully sub-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Filename hint"/>
                    <pic:cNvPicPr/>
                  </pic:nvPicPr>
                  <pic:blipFill>
                    <a:blip r:embed="rId314"/>
                    <a:stretch>
                      <a:fillRect/>
                    </a:stretch>
                  </pic:blipFill>
                  <pic:spPr>
                    <a:xfrm>
                      <a:off x="0" y="0"/>
                      <a:ext cx="5731510" cy="6877812"/>
                    </a:xfrm>
                    <a:prstGeom prst="rect">
                      <a:avLst/>
                    </a:prstGeom>
                  </pic:spPr>
                </pic:pic>
              </a:graphicData>
            </a:graphic>
          </wp:inline>
        </w:drawing>
      </w:r>
    </w:p>
    <w:p w:rsidR="002D1076" w:rsidRDefault="002D1076" w:rsidP="007001AD">
      <w:pPr>
        <w:pStyle w:val="Caption"/>
      </w:pPr>
      <w:bookmarkStart w:id="83" w:name="_Toc392930496"/>
      <w:r>
        <w:t xml:space="preserve">Figure </w:t>
      </w:r>
      <w:r>
        <w:fldChar w:fldCharType="begin"/>
      </w:r>
      <w:r>
        <w:instrText xml:space="preserve"> SEQ Figure \* ARABIC </w:instrText>
      </w:r>
      <w:r>
        <w:fldChar w:fldCharType="separate"/>
      </w:r>
      <w:r w:rsidR="00D523D3">
        <w:rPr>
          <w:noProof/>
        </w:rPr>
        <w:t>16</w:t>
      </w:r>
      <w:r>
        <w:fldChar w:fldCharType="end"/>
      </w:r>
      <w:r w:rsidR="003D0F00">
        <w:tab/>
      </w:r>
      <w:r w:rsidR="00BD1AD9">
        <w:tab/>
      </w:r>
      <w:r w:rsidR="00114ABC">
        <w:t xml:space="preserve">Water quality trends in the </w:t>
      </w:r>
      <w:r w:rsidR="001252B2">
        <w:t>Herbert-Tully</w:t>
      </w:r>
      <w:r w:rsidR="00114ABC">
        <w:t xml:space="preserve"> sub-region.</w:t>
      </w:r>
      <w:bookmarkEnd w:id="83"/>
      <w:r w:rsidR="00114ABC">
        <w:t xml:space="preserve"> </w:t>
      </w:r>
    </w:p>
    <w:p w:rsidR="00FE7D66" w:rsidRPr="003B1E23" w:rsidRDefault="00FE7D66" w:rsidP="00FE7D66">
      <w:r w:rsidRPr="00133452">
        <w:rPr>
          <w:rStyle w:val="IntenseReference"/>
        </w:rPr>
        <w:t>Water quality index colour coding: dark green- ‘very good’; light green-‘good’; yellow – ‘moderate; orange – ‘poor’; red – ‘very poor’</w:t>
      </w:r>
      <w:r>
        <w:rPr>
          <w:rStyle w:val="IntenseReference"/>
        </w:rPr>
        <w:t>. The water quality index is the aggregate of variables plotted in with the exception of NOx and calculated as described in Appendix 1</w:t>
      </w:r>
      <w:r w:rsidR="00C93074">
        <w:rPr>
          <w:rStyle w:val="IntenseReference"/>
        </w:rPr>
        <w:t>.2.3</w:t>
      </w:r>
      <w:r>
        <w:rPr>
          <w:rStyle w:val="IntenseReference"/>
        </w:rPr>
        <w:t xml:space="preserve">. </w:t>
      </w:r>
      <w:r w:rsidRPr="00133452">
        <w:rPr>
          <w:rStyle w:val="IntenseReference"/>
        </w:rPr>
        <w:t>Trends in manually sampled water quality variables are represented by blue lines with blue shaded areas defining 95% confidence intervals of those trends, black dots represent observed data. Trends of records from ECO FLNTUSB instruments are represented in red, individual records are not displayed.</w:t>
      </w:r>
      <w:r>
        <w:rPr>
          <w:rStyle w:val="IntenseReference"/>
        </w:rPr>
        <w:t xml:space="preserve"> Dashed reference lines indicate guideline values.</w:t>
      </w:r>
    </w:p>
    <w:p w:rsidR="00BD1AD9" w:rsidRPr="00133452" w:rsidRDefault="00BD1AD9" w:rsidP="00BD1AD9">
      <w:pPr>
        <w:pStyle w:val="Caption"/>
        <w:jc w:val="both"/>
        <w:rPr>
          <w:rStyle w:val="IntenseReference"/>
        </w:rPr>
      </w:pPr>
    </w:p>
    <w:p w:rsidR="007001AD" w:rsidRPr="002D1076" w:rsidRDefault="007001AD" w:rsidP="007001AD">
      <w:pPr>
        <w:pStyle w:val="Caption"/>
        <w:rPr>
          <w:rStyle w:val="IntenseReference"/>
        </w:rPr>
      </w:pPr>
    </w:p>
    <w:p w:rsidR="00AA076E" w:rsidRDefault="00AA076E" w:rsidP="00AA076E">
      <w:pPr>
        <w:pStyle w:val="Caption"/>
      </w:pPr>
    </w:p>
    <w:p w:rsidR="00AA076E" w:rsidRDefault="000F73A9" w:rsidP="00AA076E">
      <w:pPr>
        <w:spacing w:before="5" w:after="5"/>
        <w:ind w:left="5" w:right="5"/>
        <w:jc w:val="center"/>
      </w:pPr>
      <w:r>
        <w:rPr>
          <w:noProof/>
          <w:lang w:val="en-AU" w:eastAsia="en-AU"/>
        </w:rPr>
        <w:lastRenderedPageBreak/>
        <w:drawing>
          <wp:inline distT="0" distB="0" distL="0" distR="0" wp14:anchorId="4293F3A7" wp14:editId="40F712AD">
            <wp:extent cx="5731510" cy="6877812"/>
            <wp:effectExtent l="0" t="0" r="2540" b="0"/>
            <wp:docPr id="27" name="Filename hint" descr="Figure 17 Coral reef community and sediment quality trends in the Herbert-Tully sub-region. &#10;Coral health index colour coding: dark green- ‘very good’; light green-‘good’; yellow – ‘moderate; orange – ‘poor’; red – ‘very poor’. Coral index is calculated from variables plotted in  d, f, h, along with the derived estimate of “rate of cover increase” as described in  Appendix 1.3.7.Trends in Foram index, sediment and benthic community variables are represented by blue lines with blue shaded areas defining 95% confidence intervals of those trends, grey lines represent observed profiles averaged over depths at individual reefs.&#10;" title="Figure 17 Coral reef community and sediment quality trends in the Herbert-Tully sub-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Filename hint"/>
                    <pic:cNvPicPr/>
                  </pic:nvPicPr>
                  <pic:blipFill>
                    <a:blip r:embed="rId315"/>
                    <a:stretch>
                      <a:fillRect/>
                    </a:stretch>
                  </pic:blipFill>
                  <pic:spPr>
                    <a:xfrm>
                      <a:off x="0" y="0"/>
                      <a:ext cx="5731510" cy="6877812"/>
                    </a:xfrm>
                    <a:prstGeom prst="rect">
                      <a:avLst/>
                    </a:prstGeom>
                  </pic:spPr>
                </pic:pic>
              </a:graphicData>
            </a:graphic>
          </wp:inline>
        </w:drawing>
      </w:r>
    </w:p>
    <w:p w:rsidR="00AA076E" w:rsidRDefault="00AA076E" w:rsidP="00AA076E">
      <w:pPr>
        <w:spacing w:before="5" w:after="5"/>
        <w:ind w:left="5" w:right="5"/>
        <w:jc w:val="center"/>
      </w:pPr>
    </w:p>
    <w:p w:rsidR="002D1076" w:rsidRDefault="002D1076" w:rsidP="007001AD">
      <w:pPr>
        <w:pStyle w:val="Caption"/>
      </w:pPr>
      <w:bookmarkStart w:id="84" w:name="_Toc392930497"/>
      <w:r>
        <w:t xml:space="preserve">Figure </w:t>
      </w:r>
      <w:r>
        <w:fldChar w:fldCharType="begin"/>
      </w:r>
      <w:r>
        <w:instrText xml:space="preserve"> SEQ Figure \* ARABIC </w:instrText>
      </w:r>
      <w:r>
        <w:fldChar w:fldCharType="separate"/>
      </w:r>
      <w:r w:rsidR="00D523D3">
        <w:rPr>
          <w:noProof/>
        </w:rPr>
        <w:t>17</w:t>
      </w:r>
      <w:r>
        <w:fldChar w:fldCharType="end"/>
      </w:r>
      <w:r>
        <w:tab/>
      </w:r>
      <w:r w:rsidR="00BD1AD9">
        <w:tab/>
      </w:r>
      <w:r w:rsidR="007001AD">
        <w:t xml:space="preserve">Coral reef community and sediment quality trends in the </w:t>
      </w:r>
      <w:r w:rsidR="001252B2">
        <w:t xml:space="preserve">Herbert-Tully </w:t>
      </w:r>
      <w:r w:rsidR="007001AD">
        <w:t>sub-region.</w:t>
      </w:r>
      <w:bookmarkEnd w:id="84"/>
      <w:r w:rsidR="007001AD">
        <w:t xml:space="preserve"> </w:t>
      </w:r>
    </w:p>
    <w:p w:rsidR="007001AD" w:rsidRPr="002D1076" w:rsidRDefault="006F3017" w:rsidP="007001AD">
      <w:pPr>
        <w:pStyle w:val="Caption"/>
        <w:rPr>
          <w:rStyle w:val="IntenseReference"/>
        </w:rPr>
      </w:pPr>
      <w:r w:rsidRPr="00B21399">
        <w:rPr>
          <w:rStyle w:val="IntenseReference"/>
        </w:rPr>
        <w:t xml:space="preserve">Coral health index colour coding: dark green- ‘very good’; light green-‘good’; yellow – ‘moderate; orange – ‘poor’; red – ‘very poor’. </w:t>
      </w:r>
      <w:r>
        <w:rPr>
          <w:rStyle w:val="IntenseReference"/>
        </w:rPr>
        <w:t>Coral index is calculated from variables plotted in  d, f, h, along with the derived estimate of “rate of cover increase” as described in  Appendix 1</w:t>
      </w:r>
      <w:r w:rsidR="00C93074">
        <w:rPr>
          <w:rStyle w:val="IntenseReference"/>
        </w:rPr>
        <w:t>.3.7</w:t>
      </w:r>
      <w:r>
        <w:rPr>
          <w:rStyle w:val="IntenseReference"/>
        </w:rPr>
        <w:t>.</w:t>
      </w:r>
      <w:r w:rsidRPr="00B21399">
        <w:rPr>
          <w:rStyle w:val="IntenseReference"/>
        </w:rPr>
        <w:t xml:space="preserve">Trends in Foram index, sediment and benthic community variables are represented by blue lines with blue shaded areas defining 95% confidence intervals of those trends, grey lines represent observed profiles </w:t>
      </w:r>
      <w:r w:rsidR="000F73A9">
        <w:rPr>
          <w:rStyle w:val="IntenseReference"/>
        </w:rPr>
        <w:t xml:space="preserve">averaged over depths </w:t>
      </w:r>
      <w:r w:rsidRPr="00B21399">
        <w:rPr>
          <w:rStyle w:val="IntenseReference"/>
        </w:rPr>
        <w:t>at individual reefs.</w:t>
      </w:r>
    </w:p>
    <w:p w:rsidR="00AA076E" w:rsidRDefault="00AA076E" w:rsidP="007001AD">
      <w:pPr>
        <w:pStyle w:val="Caption"/>
      </w:pPr>
      <w:r>
        <w:br w:type="page"/>
      </w:r>
    </w:p>
    <w:p w:rsidR="004A6A2C" w:rsidRPr="004A6A2C" w:rsidRDefault="004A6A2C" w:rsidP="004A6A2C">
      <w:pPr>
        <w:pStyle w:val="Heading3"/>
      </w:pPr>
      <w:bookmarkStart w:id="85" w:name="_Toc393133578"/>
      <w:bookmarkEnd w:id="79"/>
      <w:r w:rsidRPr="004A6A2C">
        <w:lastRenderedPageBreak/>
        <w:t>3.</w:t>
      </w:r>
      <w:r w:rsidR="002D1076">
        <w:t>1</w:t>
      </w:r>
      <w:r w:rsidRPr="004A6A2C">
        <w:t>.4</w:t>
      </w:r>
      <w:r w:rsidRPr="004A6A2C">
        <w:tab/>
        <w:t>Burdekin Region</w:t>
      </w:r>
      <w:bookmarkEnd w:id="85"/>
    </w:p>
    <w:p w:rsidR="002D36D1" w:rsidRPr="002D36D1" w:rsidRDefault="002D36D1" w:rsidP="00492E1A"/>
    <w:p w:rsidR="00290C63" w:rsidRDefault="00290C63" w:rsidP="00290C63">
      <w:r w:rsidRPr="00FC0CC2">
        <w:t xml:space="preserve">The Burdekin Region is one of the two large dry tropical catchment </w:t>
      </w:r>
      <w:r>
        <w:t>regions adjacent to</w:t>
      </w:r>
      <w:r w:rsidRPr="00FC0CC2">
        <w:t xml:space="preserve"> the GBR</w:t>
      </w:r>
      <w:r>
        <w:t>,</w:t>
      </w:r>
      <w:r w:rsidRPr="00FC0CC2">
        <w:t xml:space="preserve"> with cattle grazing as the primary land use</w:t>
      </w:r>
      <w:r>
        <w:t xml:space="preserve"> </w:t>
      </w:r>
      <w:r w:rsidR="00881D39">
        <w:t xml:space="preserve">on </w:t>
      </w:r>
      <w:r>
        <w:t xml:space="preserve">over 95% of the catchment area </w:t>
      </w:r>
      <w:r w:rsidRPr="00001B92">
        <w:t xml:space="preserve">(Brodie </w:t>
      </w:r>
      <w:r w:rsidRPr="007815A1">
        <w:rPr>
          <w:i/>
        </w:rPr>
        <w:t>et al.</w:t>
      </w:r>
      <w:r w:rsidRPr="00001B92">
        <w:t xml:space="preserve"> 2003</w:t>
      </w:r>
      <w:r w:rsidR="00856B08">
        <w:t>,</w:t>
      </w:r>
      <w:r w:rsidR="00856B08" w:rsidRPr="00856B08">
        <w:t xml:space="preserve"> </w:t>
      </w:r>
      <w:r w:rsidR="00856B08">
        <w:t>GBRMPA 2012</w:t>
      </w:r>
      <w:r w:rsidRPr="00001B92">
        <w:t>)</w:t>
      </w:r>
      <w:r>
        <w:t>.</w:t>
      </w:r>
      <w:r w:rsidRPr="00FC0CC2">
        <w:t xml:space="preserve"> There is </w:t>
      </w:r>
      <w:r>
        <w:t xml:space="preserve">also </w:t>
      </w:r>
      <w:r w:rsidRPr="00FC0CC2">
        <w:t xml:space="preserve">extensive irrigated planting of sugarcane on the floodplains of the Burdekin and Haughton </w:t>
      </w:r>
      <w:r>
        <w:t>r</w:t>
      </w:r>
      <w:r w:rsidRPr="00FC0CC2">
        <w:t>ivers</w:t>
      </w:r>
      <w:r>
        <w:t xml:space="preserve">. </w:t>
      </w:r>
      <w:r w:rsidRPr="00FC0CC2">
        <w:t>Fluctuations in climate and cattle numbers greatly affect the state and nature of vegetation cover, and therefore, the susceptibility of soils to erosion</w:t>
      </w:r>
      <w:r>
        <w:t xml:space="preserve"> and off-site transport of suspended sediments and associated nutrients</w:t>
      </w:r>
      <w:r w:rsidRPr="00FC0CC2">
        <w:t xml:space="preserve">. </w:t>
      </w:r>
    </w:p>
    <w:p w:rsidR="00290C63" w:rsidRDefault="00290C63" w:rsidP="00290C63"/>
    <w:p w:rsidR="00290C63" w:rsidRPr="001A4156" w:rsidRDefault="00290C63" w:rsidP="00290C63">
      <w:pPr>
        <w:rPr>
          <w:color w:val="595959" w:themeColor="text1" w:themeTint="A6"/>
        </w:rPr>
      </w:pPr>
      <w:r>
        <w:rPr>
          <w:color w:val="000000" w:themeColor="text1"/>
        </w:rPr>
        <w:t>Seven</w:t>
      </w:r>
      <w:r w:rsidRPr="002B7EB9">
        <w:rPr>
          <w:color w:val="000000" w:themeColor="text1"/>
        </w:rPr>
        <w:t xml:space="preserve"> reefs are sampled </w:t>
      </w:r>
      <w:r>
        <w:rPr>
          <w:color w:val="000000" w:themeColor="text1"/>
        </w:rPr>
        <w:t xml:space="preserve">for coral reef condition assessments </w:t>
      </w:r>
      <w:r w:rsidRPr="002B7EB9">
        <w:rPr>
          <w:color w:val="000000" w:themeColor="text1"/>
        </w:rPr>
        <w:t>in this region</w:t>
      </w:r>
      <w:r>
        <w:rPr>
          <w:color w:val="000000" w:themeColor="text1"/>
        </w:rPr>
        <w:t>, with three water quality sampling locations</w:t>
      </w:r>
      <w:r w:rsidRPr="002B7EB9">
        <w:rPr>
          <w:color w:val="000000" w:themeColor="text1"/>
        </w:rPr>
        <w:t xml:space="preserve"> </w:t>
      </w:r>
      <w:r>
        <w:rPr>
          <w:color w:val="000000" w:themeColor="text1"/>
        </w:rPr>
        <w:t xml:space="preserve">co-located with the annually monitored core reefs </w:t>
      </w:r>
      <w:r w:rsidRPr="002B7EB9">
        <w:rPr>
          <w:color w:val="000000" w:themeColor="text1"/>
        </w:rPr>
        <w:t xml:space="preserve">(Figure </w:t>
      </w:r>
      <w:r>
        <w:rPr>
          <w:color w:val="000000" w:themeColor="text1"/>
        </w:rPr>
        <w:t>1</w:t>
      </w:r>
      <w:r w:rsidR="00E664D8">
        <w:rPr>
          <w:color w:val="000000" w:themeColor="text1"/>
        </w:rPr>
        <w:t>8</w:t>
      </w:r>
      <w:r w:rsidRPr="002B7EB9">
        <w:rPr>
          <w:color w:val="000000" w:themeColor="text1"/>
        </w:rPr>
        <w:t>).</w:t>
      </w:r>
      <w:r>
        <w:rPr>
          <w:color w:val="000000" w:themeColor="text1"/>
        </w:rPr>
        <w:t xml:space="preserve"> </w:t>
      </w:r>
      <w:r w:rsidRPr="00AF067A">
        <w:t xml:space="preserve">The </w:t>
      </w:r>
      <w:r>
        <w:t>monitoring locations</w:t>
      </w:r>
      <w:r w:rsidRPr="00AF067A">
        <w:t xml:space="preserve"> are located </w:t>
      </w:r>
      <w:r>
        <w:t>along</w:t>
      </w:r>
      <w:r w:rsidRPr="00AF067A">
        <w:t xml:space="preserve"> gradient</w:t>
      </w:r>
      <w:r>
        <w:t>s</w:t>
      </w:r>
      <w:r w:rsidRPr="00AF067A">
        <w:t xml:space="preserve"> </w:t>
      </w:r>
      <w:r w:rsidRPr="001A4156">
        <w:t>away from the Burdekin River mouth</w:t>
      </w:r>
      <w:r>
        <w:t xml:space="preserve"> and from the coast; th</w:t>
      </w:r>
      <w:r w:rsidRPr="001A4156">
        <w:t>ere are no well-developed reefs</w:t>
      </w:r>
      <w:r w:rsidRPr="00AF067A">
        <w:t xml:space="preserve"> closer to the </w:t>
      </w:r>
      <w:r>
        <w:t>Burdekin R</w:t>
      </w:r>
      <w:r w:rsidRPr="00AF067A">
        <w:t xml:space="preserve">iver </w:t>
      </w:r>
      <w:r>
        <w:t>than Magnetic Island</w:t>
      </w:r>
      <w:r w:rsidRPr="00AF067A">
        <w:t>.</w:t>
      </w:r>
    </w:p>
    <w:p w:rsidR="00290C63" w:rsidRDefault="00290C63" w:rsidP="00290C63"/>
    <w:p w:rsidR="00290C63" w:rsidRPr="002B7EB9" w:rsidRDefault="00AF399C" w:rsidP="00290C63">
      <w:pPr>
        <w:rPr>
          <w:color w:val="000000" w:themeColor="text1"/>
        </w:rPr>
      </w:pPr>
      <w:r>
        <w:rPr>
          <w:color w:val="000000" w:themeColor="text1"/>
        </w:rPr>
        <w:t xml:space="preserve">The exposure to secondary plume-type water during wet season varies among reefs: </w:t>
      </w:r>
      <w:r w:rsidR="00290C63">
        <w:rPr>
          <w:color w:val="000000" w:themeColor="text1"/>
        </w:rPr>
        <w:t>Middle</w:t>
      </w:r>
      <w:r w:rsidR="00881D39">
        <w:rPr>
          <w:color w:val="000000" w:themeColor="text1"/>
        </w:rPr>
        <w:t xml:space="preserve"> Reef</w:t>
      </w:r>
      <w:r w:rsidR="00290C63">
        <w:rPr>
          <w:color w:val="000000" w:themeColor="text1"/>
        </w:rPr>
        <w:t xml:space="preserve">, </w:t>
      </w:r>
      <w:r w:rsidR="00020CC0">
        <w:rPr>
          <w:color w:val="000000" w:themeColor="text1"/>
        </w:rPr>
        <w:t>Magnetic</w:t>
      </w:r>
      <w:r w:rsidR="00881D39">
        <w:rPr>
          <w:color w:val="000000" w:themeColor="text1"/>
        </w:rPr>
        <w:t xml:space="preserve"> </w:t>
      </w:r>
      <w:r w:rsidR="00290C63">
        <w:rPr>
          <w:color w:val="000000" w:themeColor="text1"/>
        </w:rPr>
        <w:t xml:space="preserve">and Lady Elliot are exposed </w:t>
      </w:r>
      <w:r>
        <w:rPr>
          <w:color w:val="000000" w:themeColor="text1"/>
        </w:rPr>
        <w:t>on most days</w:t>
      </w:r>
      <w:r w:rsidR="00FA5F3F">
        <w:rPr>
          <w:color w:val="000000" w:themeColor="text1"/>
        </w:rPr>
        <w:t xml:space="preserve">, </w:t>
      </w:r>
      <w:r w:rsidR="007E492F">
        <w:rPr>
          <w:color w:val="000000" w:themeColor="text1"/>
        </w:rPr>
        <w:t>Pandora</w:t>
      </w:r>
      <w:r w:rsidR="00881D39">
        <w:rPr>
          <w:color w:val="000000" w:themeColor="text1"/>
        </w:rPr>
        <w:t xml:space="preserve"> </w:t>
      </w:r>
      <w:r w:rsidR="007E492F">
        <w:rPr>
          <w:color w:val="000000" w:themeColor="text1"/>
        </w:rPr>
        <w:t>and Havannah</w:t>
      </w:r>
      <w:r w:rsidR="00881D39">
        <w:rPr>
          <w:color w:val="000000" w:themeColor="text1"/>
        </w:rPr>
        <w:t xml:space="preserve"> are </w:t>
      </w:r>
      <w:r w:rsidR="00B8647E">
        <w:rPr>
          <w:color w:val="000000" w:themeColor="text1"/>
        </w:rPr>
        <w:t>frequently exposed</w:t>
      </w:r>
      <w:r>
        <w:rPr>
          <w:color w:val="000000" w:themeColor="text1"/>
        </w:rPr>
        <w:t xml:space="preserve"> and </w:t>
      </w:r>
      <w:r w:rsidR="00290C63">
        <w:rPr>
          <w:color w:val="000000" w:themeColor="text1"/>
        </w:rPr>
        <w:t xml:space="preserve">the locations in the Palm Group </w:t>
      </w:r>
      <w:r w:rsidR="00C3406C">
        <w:rPr>
          <w:color w:val="000000" w:themeColor="text1"/>
        </w:rPr>
        <w:t xml:space="preserve">are </w:t>
      </w:r>
      <w:r w:rsidR="00881D39">
        <w:rPr>
          <w:color w:val="000000" w:themeColor="text1"/>
        </w:rPr>
        <w:t>rarely</w:t>
      </w:r>
      <w:r w:rsidR="00290C63">
        <w:rPr>
          <w:color w:val="000000" w:themeColor="text1"/>
        </w:rPr>
        <w:t xml:space="preserve"> exposed to </w:t>
      </w:r>
      <w:r w:rsidR="00881D39">
        <w:rPr>
          <w:color w:val="000000" w:themeColor="text1"/>
        </w:rPr>
        <w:t xml:space="preserve">this water type </w:t>
      </w:r>
      <w:r w:rsidR="00E664D8">
        <w:rPr>
          <w:color w:val="000000" w:themeColor="text1"/>
        </w:rPr>
        <w:t>(Figure 18</w:t>
      </w:r>
      <w:r w:rsidR="00290C63">
        <w:rPr>
          <w:color w:val="000000" w:themeColor="text1"/>
        </w:rPr>
        <w:t>). Havannah, Pandora and the Palm Group are located in the midshelf water body (GBRMPA 2009</w:t>
      </w:r>
      <w:r w:rsidR="00881D39">
        <w:rPr>
          <w:color w:val="000000" w:themeColor="text1"/>
        </w:rPr>
        <w:t>, Table 1</w:t>
      </w:r>
      <w:r w:rsidR="00290C63">
        <w:rPr>
          <w:color w:val="000000" w:themeColor="text1"/>
        </w:rPr>
        <w:t>).</w:t>
      </w:r>
      <w:r w:rsidR="00020CC0">
        <w:rPr>
          <w:color w:val="000000" w:themeColor="text1"/>
        </w:rPr>
        <w:t xml:space="preserve"> This gradient in exposure to </w:t>
      </w:r>
      <w:r w:rsidR="00B8647E">
        <w:rPr>
          <w:color w:val="000000" w:themeColor="text1"/>
        </w:rPr>
        <w:t>plume-type</w:t>
      </w:r>
      <w:r w:rsidR="00020CC0">
        <w:rPr>
          <w:color w:val="000000" w:themeColor="text1"/>
        </w:rPr>
        <w:t xml:space="preserve"> waters is reflected in decreasing values of most water quality parameters from Magnetic through Pandora to Palms West (Table</w:t>
      </w:r>
      <w:r w:rsidR="00881D39">
        <w:rPr>
          <w:color w:val="000000" w:themeColor="text1"/>
        </w:rPr>
        <w:t>s</w:t>
      </w:r>
      <w:r w:rsidR="00020CC0">
        <w:rPr>
          <w:color w:val="000000" w:themeColor="text1"/>
        </w:rPr>
        <w:t xml:space="preserve"> A2-</w:t>
      </w:r>
      <w:r w:rsidR="00665847">
        <w:rPr>
          <w:color w:val="000000" w:themeColor="text1"/>
        </w:rPr>
        <w:t>2</w:t>
      </w:r>
      <w:r w:rsidR="00B6405A">
        <w:rPr>
          <w:color w:val="000000" w:themeColor="text1"/>
        </w:rPr>
        <w:t xml:space="preserve"> to </w:t>
      </w:r>
      <w:r w:rsidR="00881D39">
        <w:rPr>
          <w:color w:val="000000" w:themeColor="text1"/>
        </w:rPr>
        <w:t>A2-</w:t>
      </w:r>
      <w:r w:rsidR="00B6405A">
        <w:rPr>
          <w:color w:val="000000" w:themeColor="text1"/>
        </w:rPr>
        <w:t>4</w:t>
      </w:r>
      <w:r w:rsidR="00020CC0">
        <w:rPr>
          <w:color w:val="000000" w:themeColor="text1"/>
        </w:rPr>
        <w:t>).</w:t>
      </w:r>
    </w:p>
    <w:p w:rsidR="00290C63" w:rsidRDefault="00290C63" w:rsidP="00290C63"/>
    <w:p w:rsidR="00290C63" w:rsidRDefault="001142BA" w:rsidP="00290C63">
      <w:pPr>
        <w:spacing w:before="5" w:after="5"/>
        <w:ind w:left="5" w:right="5"/>
        <w:jc w:val="center"/>
      </w:pPr>
      <w:r>
        <w:rPr>
          <w:noProof/>
          <w:lang w:val="en-AU" w:eastAsia="en-AU"/>
        </w:rPr>
        <w:drawing>
          <wp:inline distT="0" distB="0" distL="0" distR="0" wp14:anchorId="61945BD9" wp14:editId="13948E58">
            <wp:extent cx="5943600" cy="2971805"/>
            <wp:effectExtent l="0" t="0" r="0" b="0"/>
            <wp:docPr id="35" name="Filename hint" descr="Figure 18 MMP sampling sites in the Burdekin NRM Region.&#10;Black symbols are water quality and core reef sampling locations, white symbols are cycle reef locations, grey symbols are the six open water sites of the AIMS Cairns Transect. Gradients of exposure to flood plume water types (Álvarez-Romero et al. 2013) during the wet season (December to March) are represented as areas exposed to primary plume-type waters most days (&gt; 67% of days during the wet season, red shading) or frequently (33% - 67% of wet season days, orange shading), and areas exposed to secondary plume-type waters most days (&gt;67% of wet season days, solid green shading), frequently (33% - 67% of wet season days, transparent green shading) or rarely (&lt; 33% of wet season days, light blue shading).  &#10;" title="Figure 18 MMP sampling sites in the Burdekin NRM Reg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Filename hint"/>
                    <pic:cNvPicPr/>
                  </pic:nvPicPr>
                  <pic:blipFill>
                    <a:blip r:embed="rId316"/>
                    <a:stretch>
                      <a:fillRect/>
                    </a:stretch>
                  </pic:blipFill>
                  <pic:spPr>
                    <a:xfrm>
                      <a:off x="0" y="0"/>
                      <a:ext cx="5943600" cy="2971805"/>
                    </a:xfrm>
                    <a:prstGeom prst="rect">
                      <a:avLst/>
                    </a:prstGeom>
                  </pic:spPr>
                </pic:pic>
              </a:graphicData>
            </a:graphic>
          </wp:inline>
        </w:drawing>
      </w:r>
    </w:p>
    <w:p w:rsidR="00881D39" w:rsidRDefault="00881D39" w:rsidP="00881D39"/>
    <w:p w:rsidR="00540044" w:rsidRDefault="003D0F00" w:rsidP="003D0F00">
      <w:pPr>
        <w:pStyle w:val="Caption"/>
      </w:pPr>
      <w:bookmarkStart w:id="86" w:name="_Toc392930498"/>
      <w:r>
        <w:t xml:space="preserve">Figure </w:t>
      </w:r>
      <w:r>
        <w:fldChar w:fldCharType="begin"/>
      </w:r>
      <w:r>
        <w:instrText xml:space="preserve"> SEQ Figure \* ARABIC </w:instrText>
      </w:r>
      <w:r>
        <w:fldChar w:fldCharType="separate"/>
      </w:r>
      <w:r w:rsidR="00D523D3">
        <w:rPr>
          <w:noProof/>
        </w:rPr>
        <w:t>18</w:t>
      </w:r>
      <w:r>
        <w:fldChar w:fldCharType="end"/>
      </w:r>
      <w:r>
        <w:tab/>
      </w:r>
      <w:r w:rsidR="00BD1AD9">
        <w:tab/>
      </w:r>
      <w:r w:rsidR="00290C63">
        <w:t xml:space="preserve">MMP sampling sites in the </w:t>
      </w:r>
      <w:r w:rsidR="00F140D1">
        <w:t>Burdekin</w:t>
      </w:r>
      <w:r w:rsidR="00A47836">
        <w:t xml:space="preserve"> NRM Region.</w:t>
      </w:r>
      <w:bookmarkEnd w:id="86"/>
    </w:p>
    <w:p w:rsidR="00FE7D66" w:rsidRPr="00133452" w:rsidRDefault="00FE7D66" w:rsidP="00FE7D66">
      <w:pPr>
        <w:pStyle w:val="Caption"/>
        <w:rPr>
          <w:rStyle w:val="IntenseReference"/>
        </w:rPr>
      </w:pPr>
      <w:r w:rsidRPr="00133452">
        <w:rPr>
          <w:rStyle w:val="IntenseReference"/>
        </w:rPr>
        <w:t xml:space="preserve">Black symbols are water quality and core reef sampling locations, white symbols are cycle reef locations, grey symbols are the six open water sites of the AIMS Cairns Transect. Gradients of exposure to flood plume water types (Álvarez-Romero </w:t>
      </w:r>
      <w:r w:rsidRPr="003551FE">
        <w:rPr>
          <w:rStyle w:val="IntenseReference"/>
          <w:i/>
        </w:rPr>
        <w:t>et al</w:t>
      </w:r>
      <w:r w:rsidRPr="00133452">
        <w:rPr>
          <w:rStyle w:val="IntenseReference"/>
        </w:rPr>
        <w:t xml:space="preserve">. 2013) during the wet season (December to March) are represented as areas exposed to primary plume-type waters most days (&gt; 67% of days during the wet season, red shading) or frequently (33% - 67% of wet season days, orange shading), and areas exposed to secondary plume-type waters most days (&gt;67% of wet season days, solid green shading), frequently (33% - 67% of wet season days, transparent green shading) or rarely (&lt; 33% of wet season days, light blue shading).  </w:t>
      </w:r>
    </w:p>
    <w:p w:rsidR="00540044" w:rsidRPr="00881D39" w:rsidRDefault="00540044" w:rsidP="00540044">
      <w:pPr>
        <w:pStyle w:val="Caption"/>
        <w:rPr>
          <w:rStyle w:val="IntenseReference"/>
        </w:rPr>
      </w:pPr>
      <w:r w:rsidRPr="00881D39">
        <w:rPr>
          <w:rStyle w:val="IntenseReference"/>
        </w:rPr>
        <w:t xml:space="preserve">.  </w:t>
      </w:r>
    </w:p>
    <w:p w:rsidR="00290C63" w:rsidRDefault="00290C63" w:rsidP="00290C63"/>
    <w:p w:rsidR="00290C63" w:rsidRDefault="00290C63" w:rsidP="00290C63">
      <w:pPr>
        <w:rPr>
          <w:color w:val="000000" w:themeColor="text1"/>
        </w:rPr>
      </w:pPr>
      <w:r w:rsidRPr="002B7EB9">
        <w:rPr>
          <w:color w:val="000000" w:themeColor="text1"/>
        </w:rPr>
        <w:t>Over the period 200</w:t>
      </w:r>
      <w:r>
        <w:rPr>
          <w:color w:val="000000" w:themeColor="text1"/>
        </w:rPr>
        <w:t>7</w:t>
      </w:r>
      <w:r w:rsidRPr="002B7EB9">
        <w:rPr>
          <w:color w:val="000000" w:themeColor="text1"/>
        </w:rPr>
        <w:t xml:space="preserve"> to 201</w:t>
      </w:r>
      <w:r>
        <w:rPr>
          <w:color w:val="000000" w:themeColor="text1"/>
        </w:rPr>
        <w:t>2</w:t>
      </w:r>
      <w:r w:rsidRPr="002B7EB9">
        <w:rPr>
          <w:color w:val="000000" w:themeColor="text1"/>
        </w:rPr>
        <w:t xml:space="preserve">, annual discharge </w:t>
      </w:r>
      <w:r>
        <w:rPr>
          <w:color w:val="000000" w:themeColor="text1"/>
        </w:rPr>
        <w:t>from the Burdekin R</w:t>
      </w:r>
      <w:r w:rsidRPr="00BE0EB1">
        <w:t>iver</w:t>
      </w:r>
      <w:r w:rsidRPr="002B7EB9">
        <w:rPr>
          <w:color w:val="000000" w:themeColor="text1"/>
        </w:rPr>
        <w:t xml:space="preserve"> </w:t>
      </w:r>
      <w:r>
        <w:rPr>
          <w:color w:val="000000" w:themeColor="text1"/>
        </w:rPr>
        <w:t>(</w:t>
      </w:r>
      <w:r w:rsidR="00E664D8">
        <w:rPr>
          <w:color w:val="000000" w:themeColor="text1"/>
        </w:rPr>
        <w:t xml:space="preserve">Figure </w:t>
      </w:r>
      <w:r w:rsidR="004B0635">
        <w:rPr>
          <w:color w:val="000000" w:themeColor="text1"/>
        </w:rPr>
        <w:t>19</w:t>
      </w:r>
      <w:r>
        <w:rPr>
          <w:color w:val="000000" w:themeColor="text1"/>
        </w:rPr>
        <w:t>) was</w:t>
      </w:r>
      <w:r w:rsidRPr="002B7EB9">
        <w:rPr>
          <w:color w:val="000000" w:themeColor="text1"/>
        </w:rPr>
        <w:t xml:space="preserve"> above median levels</w:t>
      </w:r>
      <w:r>
        <w:rPr>
          <w:color w:val="000000" w:themeColor="text1"/>
        </w:rPr>
        <w:t xml:space="preserve">, </w:t>
      </w:r>
      <w:r w:rsidRPr="002B7EB9">
        <w:rPr>
          <w:color w:val="000000" w:themeColor="text1"/>
        </w:rPr>
        <w:t xml:space="preserve">with </w:t>
      </w:r>
      <w:r>
        <w:rPr>
          <w:color w:val="000000" w:themeColor="text1"/>
        </w:rPr>
        <w:t>extreme</w:t>
      </w:r>
      <w:r w:rsidRPr="002B7EB9">
        <w:rPr>
          <w:color w:val="000000" w:themeColor="text1"/>
        </w:rPr>
        <w:t xml:space="preserve"> flood</w:t>
      </w:r>
      <w:r>
        <w:rPr>
          <w:color w:val="000000" w:themeColor="text1"/>
        </w:rPr>
        <w:t>s</w:t>
      </w:r>
      <w:r w:rsidRPr="002B7EB9">
        <w:rPr>
          <w:color w:val="000000" w:themeColor="text1"/>
        </w:rPr>
        <w:t xml:space="preserve"> in </w:t>
      </w:r>
      <w:r>
        <w:rPr>
          <w:color w:val="000000" w:themeColor="text1"/>
        </w:rPr>
        <w:t xml:space="preserve">2008, 2009 and </w:t>
      </w:r>
      <w:r w:rsidRPr="002B7EB9">
        <w:rPr>
          <w:color w:val="000000" w:themeColor="text1"/>
        </w:rPr>
        <w:t>2011</w:t>
      </w:r>
      <w:r>
        <w:rPr>
          <w:color w:val="000000" w:themeColor="text1"/>
        </w:rPr>
        <w:t xml:space="preserve"> </w:t>
      </w:r>
      <w:r w:rsidRPr="002B7EB9">
        <w:rPr>
          <w:color w:val="000000" w:themeColor="text1"/>
        </w:rPr>
        <w:t>(</w:t>
      </w:r>
      <w:r w:rsidR="004E58B0">
        <w:rPr>
          <w:color w:val="000000" w:themeColor="text1"/>
        </w:rPr>
        <w:t xml:space="preserve">see </w:t>
      </w:r>
      <w:r w:rsidRPr="004E58B0">
        <w:rPr>
          <w:color w:val="000000" w:themeColor="text1"/>
        </w:rPr>
        <w:t>Appendix Table A</w:t>
      </w:r>
      <w:r w:rsidR="004E58B0" w:rsidRPr="004E58B0">
        <w:rPr>
          <w:color w:val="000000" w:themeColor="text1"/>
        </w:rPr>
        <w:t>2-</w:t>
      </w:r>
      <w:r w:rsidR="004E58B0" w:rsidRPr="004E58B0">
        <w:rPr>
          <w:color w:val="000000" w:themeColor="text1"/>
        </w:rPr>
        <w:lastRenderedPageBreak/>
        <w:t>1</w:t>
      </w:r>
      <w:r w:rsidRPr="002B7EB9">
        <w:rPr>
          <w:color w:val="000000" w:themeColor="text1"/>
        </w:rPr>
        <w:t>).</w:t>
      </w:r>
      <w:r>
        <w:rPr>
          <w:color w:val="000000" w:themeColor="text1"/>
        </w:rPr>
        <w:t xml:space="preserve"> The 201</w:t>
      </w:r>
      <w:r w:rsidR="00577067">
        <w:rPr>
          <w:color w:val="000000" w:themeColor="text1"/>
        </w:rPr>
        <w:t xml:space="preserve">1 flood was the third largest recorded at almost six times </w:t>
      </w:r>
      <w:r>
        <w:rPr>
          <w:color w:val="000000" w:themeColor="text1"/>
        </w:rPr>
        <w:t xml:space="preserve">the long term median discharge </w:t>
      </w:r>
      <w:r w:rsidRPr="004E58B0">
        <w:rPr>
          <w:color w:val="000000" w:themeColor="text1"/>
        </w:rPr>
        <w:t>(Table A</w:t>
      </w:r>
      <w:r w:rsidR="004E58B0" w:rsidRPr="004E58B0">
        <w:rPr>
          <w:color w:val="000000" w:themeColor="text1"/>
        </w:rPr>
        <w:t>2-</w:t>
      </w:r>
      <w:r w:rsidR="004E58B0">
        <w:rPr>
          <w:color w:val="000000" w:themeColor="text1"/>
        </w:rPr>
        <w:t>1</w:t>
      </w:r>
      <w:r>
        <w:rPr>
          <w:color w:val="000000" w:themeColor="text1"/>
        </w:rPr>
        <w:t>). Discharge in 2013 was below the long-term median.</w:t>
      </w:r>
    </w:p>
    <w:p w:rsidR="00290C63" w:rsidRPr="002B7EB9" w:rsidRDefault="00290C63" w:rsidP="00290C63">
      <w:pPr>
        <w:rPr>
          <w:color w:val="000000" w:themeColor="text1"/>
        </w:rPr>
      </w:pPr>
    </w:p>
    <w:p w:rsidR="00290C63" w:rsidRDefault="00290C63" w:rsidP="00290C63">
      <w:r>
        <w:t>The monitoring locations</w:t>
      </w:r>
      <w:r w:rsidRPr="00391CDC">
        <w:t xml:space="preserve"> </w:t>
      </w:r>
      <w:r>
        <w:t>were</w:t>
      </w:r>
      <w:r w:rsidRPr="00391CDC">
        <w:t xml:space="preserve"> </w:t>
      </w:r>
      <w:r>
        <w:t xml:space="preserve">variously </w:t>
      </w:r>
      <w:r w:rsidR="00566013">
        <w:t>damaged</w:t>
      </w:r>
      <w:r w:rsidRPr="00391CDC">
        <w:t xml:space="preserve"> </w:t>
      </w:r>
      <w:r>
        <w:t>by tropical c</w:t>
      </w:r>
      <w:r w:rsidRPr="00391CDC">
        <w:t>yclone</w:t>
      </w:r>
      <w:r>
        <w:t xml:space="preserve">s </w:t>
      </w:r>
      <w:r w:rsidRPr="0035307A">
        <w:rPr>
          <w:color w:val="000000" w:themeColor="text1"/>
        </w:rPr>
        <w:t xml:space="preserve">Larry </w:t>
      </w:r>
      <w:r>
        <w:rPr>
          <w:color w:val="000000" w:themeColor="text1"/>
        </w:rPr>
        <w:t xml:space="preserve">in </w:t>
      </w:r>
      <w:r w:rsidRPr="0035307A">
        <w:rPr>
          <w:color w:val="000000" w:themeColor="text1"/>
        </w:rPr>
        <w:t>2006</w:t>
      </w:r>
      <w:r>
        <w:rPr>
          <w:color w:val="000000" w:themeColor="text1"/>
        </w:rPr>
        <w:t xml:space="preserve">, Olga in 2010 and Yasi in </w:t>
      </w:r>
      <w:r w:rsidRPr="0035307A">
        <w:rPr>
          <w:color w:val="000000" w:themeColor="text1"/>
        </w:rPr>
        <w:t>2011</w:t>
      </w:r>
      <w:r>
        <w:rPr>
          <w:color w:val="000000" w:themeColor="text1"/>
        </w:rPr>
        <w:t xml:space="preserve"> </w:t>
      </w:r>
      <w:r>
        <w:t>(</w:t>
      </w:r>
      <w:r w:rsidR="004B0635">
        <w:t>Figure 2</w:t>
      </w:r>
      <w:r w:rsidR="003F2DDD">
        <w:t>0</w:t>
      </w:r>
      <w:r>
        <w:t>)</w:t>
      </w:r>
      <w:r>
        <w:rPr>
          <w:color w:val="000000" w:themeColor="text1"/>
        </w:rPr>
        <w:t>, all of which caused reductions in coral cover at some reefs (</w:t>
      </w:r>
      <w:r w:rsidR="003F2DDD">
        <w:rPr>
          <w:color w:val="000000" w:themeColor="text1"/>
        </w:rPr>
        <w:t xml:space="preserve">Figure </w:t>
      </w:r>
      <w:r w:rsidR="004B0635">
        <w:rPr>
          <w:color w:val="000000" w:themeColor="text1"/>
        </w:rPr>
        <w:t>22</w:t>
      </w:r>
      <w:r>
        <w:rPr>
          <w:color w:val="000000" w:themeColor="text1"/>
        </w:rPr>
        <w:t>d, Table A2</w:t>
      </w:r>
      <w:r w:rsidR="004E58B0">
        <w:rPr>
          <w:color w:val="000000" w:themeColor="text1"/>
        </w:rPr>
        <w:t>-</w:t>
      </w:r>
      <w:r w:rsidR="00B6405A">
        <w:rPr>
          <w:color w:val="000000" w:themeColor="text1"/>
        </w:rPr>
        <w:t>5</w:t>
      </w:r>
      <w:r w:rsidR="004E58B0">
        <w:rPr>
          <w:color w:val="000000" w:themeColor="text1"/>
        </w:rPr>
        <w:t>, Figure A2-6</w:t>
      </w:r>
      <w:r>
        <w:rPr>
          <w:color w:val="000000" w:themeColor="text1"/>
        </w:rPr>
        <w:t>)</w:t>
      </w:r>
      <w:r w:rsidRPr="00391CDC">
        <w:t>.</w:t>
      </w:r>
      <w:r>
        <w:t xml:space="preserve"> </w:t>
      </w:r>
    </w:p>
    <w:p w:rsidR="00290C63" w:rsidRDefault="00290C63" w:rsidP="00290C63"/>
    <w:p w:rsidR="00290C63" w:rsidRPr="002C2200" w:rsidRDefault="00290C63" w:rsidP="00290C63">
      <w:r>
        <w:t xml:space="preserve">Temperature records since 2005 </w:t>
      </w:r>
      <w:r w:rsidR="004E58B0">
        <w:t xml:space="preserve">reveal no extreme temperature events </w:t>
      </w:r>
      <w:r>
        <w:t xml:space="preserve">that would </w:t>
      </w:r>
      <w:r w:rsidR="004E58B0">
        <w:t xml:space="preserve">be expected to cause </w:t>
      </w:r>
      <w:r>
        <w:t>coral bleaching (</w:t>
      </w:r>
      <w:r w:rsidR="004B0635">
        <w:t>Figure 2</w:t>
      </w:r>
      <w:r w:rsidR="003F2DDD">
        <w:t>0</w:t>
      </w:r>
      <w:r>
        <w:t>).</w:t>
      </w:r>
    </w:p>
    <w:p w:rsidR="00290C63" w:rsidRDefault="00290C63" w:rsidP="00290C63"/>
    <w:p w:rsidR="00290C63" w:rsidRDefault="00D82C30" w:rsidP="00290C63">
      <w:pPr>
        <w:spacing w:before="5" w:after="5"/>
        <w:ind w:left="5" w:right="5"/>
        <w:jc w:val="center"/>
      </w:pPr>
      <w:r>
        <w:rPr>
          <w:noProof/>
          <w:lang w:val="en-AU" w:eastAsia="en-AU"/>
        </w:rPr>
        <w:drawing>
          <wp:inline distT="0" distB="0" distL="0" distR="0" wp14:anchorId="452578C5" wp14:editId="4996FD40">
            <wp:extent cx="5731510" cy="1909891"/>
            <wp:effectExtent l="0" t="0" r="2540" b="0"/>
            <wp:docPr id="242" name="Filename hint" descr="Figure 19 Discharge for the Burdekin River. &#10;Daily (blue) and annual (October to September, red) discharge shown. Red dashed line represents the long-term median annual discharge.&#10;" title="Figure 19 Discharge for the Burdekin Rive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Filename hint"/>
                    <pic:cNvPicPr/>
                  </pic:nvPicPr>
                  <pic:blipFill>
                    <a:blip r:embed="rId317"/>
                    <a:stretch>
                      <a:fillRect/>
                    </a:stretch>
                  </pic:blipFill>
                  <pic:spPr>
                    <a:xfrm>
                      <a:off x="0" y="0"/>
                      <a:ext cx="5731510" cy="1909891"/>
                    </a:xfrm>
                    <a:prstGeom prst="rect">
                      <a:avLst/>
                    </a:prstGeom>
                  </pic:spPr>
                </pic:pic>
              </a:graphicData>
            </a:graphic>
          </wp:inline>
        </w:drawing>
      </w:r>
    </w:p>
    <w:p w:rsidR="006507E1" w:rsidRDefault="003D0F00" w:rsidP="003D0F00">
      <w:pPr>
        <w:pStyle w:val="Caption"/>
      </w:pPr>
      <w:bookmarkStart w:id="87" w:name="_Toc392930499"/>
      <w:r>
        <w:t xml:space="preserve">Figure </w:t>
      </w:r>
      <w:r>
        <w:fldChar w:fldCharType="begin"/>
      </w:r>
      <w:r>
        <w:instrText xml:space="preserve"> SEQ Figure \* ARABIC </w:instrText>
      </w:r>
      <w:r>
        <w:fldChar w:fldCharType="separate"/>
      </w:r>
      <w:r w:rsidR="00D523D3">
        <w:rPr>
          <w:noProof/>
        </w:rPr>
        <w:t>19</w:t>
      </w:r>
      <w:r>
        <w:fldChar w:fldCharType="end"/>
      </w:r>
      <w:r w:rsidR="00D82C30">
        <w:tab/>
      </w:r>
      <w:r w:rsidR="00D064E5">
        <w:tab/>
      </w:r>
      <w:r w:rsidR="00CD689B">
        <w:t>Discharge for the Burdekin River.</w:t>
      </w:r>
      <w:bookmarkEnd w:id="87"/>
      <w:r w:rsidR="00CD689B">
        <w:t xml:space="preserve"> </w:t>
      </w:r>
    </w:p>
    <w:p w:rsidR="00290C63" w:rsidRDefault="00D82C30" w:rsidP="003D0F00">
      <w:pPr>
        <w:pStyle w:val="Caption"/>
      </w:pPr>
      <w:r w:rsidRPr="00CD689B">
        <w:rPr>
          <w:rStyle w:val="IntenseReference"/>
        </w:rPr>
        <w:t xml:space="preserve">Daily (blue) and annual (October to September, red) </w:t>
      </w:r>
      <w:r w:rsidR="00CD689B" w:rsidRPr="00CD689B">
        <w:rPr>
          <w:rStyle w:val="IntenseReference"/>
        </w:rPr>
        <w:t xml:space="preserve">discharge shown. </w:t>
      </w:r>
      <w:r w:rsidRPr="00CD689B">
        <w:rPr>
          <w:rStyle w:val="IntenseReference"/>
        </w:rPr>
        <w:t>Red dashed line represents the long-term median annual discharge.</w:t>
      </w:r>
    </w:p>
    <w:p w:rsidR="00290C63" w:rsidRDefault="00D82C30" w:rsidP="00290C63">
      <w:pPr>
        <w:spacing w:before="5" w:after="5"/>
        <w:ind w:left="5" w:right="5"/>
        <w:jc w:val="center"/>
      </w:pPr>
      <w:r>
        <w:rPr>
          <w:noProof/>
          <w:lang w:val="en-AU" w:eastAsia="en-AU"/>
        </w:rPr>
        <w:drawing>
          <wp:inline distT="0" distB="0" distL="0" distR="0" wp14:anchorId="407E585E" wp14:editId="4A10D900">
            <wp:extent cx="5731510" cy="1909891"/>
            <wp:effectExtent l="0" t="0" r="2540" b="0"/>
            <wp:docPr id="243" name="Filename hint" descr="Figure 20 Sea temperature for the Burdekin region. &#10;Red and blue regions signify periods of above and below the long term seasonal average.&#10;" title="Figure 20 Sea temperature for the Burdekin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 name="Filename hint"/>
                    <pic:cNvPicPr/>
                  </pic:nvPicPr>
                  <pic:blipFill>
                    <a:blip r:embed="rId318"/>
                    <a:stretch>
                      <a:fillRect/>
                    </a:stretch>
                  </pic:blipFill>
                  <pic:spPr>
                    <a:xfrm>
                      <a:off x="0" y="0"/>
                      <a:ext cx="5731510" cy="1909891"/>
                    </a:xfrm>
                    <a:prstGeom prst="rect">
                      <a:avLst/>
                    </a:prstGeom>
                  </pic:spPr>
                </pic:pic>
              </a:graphicData>
            </a:graphic>
          </wp:inline>
        </w:drawing>
      </w:r>
    </w:p>
    <w:p w:rsidR="006507E1" w:rsidRDefault="00881D39" w:rsidP="00290C63">
      <w:pPr>
        <w:pStyle w:val="Caption"/>
      </w:pPr>
      <w:bookmarkStart w:id="88" w:name="_Toc392930500"/>
      <w:r>
        <w:t xml:space="preserve">Figure </w:t>
      </w:r>
      <w:r>
        <w:fldChar w:fldCharType="begin"/>
      </w:r>
      <w:r>
        <w:instrText xml:space="preserve"> SEQ Figure \* ARABIC </w:instrText>
      </w:r>
      <w:r>
        <w:fldChar w:fldCharType="separate"/>
      </w:r>
      <w:r w:rsidR="00D523D3">
        <w:rPr>
          <w:noProof/>
        </w:rPr>
        <w:t>20</w:t>
      </w:r>
      <w:r>
        <w:fldChar w:fldCharType="end"/>
      </w:r>
      <w:r w:rsidR="00BD1AD9">
        <w:tab/>
      </w:r>
      <w:r>
        <w:tab/>
      </w:r>
      <w:r w:rsidR="00D064E5">
        <w:t>S</w:t>
      </w:r>
      <w:r w:rsidR="00290C63">
        <w:t>ea temperature for the Burdekin region.</w:t>
      </w:r>
      <w:bookmarkEnd w:id="88"/>
      <w:r w:rsidR="00290C63">
        <w:t xml:space="preserve"> </w:t>
      </w:r>
    </w:p>
    <w:p w:rsidR="00290C63" w:rsidRPr="00D064E5" w:rsidRDefault="00290C63" w:rsidP="00290C63">
      <w:pPr>
        <w:pStyle w:val="Caption"/>
        <w:rPr>
          <w:rStyle w:val="IntenseReference"/>
        </w:rPr>
      </w:pPr>
      <w:r w:rsidRPr="00D064E5">
        <w:rPr>
          <w:rStyle w:val="IntenseReference"/>
        </w:rPr>
        <w:t xml:space="preserve">Red and blue regions signify periods of above and below the long term </w:t>
      </w:r>
      <w:r w:rsidR="00D064E5" w:rsidRPr="00D064E5">
        <w:rPr>
          <w:rStyle w:val="IntenseReference"/>
        </w:rPr>
        <w:t xml:space="preserve">seasonal </w:t>
      </w:r>
      <w:r w:rsidRPr="00D064E5">
        <w:rPr>
          <w:rStyle w:val="IntenseReference"/>
        </w:rPr>
        <w:t>average.</w:t>
      </w:r>
    </w:p>
    <w:p w:rsidR="00290C63" w:rsidRDefault="00290C63" w:rsidP="00290C63"/>
    <w:p w:rsidR="00290C63" w:rsidRDefault="00290C63" w:rsidP="00290C63"/>
    <w:p w:rsidR="00290C63" w:rsidRDefault="00290C63" w:rsidP="00290C63">
      <w:r>
        <w:t>The water quality index in this region was</w:t>
      </w:r>
      <w:r w:rsidR="003253E1">
        <w:t xml:space="preserve"> relatively</w:t>
      </w:r>
      <w:r>
        <w:t xml:space="preserve"> stable over the past </w:t>
      </w:r>
      <w:r w:rsidR="004B0635">
        <w:t>four</w:t>
      </w:r>
      <w:r>
        <w:t xml:space="preserve"> years, </w:t>
      </w:r>
      <w:r w:rsidR="003253E1">
        <w:t>oscillating between ‘good’ and</w:t>
      </w:r>
      <w:r>
        <w:t xml:space="preserve"> ‘</w:t>
      </w:r>
      <w:r w:rsidR="004B0635">
        <w:t xml:space="preserve">very </w:t>
      </w:r>
      <w:r>
        <w:t>good’ rating</w:t>
      </w:r>
      <w:r w:rsidR="003253E1">
        <w:t>s</w:t>
      </w:r>
      <w:r>
        <w:t xml:space="preserve"> (</w:t>
      </w:r>
      <w:r w:rsidR="004B0635">
        <w:t>Figure 2</w:t>
      </w:r>
      <w:r w:rsidR="00E664D8">
        <w:t>1</w:t>
      </w:r>
      <w:r>
        <w:t xml:space="preserve">a). Trends in concentrations of chlorophyll </w:t>
      </w:r>
      <w:r w:rsidRPr="000046B2">
        <w:rPr>
          <w:i/>
        </w:rPr>
        <w:t>a</w:t>
      </w:r>
      <w:r>
        <w:t xml:space="preserve"> (chl</w:t>
      </w:r>
      <w:r w:rsidR="00176425">
        <w:t xml:space="preserve"> a</w:t>
      </w:r>
      <w:r>
        <w:t>), suspended solids (SS), particulate nitrogen (PN) and particulate phosphorus (PP) declined slightly over the course of the program, with a period of slightly increased values in the latter three variables around 2011-12 (</w:t>
      </w:r>
      <w:r w:rsidR="00E664D8">
        <w:t xml:space="preserve">Figure </w:t>
      </w:r>
      <w:r w:rsidR="003253E1">
        <w:t>21b</w:t>
      </w:r>
      <w:r>
        <w:t>,</w:t>
      </w:r>
      <w:r w:rsidR="004B0635">
        <w:t xml:space="preserve"> </w:t>
      </w:r>
      <w:r>
        <w:t>c,</w:t>
      </w:r>
      <w:r w:rsidR="004B0635">
        <w:t xml:space="preserve"> </w:t>
      </w:r>
      <w:r>
        <w:t>f,</w:t>
      </w:r>
      <w:r w:rsidR="004B0635">
        <w:t xml:space="preserve"> </w:t>
      </w:r>
      <w:r>
        <w:t xml:space="preserve">h), likely influenced by the both Cyclone Yasi and extreme flooding </w:t>
      </w:r>
      <w:r w:rsidR="004E58B0">
        <w:t>of the Burdekin and local rivers</w:t>
      </w:r>
      <w:r>
        <w:t xml:space="preserve"> </w:t>
      </w:r>
      <w:r w:rsidR="003253E1">
        <w:t xml:space="preserve">in </w:t>
      </w:r>
      <w:r>
        <w:t>2011 (</w:t>
      </w:r>
      <w:r w:rsidR="00E664D8">
        <w:t>Figure</w:t>
      </w:r>
      <w:r w:rsidR="004B0635">
        <w:t>s</w:t>
      </w:r>
      <w:r w:rsidR="00E664D8">
        <w:t xml:space="preserve"> </w:t>
      </w:r>
      <w:r w:rsidR="004B0635">
        <w:t>19, 20 and</w:t>
      </w:r>
      <w:r>
        <w:t xml:space="preserve"> Table A</w:t>
      </w:r>
      <w:r w:rsidR="004E58B0">
        <w:t>2-1</w:t>
      </w:r>
      <w:r>
        <w:t xml:space="preserve">). </w:t>
      </w:r>
      <w:r w:rsidR="00881D39">
        <w:t>From</w:t>
      </w:r>
      <w:r>
        <w:t xml:space="preserve"> 2007</w:t>
      </w:r>
      <w:r w:rsidR="00881D39">
        <w:t xml:space="preserve"> onwards</w:t>
      </w:r>
      <w:r>
        <w:t>, the overall trend</w:t>
      </w:r>
      <w:r w:rsidR="00396AFC">
        <w:t>-</w:t>
      </w:r>
      <w:r>
        <w:t>lines for chl</w:t>
      </w:r>
      <w:r w:rsidR="00176425">
        <w:t xml:space="preserve"> a</w:t>
      </w:r>
      <w:r>
        <w:t>, SS, PN and PP were below water quality guidelines (</w:t>
      </w:r>
      <w:r w:rsidR="00BD2613">
        <w:t>guideline</w:t>
      </w:r>
      <w:r>
        <w:t xml:space="preserve">). Secchi depth remained relatively stable but non-compliant with </w:t>
      </w:r>
      <w:r w:rsidR="00BD2613">
        <w:t>the guideline</w:t>
      </w:r>
      <w:r w:rsidR="00BD2613" w:rsidDel="00BD2613">
        <w:t xml:space="preserve"> </w:t>
      </w:r>
      <w:r>
        <w:t>(</w:t>
      </w:r>
      <w:r w:rsidR="004B0635">
        <w:t>Figure 2</w:t>
      </w:r>
      <w:r w:rsidR="00E664D8">
        <w:t>1</w:t>
      </w:r>
      <w:r>
        <w:t xml:space="preserve">e). The concentrations of dissolved oxidised nitrogen (NOx) increased sharply after the first major flood event in 2008 and have since remained at levels close </w:t>
      </w:r>
      <w:r w:rsidR="004E58B0">
        <w:t xml:space="preserve">to </w:t>
      </w:r>
      <w:r>
        <w:t xml:space="preserve">or above </w:t>
      </w:r>
      <w:r w:rsidR="00BD2613">
        <w:t>the guideline</w:t>
      </w:r>
      <w:r>
        <w:t xml:space="preserve"> (Figure2</w:t>
      </w:r>
      <w:r w:rsidR="004B0635">
        <w:t>1</w:t>
      </w:r>
      <w:r>
        <w:t xml:space="preserve">d). </w:t>
      </w:r>
    </w:p>
    <w:p w:rsidR="00290C63" w:rsidRDefault="00290C63" w:rsidP="00290C63"/>
    <w:p w:rsidR="00290C63" w:rsidRDefault="00176425" w:rsidP="00290C63">
      <w:r>
        <w:t>I</w:t>
      </w:r>
      <w:r w:rsidR="00290C63">
        <w:t xml:space="preserve">nstrumental </w:t>
      </w:r>
      <w:r>
        <w:t>chlorophyll (</w:t>
      </w:r>
      <w:r w:rsidR="00290C63">
        <w:t>chl</w:t>
      </w:r>
      <w:r>
        <w:t>)</w:t>
      </w:r>
      <w:r w:rsidR="00290C63">
        <w:t xml:space="preserve"> and turbidity records showed more pronounced fluctuations than the manual sampling data (</w:t>
      </w:r>
      <w:r w:rsidR="004B0635">
        <w:t>Figure 2</w:t>
      </w:r>
      <w:r w:rsidR="00E664D8">
        <w:t>1</w:t>
      </w:r>
      <w:r w:rsidR="00290C63">
        <w:t>b,</w:t>
      </w:r>
      <w:r w:rsidR="004B0635">
        <w:t xml:space="preserve"> </w:t>
      </w:r>
      <w:r w:rsidR="00290C63">
        <w:t xml:space="preserve">g). The trendlines of chl showed distinct maxima </w:t>
      </w:r>
      <w:r w:rsidR="00290C63">
        <w:lastRenderedPageBreak/>
        <w:t xml:space="preserve">above </w:t>
      </w:r>
      <w:r w:rsidR="00BD2613">
        <w:t xml:space="preserve">the guideline </w:t>
      </w:r>
      <w:r w:rsidR="00290C63">
        <w:t xml:space="preserve">during the wet season of 2008, then stayed at a high level and increased again above </w:t>
      </w:r>
      <w:r w:rsidR="00BD2613">
        <w:t xml:space="preserve">the guideline </w:t>
      </w:r>
      <w:r w:rsidR="00290C63">
        <w:t>since 2012 (</w:t>
      </w:r>
      <w:r w:rsidR="004B0635">
        <w:t>Figure 2</w:t>
      </w:r>
      <w:r w:rsidR="00E664D8">
        <w:t>1</w:t>
      </w:r>
      <w:r w:rsidR="00290C63">
        <w:t xml:space="preserve">b). The turbidity record showed maxima above </w:t>
      </w:r>
      <w:r w:rsidR="00FA5F3F">
        <w:t>the guideline</w:t>
      </w:r>
      <w:r w:rsidR="00290C63">
        <w:t xml:space="preserve"> in most of the years 2009, 2011</w:t>
      </w:r>
      <w:r w:rsidR="00290C63" w:rsidRPr="00071D7E">
        <w:t xml:space="preserve"> </w:t>
      </w:r>
      <w:r w:rsidR="00290C63">
        <w:t>and 2012, after which values decreased (</w:t>
      </w:r>
      <w:r w:rsidR="004B0635">
        <w:t>Figure 2</w:t>
      </w:r>
      <w:r w:rsidR="00E664D8">
        <w:t>1</w:t>
      </w:r>
      <w:r w:rsidR="00290C63">
        <w:t xml:space="preserve">g). </w:t>
      </w:r>
    </w:p>
    <w:p w:rsidR="004B0635" w:rsidRDefault="004B0635" w:rsidP="00BD1AD9">
      <w:pPr>
        <w:pStyle w:val="Caption"/>
      </w:pPr>
    </w:p>
    <w:p w:rsidR="00290C63" w:rsidRPr="00EC3C87" w:rsidRDefault="00290C63" w:rsidP="00290C63">
      <w:pPr>
        <w:rPr>
          <w:color w:val="000000" w:themeColor="text1"/>
        </w:rPr>
      </w:pPr>
      <w:r>
        <w:t>The content of fine grain-sizes and nitr</w:t>
      </w:r>
      <w:r w:rsidR="00176425">
        <w:t>ogen in reef sediments show</w:t>
      </w:r>
      <w:r>
        <w:t xml:space="preserve"> slight increases (</w:t>
      </w:r>
      <w:r w:rsidR="004B0635">
        <w:t>Figure 2</w:t>
      </w:r>
      <w:r w:rsidR="00E664D8">
        <w:t>2</w:t>
      </w:r>
      <w:r>
        <w:t>e,</w:t>
      </w:r>
      <w:r w:rsidR="004B0635">
        <w:t xml:space="preserve"> </w:t>
      </w:r>
      <w:r>
        <w:t>g). Four of the five sites sampled in 2012 showed a distinct peak in sediment nitrogen in that year (</w:t>
      </w:r>
      <w:r w:rsidR="004B0635">
        <w:t>Figure 2</w:t>
      </w:r>
      <w:r w:rsidR="00E664D8">
        <w:t>2</w:t>
      </w:r>
      <w:r>
        <w:t xml:space="preserve">g). Despite the limited evidence for </w:t>
      </w:r>
      <w:r w:rsidR="00A47144">
        <w:t xml:space="preserve">large </w:t>
      </w:r>
      <w:r>
        <w:t>changes in sediment composition</w:t>
      </w:r>
      <w:r w:rsidR="00A47144">
        <w:t>,</w:t>
      </w:r>
      <w:r>
        <w:t xml:space="preserve"> t</w:t>
      </w:r>
      <w:r w:rsidRPr="00EC3C87">
        <w:rPr>
          <w:color w:val="000000" w:themeColor="text1"/>
        </w:rPr>
        <w:t xml:space="preserve">he FORAM index </w:t>
      </w:r>
      <w:r>
        <w:rPr>
          <w:color w:val="000000" w:themeColor="text1"/>
        </w:rPr>
        <w:t>has declined considerably (</w:t>
      </w:r>
      <w:r w:rsidR="004B0635">
        <w:rPr>
          <w:color w:val="000000" w:themeColor="text1"/>
        </w:rPr>
        <w:t>Figure 22</w:t>
      </w:r>
      <w:r>
        <w:rPr>
          <w:color w:val="000000" w:themeColor="text1"/>
        </w:rPr>
        <w:t>a</w:t>
      </w:r>
      <w:r w:rsidRPr="00EC3C87">
        <w:rPr>
          <w:color w:val="000000" w:themeColor="text1"/>
        </w:rPr>
        <w:t xml:space="preserve">). </w:t>
      </w:r>
      <w:r>
        <w:rPr>
          <w:color w:val="000000" w:themeColor="text1"/>
        </w:rPr>
        <w:t>L</w:t>
      </w:r>
      <w:r w:rsidRPr="00EC3C87">
        <w:rPr>
          <w:color w:val="000000" w:themeColor="text1"/>
        </w:rPr>
        <w:t xml:space="preserve">ower </w:t>
      </w:r>
      <w:r>
        <w:rPr>
          <w:color w:val="000000" w:themeColor="text1"/>
        </w:rPr>
        <w:t xml:space="preserve">values of the FORAM index indicate </w:t>
      </w:r>
      <w:r w:rsidRPr="00EC3C87">
        <w:rPr>
          <w:color w:val="000000" w:themeColor="text1"/>
        </w:rPr>
        <w:t>a high relative abundance of heterotrophic species.</w:t>
      </w:r>
      <w:r w:rsidRPr="00EC3C87">
        <w:rPr>
          <w:color w:val="000000"/>
        </w:rPr>
        <w:t xml:space="preserve"> </w:t>
      </w:r>
      <w:r>
        <w:rPr>
          <w:color w:val="000000"/>
        </w:rPr>
        <w:t>As for other  regions, we assume that this increase in heterotrophic species is driven by increased availability of nutrients within the sediments, a notion supported by the slight rises  in sediment nitrogen (</w:t>
      </w:r>
      <w:r w:rsidR="004B0635">
        <w:rPr>
          <w:color w:val="000000"/>
        </w:rPr>
        <w:t>Figure 2</w:t>
      </w:r>
      <w:r w:rsidR="00E664D8">
        <w:rPr>
          <w:color w:val="000000"/>
        </w:rPr>
        <w:t>2</w:t>
      </w:r>
      <w:r>
        <w:rPr>
          <w:color w:val="000000"/>
        </w:rPr>
        <w:t>g)</w:t>
      </w:r>
      <w:r w:rsidR="00CC5020">
        <w:rPr>
          <w:color w:val="000000"/>
        </w:rPr>
        <w:t>,</w:t>
      </w:r>
      <w:r>
        <w:rPr>
          <w:color w:val="000000"/>
        </w:rPr>
        <w:t xml:space="preserve"> but also </w:t>
      </w:r>
      <w:r w:rsidR="00CC5020">
        <w:rPr>
          <w:color w:val="000000"/>
        </w:rPr>
        <w:t xml:space="preserve">the increase </w:t>
      </w:r>
      <w:r>
        <w:rPr>
          <w:color w:val="000000"/>
        </w:rPr>
        <w:t>water column oxidised nitrogen (</w:t>
      </w:r>
      <w:r w:rsidR="004B0635">
        <w:rPr>
          <w:color w:val="000000"/>
        </w:rPr>
        <w:t>Figure 2</w:t>
      </w:r>
      <w:r w:rsidR="00E664D8">
        <w:rPr>
          <w:color w:val="000000"/>
        </w:rPr>
        <w:t>1</w:t>
      </w:r>
      <w:r>
        <w:rPr>
          <w:color w:val="000000"/>
        </w:rPr>
        <w:t>d</w:t>
      </w:r>
      <w:r w:rsidRPr="002A3E9D">
        <w:rPr>
          <w:color w:val="000000"/>
        </w:rPr>
        <w:t xml:space="preserve">). </w:t>
      </w:r>
      <w:r w:rsidR="00CC5020">
        <w:rPr>
          <w:color w:val="000000"/>
        </w:rPr>
        <w:t xml:space="preserve"> Several studies suggest the slow growth of autotrophic forams under high NOx (Uthicke and Aldernath </w:t>
      </w:r>
      <w:r w:rsidR="002053D9">
        <w:rPr>
          <w:color w:val="000000"/>
        </w:rPr>
        <w:t>2010</w:t>
      </w:r>
      <w:r w:rsidR="00CC5020">
        <w:rPr>
          <w:color w:val="000000"/>
        </w:rPr>
        <w:t xml:space="preserve">, Reymond </w:t>
      </w:r>
      <w:r w:rsidR="00CC5020" w:rsidRPr="00CC5020">
        <w:rPr>
          <w:i/>
          <w:color w:val="000000"/>
        </w:rPr>
        <w:t>et al.</w:t>
      </w:r>
      <w:r w:rsidR="00CC5020">
        <w:rPr>
          <w:color w:val="000000"/>
        </w:rPr>
        <w:t xml:space="preserve"> </w:t>
      </w:r>
      <w:r w:rsidR="002053D9">
        <w:rPr>
          <w:color w:val="000000"/>
        </w:rPr>
        <w:t>2011</w:t>
      </w:r>
      <w:r w:rsidR="00CC5020">
        <w:rPr>
          <w:color w:val="000000"/>
        </w:rPr>
        <w:t xml:space="preserve">, Uthicke </w:t>
      </w:r>
      <w:r w:rsidR="00CC5020" w:rsidRPr="00CC5020">
        <w:rPr>
          <w:i/>
          <w:color w:val="000000"/>
        </w:rPr>
        <w:t>et al</w:t>
      </w:r>
      <w:r w:rsidR="00CC5020">
        <w:rPr>
          <w:color w:val="000000"/>
        </w:rPr>
        <w:t>. 2012</w:t>
      </w:r>
      <w:r w:rsidR="002053D9">
        <w:rPr>
          <w:color w:val="000000"/>
        </w:rPr>
        <w:t>b</w:t>
      </w:r>
      <w:r w:rsidR="00CC5020">
        <w:rPr>
          <w:color w:val="000000"/>
        </w:rPr>
        <w:t xml:space="preserve">). </w:t>
      </w:r>
      <w:r w:rsidRPr="002A3E9D">
        <w:rPr>
          <w:color w:val="000000" w:themeColor="text1"/>
        </w:rPr>
        <w:t xml:space="preserve">The declines in FORAM index resulted in a negative condition rating of the communities of foraminifera on all three reefs (Table </w:t>
      </w:r>
      <w:r w:rsidR="002A3E9D" w:rsidRPr="002A3E9D">
        <w:rPr>
          <w:color w:val="000000" w:themeColor="text1"/>
        </w:rPr>
        <w:t>A2-</w:t>
      </w:r>
      <w:r w:rsidR="00B6405A">
        <w:rPr>
          <w:color w:val="000000" w:themeColor="text1"/>
        </w:rPr>
        <w:t>7</w:t>
      </w:r>
      <w:r w:rsidR="002A3E9D">
        <w:rPr>
          <w:color w:val="000000" w:themeColor="text1"/>
        </w:rPr>
        <w:t>), and subsequently</w:t>
      </w:r>
      <w:r w:rsidR="002A3E9D" w:rsidRPr="002A3E9D">
        <w:rPr>
          <w:color w:val="000000" w:themeColor="text1"/>
        </w:rPr>
        <w:t xml:space="preserve"> the continued ‘very poor’ rating for FORAM community condition in the region (Table A2-</w:t>
      </w:r>
      <w:r w:rsidR="00B6405A">
        <w:rPr>
          <w:color w:val="000000" w:themeColor="text1"/>
        </w:rPr>
        <w:t>6</w:t>
      </w:r>
      <w:r w:rsidR="002A3E9D" w:rsidRPr="002A3E9D">
        <w:rPr>
          <w:color w:val="000000" w:themeColor="text1"/>
        </w:rPr>
        <w:t xml:space="preserve">). </w:t>
      </w:r>
      <w:r w:rsidRPr="00EC3C87">
        <w:rPr>
          <w:color w:val="000000" w:themeColor="text1"/>
        </w:rPr>
        <w:t xml:space="preserve"> </w:t>
      </w:r>
    </w:p>
    <w:p w:rsidR="00290C63" w:rsidRDefault="00290C63" w:rsidP="00290C63"/>
    <w:p w:rsidR="00290C63" w:rsidRDefault="00290C63" w:rsidP="00290C63">
      <w:r w:rsidRPr="0060612C">
        <w:t>Reefs in the Burdekin Region have been m</w:t>
      </w:r>
      <w:r>
        <w:t xml:space="preserve">onitored since 1989 (AIMS, DERM and </w:t>
      </w:r>
      <w:r w:rsidRPr="0060612C">
        <w:t>Sea Research), with bleaching and cyclones identified as the princip</w:t>
      </w:r>
      <w:r w:rsidR="00A47144">
        <w:t>al</w:t>
      </w:r>
      <w:r w:rsidRPr="0060612C">
        <w:t xml:space="preserve"> disturbance</w:t>
      </w:r>
      <w:r>
        <w:t>s</w:t>
      </w:r>
      <w:r w:rsidRPr="0060612C">
        <w:t xml:space="preserve"> </w:t>
      </w:r>
      <w:r>
        <w:t>to coral</w:t>
      </w:r>
      <w:r w:rsidR="002A3E9D">
        <w:t xml:space="preserve"> communities</w:t>
      </w:r>
      <w:r w:rsidRPr="0060612C">
        <w:t xml:space="preserve"> over that </w:t>
      </w:r>
      <w:r w:rsidR="00A47144">
        <w:t>period</w:t>
      </w:r>
      <w:r w:rsidRPr="0060612C">
        <w:t xml:space="preserve"> (Ayling and Ayling 2005, Sweatman </w:t>
      </w:r>
      <w:r w:rsidRPr="0060612C">
        <w:rPr>
          <w:i/>
        </w:rPr>
        <w:t>et al.</w:t>
      </w:r>
      <w:r w:rsidRPr="0060612C">
        <w:t xml:space="preserve"> 2007, Table </w:t>
      </w:r>
      <w:r>
        <w:t>A2</w:t>
      </w:r>
      <w:r w:rsidR="00B6405A">
        <w:t>-5</w:t>
      </w:r>
      <w:r w:rsidRPr="0060612C">
        <w:t xml:space="preserve">). </w:t>
      </w:r>
      <w:r>
        <w:t>Temperature</w:t>
      </w:r>
      <w:r w:rsidR="00A47144">
        <w:t>-</w:t>
      </w:r>
      <w:r>
        <w:t>induced</w:t>
      </w:r>
      <w:r w:rsidRPr="0060612C">
        <w:t xml:space="preserve"> coral bleaching in 1998 had the largest impact</w:t>
      </w:r>
      <w:r>
        <w:t xml:space="preserve"> from a single event, reducing </w:t>
      </w:r>
      <w:r w:rsidR="00A47144">
        <w:t>regional</w:t>
      </w:r>
      <w:r w:rsidR="00A47144" w:rsidRPr="005E3155">
        <w:t xml:space="preserve"> </w:t>
      </w:r>
      <w:r>
        <w:t xml:space="preserve">coral cover by an average of </w:t>
      </w:r>
      <w:r w:rsidR="00234493">
        <w:t>37</w:t>
      </w:r>
      <w:r>
        <w:t xml:space="preserve">% </w:t>
      </w:r>
      <w:r w:rsidRPr="0060612C">
        <w:t>(</w:t>
      </w:r>
      <w:r w:rsidRPr="00234493">
        <w:t>Table A2-</w:t>
      </w:r>
      <w:r w:rsidR="00B6405A">
        <w:t>5</w:t>
      </w:r>
      <w:r w:rsidRPr="0060612C">
        <w:t xml:space="preserve">). Cyclonic disturbances in 1990 (Cyclone Joy), 1997 (Cyclone Justin), 2000 (Cyclone Tessi), </w:t>
      </w:r>
      <w:r>
        <w:t xml:space="preserve">and </w:t>
      </w:r>
      <w:r w:rsidRPr="0060612C">
        <w:t xml:space="preserve">2006 (Cyclone Larry) have variously affected reefs in this region </w:t>
      </w:r>
      <w:r>
        <w:t xml:space="preserve">(Table </w:t>
      </w:r>
      <w:r w:rsidR="00234493">
        <w:t>A2-</w:t>
      </w:r>
      <w:r w:rsidR="00B6405A">
        <w:t>5</w:t>
      </w:r>
      <w:r w:rsidRPr="0060612C">
        <w:t xml:space="preserve">). </w:t>
      </w:r>
    </w:p>
    <w:p w:rsidR="00290C63" w:rsidRPr="0060612C" w:rsidRDefault="00290C63" w:rsidP="00290C63"/>
    <w:p w:rsidR="00290C63" w:rsidRDefault="00234493" w:rsidP="00290C63">
      <w:r>
        <w:rPr>
          <w:color w:val="000000" w:themeColor="text1"/>
        </w:rPr>
        <w:t>Coral</w:t>
      </w:r>
      <w:r w:rsidR="00290C63" w:rsidRPr="00EF1D06">
        <w:rPr>
          <w:color w:val="000000" w:themeColor="text1"/>
        </w:rPr>
        <w:t xml:space="preserve"> mortality </w:t>
      </w:r>
      <w:r w:rsidR="00290C63">
        <w:rPr>
          <w:color w:val="000000" w:themeColor="text1"/>
        </w:rPr>
        <w:t>as a result of</w:t>
      </w:r>
      <w:r w:rsidR="00290C63" w:rsidRPr="00EF1D06">
        <w:rPr>
          <w:color w:val="000000" w:themeColor="text1"/>
        </w:rPr>
        <w:t xml:space="preserve"> </w:t>
      </w:r>
      <w:r w:rsidR="00CC5020">
        <w:rPr>
          <w:color w:val="000000" w:themeColor="text1"/>
        </w:rPr>
        <w:t>cyclones</w:t>
      </w:r>
      <w:r w:rsidR="00CC5020" w:rsidRPr="00EF1D06">
        <w:rPr>
          <w:color w:val="000000" w:themeColor="text1"/>
        </w:rPr>
        <w:t xml:space="preserve"> </w:t>
      </w:r>
      <w:r w:rsidR="00CC5020">
        <w:rPr>
          <w:color w:val="000000" w:themeColor="text1"/>
        </w:rPr>
        <w:t xml:space="preserve">and previous </w:t>
      </w:r>
      <w:r w:rsidR="00290C63" w:rsidRPr="00EF1D06">
        <w:rPr>
          <w:color w:val="000000" w:themeColor="text1"/>
        </w:rPr>
        <w:t xml:space="preserve">mass bleaching </w:t>
      </w:r>
      <w:r>
        <w:rPr>
          <w:color w:val="000000" w:themeColor="text1"/>
        </w:rPr>
        <w:t>events</w:t>
      </w:r>
      <w:r w:rsidR="00290C63" w:rsidRPr="00EF1D06">
        <w:rPr>
          <w:color w:val="000000" w:themeColor="text1"/>
        </w:rPr>
        <w:t xml:space="preserve"> </w:t>
      </w:r>
      <w:r w:rsidR="00290C63">
        <w:rPr>
          <w:color w:val="000000" w:themeColor="text1"/>
        </w:rPr>
        <w:t>clearly contribute to the continued ‘poor’ assessments of the coral health index (</w:t>
      </w:r>
      <w:r w:rsidR="004B0635">
        <w:rPr>
          <w:color w:val="000000" w:themeColor="text1"/>
        </w:rPr>
        <w:t>Figure 2</w:t>
      </w:r>
      <w:r w:rsidR="00E664D8">
        <w:rPr>
          <w:color w:val="000000" w:themeColor="text1"/>
        </w:rPr>
        <w:t>2</w:t>
      </w:r>
      <w:r w:rsidR="00290C63">
        <w:rPr>
          <w:color w:val="000000" w:themeColor="text1"/>
        </w:rPr>
        <w:t xml:space="preserve">b).  In addition to the direct influences of these events on coral cover, it </w:t>
      </w:r>
      <w:r w:rsidR="00290C63" w:rsidRPr="00EF1D06">
        <w:rPr>
          <w:color w:val="000000" w:themeColor="text1"/>
        </w:rPr>
        <w:t>appears th</w:t>
      </w:r>
      <w:r w:rsidR="00290C63">
        <w:rPr>
          <w:color w:val="000000" w:themeColor="text1"/>
        </w:rPr>
        <w:t xml:space="preserve">e loss of corals has been </w:t>
      </w:r>
      <w:r w:rsidR="00290C63" w:rsidRPr="00EF1D06">
        <w:rPr>
          <w:color w:val="000000" w:themeColor="text1"/>
        </w:rPr>
        <w:t>sufficient</w:t>
      </w:r>
      <w:r w:rsidR="00290C63">
        <w:rPr>
          <w:color w:val="000000" w:themeColor="text1"/>
        </w:rPr>
        <w:t>ly</w:t>
      </w:r>
      <w:r w:rsidR="00290C63" w:rsidRPr="00EF1D06">
        <w:rPr>
          <w:color w:val="000000" w:themeColor="text1"/>
        </w:rPr>
        <w:t xml:space="preserve"> sever</w:t>
      </w:r>
      <w:r w:rsidR="00A47144">
        <w:rPr>
          <w:color w:val="000000" w:themeColor="text1"/>
        </w:rPr>
        <w:t>e</w:t>
      </w:r>
      <w:r w:rsidR="00290C63" w:rsidRPr="00EF1D06">
        <w:rPr>
          <w:color w:val="000000" w:themeColor="text1"/>
        </w:rPr>
        <w:t xml:space="preserve"> to substantially limit the supply of larvae and, hence, reduce the rate at which coral communities recover (Done </w:t>
      </w:r>
      <w:r w:rsidR="00290C63" w:rsidRPr="00EF1D06">
        <w:rPr>
          <w:i/>
          <w:color w:val="000000" w:themeColor="text1"/>
        </w:rPr>
        <w:t>et al.</w:t>
      </w:r>
      <w:r w:rsidR="00290C63" w:rsidRPr="00EF1D06">
        <w:rPr>
          <w:color w:val="000000" w:themeColor="text1"/>
        </w:rPr>
        <w:t xml:space="preserve"> 2007</w:t>
      </w:r>
      <w:r w:rsidR="00290C63">
        <w:rPr>
          <w:color w:val="000000" w:themeColor="text1"/>
        </w:rPr>
        <w:t xml:space="preserve">, Sweatman </w:t>
      </w:r>
      <w:r w:rsidR="00290C63" w:rsidRPr="0038794E">
        <w:rPr>
          <w:i/>
          <w:color w:val="000000" w:themeColor="text1"/>
        </w:rPr>
        <w:t>et al</w:t>
      </w:r>
      <w:r w:rsidR="00290C63">
        <w:rPr>
          <w:color w:val="000000" w:themeColor="text1"/>
        </w:rPr>
        <w:t>. 2007</w:t>
      </w:r>
      <w:r w:rsidR="00290C63" w:rsidRPr="00EF1D06">
        <w:rPr>
          <w:color w:val="000000" w:themeColor="text1"/>
        </w:rPr>
        <w:t xml:space="preserve">). </w:t>
      </w:r>
      <w:r w:rsidR="00290C63">
        <w:rPr>
          <w:color w:val="000000" w:themeColor="text1"/>
        </w:rPr>
        <w:t>Hydrodynamic modelling indicates</w:t>
      </w:r>
      <w:r w:rsidR="00290C63" w:rsidRPr="00EF1D06">
        <w:rPr>
          <w:color w:val="000000" w:themeColor="text1"/>
        </w:rPr>
        <w:t xml:space="preserve"> limited connectivity between Halifax Bay and reefs further offshore (Luick </w:t>
      </w:r>
      <w:r w:rsidR="00290C63" w:rsidRPr="00EF1D06">
        <w:rPr>
          <w:i/>
          <w:color w:val="000000" w:themeColor="text1"/>
        </w:rPr>
        <w:t>et al.</w:t>
      </w:r>
      <w:r w:rsidR="00A47144">
        <w:rPr>
          <w:color w:val="000000" w:themeColor="text1"/>
        </w:rPr>
        <w:t xml:space="preserve"> 2007, Connie 2.0)</w:t>
      </w:r>
      <w:r w:rsidR="00290C63" w:rsidRPr="00EF1D06">
        <w:rPr>
          <w:color w:val="000000" w:themeColor="text1"/>
        </w:rPr>
        <w:t xml:space="preserve"> and</w:t>
      </w:r>
      <w:r w:rsidR="00A47144">
        <w:rPr>
          <w:color w:val="000000" w:themeColor="text1"/>
        </w:rPr>
        <w:t xml:space="preserve">, hence, </w:t>
      </w:r>
      <w:r w:rsidR="00290C63">
        <w:rPr>
          <w:color w:val="000000" w:themeColor="text1"/>
        </w:rPr>
        <w:t>regionally reduced coral cover may partially explain the lo</w:t>
      </w:r>
      <w:r w:rsidR="00290C63" w:rsidRPr="00EF1D06">
        <w:rPr>
          <w:color w:val="000000" w:themeColor="text1"/>
        </w:rPr>
        <w:t xml:space="preserve">w settlement of coral </w:t>
      </w:r>
      <w:r w:rsidR="00290C63">
        <w:rPr>
          <w:color w:val="000000" w:themeColor="text1"/>
        </w:rPr>
        <w:t xml:space="preserve">larvae </w:t>
      </w:r>
      <w:r w:rsidR="00290C63">
        <w:t>(</w:t>
      </w:r>
      <w:r w:rsidR="00290C63" w:rsidRPr="00234493">
        <w:t>Figure A2</w:t>
      </w:r>
      <w:r w:rsidRPr="00234493">
        <w:t>-9</w:t>
      </w:r>
      <w:r w:rsidR="00290C63">
        <w:rPr>
          <w:color w:val="000000" w:themeColor="text1"/>
        </w:rPr>
        <w:t xml:space="preserve">) and </w:t>
      </w:r>
      <w:r w:rsidR="00290C63" w:rsidRPr="00EF1D06">
        <w:rPr>
          <w:color w:val="000000" w:themeColor="text1"/>
        </w:rPr>
        <w:t xml:space="preserve">low densities of juvenile colonies </w:t>
      </w:r>
      <w:r w:rsidR="00290C63">
        <w:rPr>
          <w:color w:val="000000" w:themeColor="text1"/>
        </w:rPr>
        <w:t>in this region (</w:t>
      </w:r>
      <w:r w:rsidR="00E664D8">
        <w:rPr>
          <w:color w:val="000000" w:themeColor="text1"/>
        </w:rPr>
        <w:t>Figure 12</w:t>
      </w:r>
      <w:r w:rsidR="00290C63">
        <w:rPr>
          <w:color w:val="000000" w:themeColor="text1"/>
        </w:rPr>
        <w:t>f</w:t>
      </w:r>
      <w:r>
        <w:rPr>
          <w:color w:val="000000" w:themeColor="text1"/>
        </w:rPr>
        <w:t>, Figure A2-6</w:t>
      </w:r>
      <w:r w:rsidR="00290C63">
        <w:rPr>
          <w:color w:val="000000" w:themeColor="text1"/>
        </w:rPr>
        <w:t xml:space="preserve">). </w:t>
      </w:r>
      <w:r w:rsidR="00290C63" w:rsidRPr="00EF1D06">
        <w:rPr>
          <w:color w:val="000000" w:themeColor="text1"/>
        </w:rPr>
        <w:t>In late 2010, we record</w:t>
      </w:r>
      <w:r w:rsidR="00290C63">
        <w:rPr>
          <w:color w:val="000000" w:themeColor="text1"/>
        </w:rPr>
        <w:t>ed</w:t>
      </w:r>
      <w:r w:rsidR="00290C63" w:rsidRPr="00EF1D06">
        <w:rPr>
          <w:color w:val="000000" w:themeColor="text1"/>
        </w:rPr>
        <w:t xml:space="preserve"> a strong settlement pulse of </w:t>
      </w:r>
      <w:r w:rsidR="00290C63" w:rsidRPr="00EF1D06">
        <w:rPr>
          <w:i/>
          <w:color w:val="000000" w:themeColor="text1"/>
        </w:rPr>
        <w:t>Acropora</w:t>
      </w:r>
      <w:r w:rsidR="00290C63" w:rsidRPr="00EF1D06">
        <w:rPr>
          <w:color w:val="000000" w:themeColor="text1"/>
        </w:rPr>
        <w:t xml:space="preserve"> </w:t>
      </w:r>
      <w:r w:rsidR="00290C63">
        <w:rPr>
          <w:color w:val="000000" w:themeColor="text1"/>
        </w:rPr>
        <w:t>to settlement tiles</w:t>
      </w:r>
      <w:r w:rsidR="00290C63" w:rsidRPr="00EF1D06">
        <w:rPr>
          <w:color w:val="000000" w:themeColor="text1"/>
        </w:rPr>
        <w:t xml:space="preserve"> that </w:t>
      </w:r>
      <w:r w:rsidR="00290C63">
        <w:rPr>
          <w:color w:val="000000" w:themeColor="text1"/>
        </w:rPr>
        <w:t>followed</w:t>
      </w:r>
      <w:r w:rsidR="00290C63" w:rsidRPr="00EF1D06">
        <w:rPr>
          <w:color w:val="000000" w:themeColor="text1"/>
        </w:rPr>
        <w:t xml:space="preserve"> </w:t>
      </w:r>
      <w:r>
        <w:rPr>
          <w:color w:val="000000" w:themeColor="text1"/>
        </w:rPr>
        <w:t>the</w:t>
      </w:r>
      <w:r w:rsidR="00290C63" w:rsidRPr="00EF1D06">
        <w:rPr>
          <w:color w:val="000000" w:themeColor="text1"/>
        </w:rPr>
        <w:t xml:space="preserve"> </w:t>
      </w:r>
      <w:r w:rsidR="00290C63">
        <w:rPr>
          <w:color w:val="000000" w:themeColor="text1"/>
        </w:rPr>
        <w:t xml:space="preserve">gradual </w:t>
      </w:r>
      <w:r w:rsidR="00290C63" w:rsidRPr="00EF1D06">
        <w:rPr>
          <w:color w:val="000000" w:themeColor="text1"/>
        </w:rPr>
        <w:t xml:space="preserve">increase in cover of </w:t>
      </w:r>
      <w:r w:rsidR="00290C63" w:rsidRPr="00EF1D06">
        <w:rPr>
          <w:i/>
          <w:color w:val="000000" w:themeColor="text1"/>
        </w:rPr>
        <w:t>Acropora</w:t>
      </w:r>
      <w:r w:rsidR="00290C63" w:rsidRPr="00EF1D06">
        <w:rPr>
          <w:color w:val="000000" w:themeColor="text1"/>
        </w:rPr>
        <w:t xml:space="preserve"> </w:t>
      </w:r>
      <w:r>
        <w:rPr>
          <w:color w:val="000000" w:themeColor="text1"/>
        </w:rPr>
        <w:t xml:space="preserve">within the region, potentially </w:t>
      </w:r>
      <w:r w:rsidR="00290C63">
        <w:rPr>
          <w:color w:val="000000" w:themeColor="text1"/>
        </w:rPr>
        <w:t>indicat</w:t>
      </w:r>
      <w:r>
        <w:rPr>
          <w:color w:val="000000" w:themeColor="text1"/>
        </w:rPr>
        <w:t xml:space="preserve">ing the release from chronic </w:t>
      </w:r>
      <w:r w:rsidR="00290C63">
        <w:rPr>
          <w:color w:val="000000" w:themeColor="text1"/>
        </w:rPr>
        <w:t>broodstock limitation</w:t>
      </w:r>
      <w:r>
        <w:rPr>
          <w:color w:val="000000" w:themeColor="text1"/>
        </w:rPr>
        <w:t>,</w:t>
      </w:r>
      <w:r w:rsidR="00290C63">
        <w:rPr>
          <w:color w:val="000000" w:themeColor="text1"/>
        </w:rPr>
        <w:t xml:space="preserve"> or that </w:t>
      </w:r>
      <w:r w:rsidR="00290C63" w:rsidRPr="00EF1D06">
        <w:rPr>
          <w:color w:val="000000" w:themeColor="text1"/>
        </w:rPr>
        <w:t>atypical currents provided greater connectivity to more distant broodstock</w:t>
      </w:r>
      <w:r w:rsidR="00290C63">
        <w:rPr>
          <w:color w:val="000000" w:themeColor="text1"/>
        </w:rPr>
        <w:t xml:space="preserve"> in that year</w:t>
      </w:r>
      <w:r w:rsidR="00290C63" w:rsidRPr="00EF1D06">
        <w:rPr>
          <w:color w:val="000000" w:themeColor="text1"/>
        </w:rPr>
        <w:t xml:space="preserve">. Irrespective of the source of these larvae, their survival and progression into juvenile size classes </w:t>
      </w:r>
      <w:r w:rsidR="00290C63">
        <w:rPr>
          <w:color w:val="000000" w:themeColor="text1"/>
        </w:rPr>
        <w:t>was not apparent in subsequent surveys of juvenile corals</w:t>
      </w:r>
      <w:r>
        <w:rPr>
          <w:color w:val="000000" w:themeColor="text1"/>
        </w:rPr>
        <w:t xml:space="preserve"> and Cyclone Yasi again reduced the cover of potential broodstock</w:t>
      </w:r>
      <w:r w:rsidR="00290C63" w:rsidRPr="0060612C">
        <w:t xml:space="preserve">. </w:t>
      </w:r>
      <w:r w:rsidR="00A47144">
        <w:t>See case study in section 3.2 for a more detailed exploration of the coral larvae settlement data.</w:t>
      </w:r>
    </w:p>
    <w:p w:rsidR="00290C63" w:rsidRDefault="00290C63" w:rsidP="00290C63"/>
    <w:p w:rsidR="00290C63" w:rsidRDefault="00290C63" w:rsidP="005B4343">
      <w:r>
        <w:t xml:space="preserve">In the face of the severity of recent disturbances it is not unexpected </w:t>
      </w:r>
      <w:r w:rsidR="00CC5020">
        <w:t>that</w:t>
      </w:r>
      <w:r>
        <w:t xml:space="preserve"> coral cover is low</w:t>
      </w:r>
      <w:r w:rsidR="005B4343">
        <w:t xml:space="preserve">, which also </w:t>
      </w:r>
      <w:r w:rsidR="009464DD">
        <w:t>influences</w:t>
      </w:r>
      <w:r>
        <w:t xml:space="preserve"> the overall coral health index. </w:t>
      </w:r>
      <w:r w:rsidR="005B4343">
        <w:t>It</w:t>
      </w:r>
      <w:r>
        <w:t xml:space="preserve"> is essential that coral communities show evidence of resilience by recovering from </w:t>
      </w:r>
      <w:r w:rsidR="005B4343">
        <w:t>disturbance</w:t>
      </w:r>
      <w:r>
        <w:t xml:space="preserve"> events through the survival and growth of coral recruits and remaining colonies. </w:t>
      </w:r>
      <w:r w:rsidR="005B4343">
        <w:t>P</w:t>
      </w:r>
      <w:r>
        <w:t xml:space="preserve">oor water quality </w:t>
      </w:r>
      <w:r w:rsidR="005B4343">
        <w:t xml:space="preserve">has the potential to </w:t>
      </w:r>
      <w:r>
        <w:t>suppress this resilience</w:t>
      </w:r>
      <w:r w:rsidR="00F30C81">
        <w:t xml:space="preserve">, especially by facilitating the growth of macroalgae (De’ath </w:t>
      </w:r>
      <w:r w:rsidR="002053D9">
        <w:t xml:space="preserve">and Fabricius </w:t>
      </w:r>
      <w:r w:rsidR="00F30C81">
        <w:t>2008, 2010)</w:t>
      </w:r>
      <w:r>
        <w:t xml:space="preserve">. </w:t>
      </w:r>
      <w:r w:rsidRPr="0060612C">
        <w:t xml:space="preserve">Macroalgae have been documented to suppress fecundity (Foster </w:t>
      </w:r>
      <w:r w:rsidRPr="007A0227">
        <w:rPr>
          <w:i/>
        </w:rPr>
        <w:t>et al</w:t>
      </w:r>
      <w:r>
        <w:t>.</w:t>
      </w:r>
      <w:r w:rsidRPr="0060612C">
        <w:t xml:space="preserve"> 2008), reduce recruitment of hard corals (Birrell </w:t>
      </w:r>
      <w:r w:rsidRPr="00177A44">
        <w:rPr>
          <w:i/>
        </w:rPr>
        <w:t>et al</w:t>
      </w:r>
      <w:r>
        <w:t xml:space="preserve">. </w:t>
      </w:r>
      <w:r w:rsidRPr="0060612C">
        <w:t>2008</w:t>
      </w:r>
      <w:r>
        <w:t>b</w:t>
      </w:r>
      <w:r w:rsidRPr="0060612C">
        <w:t>, Diaz-Pulido 2010)</w:t>
      </w:r>
      <w:r>
        <w:t xml:space="preserve">, </w:t>
      </w:r>
      <w:r w:rsidRPr="0060612C">
        <w:t>diminish the capacity of growth among local coral communities (Fabricius 2005),</w:t>
      </w:r>
      <w:r>
        <w:t>and suppress</w:t>
      </w:r>
      <w:r w:rsidRPr="0060612C">
        <w:t xml:space="preserve"> </w:t>
      </w:r>
      <w:r>
        <w:t xml:space="preserve">coral recovery by altering coral associated </w:t>
      </w:r>
      <w:r w:rsidRPr="0060612C">
        <w:t xml:space="preserve">microbial communities associated with corals (Morrow </w:t>
      </w:r>
      <w:r w:rsidRPr="00177A44">
        <w:rPr>
          <w:i/>
        </w:rPr>
        <w:t>et al</w:t>
      </w:r>
      <w:r>
        <w:t xml:space="preserve">. </w:t>
      </w:r>
      <w:r w:rsidRPr="0060612C">
        <w:t>2012, Vega Thurb</w:t>
      </w:r>
      <w:r w:rsidR="00F30C81">
        <w:t>e</w:t>
      </w:r>
      <w:r w:rsidRPr="0060612C">
        <w:t xml:space="preserve">r </w:t>
      </w:r>
      <w:r w:rsidRPr="00177A44">
        <w:rPr>
          <w:i/>
        </w:rPr>
        <w:t>et al</w:t>
      </w:r>
      <w:r>
        <w:t xml:space="preserve">. </w:t>
      </w:r>
      <w:r w:rsidRPr="0060612C">
        <w:t>2012).</w:t>
      </w:r>
      <w:r>
        <w:t xml:space="preserve"> Within this region</w:t>
      </w:r>
      <w:r w:rsidR="000E05C0">
        <w:t>,</w:t>
      </w:r>
      <w:r>
        <w:t xml:space="preserve"> macroalgae cover has been persistently high at </w:t>
      </w:r>
      <w:r w:rsidR="000E05C0">
        <w:t>most</w:t>
      </w:r>
      <w:r>
        <w:t xml:space="preserve"> coral locations within the area bounded by frequent exposure to </w:t>
      </w:r>
      <w:r w:rsidR="00B8647E">
        <w:lastRenderedPageBreak/>
        <w:t>plume-type</w:t>
      </w:r>
      <w:r w:rsidR="00024938">
        <w:t xml:space="preserve"> waters</w:t>
      </w:r>
      <w:r>
        <w:t xml:space="preserve"> (Figure 1</w:t>
      </w:r>
      <w:r w:rsidR="00E664D8">
        <w:t>8</w:t>
      </w:r>
      <w:r>
        <w:t>, Figur</w:t>
      </w:r>
      <w:r w:rsidR="00024938">
        <w:t>e A2-6</w:t>
      </w:r>
      <w:r>
        <w:t xml:space="preserve">). </w:t>
      </w:r>
      <w:r w:rsidR="000E05C0">
        <w:t>O</w:t>
      </w:r>
      <w:r>
        <w:t xml:space="preserve">nly at 2m depth at Havannah </w:t>
      </w:r>
      <w:r w:rsidR="004E5B91">
        <w:t xml:space="preserve">has </w:t>
      </w:r>
      <w:r>
        <w:t>macroalga</w:t>
      </w:r>
      <w:r w:rsidR="00F30C81">
        <w:t>l cover</w:t>
      </w:r>
      <w:r w:rsidR="000E05C0">
        <w:t xml:space="preserve"> been decreasing</w:t>
      </w:r>
      <w:r w:rsidR="00F30C81">
        <w:t>,</w:t>
      </w:r>
      <w:r>
        <w:t xml:space="preserve"> coupled with a clear increase in hard coral cover (Figure A2</w:t>
      </w:r>
      <w:r w:rsidR="00024938">
        <w:t>-6</w:t>
      </w:r>
      <w:r>
        <w:t>)</w:t>
      </w:r>
      <w:r w:rsidR="00F30C81">
        <w:t xml:space="preserve">. </w:t>
      </w:r>
      <w:r w:rsidR="000E05C0">
        <w:t>While not a water quality monitoring site, based on the flood exposure map (Figure 1</w:t>
      </w:r>
      <w:r w:rsidR="00E664D8">
        <w:t>8</w:t>
      </w:r>
      <w:r w:rsidR="000E05C0">
        <w:t xml:space="preserve">) it is likely that the water quality is better at Havannah compared </w:t>
      </w:r>
      <w:r w:rsidR="005D4A45">
        <w:t xml:space="preserve">to </w:t>
      </w:r>
      <w:r>
        <w:t>th</w:t>
      </w:r>
      <w:r w:rsidR="000E05C0">
        <w:t>e other</w:t>
      </w:r>
      <w:r>
        <w:t xml:space="preserve"> reefs </w:t>
      </w:r>
      <w:r w:rsidR="000E05C0">
        <w:t>in this region that have a sus</w:t>
      </w:r>
      <w:r>
        <w:t xml:space="preserve">tained high cover of macroalgae. While links between coral cover and larval supply have been discussed above, we cannot exclude the role of high macroalgae cover from further suppressing the density of juvenile colonies observed at some reefs. The only reef in the region with consistently moderate to high densities of </w:t>
      </w:r>
      <w:r w:rsidRPr="00C96626">
        <w:t>juvenile</w:t>
      </w:r>
      <w:r>
        <w:t xml:space="preserve"> corals is Lady Elliot Reef at 2m depth</w:t>
      </w:r>
      <w:r w:rsidR="000E05C0">
        <w:t xml:space="preserve">. However, the juvenile community was dominated by </w:t>
      </w:r>
      <w:r>
        <w:t xml:space="preserve">unusually high densities of juvenile mushroom corals (Fungiidae) and a strong recruitment of </w:t>
      </w:r>
      <w:r w:rsidR="00024938">
        <w:t xml:space="preserve">Dendrophyliidae - genus </w:t>
      </w:r>
      <w:r w:rsidRPr="00051F24">
        <w:rPr>
          <w:i/>
        </w:rPr>
        <w:t>Turbinaria</w:t>
      </w:r>
      <w:r w:rsidR="00024938">
        <w:rPr>
          <w:i/>
        </w:rPr>
        <w:t>,</w:t>
      </w:r>
      <w:r>
        <w:t xml:space="preserve"> in 2012 (</w:t>
      </w:r>
      <w:r w:rsidRPr="00024938">
        <w:t>Figure A2</w:t>
      </w:r>
      <w:r w:rsidR="00024938" w:rsidRPr="00024938">
        <w:t>-</w:t>
      </w:r>
      <w:r w:rsidR="00024938">
        <w:t>6</w:t>
      </w:r>
      <w:r>
        <w:t xml:space="preserve">). Finally, low rates of coral cover increase during periods when no acute disturbances are recorded have been a feature of </w:t>
      </w:r>
      <w:r w:rsidR="002F1731">
        <w:t xml:space="preserve">the </w:t>
      </w:r>
      <w:r>
        <w:t>coral communities in this region (</w:t>
      </w:r>
      <w:r w:rsidRPr="00024938">
        <w:t>Table A2</w:t>
      </w:r>
      <w:r w:rsidR="00024938" w:rsidRPr="00024938">
        <w:t>-</w:t>
      </w:r>
      <w:r w:rsidR="00B6405A">
        <w:t>6, A2-7</w:t>
      </w:r>
      <w:r w:rsidR="00EE42B4">
        <w:t>)</w:t>
      </w:r>
      <w:r w:rsidRPr="00024938">
        <w:t>.</w:t>
      </w:r>
      <w:r>
        <w:t xml:space="preserve">  In </w:t>
      </w:r>
      <w:r w:rsidR="00024938">
        <w:t xml:space="preserve">the </w:t>
      </w:r>
      <w:r>
        <w:t xml:space="preserve">three years leading up to 2013 </w:t>
      </w:r>
      <w:r w:rsidR="00024938">
        <w:t xml:space="preserve">it was </w:t>
      </w:r>
      <w:r>
        <w:t xml:space="preserve">only at Palms East, the 2m depth at Havannah and Middle </w:t>
      </w:r>
      <w:r w:rsidR="00F30C81">
        <w:t xml:space="preserve">Rf </w:t>
      </w:r>
      <w:r>
        <w:t>that coral cover had increased at or above rates expected for the coral communities present</w:t>
      </w:r>
      <w:r w:rsidR="00024938">
        <w:t xml:space="preserve"> (Table A2-</w:t>
      </w:r>
      <w:r w:rsidR="00B6405A">
        <w:t>6</w:t>
      </w:r>
      <w:r w:rsidR="00F30C81">
        <w:t>,</w:t>
      </w:r>
      <w:r w:rsidR="00024938">
        <w:t>)</w:t>
      </w:r>
      <w:r>
        <w:t xml:space="preserve">. </w:t>
      </w:r>
      <w:r w:rsidR="00F30C81">
        <w:t>N</w:t>
      </w:r>
      <w:r>
        <w:t xml:space="preserve">one of these reefs </w:t>
      </w:r>
      <w:r w:rsidR="00F30C81">
        <w:t>had</w:t>
      </w:r>
      <w:r>
        <w:t xml:space="preserve"> a high cover of macroalgae over this period</w:t>
      </w:r>
      <w:r w:rsidR="00024938">
        <w:t xml:space="preserve"> (Figure A2-6)</w:t>
      </w:r>
      <w:r>
        <w:t>.</w:t>
      </w:r>
    </w:p>
    <w:p w:rsidR="00290C63" w:rsidRPr="0060612C" w:rsidRDefault="00290C63" w:rsidP="00290C63"/>
    <w:p w:rsidR="00290C63" w:rsidRDefault="00290C63" w:rsidP="00290C63">
      <w:r w:rsidRPr="00490557">
        <w:rPr>
          <w:color w:val="000000" w:themeColor="text1"/>
        </w:rPr>
        <w:t>The composition of coral communities vary in response to environmental gradients</w:t>
      </w:r>
      <w:r>
        <w:rPr>
          <w:color w:val="000000" w:themeColor="text1"/>
        </w:rPr>
        <w:t>,</w:t>
      </w:r>
      <w:r w:rsidRPr="00490557">
        <w:rPr>
          <w:color w:val="000000" w:themeColor="text1"/>
        </w:rPr>
        <w:t xml:space="preserve"> with water clarity and exposure to sedimentation widely acknowledged as key parameters</w:t>
      </w:r>
      <w:r>
        <w:t>. Within this region there is a shift from communi</w:t>
      </w:r>
      <w:r w:rsidR="00024938">
        <w:t xml:space="preserve">ties dominated by the families </w:t>
      </w:r>
      <w:r>
        <w:t xml:space="preserve">Acroporidae, Pocilloporidae and Poritidae (genus </w:t>
      </w:r>
      <w:r w:rsidRPr="0051284F">
        <w:rPr>
          <w:i/>
        </w:rPr>
        <w:t>Porites</w:t>
      </w:r>
      <w:r>
        <w:t xml:space="preserve">) in clearer waters through to communities dominated by families such as Agariciidae, Oculinidae, Pectiniidae and Poritidae (Genus </w:t>
      </w:r>
      <w:r w:rsidRPr="0051284F">
        <w:rPr>
          <w:i/>
        </w:rPr>
        <w:t>Goniopora</w:t>
      </w:r>
      <w:r>
        <w:t xml:space="preserve">) in more turbid and sheltered settings (Figure </w:t>
      </w:r>
      <w:r w:rsidR="00024938" w:rsidRPr="00024938">
        <w:t>A2-6</w:t>
      </w:r>
      <w:r>
        <w:t>). In addition to selecting for different community types, the environmental setting of these reefs has also resulted in differential exposure to disturbances. The orientation of the reef differentially exposes corals to physical damage by cyclone driven waves, while differences in community composition result in differential impact of bleaching events as susceptibility to thermal stress varies among species (Baird and Marshall 2002). The communities dominated by Acroporidae</w:t>
      </w:r>
      <w:r w:rsidR="008D199E">
        <w:t xml:space="preserve">: Palms East, Palms West (2m) and Magnetic (2m) </w:t>
      </w:r>
      <w:r>
        <w:t xml:space="preserve">have been most </w:t>
      </w:r>
      <w:r w:rsidR="002F7A53">
        <w:t xml:space="preserve">damaged </w:t>
      </w:r>
      <w:r>
        <w:t>by cyclones and bleaching events and in 2013 share very low coral cover</w:t>
      </w:r>
      <w:r w:rsidR="002C3B96">
        <w:t xml:space="preserve"> (Figure A2-6)</w:t>
      </w:r>
      <w:r>
        <w:t xml:space="preserve">. </w:t>
      </w:r>
      <w:r w:rsidR="008D199E">
        <w:t xml:space="preserve">The exception is Havannah where the Acroporidae at 2m was sheltered from </w:t>
      </w:r>
      <w:r w:rsidR="000F0DD5">
        <w:t>Cyclone</w:t>
      </w:r>
      <w:r w:rsidR="008D199E">
        <w:t xml:space="preserve"> Yasi and cover has recently increased. </w:t>
      </w:r>
      <w:r>
        <w:t>Conversely</w:t>
      </w:r>
      <w:r w:rsidR="002C3B96">
        <w:t>,</w:t>
      </w:r>
      <w:r>
        <w:t xml:space="preserve"> the relatively shel</w:t>
      </w:r>
      <w:r w:rsidR="00024938">
        <w:t xml:space="preserve">tered communities at Middle </w:t>
      </w:r>
      <w:r w:rsidR="002C3B96">
        <w:t xml:space="preserve">Rf </w:t>
      </w:r>
      <w:r>
        <w:t xml:space="preserve">and </w:t>
      </w:r>
      <w:r w:rsidR="00024938">
        <w:t xml:space="preserve">at the </w:t>
      </w:r>
      <w:r>
        <w:t xml:space="preserve">5m depth at Lady Elliot </w:t>
      </w:r>
      <w:r w:rsidR="002C3B96">
        <w:t xml:space="preserve">Rf </w:t>
      </w:r>
      <w:r>
        <w:t xml:space="preserve">maintain </w:t>
      </w:r>
      <w:r w:rsidR="002C3B96">
        <w:t xml:space="preserve">a </w:t>
      </w:r>
      <w:r>
        <w:t>moderate coral cover due to being sheltered from recent cyclones and having a high representation of species relatively resistant to both thermal stress, and high turbidity.</w:t>
      </w:r>
    </w:p>
    <w:p w:rsidR="00290C63" w:rsidRPr="0060612C" w:rsidRDefault="00290C63" w:rsidP="00290C63"/>
    <w:p w:rsidR="00290C63" w:rsidRDefault="00024938" w:rsidP="00290C63">
      <w:r>
        <w:t>Recent pala</w:t>
      </w:r>
      <w:r w:rsidR="00290C63">
        <w:t>eoecological evidence suggests that present-day coral assemblages in the Burdekin Region</w:t>
      </w:r>
      <w:r w:rsidR="002C3B96">
        <w:t xml:space="preserve"> are the result of a shifted </w:t>
      </w:r>
      <w:r w:rsidR="00290C63">
        <w:t xml:space="preserve">baseline; from dominant arborescent </w:t>
      </w:r>
      <w:r w:rsidR="00290C63" w:rsidRPr="00F529A7">
        <w:rPr>
          <w:i/>
        </w:rPr>
        <w:t>Acropora</w:t>
      </w:r>
      <w:r w:rsidR="00290C63">
        <w:t xml:space="preserve"> to a remnant community of sparse </w:t>
      </w:r>
      <w:r w:rsidR="00290C63" w:rsidRPr="00091F1D">
        <w:rPr>
          <w:i/>
        </w:rPr>
        <w:t>Acropora</w:t>
      </w:r>
      <w:r w:rsidR="004E5B91">
        <w:t xml:space="preserve"> and/</w:t>
      </w:r>
      <w:r w:rsidR="00290C63">
        <w:t>or dominant non-</w:t>
      </w:r>
      <w:r w:rsidR="00290C63" w:rsidRPr="00091F1D">
        <w:rPr>
          <w:i/>
        </w:rPr>
        <w:t>Acropora</w:t>
      </w:r>
      <w:r w:rsidR="00290C63">
        <w:t xml:space="preserve"> species (Roff </w:t>
      </w:r>
      <w:r w:rsidR="00290C63" w:rsidRPr="00A66CED">
        <w:rPr>
          <w:i/>
        </w:rPr>
        <w:t>et al</w:t>
      </w:r>
      <w:r w:rsidR="00290C63">
        <w:rPr>
          <w:i/>
        </w:rPr>
        <w:t>.</w:t>
      </w:r>
      <w:r w:rsidR="00290C63">
        <w:t xml:space="preserve"> 2013). An implied cause of this change is the sustained decline in water quality resulting from the expansion of agriculture in the catchment. Exposed to increased chro</w:t>
      </w:r>
      <w:r w:rsidR="004E5B91">
        <w:t xml:space="preserve">nic stress the, once ubiquitous </w:t>
      </w:r>
      <w:r w:rsidR="00290C63">
        <w:t xml:space="preserve">suite of arborescent </w:t>
      </w:r>
      <w:r w:rsidR="00290C63" w:rsidRPr="00091F1D">
        <w:rPr>
          <w:i/>
        </w:rPr>
        <w:t>Acropora</w:t>
      </w:r>
      <w:r w:rsidR="00290C63">
        <w:t xml:space="preserve"> </w:t>
      </w:r>
      <w:r w:rsidR="00561D3D">
        <w:t>species</w:t>
      </w:r>
      <w:r w:rsidR="00290C63">
        <w:t xml:space="preserve"> were no longer able to recover from recurring impacts of cyclones and floodwaters, suffering a systematic collapse between 1920 and 1955. In the context of Roff </w:t>
      </w:r>
      <w:r w:rsidR="00290C63" w:rsidRPr="00AE75D5">
        <w:rPr>
          <w:i/>
        </w:rPr>
        <w:t>et al</w:t>
      </w:r>
      <w:r w:rsidR="00290C63">
        <w:t xml:space="preserve">. 2013, the current </w:t>
      </w:r>
      <w:r w:rsidR="00290C63" w:rsidRPr="00091F1D">
        <w:rPr>
          <w:i/>
        </w:rPr>
        <w:t>Acropora</w:t>
      </w:r>
      <w:r w:rsidR="00290C63">
        <w:t xml:space="preserve"> assemblages on inshore reefs represent fragile communities exposed to poor water quality, with low resistance and resilience, and an uncertain future. This interpretation is supported by </w:t>
      </w:r>
      <w:r w:rsidR="00561D3D">
        <w:t xml:space="preserve">our observations of increased levels of disease in 2007-2009 (Figure A2-10) that coincide </w:t>
      </w:r>
      <w:r w:rsidR="002C3B96">
        <w:t xml:space="preserve">with </w:t>
      </w:r>
      <w:r w:rsidR="00561D3D">
        <w:t>increased discharge of the Burdekin River (Table A2-1</w:t>
      </w:r>
      <w:r w:rsidR="002C3B96">
        <w:t xml:space="preserve">, </w:t>
      </w:r>
      <w:r w:rsidR="003F2DDD">
        <w:t xml:space="preserve">Figure </w:t>
      </w:r>
      <w:r w:rsidR="004B0635">
        <w:t>1</w:t>
      </w:r>
      <w:r w:rsidR="003F2DDD">
        <w:t>9</w:t>
      </w:r>
      <w:r w:rsidR="00561D3D">
        <w:t xml:space="preserve">) and elevation in </w:t>
      </w:r>
      <w:r w:rsidR="003B32C7">
        <w:t>NOx</w:t>
      </w:r>
      <w:r w:rsidR="00561D3D">
        <w:t xml:space="preserve"> concentrations in the regions waters (</w:t>
      </w:r>
      <w:r w:rsidR="00E664D8">
        <w:t>Figure 11</w:t>
      </w:r>
      <w:r w:rsidR="00561D3D">
        <w:t>d) suggesting the ongoing selection for benthic communities tolerant of the elevated levels of pollutants delivered in flood plumes.</w:t>
      </w:r>
      <w:r w:rsidR="00290C63" w:rsidRPr="0060612C">
        <w:t xml:space="preserve"> </w:t>
      </w:r>
      <w:r w:rsidR="004F4C2B">
        <w:t xml:space="preserve">Nutrient enrichment has been suggested as increasing the incidence of coral disease (Vega Thurber et al. 2013). </w:t>
      </w:r>
      <w:r w:rsidR="003B32C7">
        <w:t xml:space="preserve">The potential links between high NOx concentrations and a reduction in coral bleaching threshold (Wooldridge </w:t>
      </w:r>
      <w:r w:rsidR="00EE42B4">
        <w:t>2009</w:t>
      </w:r>
      <w:r w:rsidR="003B32C7">
        <w:t xml:space="preserve">) my help to explain the reasons that corals in this region </w:t>
      </w:r>
      <w:r w:rsidR="002F7A53">
        <w:t>suffered such high mortality</w:t>
      </w:r>
      <w:r w:rsidR="00955E13">
        <w:t xml:space="preserve"> attributed to thermal</w:t>
      </w:r>
      <w:r w:rsidR="003B32C7">
        <w:t xml:space="preserve"> bleaching in 1998 and also the decline of the branching </w:t>
      </w:r>
      <w:r w:rsidR="003B32C7" w:rsidRPr="003B32C7">
        <w:rPr>
          <w:i/>
        </w:rPr>
        <w:t>Acropora</w:t>
      </w:r>
      <w:r w:rsidR="003B32C7">
        <w:t xml:space="preserve"> described by Roff </w:t>
      </w:r>
      <w:r w:rsidR="003B32C7" w:rsidRPr="003B32C7">
        <w:rPr>
          <w:i/>
        </w:rPr>
        <w:t>et al.</w:t>
      </w:r>
      <w:r w:rsidR="003B32C7">
        <w:t xml:space="preserve"> (2013).</w:t>
      </w:r>
    </w:p>
    <w:p w:rsidR="00290C63" w:rsidRPr="003A0C2F" w:rsidRDefault="00290C63" w:rsidP="00290C63">
      <w:pPr>
        <w:rPr>
          <w:color w:val="4F81BD"/>
        </w:rPr>
      </w:pPr>
    </w:p>
    <w:p w:rsidR="00290C63" w:rsidRDefault="00290C63" w:rsidP="00290C63">
      <w:pPr>
        <w:rPr>
          <w:color w:val="000000" w:themeColor="text1"/>
        </w:rPr>
      </w:pPr>
    </w:p>
    <w:p w:rsidR="00E227AF" w:rsidRDefault="00E30D2A" w:rsidP="00E227AF">
      <w:r>
        <w:rPr>
          <w:noProof/>
          <w:lang w:val="en-AU" w:eastAsia="en-AU"/>
        </w:rPr>
        <w:drawing>
          <wp:inline distT="0" distB="0" distL="0" distR="0" wp14:anchorId="0361C074" wp14:editId="5820C162">
            <wp:extent cx="5731510" cy="6877812"/>
            <wp:effectExtent l="0" t="0" r="2540" b="0"/>
            <wp:docPr id="210" name="Filename hint" descr="Figure 21 Water quality trends in the Burdekin region. &#10;Water quality index colour coding: dark green- ‘very good’; light green-‘good’; yellow – ‘moderate; orange – ‘poor’; red – ‘very poor’. The water quality index is the aggregate of variables  plotted in with the exception of NOx and calculated as described in Appendix 1.2.3. Trends in manually sampled water quality variables are represented by blue lines with blue shaded areas defining 95% confidence intervals of those trends, black dots represent observed data. Trends of records from ECO FLNTUSB instruments are represented in red, individual records are not displayed. Dashed reference lines indicate guideline values.&#10;" title="Figure 21 Water quality trends in the Burdekin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 name="Filename hint"/>
                    <pic:cNvPicPr/>
                  </pic:nvPicPr>
                  <pic:blipFill>
                    <a:blip r:embed="rId319"/>
                    <a:stretch>
                      <a:fillRect/>
                    </a:stretch>
                  </pic:blipFill>
                  <pic:spPr>
                    <a:xfrm>
                      <a:off x="0" y="0"/>
                      <a:ext cx="5731510" cy="6877812"/>
                    </a:xfrm>
                    <a:prstGeom prst="rect">
                      <a:avLst/>
                    </a:prstGeom>
                  </pic:spPr>
                </pic:pic>
              </a:graphicData>
            </a:graphic>
          </wp:inline>
        </w:drawing>
      </w:r>
    </w:p>
    <w:p w:rsidR="00E227AF" w:rsidRDefault="00E227AF" w:rsidP="00E227AF">
      <w:pPr>
        <w:pStyle w:val="Caption"/>
      </w:pPr>
      <w:bookmarkStart w:id="89" w:name="_Toc392930501"/>
      <w:r>
        <w:t xml:space="preserve">Figure </w:t>
      </w:r>
      <w:r>
        <w:fldChar w:fldCharType="begin"/>
      </w:r>
      <w:r>
        <w:instrText xml:space="preserve"> SEQ Figure \* ARABIC </w:instrText>
      </w:r>
      <w:r>
        <w:fldChar w:fldCharType="separate"/>
      </w:r>
      <w:r w:rsidR="00D523D3">
        <w:rPr>
          <w:noProof/>
        </w:rPr>
        <w:t>21</w:t>
      </w:r>
      <w:r>
        <w:fldChar w:fldCharType="end"/>
      </w:r>
      <w:r>
        <w:tab/>
      </w:r>
      <w:r>
        <w:tab/>
        <w:t>Water quality trends in the Burdekin region.</w:t>
      </w:r>
      <w:bookmarkEnd w:id="89"/>
      <w:r>
        <w:t xml:space="preserve"> </w:t>
      </w:r>
    </w:p>
    <w:p w:rsidR="00FE7D66" w:rsidRPr="003B1E23" w:rsidRDefault="00FE7D66" w:rsidP="00FE7D66">
      <w:r w:rsidRPr="00133452">
        <w:rPr>
          <w:rStyle w:val="IntenseReference"/>
        </w:rPr>
        <w:t>Water quality index colour coding: dark green- ‘very good’; light green-‘good’; yellow – ‘moderate; orange – ‘poor’; red – ‘very poor’</w:t>
      </w:r>
      <w:r>
        <w:rPr>
          <w:rStyle w:val="IntenseReference"/>
        </w:rPr>
        <w:t xml:space="preserve">. The water quality index is </w:t>
      </w:r>
      <w:r w:rsidR="00EE065F">
        <w:rPr>
          <w:rStyle w:val="IntenseReference"/>
        </w:rPr>
        <w:t>the aggregate</w:t>
      </w:r>
      <w:r>
        <w:rPr>
          <w:rStyle w:val="IntenseReference"/>
        </w:rPr>
        <w:t xml:space="preserve"> of variables  plotted in with the exception of NOx and calculated as described in Appendix 1</w:t>
      </w:r>
      <w:r w:rsidR="003253E1">
        <w:rPr>
          <w:rStyle w:val="IntenseReference"/>
        </w:rPr>
        <w:t>.2.3</w:t>
      </w:r>
      <w:r>
        <w:rPr>
          <w:rStyle w:val="IntenseReference"/>
        </w:rPr>
        <w:t xml:space="preserve">. </w:t>
      </w:r>
      <w:r w:rsidRPr="00133452">
        <w:rPr>
          <w:rStyle w:val="IntenseReference"/>
        </w:rPr>
        <w:t>Trends in manually sampled water quality variables are represented by blue lines with blue shaded areas defining 95% confidence intervals of those trends, black dots represent observed data. Trends of records from ECO FLNTUSB instruments are represented in red, individual records are not displayed.</w:t>
      </w:r>
      <w:r>
        <w:rPr>
          <w:rStyle w:val="IntenseReference"/>
        </w:rPr>
        <w:t xml:space="preserve"> Dashed reference lines indicate guideline values.</w:t>
      </w:r>
    </w:p>
    <w:p w:rsidR="00E227AF" w:rsidRPr="00133452" w:rsidRDefault="00E227AF" w:rsidP="00E227AF">
      <w:pPr>
        <w:pStyle w:val="Caption"/>
        <w:jc w:val="both"/>
        <w:rPr>
          <w:rStyle w:val="IntenseReference"/>
        </w:rPr>
      </w:pPr>
      <w:r w:rsidRPr="00133452">
        <w:rPr>
          <w:rStyle w:val="IntenseReference"/>
        </w:rPr>
        <w:t>.</w:t>
      </w:r>
    </w:p>
    <w:p w:rsidR="00290C63" w:rsidRDefault="00290C63" w:rsidP="00290C63">
      <w:pPr>
        <w:rPr>
          <w:color w:val="000000" w:themeColor="text1"/>
        </w:rPr>
      </w:pPr>
    </w:p>
    <w:p w:rsidR="00057454" w:rsidRPr="003A0C2F" w:rsidRDefault="00057454" w:rsidP="002250E5">
      <w:pPr>
        <w:rPr>
          <w:color w:val="4F81BD"/>
        </w:rPr>
      </w:pPr>
    </w:p>
    <w:p w:rsidR="00330319" w:rsidRDefault="00330319" w:rsidP="008940E1">
      <w:pPr>
        <w:rPr>
          <w:color w:val="000000" w:themeColor="text1"/>
        </w:rPr>
      </w:pPr>
    </w:p>
    <w:p w:rsidR="00492E1A" w:rsidRDefault="00492E1A" w:rsidP="008940E1">
      <w:pPr>
        <w:rPr>
          <w:color w:val="000000" w:themeColor="text1"/>
        </w:rPr>
      </w:pPr>
    </w:p>
    <w:p w:rsidR="00492E1A" w:rsidRDefault="00492E1A" w:rsidP="00492E1A">
      <w:pPr>
        <w:spacing w:before="5" w:after="5"/>
        <w:ind w:left="5" w:right="5"/>
        <w:jc w:val="center"/>
      </w:pPr>
    </w:p>
    <w:p w:rsidR="00881D39" w:rsidRDefault="00881D39" w:rsidP="00881D39"/>
    <w:p w:rsidR="00492E1A" w:rsidRDefault="000F73A9" w:rsidP="00114ABC">
      <w:pPr>
        <w:pStyle w:val="Caption"/>
      </w:pPr>
      <w:r>
        <w:rPr>
          <w:noProof/>
          <w:lang w:val="en-AU" w:eastAsia="en-AU"/>
        </w:rPr>
        <w:drawing>
          <wp:inline distT="0" distB="0" distL="0" distR="0" wp14:anchorId="7BA7C2FC" wp14:editId="6DF03D72">
            <wp:extent cx="5731510" cy="6877812"/>
            <wp:effectExtent l="0" t="0" r="2540" b="0"/>
            <wp:docPr id="17" name="Filename hint" descr="Figure 22 Coral reef community and sediment quality trends in the Burdekin region. &#10;Coral health index colour coding: dark green- ‘very good’; light green-‘good’; yellow – ‘moderate; orange – ‘poor’; red – ‘very poor’. Coral index is calculated from variables plotted in d, f, h, along with the derived estimate of “rate of cover increase” as described in  Appendix 1.3.7.Trends in Foram index, sediment and benthic community variables are represented by blue lines with blue shaded areas defining 95% confidence intervals of those trends, grey lines represent observed profiles averaged over depths at individual reefs.&#10;" title="Figure 22 Coral reef community and sediment quality trends in the Burdekin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Filename hint"/>
                    <pic:cNvPicPr/>
                  </pic:nvPicPr>
                  <pic:blipFill>
                    <a:blip r:embed="rId320"/>
                    <a:stretch>
                      <a:fillRect/>
                    </a:stretch>
                  </pic:blipFill>
                  <pic:spPr>
                    <a:xfrm>
                      <a:off x="0" y="0"/>
                      <a:ext cx="5731510" cy="6877812"/>
                    </a:xfrm>
                    <a:prstGeom prst="rect">
                      <a:avLst/>
                    </a:prstGeom>
                  </pic:spPr>
                </pic:pic>
              </a:graphicData>
            </a:graphic>
          </wp:inline>
        </w:drawing>
      </w:r>
    </w:p>
    <w:p w:rsidR="00492E1A" w:rsidRDefault="00492E1A" w:rsidP="00492E1A"/>
    <w:p w:rsidR="00492E1A" w:rsidRDefault="00492E1A" w:rsidP="00492E1A">
      <w:pPr>
        <w:spacing w:before="5" w:after="5"/>
        <w:ind w:left="5" w:right="5"/>
        <w:jc w:val="center"/>
      </w:pPr>
    </w:p>
    <w:p w:rsidR="00881D39" w:rsidRDefault="00881D39" w:rsidP="001252B2">
      <w:pPr>
        <w:pStyle w:val="Caption"/>
      </w:pPr>
      <w:bookmarkStart w:id="90" w:name="_Toc392930502"/>
      <w:r>
        <w:t xml:space="preserve">Figure </w:t>
      </w:r>
      <w:r>
        <w:fldChar w:fldCharType="begin"/>
      </w:r>
      <w:r>
        <w:instrText xml:space="preserve"> SEQ Figure \* ARABIC </w:instrText>
      </w:r>
      <w:r>
        <w:fldChar w:fldCharType="separate"/>
      </w:r>
      <w:r w:rsidR="00D523D3">
        <w:rPr>
          <w:noProof/>
        </w:rPr>
        <w:t>22</w:t>
      </w:r>
      <w:r>
        <w:fldChar w:fldCharType="end"/>
      </w:r>
      <w:r>
        <w:tab/>
      </w:r>
      <w:r w:rsidR="00BD1AD9">
        <w:tab/>
      </w:r>
      <w:r w:rsidR="001252B2">
        <w:t>Coral reef community and sediment quality trends in the Burdekin region.</w:t>
      </w:r>
      <w:bookmarkEnd w:id="90"/>
      <w:r w:rsidR="001252B2">
        <w:t xml:space="preserve"> </w:t>
      </w:r>
    </w:p>
    <w:p w:rsidR="00492E1A" w:rsidRPr="00EC3C87" w:rsidRDefault="006F3017" w:rsidP="008940E1">
      <w:pPr>
        <w:rPr>
          <w:color w:val="000000" w:themeColor="text1"/>
        </w:rPr>
      </w:pPr>
      <w:r w:rsidRPr="00B21399">
        <w:rPr>
          <w:rStyle w:val="IntenseReference"/>
        </w:rPr>
        <w:t xml:space="preserve">Coral health index colour coding: dark green- ‘very good’; light green-‘good’; yellow – ‘moderate; orange – ‘poor’; red – ‘very poor’. </w:t>
      </w:r>
      <w:r>
        <w:rPr>
          <w:rStyle w:val="IntenseReference"/>
        </w:rPr>
        <w:t xml:space="preserve">Coral index is calculated from variables plotted </w:t>
      </w:r>
      <w:r w:rsidR="00EE065F">
        <w:rPr>
          <w:rStyle w:val="IntenseReference"/>
        </w:rPr>
        <w:t>in d</w:t>
      </w:r>
      <w:r>
        <w:rPr>
          <w:rStyle w:val="IntenseReference"/>
        </w:rPr>
        <w:t>, f, h, along with the derived estimate of “rate of cover increase” as described in  Appendix 1</w:t>
      </w:r>
      <w:r w:rsidR="003253E1">
        <w:rPr>
          <w:rStyle w:val="IntenseReference"/>
        </w:rPr>
        <w:t>.</w:t>
      </w:r>
      <w:r w:rsidR="00C93074">
        <w:rPr>
          <w:rStyle w:val="IntenseReference"/>
        </w:rPr>
        <w:t>3.7</w:t>
      </w:r>
      <w:r>
        <w:rPr>
          <w:rStyle w:val="IntenseReference"/>
        </w:rPr>
        <w:t>.</w:t>
      </w:r>
      <w:r w:rsidRPr="00B21399">
        <w:rPr>
          <w:rStyle w:val="IntenseReference"/>
        </w:rPr>
        <w:t xml:space="preserve">Trends in Foram index, sediment and benthic community variables are represented by blue lines with blue shaded areas defining 95% confidence intervals of those trends, grey lines represent observed profiles </w:t>
      </w:r>
      <w:r w:rsidR="000F73A9">
        <w:rPr>
          <w:rStyle w:val="IntenseReference"/>
        </w:rPr>
        <w:t xml:space="preserve">averaged over depths </w:t>
      </w:r>
      <w:r w:rsidRPr="00B21399">
        <w:rPr>
          <w:rStyle w:val="IntenseReference"/>
        </w:rPr>
        <w:t>at individual reefs.</w:t>
      </w:r>
    </w:p>
    <w:p w:rsidR="00EC3C87" w:rsidRPr="00EC3C87" w:rsidRDefault="00057454" w:rsidP="003F7270">
      <w:pPr>
        <w:pStyle w:val="Caption"/>
        <w:rPr>
          <w:color w:val="000000"/>
        </w:rPr>
      </w:pPr>
      <w:r w:rsidRPr="003A0C2F">
        <w:br w:type="page"/>
      </w:r>
      <w:bookmarkStart w:id="91" w:name="_Toc167192445"/>
    </w:p>
    <w:p w:rsidR="00EC3C87" w:rsidRPr="00EC3C87" w:rsidRDefault="00EC3C87" w:rsidP="00EC3C87">
      <w:pPr>
        <w:pStyle w:val="Heading3"/>
        <w:rPr>
          <w:color w:val="000000"/>
        </w:rPr>
      </w:pPr>
      <w:bookmarkStart w:id="92" w:name="_Toc393133579"/>
      <w:r w:rsidRPr="00EC3C87">
        <w:rPr>
          <w:color w:val="000000"/>
        </w:rPr>
        <w:lastRenderedPageBreak/>
        <w:t>3.</w:t>
      </w:r>
      <w:r w:rsidR="002C3B96">
        <w:rPr>
          <w:color w:val="000000"/>
        </w:rPr>
        <w:t>1</w:t>
      </w:r>
      <w:r w:rsidRPr="00EC3C87">
        <w:rPr>
          <w:color w:val="000000"/>
        </w:rPr>
        <w:t>.5</w:t>
      </w:r>
      <w:r w:rsidRPr="00EC3C87">
        <w:rPr>
          <w:color w:val="000000"/>
        </w:rPr>
        <w:tab/>
        <w:t>Mackay Whitsunday Region</w:t>
      </w:r>
      <w:bookmarkEnd w:id="92"/>
      <w:r w:rsidRPr="00EC3C87">
        <w:rPr>
          <w:color w:val="000000"/>
        </w:rPr>
        <w:t xml:space="preserve"> </w:t>
      </w:r>
    </w:p>
    <w:p w:rsidR="00901EE5" w:rsidRDefault="00901EE5" w:rsidP="00EC3C87">
      <w:pPr>
        <w:rPr>
          <w:color w:val="000000"/>
        </w:rPr>
      </w:pPr>
    </w:p>
    <w:p w:rsidR="00777A8B" w:rsidRDefault="00777A8B" w:rsidP="00777A8B">
      <w:r w:rsidRPr="004C7920">
        <w:t xml:space="preserve">The </w:t>
      </w:r>
      <w:r>
        <w:t xml:space="preserve">Mackay </w:t>
      </w:r>
      <w:r w:rsidRPr="004C7920">
        <w:t xml:space="preserve">Whitsunday </w:t>
      </w:r>
      <w:r>
        <w:t>Region</w:t>
      </w:r>
      <w:r w:rsidRPr="004C7920">
        <w:t xml:space="preserve"> </w:t>
      </w:r>
      <w:r>
        <w:t>is</w:t>
      </w:r>
      <w:r w:rsidRPr="004C7920">
        <w:t xml:space="preserve"> located in the central section of</w:t>
      </w:r>
      <w:r>
        <w:t xml:space="preserve"> </w:t>
      </w:r>
      <w:r w:rsidRPr="004C7920">
        <w:t>the GBR</w:t>
      </w:r>
      <w:r>
        <w:t xml:space="preserve"> and comprises four major river catchments, the Proserpine, </w:t>
      </w:r>
      <w:r w:rsidRPr="004C7920">
        <w:t>O’Connell</w:t>
      </w:r>
      <w:r>
        <w:t>, Pi</w:t>
      </w:r>
      <w:r w:rsidR="00C36F37">
        <w:t xml:space="preserve">oneer and Plane catchments that enter the sea to the south of the monitoring locations. </w:t>
      </w:r>
      <w:r>
        <w:t xml:space="preserve">The region is also </w:t>
      </w:r>
      <w:r w:rsidR="00C93074">
        <w:t xml:space="preserve">potentially </w:t>
      </w:r>
      <w:r>
        <w:t xml:space="preserve">influenced by </w:t>
      </w:r>
      <w:r w:rsidR="00C93074">
        <w:t xml:space="preserve">runoff from </w:t>
      </w:r>
      <w:r>
        <w:t>the Burdekin and Fitzroy rivers during extreme events</w:t>
      </w:r>
      <w:r w:rsidR="00C93074">
        <w:t xml:space="preserve"> or through longer</w:t>
      </w:r>
      <w:r w:rsidR="002011D3">
        <w:t>-</w:t>
      </w:r>
      <w:r w:rsidR="00C93074">
        <w:t>term transport and mixing</w:t>
      </w:r>
      <w:r>
        <w:t>. The climate in this region is wet or mixed wet and dry tropic</w:t>
      </w:r>
      <w:r w:rsidR="00911536">
        <w:t>al with the catchment land use</w:t>
      </w:r>
      <w:r w:rsidRPr="004C7920">
        <w:t xml:space="preserve"> dominated by agriculture</w:t>
      </w:r>
      <w:r>
        <w:t xml:space="preserve"> broadly divided into grazing in the upper catchments and</w:t>
      </w:r>
      <w:r w:rsidRPr="004C7920">
        <w:t xml:space="preserve"> sugarcane</w:t>
      </w:r>
      <w:r>
        <w:t xml:space="preserve"> cultivation on the coastal plains (Brodie </w:t>
      </w:r>
      <w:r w:rsidRPr="007815A1">
        <w:rPr>
          <w:i/>
        </w:rPr>
        <w:t>et al.</w:t>
      </w:r>
      <w:r>
        <w:t xml:space="preserve"> 2003</w:t>
      </w:r>
      <w:r w:rsidR="00856B08">
        <w:t>, GBRMPA 2012</w:t>
      </w:r>
      <w:r>
        <w:t>)</w:t>
      </w:r>
      <w:r w:rsidR="00911536">
        <w:t>. In addition</w:t>
      </w:r>
      <w:r>
        <w:t xml:space="preserve">, there are </w:t>
      </w:r>
      <w:r w:rsidR="00911536">
        <w:t>expanding</w:t>
      </w:r>
      <w:r>
        <w:t xml:space="preserve"> urban areas along the coast. </w:t>
      </w:r>
    </w:p>
    <w:p w:rsidR="00777A8B" w:rsidRDefault="00777A8B" w:rsidP="00777A8B"/>
    <w:p w:rsidR="00777A8B" w:rsidRPr="001A4156" w:rsidRDefault="00777A8B" w:rsidP="00777A8B">
      <w:pPr>
        <w:rPr>
          <w:color w:val="595959" w:themeColor="text1" w:themeTint="A6"/>
        </w:rPr>
      </w:pPr>
      <w:r>
        <w:rPr>
          <w:color w:val="000000" w:themeColor="text1"/>
        </w:rPr>
        <w:t>Seven</w:t>
      </w:r>
      <w:r w:rsidRPr="002B7EB9">
        <w:rPr>
          <w:color w:val="000000" w:themeColor="text1"/>
        </w:rPr>
        <w:t xml:space="preserve"> reefs are sampled </w:t>
      </w:r>
      <w:r>
        <w:rPr>
          <w:color w:val="000000" w:themeColor="text1"/>
        </w:rPr>
        <w:t xml:space="preserve">for coral reef condition assessments in this Region, all located in the </w:t>
      </w:r>
      <w:r>
        <w:t>Whitsunday Islands, a group of high continental islands that is a major tourist destination.</w:t>
      </w:r>
      <w:r w:rsidRPr="004C7920">
        <w:t xml:space="preserve"> </w:t>
      </w:r>
      <w:r>
        <w:t>T</w:t>
      </w:r>
      <w:r w:rsidRPr="004C7920">
        <w:t xml:space="preserve">idal range </w:t>
      </w:r>
      <w:r w:rsidR="00911536">
        <w:t xml:space="preserve">in this region </w:t>
      </w:r>
      <w:r w:rsidRPr="004C7920">
        <w:t xml:space="preserve">can exceed </w:t>
      </w:r>
      <w:r w:rsidR="00911536">
        <w:t>four</w:t>
      </w:r>
      <w:r w:rsidRPr="004C7920">
        <w:t xml:space="preserve"> m</w:t>
      </w:r>
      <w:r>
        <w:t>etres</w:t>
      </w:r>
      <w:r w:rsidRPr="004C7920">
        <w:t>,</w:t>
      </w:r>
      <w:r>
        <w:t xml:space="preserve"> </w:t>
      </w:r>
      <w:r w:rsidRPr="004C7920">
        <w:t xml:space="preserve">which is </w:t>
      </w:r>
      <w:r w:rsidR="00911536">
        <w:t>greater</w:t>
      </w:r>
      <w:r w:rsidRPr="004C7920">
        <w:t xml:space="preserve"> than </w:t>
      </w:r>
      <w:r>
        <w:t xml:space="preserve">in </w:t>
      </w:r>
      <w:r w:rsidRPr="004C7920">
        <w:t xml:space="preserve">most other </w:t>
      </w:r>
      <w:r>
        <w:t xml:space="preserve">inshore </w:t>
      </w:r>
      <w:r w:rsidRPr="004C7920">
        <w:t>areas o</w:t>
      </w:r>
      <w:r>
        <w:t>f</w:t>
      </w:r>
      <w:r w:rsidRPr="004C7920">
        <w:t xml:space="preserve"> the GBR.</w:t>
      </w:r>
      <w:r>
        <w:t xml:space="preserve"> </w:t>
      </w:r>
      <w:r w:rsidRPr="00AF067A">
        <w:t xml:space="preserve">The </w:t>
      </w:r>
      <w:r>
        <w:t>monitoring locations</w:t>
      </w:r>
      <w:r w:rsidRPr="00AF067A">
        <w:t xml:space="preserve"> are located </w:t>
      </w:r>
      <w:r>
        <w:t>along</w:t>
      </w:r>
      <w:r w:rsidRPr="00AF067A">
        <w:t xml:space="preserve"> gradient</w:t>
      </w:r>
      <w:r>
        <w:t>s</w:t>
      </w:r>
      <w:r w:rsidRPr="00AF067A">
        <w:t xml:space="preserve"> </w:t>
      </w:r>
      <w:r w:rsidRPr="001A4156">
        <w:t xml:space="preserve">away from the </w:t>
      </w:r>
      <w:r>
        <w:t xml:space="preserve">Proserpine and O’Connell river mouths and away from the coast with four reefs sampled in the inner Whitsundays and three in the outer Whitsundays, separated by a relatively deep channel </w:t>
      </w:r>
      <w:r w:rsidRPr="002B7EB9">
        <w:rPr>
          <w:color w:val="000000" w:themeColor="text1"/>
        </w:rPr>
        <w:t>(</w:t>
      </w:r>
      <w:r w:rsidR="004E4115">
        <w:rPr>
          <w:color w:val="000000" w:themeColor="text1"/>
        </w:rPr>
        <w:t>Figure 23</w:t>
      </w:r>
      <w:r>
        <w:rPr>
          <w:color w:val="000000" w:themeColor="text1"/>
        </w:rPr>
        <w:t>)</w:t>
      </w:r>
      <w:r>
        <w:t xml:space="preserve">. </w:t>
      </w:r>
      <w:r>
        <w:rPr>
          <w:color w:val="000000" w:themeColor="text1"/>
        </w:rPr>
        <w:t>Three water quality sampling locations</w:t>
      </w:r>
      <w:r w:rsidRPr="002B7EB9">
        <w:rPr>
          <w:color w:val="000000" w:themeColor="text1"/>
        </w:rPr>
        <w:t xml:space="preserve"> </w:t>
      </w:r>
      <w:r>
        <w:rPr>
          <w:color w:val="000000" w:themeColor="text1"/>
        </w:rPr>
        <w:t>are co-located with the annually monitored core reefs in the inner Whitsundays</w:t>
      </w:r>
      <w:r w:rsidRPr="002B7EB9">
        <w:rPr>
          <w:color w:val="000000" w:themeColor="text1"/>
        </w:rPr>
        <w:t>.</w:t>
      </w:r>
      <w:r>
        <w:rPr>
          <w:color w:val="000000" w:themeColor="text1"/>
        </w:rPr>
        <w:t xml:space="preserve"> </w:t>
      </w:r>
    </w:p>
    <w:p w:rsidR="00777A8B" w:rsidRDefault="00777A8B" w:rsidP="00777A8B"/>
    <w:p w:rsidR="00777A8B" w:rsidRPr="002B7EB9" w:rsidRDefault="00777A8B" w:rsidP="00777A8B">
      <w:pPr>
        <w:rPr>
          <w:color w:val="000000" w:themeColor="text1"/>
        </w:rPr>
      </w:pPr>
      <w:r>
        <w:rPr>
          <w:color w:val="000000" w:themeColor="text1"/>
        </w:rPr>
        <w:t xml:space="preserve">Shute Harbour, Daydream, Pine and Dent are exposed to secondary </w:t>
      </w:r>
      <w:r w:rsidR="00B8647E">
        <w:rPr>
          <w:color w:val="000000" w:themeColor="text1"/>
        </w:rPr>
        <w:t>plume-type</w:t>
      </w:r>
      <w:r>
        <w:rPr>
          <w:color w:val="000000" w:themeColor="text1"/>
        </w:rPr>
        <w:t xml:space="preserve"> </w:t>
      </w:r>
      <w:r w:rsidR="00B8647E">
        <w:rPr>
          <w:color w:val="000000" w:themeColor="text1"/>
        </w:rPr>
        <w:t xml:space="preserve">waters on most days </w:t>
      </w:r>
      <w:r>
        <w:rPr>
          <w:color w:val="000000" w:themeColor="text1"/>
        </w:rPr>
        <w:t xml:space="preserve">during wet seasons, while the other three sites are </w:t>
      </w:r>
      <w:r w:rsidR="00B8647E">
        <w:rPr>
          <w:color w:val="000000" w:themeColor="text1"/>
        </w:rPr>
        <w:t>frequently</w:t>
      </w:r>
      <w:r w:rsidR="00911536">
        <w:rPr>
          <w:color w:val="000000" w:themeColor="text1"/>
        </w:rPr>
        <w:t xml:space="preserve"> </w:t>
      </w:r>
      <w:r>
        <w:rPr>
          <w:color w:val="000000" w:themeColor="text1"/>
        </w:rPr>
        <w:t>exposed (</w:t>
      </w:r>
      <w:r w:rsidR="004E4115">
        <w:rPr>
          <w:color w:val="000000" w:themeColor="text1"/>
        </w:rPr>
        <w:t>Figure 2</w:t>
      </w:r>
      <w:r w:rsidR="00E664D8">
        <w:rPr>
          <w:color w:val="000000" w:themeColor="text1"/>
        </w:rPr>
        <w:t>3</w:t>
      </w:r>
      <w:r>
        <w:rPr>
          <w:color w:val="000000" w:themeColor="text1"/>
        </w:rPr>
        <w:t>).</w:t>
      </w:r>
    </w:p>
    <w:p w:rsidR="00901EE5" w:rsidRDefault="00901EE5" w:rsidP="00901EE5"/>
    <w:p w:rsidR="00901EE5" w:rsidRDefault="001142BA" w:rsidP="00901EE5">
      <w:pPr>
        <w:spacing w:before="5" w:after="5"/>
        <w:ind w:left="5" w:right="5"/>
        <w:jc w:val="center"/>
      </w:pPr>
      <w:r>
        <w:rPr>
          <w:noProof/>
          <w:lang w:val="en-AU" w:eastAsia="en-AU"/>
        </w:rPr>
        <w:drawing>
          <wp:inline distT="0" distB="0" distL="0" distR="0" wp14:anchorId="34724104" wp14:editId="1E350102">
            <wp:extent cx="5943600" cy="2971805"/>
            <wp:effectExtent l="0" t="0" r="0" b="0"/>
            <wp:docPr id="45" name="Filename hint" descr="Figure 23  MMP sampling sites in the Mackay Whitsunday NRM Region. &#10;Black symbols are water quality and core reef sampling locations, white symbols are cycle reef locations, grey symbols are the six open water sites of the AIMS Cairns Transect. Gradients of exposure to flood plume water types (Álvarez-Romero et al. 2013) during the wet season (December to March) are represented as areas exposed to primary plume-type waters most days (&gt; 67% of days during the wet season, red shading) or frequently (33% - 67% of wet season days, orange shading), and areas exposed to secondary plume-type waters most days (&gt;67% of wet season days, solid green shading), frequently (33% - 67% of wet season days, transparent green shading) or rarely (&lt; 33% of wet season days, light blue shading).  &#10;" title="Figure 23  MMP sampling sites in the Mackay Whitsunday NRM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Filename hint"/>
                    <pic:cNvPicPr/>
                  </pic:nvPicPr>
                  <pic:blipFill>
                    <a:blip r:embed="rId321"/>
                    <a:stretch>
                      <a:fillRect/>
                    </a:stretch>
                  </pic:blipFill>
                  <pic:spPr>
                    <a:xfrm>
                      <a:off x="0" y="0"/>
                      <a:ext cx="5943600" cy="2971805"/>
                    </a:xfrm>
                    <a:prstGeom prst="rect">
                      <a:avLst/>
                    </a:prstGeom>
                  </pic:spPr>
                </pic:pic>
              </a:graphicData>
            </a:graphic>
          </wp:inline>
        </w:drawing>
      </w:r>
    </w:p>
    <w:p w:rsidR="00901EE5" w:rsidRDefault="00901EE5" w:rsidP="00901EE5">
      <w:pPr>
        <w:spacing w:before="5" w:after="5"/>
        <w:ind w:left="5" w:right="5"/>
        <w:jc w:val="center"/>
      </w:pPr>
    </w:p>
    <w:p w:rsidR="002C3B96" w:rsidRDefault="002C3B96" w:rsidP="003C3BFA">
      <w:pPr>
        <w:pStyle w:val="Caption"/>
      </w:pPr>
      <w:bookmarkStart w:id="93" w:name="_Toc392930503"/>
      <w:r>
        <w:t xml:space="preserve">Figure </w:t>
      </w:r>
      <w:r>
        <w:fldChar w:fldCharType="begin"/>
      </w:r>
      <w:r>
        <w:instrText xml:space="preserve"> SEQ Figure \* ARABIC </w:instrText>
      </w:r>
      <w:r>
        <w:fldChar w:fldCharType="separate"/>
      </w:r>
      <w:r w:rsidR="00D523D3">
        <w:rPr>
          <w:noProof/>
        </w:rPr>
        <w:t>23</w:t>
      </w:r>
      <w:r>
        <w:fldChar w:fldCharType="end"/>
      </w:r>
      <w:r w:rsidR="004C4F16">
        <w:t xml:space="preserve"> </w:t>
      </w:r>
      <w:r w:rsidR="004C4F16">
        <w:tab/>
      </w:r>
      <w:r w:rsidR="003C3BFA">
        <w:t>MMP sampling sites in the Mackay Whitsunday NRM Region.</w:t>
      </w:r>
      <w:bookmarkEnd w:id="93"/>
      <w:r w:rsidR="003C3BFA">
        <w:t xml:space="preserve"> </w:t>
      </w:r>
    </w:p>
    <w:p w:rsidR="00FE7D66" w:rsidRPr="00133452" w:rsidRDefault="00FE7D66" w:rsidP="00FE7D66">
      <w:pPr>
        <w:pStyle w:val="Caption"/>
        <w:rPr>
          <w:rStyle w:val="IntenseReference"/>
        </w:rPr>
      </w:pPr>
      <w:r w:rsidRPr="00133452">
        <w:rPr>
          <w:rStyle w:val="IntenseReference"/>
        </w:rPr>
        <w:t xml:space="preserve">Black symbols are water quality and core reef sampling locations, white symbols are cycle reef locations, grey symbols are the six open water sites of the AIMS Cairns Transect. Gradients of exposure to flood plume water types (Álvarez-Romero </w:t>
      </w:r>
      <w:r w:rsidRPr="003551FE">
        <w:rPr>
          <w:rStyle w:val="IntenseReference"/>
          <w:i/>
        </w:rPr>
        <w:t>et al</w:t>
      </w:r>
      <w:r w:rsidRPr="00133452">
        <w:rPr>
          <w:rStyle w:val="IntenseReference"/>
        </w:rPr>
        <w:t xml:space="preserve">. 2013) during the wet season (December to March) are represented as areas exposed to primary plume-type waters most days (&gt; 67% of days during the wet season, red shading) or frequently (33% - 67% of wet season days, orange shading), and areas exposed to secondary plume-type waters most days (&gt;67% of wet season days, solid green shading), frequently (33% - 67% of wet season days, transparent green shading) or rarely (&lt; 33% of wet season days, light blue shading).  </w:t>
      </w:r>
    </w:p>
    <w:p w:rsidR="002C3B96" w:rsidRDefault="002C3B96" w:rsidP="00777A8B">
      <w:pPr>
        <w:rPr>
          <w:color w:val="000000" w:themeColor="text1"/>
        </w:rPr>
      </w:pPr>
    </w:p>
    <w:p w:rsidR="00777A8B" w:rsidRDefault="00777A8B" w:rsidP="00777A8B">
      <w:pPr>
        <w:rPr>
          <w:color w:val="000000" w:themeColor="text1"/>
        </w:rPr>
      </w:pPr>
      <w:r w:rsidRPr="002B7EB9">
        <w:rPr>
          <w:color w:val="000000" w:themeColor="text1"/>
        </w:rPr>
        <w:t>Over the period 200</w:t>
      </w:r>
      <w:r>
        <w:rPr>
          <w:color w:val="000000" w:themeColor="text1"/>
        </w:rPr>
        <w:t>7</w:t>
      </w:r>
      <w:r w:rsidRPr="002B7EB9">
        <w:rPr>
          <w:color w:val="000000" w:themeColor="text1"/>
        </w:rPr>
        <w:t xml:space="preserve"> to 201</w:t>
      </w:r>
      <w:r w:rsidR="00396AFC">
        <w:rPr>
          <w:color w:val="000000" w:themeColor="text1"/>
        </w:rPr>
        <w:t>2</w:t>
      </w:r>
      <w:r w:rsidRPr="002B7EB9">
        <w:rPr>
          <w:color w:val="000000" w:themeColor="text1"/>
        </w:rPr>
        <w:t xml:space="preserve">, annual discharge </w:t>
      </w:r>
      <w:r>
        <w:rPr>
          <w:color w:val="000000" w:themeColor="text1"/>
        </w:rPr>
        <w:t xml:space="preserve">from the </w:t>
      </w:r>
      <w:r w:rsidR="00396AFC">
        <w:rPr>
          <w:color w:val="000000" w:themeColor="text1"/>
        </w:rPr>
        <w:t>Proserpine, O’Connell</w:t>
      </w:r>
      <w:r>
        <w:rPr>
          <w:color w:val="000000" w:themeColor="text1"/>
        </w:rPr>
        <w:t xml:space="preserve"> and Pioneer r</w:t>
      </w:r>
      <w:r w:rsidRPr="00BE0EB1">
        <w:t>iver</w:t>
      </w:r>
      <w:r>
        <w:t>s</w:t>
      </w:r>
      <w:r w:rsidRPr="002B7EB9">
        <w:rPr>
          <w:color w:val="000000" w:themeColor="text1"/>
        </w:rPr>
        <w:t xml:space="preserve"> </w:t>
      </w:r>
      <w:r>
        <w:rPr>
          <w:color w:val="000000" w:themeColor="text1"/>
        </w:rPr>
        <w:t>was</w:t>
      </w:r>
      <w:r w:rsidRPr="002B7EB9">
        <w:rPr>
          <w:color w:val="000000" w:themeColor="text1"/>
        </w:rPr>
        <w:t xml:space="preserve"> above median levels</w:t>
      </w:r>
      <w:r w:rsidR="00C36F37">
        <w:rPr>
          <w:color w:val="000000" w:themeColor="text1"/>
        </w:rPr>
        <w:t xml:space="preserve"> (Table A2-1)</w:t>
      </w:r>
      <w:r w:rsidR="00396AFC">
        <w:rPr>
          <w:color w:val="000000" w:themeColor="text1"/>
        </w:rPr>
        <w:t>. E</w:t>
      </w:r>
      <w:r>
        <w:rPr>
          <w:color w:val="000000" w:themeColor="text1"/>
        </w:rPr>
        <w:t>xtreme</w:t>
      </w:r>
      <w:r w:rsidRPr="002B7EB9">
        <w:rPr>
          <w:color w:val="000000" w:themeColor="text1"/>
        </w:rPr>
        <w:t xml:space="preserve"> flood</w:t>
      </w:r>
      <w:r>
        <w:rPr>
          <w:color w:val="000000" w:themeColor="text1"/>
        </w:rPr>
        <w:t>s</w:t>
      </w:r>
      <w:r w:rsidRPr="002B7EB9">
        <w:rPr>
          <w:color w:val="000000" w:themeColor="text1"/>
        </w:rPr>
        <w:t xml:space="preserve"> </w:t>
      </w:r>
      <w:r>
        <w:rPr>
          <w:color w:val="000000" w:themeColor="text1"/>
        </w:rPr>
        <w:t xml:space="preserve">(&gt; 3x median) </w:t>
      </w:r>
      <w:r w:rsidR="00911536">
        <w:rPr>
          <w:color w:val="000000" w:themeColor="text1"/>
        </w:rPr>
        <w:t xml:space="preserve">were recorded </w:t>
      </w:r>
      <w:r w:rsidR="00911536">
        <w:rPr>
          <w:color w:val="000000" w:themeColor="text1"/>
        </w:rPr>
        <w:lastRenderedPageBreak/>
        <w:t>for</w:t>
      </w:r>
      <w:r w:rsidRPr="002B7EB9">
        <w:rPr>
          <w:color w:val="000000" w:themeColor="text1"/>
        </w:rPr>
        <w:t xml:space="preserve"> </w:t>
      </w:r>
      <w:r>
        <w:rPr>
          <w:color w:val="000000" w:themeColor="text1"/>
        </w:rPr>
        <w:t>the O’Connell</w:t>
      </w:r>
      <w:r w:rsidR="00396AFC">
        <w:rPr>
          <w:color w:val="000000" w:themeColor="text1"/>
        </w:rPr>
        <w:t xml:space="preserve"> River</w:t>
      </w:r>
      <w:r>
        <w:rPr>
          <w:color w:val="000000" w:themeColor="text1"/>
        </w:rPr>
        <w:t xml:space="preserve"> in 2011</w:t>
      </w:r>
      <w:r w:rsidR="00396AFC">
        <w:rPr>
          <w:color w:val="000000" w:themeColor="text1"/>
        </w:rPr>
        <w:t xml:space="preserve">, </w:t>
      </w:r>
      <w:r>
        <w:rPr>
          <w:color w:val="000000" w:themeColor="text1"/>
        </w:rPr>
        <w:t xml:space="preserve">the Pioneer </w:t>
      </w:r>
      <w:r w:rsidR="00396AFC">
        <w:rPr>
          <w:color w:val="000000" w:themeColor="text1"/>
        </w:rPr>
        <w:t xml:space="preserve">River </w:t>
      </w:r>
      <w:r>
        <w:rPr>
          <w:color w:val="000000" w:themeColor="text1"/>
        </w:rPr>
        <w:t>in 2008</w:t>
      </w:r>
      <w:r w:rsidR="00911536">
        <w:rPr>
          <w:color w:val="000000" w:themeColor="text1"/>
        </w:rPr>
        <w:t xml:space="preserve"> and 2010 to </w:t>
      </w:r>
      <w:r w:rsidRPr="002B7EB9">
        <w:rPr>
          <w:color w:val="000000" w:themeColor="text1"/>
        </w:rPr>
        <w:t>201</w:t>
      </w:r>
      <w:r>
        <w:rPr>
          <w:color w:val="000000" w:themeColor="text1"/>
        </w:rPr>
        <w:t>2</w:t>
      </w:r>
      <w:r w:rsidR="00396AFC">
        <w:rPr>
          <w:color w:val="000000" w:themeColor="text1"/>
        </w:rPr>
        <w:t xml:space="preserve">, and the </w:t>
      </w:r>
      <w:r>
        <w:rPr>
          <w:color w:val="000000" w:themeColor="text1"/>
        </w:rPr>
        <w:t>Proserpine River</w:t>
      </w:r>
      <w:r w:rsidR="00396AFC">
        <w:rPr>
          <w:color w:val="000000" w:themeColor="text1"/>
        </w:rPr>
        <w:t xml:space="preserve"> each year </w:t>
      </w:r>
      <w:r>
        <w:rPr>
          <w:color w:val="000000" w:themeColor="text1"/>
        </w:rPr>
        <w:t xml:space="preserve">2008-2012 </w:t>
      </w:r>
      <w:r w:rsidRPr="002B7EB9">
        <w:rPr>
          <w:color w:val="000000" w:themeColor="text1"/>
        </w:rPr>
        <w:t>(</w:t>
      </w:r>
      <w:r w:rsidRPr="00F25E74">
        <w:rPr>
          <w:color w:val="000000" w:themeColor="text1"/>
        </w:rPr>
        <w:t>Table A2-</w:t>
      </w:r>
      <w:r>
        <w:rPr>
          <w:color w:val="000000" w:themeColor="text1"/>
        </w:rPr>
        <w:t>1</w:t>
      </w:r>
      <w:r w:rsidRPr="002B7EB9">
        <w:rPr>
          <w:color w:val="000000" w:themeColor="text1"/>
        </w:rPr>
        <w:t>).</w:t>
      </w:r>
      <w:r>
        <w:rPr>
          <w:color w:val="000000" w:themeColor="text1"/>
        </w:rPr>
        <w:t xml:space="preserve"> The 2011 flood was the largest on record for the Proserpine River and the third largest for the O’Connell</w:t>
      </w:r>
      <w:r w:rsidR="00396AFC">
        <w:rPr>
          <w:color w:val="000000" w:themeColor="text1"/>
        </w:rPr>
        <w:t xml:space="preserve"> River</w:t>
      </w:r>
      <w:r>
        <w:rPr>
          <w:color w:val="000000" w:themeColor="text1"/>
        </w:rPr>
        <w:t>. Discharge in 2013 was below the long-term median for the O’Connel</w:t>
      </w:r>
      <w:r w:rsidR="00396AFC">
        <w:rPr>
          <w:color w:val="000000" w:themeColor="text1"/>
        </w:rPr>
        <w:t xml:space="preserve">l River while the Pioneer and Proserpine rivers </w:t>
      </w:r>
      <w:r>
        <w:rPr>
          <w:color w:val="000000" w:themeColor="text1"/>
        </w:rPr>
        <w:t>again exceeded long-term median flow</w:t>
      </w:r>
      <w:r w:rsidR="00396AFC">
        <w:rPr>
          <w:color w:val="000000" w:themeColor="text1"/>
        </w:rPr>
        <w:t>s</w:t>
      </w:r>
      <w:r>
        <w:rPr>
          <w:color w:val="000000" w:themeColor="text1"/>
        </w:rPr>
        <w:t xml:space="preserve"> </w:t>
      </w:r>
      <w:r w:rsidRPr="002B7EB9">
        <w:rPr>
          <w:color w:val="000000" w:themeColor="text1"/>
        </w:rPr>
        <w:t>(</w:t>
      </w:r>
      <w:r w:rsidRPr="00F25E74">
        <w:rPr>
          <w:color w:val="000000" w:themeColor="text1"/>
        </w:rPr>
        <w:t>Table A2-1).</w:t>
      </w:r>
    </w:p>
    <w:p w:rsidR="00901EE5" w:rsidRDefault="00901EE5" w:rsidP="00901EE5"/>
    <w:p w:rsidR="00911536" w:rsidRDefault="00911536" w:rsidP="00901EE5"/>
    <w:p w:rsidR="00901EE5" w:rsidRDefault="00072178" w:rsidP="00901EE5">
      <w:pPr>
        <w:spacing w:before="5" w:after="5"/>
        <w:ind w:left="5" w:right="5"/>
        <w:jc w:val="center"/>
      </w:pPr>
      <w:r>
        <w:rPr>
          <w:noProof/>
          <w:lang w:val="en-AU" w:eastAsia="en-AU"/>
        </w:rPr>
        <w:drawing>
          <wp:inline distT="0" distB="0" distL="0" distR="0" wp14:anchorId="7274794C" wp14:editId="795E5510">
            <wp:extent cx="5731510" cy="1909891"/>
            <wp:effectExtent l="0" t="0" r="2540" b="0"/>
            <wp:docPr id="244" name="Filename hint" descr="Figure 24 Combined discharge for the O'Connell, Proserpine and Pioneer Rivers. Daily (blue) and annual (October to September, red) discharge shown. Red dashed line represents the long-term median of the combined annual discharges.&#10;" title="Figure 24 Combined discharge for the O'Connell, Proserpine and Pioneer Riv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 name="Filename hint"/>
                    <pic:cNvPicPr/>
                  </pic:nvPicPr>
                  <pic:blipFill>
                    <a:blip r:embed="rId322"/>
                    <a:stretch>
                      <a:fillRect/>
                    </a:stretch>
                  </pic:blipFill>
                  <pic:spPr>
                    <a:xfrm>
                      <a:off x="0" y="0"/>
                      <a:ext cx="5731510" cy="1909891"/>
                    </a:xfrm>
                    <a:prstGeom prst="rect">
                      <a:avLst/>
                    </a:prstGeom>
                  </pic:spPr>
                </pic:pic>
              </a:graphicData>
            </a:graphic>
          </wp:inline>
        </w:drawing>
      </w:r>
    </w:p>
    <w:p w:rsidR="00AB479F" w:rsidRDefault="002C3B96" w:rsidP="00901EE5">
      <w:pPr>
        <w:pStyle w:val="Caption"/>
      </w:pPr>
      <w:bookmarkStart w:id="94" w:name="_Toc392930504"/>
      <w:r>
        <w:t xml:space="preserve">Figure </w:t>
      </w:r>
      <w:r>
        <w:fldChar w:fldCharType="begin"/>
      </w:r>
      <w:r>
        <w:instrText xml:space="preserve"> SEQ Figure \* ARABIC </w:instrText>
      </w:r>
      <w:r>
        <w:fldChar w:fldCharType="separate"/>
      </w:r>
      <w:r w:rsidR="00D523D3">
        <w:rPr>
          <w:noProof/>
        </w:rPr>
        <w:t>24</w:t>
      </w:r>
      <w:r>
        <w:fldChar w:fldCharType="end"/>
      </w:r>
      <w:r>
        <w:tab/>
      </w:r>
      <w:r w:rsidR="00D064E5">
        <w:tab/>
      </w:r>
      <w:r w:rsidR="00CD689B">
        <w:t>Combined discharge for the O'Connell, Proserpine and Pioneer Rivers.</w:t>
      </w:r>
      <w:bookmarkEnd w:id="94"/>
      <w:r w:rsidR="00CD689B">
        <w:t xml:space="preserve"> </w:t>
      </w:r>
    </w:p>
    <w:p w:rsidR="00901EE5" w:rsidRPr="00CD689B" w:rsidRDefault="00072178" w:rsidP="00901EE5">
      <w:pPr>
        <w:pStyle w:val="Caption"/>
        <w:rPr>
          <w:rStyle w:val="IntenseReference"/>
        </w:rPr>
      </w:pPr>
      <w:r w:rsidRPr="00CD689B">
        <w:rPr>
          <w:rStyle w:val="IntenseReference"/>
        </w:rPr>
        <w:t xml:space="preserve">Daily (blue) and annual (October to September, red) </w:t>
      </w:r>
      <w:r w:rsidR="00CD689B" w:rsidRPr="00CD689B">
        <w:rPr>
          <w:rStyle w:val="IntenseReference"/>
        </w:rPr>
        <w:t xml:space="preserve">discharge shown. </w:t>
      </w:r>
      <w:r w:rsidRPr="00CD689B">
        <w:rPr>
          <w:rStyle w:val="IntenseReference"/>
        </w:rPr>
        <w:t>Red dashed line represents the long-term median of the combined annual discharges.</w:t>
      </w:r>
    </w:p>
    <w:p w:rsidR="00901EE5" w:rsidRDefault="00072178" w:rsidP="00901EE5">
      <w:pPr>
        <w:spacing w:before="5" w:after="5"/>
        <w:ind w:left="5" w:right="5"/>
        <w:jc w:val="center"/>
      </w:pPr>
      <w:r>
        <w:rPr>
          <w:noProof/>
          <w:lang w:val="en-AU" w:eastAsia="en-AU"/>
        </w:rPr>
        <w:drawing>
          <wp:inline distT="0" distB="0" distL="0" distR="0" wp14:anchorId="32F23BC7" wp14:editId="11EC099A">
            <wp:extent cx="5731510" cy="1909891"/>
            <wp:effectExtent l="0" t="0" r="2540" b="0"/>
            <wp:docPr id="245" name="Filename hint" descr="Figure 25 Sea temperature for the Mackay Whitsunday region. &#10;Red and blue regions signify periods of above and below the long term seasonal average.&#10;" title="Figure 25 Sea temperature for the Mackay Whitsunday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 name="Filename hint"/>
                    <pic:cNvPicPr/>
                  </pic:nvPicPr>
                  <pic:blipFill>
                    <a:blip r:embed="rId323"/>
                    <a:stretch>
                      <a:fillRect/>
                    </a:stretch>
                  </pic:blipFill>
                  <pic:spPr>
                    <a:xfrm>
                      <a:off x="0" y="0"/>
                      <a:ext cx="5731510" cy="1909891"/>
                    </a:xfrm>
                    <a:prstGeom prst="rect">
                      <a:avLst/>
                    </a:prstGeom>
                  </pic:spPr>
                </pic:pic>
              </a:graphicData>
            </a:graphic>
          </wp:inline>
        </w:drawing>
      </w:r>
    </w:p>
    <w:p w:rsidR="00AB479F" w:rsidRDefault="002C3B96" w:rsidP="00901EE5">
      <w:pPr>
        <w:pStyle w:val="Caption"/>
      </w:pPr>
      <w:bookmarkStart w:id="95" w:name="_Toc392930505"/>
      <w:r>
        <w:t xml:space="preserve">Figure </w:t>
      </w:r>
      <w:r>
        <w:fldChar w:fldCharType="begin"/>
      </w:r>
      <w:r>
        <w:instrText xml:space="preserve"> SEQ Figure \* ARABIC </w:instrText>
      </w:r>
      <w:r>
        <w:fldChar w:fldCharType="separate"/>
      </w:r>
      <w:r w:rsidR="00D523D3">
        <w:rPr>
          <w:noProof/>
        </w:rPr>
        <w:t>25</w:t>
      </w:r>
      <w:r>
        <w:fldChar w:fldCharType="end"/>
      </w:r>
      <w:r w:rsidR="00BD1AD9">
        <w:tab/>
      </w:r>
      <w:r w:rsidR="00D064E5">
        <w:tab/>
        <w:t>S</w:t>
      </w:r>
      <w:r w:rsidR="00901EE5">
        <w:t>ea temperature for the Mackay</w:t>
      </w:r>
      <w:r w:rsidR="001252B2">
        <w:t xml:space="preserve"> </w:t>
      </w:r>
      <w:r w:rsidR="00901EE5">
        <w:t>Whitsunday region.</w:t>
      </w:r>
      <w:bookmarkEnd w:id="95"/>
      <w:r w:rsidR="00901EE5">
        <w:t xml:space="preserve"> </w:t>
      </w:r>
    </w:p>
    <w:p w:rsidR="00901EE5" w:rsidRPr="00D064E5" w:rsidRDefault="00901EE5" w:rsidP="00901EE5">
      <w:pPr>
        <w:pStyle w:val="Caption"/>
        <w:rPr>
          <w:rStyle w:val="IntenseReference"/>
        </w:rPr>
      </w:pPr>
      <w:r w:rsidRPr="00D064E5">
        <w:rPr>
          <w:rStyle w:val="IntenseReference"/>
        </w:rPr>
        <w:t xml:space="preserve">Red and blue regions signify periods of above and below the long term </w:t>
      </w:r>
      <w:r w:rsidR="00D064E5" w:rsidRPr="00D064E5">
        <w:rPr>
          <w:rStyle w:val="IntenseReference"/>
        </w:rPr>
        <w:t xml:space="preserve">seasonal </w:t>
      </w:r>
      <w:r w:rsidRPr="00D064E5">
        <w:rPr>
          <w:rStyle w:val="IntenseReference"/>
        </w:rPr>
        <w:t>average.</w:t>
      </w:r>
    </w:p>
    <w:p w:rsidR="00901EE5" w:rsidRDefault="00901EE5" w:rsidP="00901EE5"/>
    <w:p w:rsidR="00777A8B" w:rsidRDefault="00777A8B" w:rsidP="00777A8B">
      <w:bookmarkStart w:id="96" w:name="_Toc311284544"/>
      <w:bookmarkStart w:id="97" w:name="_Toc311370745"/>
      <w:bookmarkEnd w:id="91"/>
      <w:r>
        <w:t>The water quality index in this sub-region has dec</w:t>
      </w:r>
      <w:r w:rsidR="00396AFC">
        <w:t>lined since 2008 to the current</w:t>
      </w:r>
      <w:r>
        <w:t xml:space="preserve"> ‘</w:t>
      </w:r>
      <w:r w:rsidR="004E4115">
        <w:t>moderate</w:t>
      </w:r>
      <w:r>
        <w:t>’ rating (</w:t>
      </w:r>
      <w:r w:rsidR="004E4115">
        <w:t>Figure 2</w:t>
      </w:r>
      <w:r w:rsidR="00E664D8">
        <w:t>6</w:t>
      </w:r>
      <w:r>
        <w:t xml:space="preserve">a). Trends in concentrations of chlorophyll </w:t>
      </w:r>
      <w:r w:rsidRPr="000046B2">
        <w:rPr>
          <w:i/>
        </w:rPr>
        <w:t>a</w:t>
      </w:r>
      <w:r>
        <w:t xml:space="preserve"> (chl</w:t>
      </w:r>
      <w:r w:rsidR="00CC5020">
        <w:t xml:space="preserve"> </w:t>
      </w:r>
      <w:r w:rsidR="00CC5020" w:rsidRPr="00CC5020">
        <w:rPr>
          <w:i/>
        </w:rPr>
        <w:t>a</w:t>
      </w:r>
      <w:r>
        <w:t>), suspended solids (SS) and particulate phosphorus (PP) increased after 2008 with highest values, above water quality guidelines (</w:t>
      </w:r>
      <w:r w:rsidR="00BD2613">
        <w:t>guideline</w:t>
      </w:r>
      <w:r>
        <w:t>), in ~2010 and 2013 for chl</w:t>
      </w:r>
      <w:r w:rsidR="00CC5020">
        <w:t xml:space="preserve"> </w:t>
      </w:r>
      <w:r w:rsidR="00CC5020" w:rsidRPr="00CC5020">
        <w:rPr>
          <w:i/>
        </w:rPr>
        <w:t>a</w:t>
      </w:r>
      <w:r>
        <w:t xml:space="preserve"> and 2011-12 for SS and PP (</w:t>
      </w:r>
      <w:r w:rsidR="004E4115">
        <w:t>Figure 2</w:t>
      </w:r>
      <w:r w:rsidR="00E664D8">
        <w:t>6</w:t>
      </w:r>
      <w:r>
        <w:t>b,c,h), likely influenced by the sustained high or extreme flows of the adjacent rivers. The overall trend for particulate nitrogen (PN) was stable (</w:t>
      </w:r>
      <w:r w:rsidR="004E4115">
        <w:t>Figure 26</w:t>
      </w:r>
      <w:r>
        <w:t xml:space="preserve">f). Secchi depth has declined by about 50% since 2008 and remained on this low level, which is non-compliant with </w:t>
      </w:r>
      <w:r w:rsidR="00BD2613">
        <w:t xml:space="preserve">the guideline </w:t>
      </w:r>
      <w:r>
        <w:t>(</w:t>
      </w:r>
      <w:r w:rsidR="004E4115">
        <w:t>Figure 2</w:t>
      </w:r>
      <w:r w:rsidR="00E664D8">
        <w:t>6</w:t>
      </w:r>
      <w:r>
        <w:t xml:space="preserve">e). The concentrations of dissolved oxidised nitrogen (NOx) increased sharply after the first above-median river flows in 2007 and since remained high with the overall </w:t>
      </w:r>
      <w:r w:rsidR="00396AFC">
        <w:t>trend-line</w:t>
      </w:r>
      <w:r>
        <w:t xml:space="preserve"> above </w:t>
      </w:r>
      <w:r w:rsidR="00BD2613">
        <w:t xml:space="preserve">the guideline </w:t>
      </w:r>
      <w:r>
        <w:t>since 2012 (Figure2</w:t>
      </w:r>
      <w:r w:rsidR="00582CFD">
        <w:t>7</w:t>
      </w:r>
      <w:r>
        <w:t xml:space="preserve">d). </w:t>
      </w:r>
    </w:p>
    <w:p w:rsidR="00777A8B" w:rsidRDefault="00777A8B" w:rsidP="00777A8B"/>
    <w:p w:rsidR="00777A8B" w:rsidRDefault="00CC5020" w:rsidP="00777A8B">
      <w:r>
        <w:t>I</w:t>
      </w:r>
      <w:r w:rsidR="00777A8B">
        <w:t>nstrumental chl</w:t>
      </w:r>
      <w:r w:rsidR="00C36F37">
        <w:t>orophyll (chl)</w:t>
      </w:r>
      <w:r w:rsidR="00777A8B">
        <w:t xml:space="preserve"> records showed more pronounced fluctuations but generally followed the same trend as the manual sampling data (</w:t>
      </w:r>
      <w:r w:rsidR="004E4115">
        <w:t>Figure 2</w:t>
      </w:r>
      <w:r w:rsidR="00E664D8">
        <w:t>6</w:t>
      </w:r>
      <w:r w:rsidR="00777A8B">
        <w:t xml:space="preserve">b,g). The </w:t>
      </w:r>
      <w:r w:rsidR="00582CFD">
        <w:t>trend</w:t>
      </w:r>
      <w:r w:rsidR="00396AFC">
        <w:t>line</w:t>
      </w:r>
      <w:r w:rsidR="00777A8B">
        <w:t xml:space="preserve"> of the instrumental turbidity record was above </w:t>
      </w:r>
      <w:r w:rsidR="00BD2613">
        <w:t xml:space="preserve">the guideline </w:t>
      </w:r>
      <w:r w:rsidR="00777A8B">
        <w:t xml:space="preserve">for most of the monitoring period, with an upward trend from 2012; this </w:t>
      </w:r>
      <w:r w:rsidR="00940058">
        <w:t xml:space="preserve">broadly mirrors the increase in SS to above guideline levels in 2009 and corresponding decline in Secchi depth, with </w:t>
      </w:r>
      <w:r w:rsidR="00777A8B">
        <w:t>all three indicators of water “clarity” continu</w:t>
      </w:r>
      <w:r w:rsidR="00940058">
        <w:t>ing</w:t>
      </w:r>
      <w:r w:rsidR="00777A8B">
        <w:t xml:space="preserve"> to not comply with </w:t>
      </w:r>
      <w:r w:rsidR="00BD2613">
        <w:t xml:space="preserve">the guideline </w:t>
      </w:r>
      <w:r w:rsidR="00777A8B">
        <w:t>(</w:t>
      </w:r>
      <w:r w:rsidR="004E4115">
        <w:t>Figure 2</w:t>
      </w:r>
      <w:r w:rsidR="00E664D8">
        <w:t>6</w:t>
      </w:r>
      <w:r w:rsidR="00777A8B">
        <w:t xml:space="preserve">c,e,g). This is especially the case for </w:t>
      </w:r>
      <w:r w:rsidR="00657359">
        <w:t>Pine and Daydream</w:t>
      </w:r>
      <w:r w:rsidR="00777A8B" w:rsidRPr="00784E20">
        <w:t xml:space="preserve"> </w:t>
      </w:r>
      <w:r w:rsidR="00777A8B" w:rsidRPr="00784E20">
        <w:rPr>
          <w:color w:val="000000" w:themeColor="text1"/>
        </w:rPr>
        <w:t>(</w:t>
      </w:r>
      <w:r w:rsidR="00230DD1">
        <w:t>Table</w:t>
      </w:r>
      <w:r w:rsidR="00582CFD">
        <w:t>s</w:t>
      </w:r>
      <w:r w:rsidR="00230DD1">
        <w:t xml:space="preserve"> A2-2</w:t>
      </w:r>
      <w:r w:rsidR="00582CFD">
        <w:t xml:space="preserve"> to A2-</w:t>
      </w:r>
      <w:r w:rsidR="00B6405A">
        <w:t>4</w:t>
      </w:r>
      <w:r w:rsidR="00230DD1">
        <w:t>, Figure A2-</w:t>
      </w:r>
      <w:r w:rsidR="00582CFD">
        <w:t>1 j, k</w:t>
      </w:r>
      <w:r w:rsidR="00230DD1">
        <w:t>)</w:t>
      </w:r>
      <w:r w:rsidR="00777A8B">
        <w:t xml:space="preserve">, which are more frequently </w:t>
      </w:r>
      <w:r w:rsidR="00777A8B">
        <w:lastRenderedPageBreak/>
        <w:t>exposed to flood plumes (</w:t>
      </w:r>
      <w:r w:rsidR="004E4115">
        <w:t>Figure 2</w:t>
      </w:r>
      <w:r w:rsidR="00E664D8">
        <w:t>3</w:t>
      </w:r>
      <w:r w:rsidR="00777A8B">
        <w:t>). The reef sediments in this region have the highest proportion of clay and silt-sized particles, organic carbon and nitrogen of all sampling regions, and the clay</w:t>
      </w:r>
      <w:r w:rsidR="001461B5">
        <w:t>-</w:t>
      </w:r>
      <w:r w:rsidR="00777A8B">
        <w:t>and</w:t>
      </w:r>
      <w:r w:rsidR="001461B5">
        <w:t>-</w:t>
      </w:r>
      <w:r w:rsidR="00777A8B">
        <w:t>silt and nitrogen content slightly increased over the monitoring period (</w:t>
      </w:r>
      <w:r w:rsidR="004E4115">
        <w:t>Figure 2</w:t>
      </w:r>
      <w:r w:rsidR="00E664D8">
        <w:t>7</w:t>
      </w:r>
      <w:r w:rsidR="00777A8B">
        <w:t>e,g).</w:t>
      </w:r>
    </w:p>
    <w:p w:rsidR="00777A8B" w:rsidRDefault="00777A8B" w:rsidP="00777A8B">
      <w:pPr>
        <w:rPr>
          <w:color w:val="000000"/>
        </w:rPr>
      </w:pPr>
    </w:p>
    <w:p w:rsidR="00777A8B" w:rsidRDefault="00777A8B" w:rsidP="00777A8B">
      <w:pPr>
        <w:rPr>
          <w:color w:val="000000"/>
        </w:rPr>
      </w:pPr>
      <w:r w:rsidRPr="00EC3C87">
        <w:rPr>
          <w:color w:val="000000"/>
        </w:rPr>
        <w:t xml:space="preserve">There are limited historical time-series data available for the coral communities in this region (Sweatman </w:t>
      </w:r>
      <w:r w:rsidRPr="00EC3C87">
        <w:rPr>
          <w:i/>
          <w:color w:val="000000"/>
        </w:rPr>
        <w:t>et al.</w:t>
      </w:r>
      <w:r w:rsidRPr="00EC3C87">
        <w:rPr>
          <w:color w:val="000000"/>
        </w:rPr>
        <w:t xml:space="preserve"> 2007). The largest widespread disturbances in recent history were coral bleaching events in 1998 and 2002, which most likely affected the reefs monitored by this program (Table A</w:t>
      </w:r>
      <w:r>
        <w:rPr>
          <w:color w:val="000000"/>
        </w:rPr>
        <w:t>2</w:t>
      </w:r>
      <w:r w:rsidRPr="00EC3C87">
        <w:rPr>
          <w:color w:val="000000"/>
        </w:rPr>
        <w:t>-</w:t>
      </w:r>
      <w:r w:rsidR="00B6405A">
        <w:rPr>
          <w:color w:val="000000"/>
        </w:rPr>
        <w:t>5</w:t>
      </w:r>
      <w:r w:rsidRPr="00EC3C87">
        <w:rPr>
          <w:color w:val="000000"/>
        </w:rPr>
        <w:t>). Observations from Dent Is and Daydream Is</w:t>
      </w:r>
      <w:r>
        <w:rPr>
          <w:color w:val="000000"/>
        </w:rPr>
        <w:t xml:space="preserve"> suggest</w:t>
      </w:r>
      <w:r w:rsidRPr="00EC3C87">
        <w:rPr>
          <w:color w:val="000000"/>
        </w:rPr>
        <w:t xml:space="preserve"> an approximate 40% reduction in coral cover during 1998, while observations from AIMS LTMP monitoring sites at reefs in the outer Whitsunday Group record no obvious impact in 1998 and only marginal reductions in 2002 (Sweatman </w:t>
      </w:r>
      <w:r w:rsidRPr="00EC3C87">
        <w:rPr>
          <w:i/>
          <w:color w:val="000000"/>
        </w:rPr>
        <w:t>et al.</w:t>
      </w:r>
      <w:r w:rsidRPr="00EC3C87">
        <w:rPr>
          <w:color w:val="000000"/>
        </w:rPr>
        <w:t xml:space="preserve"> 2007). </w:t>
      </w:r>
      <w:r w:rsidRPr="004A4C78">
        <w:rPr>
          <w:color w:val="000000"/>
        </w:rPr>
        <w:t>Temperature records since 2005 show no extreme temperature events that would have led to coral bleaching (</w:t>
      </w:r>
      <w:r w:rsidR="004E4115">
        <w:rPr>
          <w:color w:val="000000"/>
        </w:rPr>
        <w:t>Figure 2</w:t>
      </w:r>
      <w:r w:rsidR="00E664D8">
        <w:rPr>
          <w:color w:val="000000"/>
        </w:rPr>
        <w:t>5</w:t>
      </w:r>
      <w:r w:rsidRPr="004A4C78">
        <w:rPr>
          <w:color w:val="000000"/>
        </w:rPr>
        <w:t>).</w:t>
      </w:r>
      <w:r w:rsidRPr="00EC3C87">
        <w:rPr>
          <w:color w:val="000000"/>
        </w:rPr>
        <w:t xml:space="preserve"> </w:t>
      </w:r>
      <w:r>
        <w:rPr>
          <w:color w:val="000000"/>
        </w:rPr>
        <w:t xml:space="preserve">Since monitoring began in 2005, </w:t>
      </w:r>
      <w:r w:rsidRPr="00EC3C87">
        <w:rPr>
          <w:color w:val="000000"/>
        </w:rPr>
        <w:t xml:space="preserve">Cyclone Ului in 2010 </w:t>
      </w:r>
      <w:r>
        <w:rPr>
          <w:color w:val="000000"/>
        </w:rPr>
        <w:t xml:space="preserve">has been the only acute disturbance </w:t>
      </w:r>
      <w:r w:rsidR="00230DD1">
        <w:rPr>
          <w:color w:val="000000"/>
        </w:rPr>
        <w:t>to coral communities</w:t>
      </w:r>
      <w:r>
        <w:rPr>
          <w:color w:val="000000"/>
        </w:rPr>
        <w:t xml:space="preserve"> with impacts largely restricted to </w:t>
      </w:r>
      <w:r w:rsidRPr="00EC3C87">
        <w:rPr>
          <w:color w:val="000000"/>
        </w:rPr>
        <w:t>Daydream an</w:t>
      </w:r>
      <w:r w:rsidR="00657359">
        <w:rPr>
          <w:color w:val="000000"/>
        </w:rPr>
        <w:t>d Double Cone</w:t>
      </w:r>
      <w:r>
        <w:rPr>
          <w:color w:val="000000"/>
        </w:rPr>
        <w:t xml:space="preserve"> (</w:t>
      </w:r>
      <w:r w:rsidR="004E4115">
        <w:rPr>
          <w:color w:val="000000"/>
        </w:rPr>
        <w:t>Figure A2-7</w:t>
      </w:r>
      <w:r w:rsidR="00582CFD">
        <w:rPr>
          <w:color w:val="000000"/>
        </w:rPr>
        <w:t xml:space="preserve">, </w:t>
      </w:r>
      <w:r w:rsidR="00B6405A">
        <w:rPr>
          <w:color w:val="000000"/>
        </w:rPr>
        <w:t>Table A2-5</w:t>
      </w:r>
      <w:r w:rsidRPr="00EC3C87">
        <w:rPr>
          <w:color w:val="000000"/>
        </w:rPr>
        <w:t>).</w:t>
      </w:r>
    </w:p>
    <w:p w:rsidR="00777A8B" w:rsidRDefault="00777A8B" w:rsidP="00777A8B">
      <w:pPr>
        <w:rPr>
          <w:color w:val="000000"/>
        </w:rPr>
      </w:pPr>
    </w:p>
    <w:p w:rsidR="00777A8B" w:rsidRDefault="00777A8B" w:rsidP="00777A8B">
      <w:pPr>
        <w:rPr>
          <w:color w:val="000000" w:themeColor="text1"/>
        </w:rPr>
      </w:pPr>
      <w:r>
        <w:rPr>
          <w:color w:val="000000" w:themeColor="text1"/>
        </w:rPr>
        <w:t xml:space="preserve">Despite </w:t>
      </w:r>
      <w:r w:rsidR="00582CFD">
        <w:rPr>
          <w:color w:val="000000" w:themeColor="text1"/>
        </w:rPr>
        <w:t xml:space="preserve">the </w:t>
      </w:r>
      <w:r w:rsidR="001461B5">
        <w:rPr>
          <w:color w:val="000000" w:themeColor="text1"/>
        </w:rPr>
        <w:t>recent decline in</w:t>
      </w:r>
      <w:r w:rsidR="00582CFD">
        <w:rPr>
          <w:color w:val="000000" w:themeColor="text1"/>
        </w:rPr>
        <w:t xml:space="preserve"> water quality, </w:t>
      </w:r>
      <w:r>
        <w:rPr>
          <w:color w:val="000000" w:themeColor="text1"/>
        </w:rPr>
        <w:t>th</w:t>
      </w:r>
      <w:r w:rsidRPr="00710A94">
        <w:rPr>
          <w:color w:val="000000" w:themeColor="text1"/>
        </w:rPr>
        <w:t>e overall condition of coral communities in 201</w:t>
      </w:r>
      <w:r>
        <w:rPr>
          <w:color w:val="000000" w:themeColor="text1"/>
        </w:rPr>
        <w:t>3</w:t>
      </w:r>
      <w:r w:rsidRPr="00710A94">
        <w:rPr>
          <w:color w:val="000000" w:themeColor="text1"/>
        </w:rPr>
        <w:t xml:space="preserve"> </w:t>
      </w:r>
      <w:r>
        <w:rPr>
          <w:color w:val="000000" w:themeColor="text1"/>
        </w:rPr>
        <w:t>remains</w:t>
      </w:r>
      <w:r w:rsidRPr="00710A94">
        <w:rPr>
          <w:color w:val="000000" w:themeColor="text1"/>
        </w:rPr>
        <w:t xml:space="preserve"> “moderate”</w:t>
      </w:r>
      <w:r w:rsidR="001A28C4">
        <w:rPr>
          <w:color w:val="000000" w:themeColor="text1"/>
        </w:rPr>
        <w:t>,</w:t>
      </w:r>
      <w:r w:rsidRPr="00710A94">
        <w:rPr>
          <w:color w:val="000000" w:themeColor="text1"/>
        </w:rPr>
        <w:t xml:space="preserve"> </w:t>
      </w:r>
      <w:r>
        <w:rPr>
          <w:color w:val="000000" w:themeColor="text1"/>
        </w:rPr>
        <w:t xml:space="preserve">though </w:t>
      </w:r>
      <w:r w:rsidR="001A28C4">
        <w:rPr>
          <w:color w:val="000000" w:themeColor="text1"/>
        </w:rPr>
        <w:t xml:space="preserve">this </w:t>
      </w:r>
      <w:r>
        <w:rPr>
          <w:color w:val="000000" w:themeColor="text1"/>
        </w:rPr>
        <w:t xml:space="preserve">has increased slightly from a low point in 2011 </w:t>
      </w:r>
      <w:r w:rsidRPr="00710A94">
        <w:rPr>
          <w:color w:val="000000" w:themeColor="text1"/>
        </w:rPr>
        <w:t>(</w:t>
      </w:r>
      <w:r w:rsidR="004E4115">
        <w:rPr>
          <w:color w:val="000000" w:themeColor="text1"/>
        </w:rPr>
        <w:t>Figure 2</w:t>
      </w:r>
      <w:r w:rsidR="00E664D8">
        <w:rPr>
          <w:color w:val="000000" w:themeColor="text1"/>
        </w:rPr>
        <w:t>7</w:t>
      </w:r>
      <w:r>
        <w:rPr>
          <w:color w:val="000000" w:themeColor="text1"/>
        </w:rPr>
        <w:t>b</w:t>
      </w:r>
      <w:r w:rsidRPr="00710A94">
        <w:rPr>
          <w:color w:val="000000" w:themeColor="text1"/>
        </w:rPr>
        <w:t xml:space="preserve">). Positive aspects of the communities indicated by persistently low cover of macroalgae and moderate to high coral cover on most reefs </w:t>
      </w:r>
      <w:r>
        <w:rPr>
          <w:color w:val="000000" w:themeColor="text1"/>
        </w:rPr>
        <w:t>compensate for the generally low rates of increase in coral cover (Table A2-</w:t>
      </w:r>
      <w:r w:rsidR="00B6405A">
        <w:rPr>
          <w:color w:val="000000" w:themeColor="text1"/>
        </w:rPr>
        <w:t>6</w:t>
      </w:r>
      <w:r w:rsidR="008D4604">
        <w:rPr>
          <w:color w:val="000000" w:themeColor="text1"/>
        </w:rPr>
        <w:t>, A2-</w:t>
      </w:r>
      <w:r w:rsidR="00B6405A">
        <w:rPr>
          <w:color w:val="000000" w:themeColor="text1"/>
        </w:rPr>
        <w:t>7</w:t>
      </w:r>
      <w:r w:rsidR="001A28C4">
        <w:rPr>
          <w:color w:val="000000" w:themeColor="text1"/>
        </w:rPr>
        <w:t xml:space="preserve">). Most influencing </w:t>
      </w:r>
      <w:r>
        <w:rPr>
          <w:color w:val="000000" w:themeColor="text1"/>
        </w:rPr>
        <w:t xml:space="preserve">the slight improvement in the </w:t>
      </w:r>
      <w:r w:rsidR="001A28C4">
        <w:rPr>
          <w:color w:val="000000" w:themeColor="text1"/>
        </w:rPr>
        <w:t xml:space="preserve">regional </w:t>
      </w:r>
      <w:r>
        <w:rPr>
          <w:color w:val="000000" w:themeColor="text1"/>
        </w:rPr>
        <w:t xml:space="preserve">coral health index has been the increasing coral cover at Double Cone in recent years (Figure A2-7). In addition to improving the indicator </w:t>
      </w:r>
      <w:r w:rsidR="008D4604">
        <w:rPr>
          <w:color w:val="000000" w:themeColor="text1"/>
        </w:rPr>
        <w:t>‘</w:t>
      </w:r>
      <w:r>
        <w:rPr>
          <w:color w:val="000000" w:themeColor="text1"/>
        </w:rPr>
        <w:t>rate of coral cover change</w:t>
      </w:r>
      <w:r w:rsidR="008D4604">
        <w:rPr>
          <w:color w:val="000000" w:themeColor="text1"/>
        </w:rPr>
        <w:t>’</w:t>
      </w:r>
      <w:r>
        <w:rPr>
          <w:color w:val="000000" w:themeColor="text1"/>
        </w:rPr>
        <w:t>, this increase in cover has reduced the available space for juvenile corals</w:t>
      </w:r>
      <w:r w:rsidR="008D4604">
        <w:rPr>
          <w:color w:val="000000" w:themeColor="text1"/>
        </w:rPr>
        <w:t>. While</w:t>
      </w:r>
      <w:r>
        <w:rPr>
          <w:color w:val="000000" w:themeColor="text1"/>
        </w:rPr>
        <w:t xml:space="preserve"> the numbers of juvenile colonies remain</w:t>
      </w:r>
      <w:r w:rsidR="008D4604">
        <w:rPr>
          <w:color w:val="000000" w:themeColor="text1"/>
        </w:rPr>
        <w:t>ed</w:t>
      </w:r>
      <w:r>
        <w:rPr>
          <w:color w:val="000000" w:themeColor="text1"/>
        </w:rPr>
        <w:t xml:space="preserve"> low</w:t>
      </w:r>
      <w:r w:rsidR="008D4604">
        <w:rPr>
          <w:color w:val="000000" w:themeColor="text1"/>
        </w:rPr>
        <w:t>,</w:t>
      </w:r>
      <w:r>
        <w:rPr>
          <w:color w:val="000000" w:themeColor="text1"/>
        </w:rPr>
        <w:t xml:space="preserve"> the health indicator </w:t>
      </w:r>
      <w:r w:rsidR="008D4604">
        <w:rPr>
          <w:color w:val="000000" w:themeColor="text1"/>
        </w:rPr>
        <w:t>‘</w:t>
      </w:r>
      <w:r>
        <w:rPr>
          <w:color w:val="000000" w:themeColor="text1"/>
        </w:rPr>
        <w:t>juvenile density</w:t>
      </w:r>
      <w:r w:rsidR="008D4604">
        <w:rPr>
          <w:color w:val="000000" w:themeColor="text1"/>
        </w:rPr>
        <w:t>’, which</w:t>
      </w:r>
      <w:r>
        <w:rPr>
          <w:color w:val="000000" w:themeColor="text1"/>
        </w:rPr>
        <w:t xml:space="preserve"> standardises the </w:t>
      </w:r>
      <w:r w:rsidR="008D4604">
        <w:rPr>
          <w:color w:val="000000" w:themeColor="text1"/>
        </w:rPr>
        <w:t xml:space="preserve">observed </w:t>
      </w:r>
      <w:r>
        <w:rPr>
          <w:color w:val="000000" w:themeColor="text1"/>
        </w:rPr>
        <w:t xml:space="preserve">number of juvenile colonies </w:t>
      </w:r>
      <w:r w:rsidR="008D4604">
        <w:rPr>
          <w:color w:val="000000" w:themeColor="text1"/>
        </w:rPr>
        <w:t>to</w:t>
      </w:r>
      <w:r>
        <w:rPr>
          <w:color w:val="000000" w:themeColor="text1"/>
        </w:rPr>
        <w:t xml:space="preserve"> the availability of suitable </w:t>
      </w:r>
      <w:r w:rsidR="008D4604">
        <w:rPr>
          <w:color w:val="000000" w:themeColor="text1"/>
        </w:rPr>
        <w:t xml:space="preserve">settlement </w:t>
      </w:r>
      <w:r>
        <w:rPr>
          <w:color w:val="000000" w:themeColor="text1"/>
        </w:rPr>
        <w:t>substrat</w:t>
      </w:r>
      <w:r w:rsidR="008D4604">
        <w:rPr>
          <w:color w:val="000000" w:themeColor="text1"/>
        </w:rPr>
        <w:t>um</w:t>
      </w:r>
      <w:r>
        <w:rPr>
          <w:color w:val="000000" w:themeColor="text1"/>
        </w:rPr>
        <w:t xml:space="preserve"> (see </w:t>
      </w:r>
      <w:r w:rsidR="008D4604">
        <w:rPr>
          <w:color w:val="000000" w:themeColor="text1"/>
        </w:rPr>
        <w:t xml:space="preserve">detailed Methods section </w:t>
      </w:r>
      <w:r>
        <w:rPr>
          <w:color w:val="000000" w:themeColor="text1"/>
        </w:rPr>
        <w:t xml:space="preserve">Appendix </w:t>
      </w:r>
      <w:r w:rsidR="00D42287">
        <w:rPr>
          <w:color w:val="000000" w:themeColor="text1"/>
        </w:rPr>
        <w:t>1</w:t>
      </w:r>
      <w:r w:rsidR="003253E1">
        <w:rPr>
          <w:color w:val="000000" w:themeColor="text1"/>
        </w:rPr>
        <w:t>.3.2</w:t>
      </w:r>
      <w:r>
        <w:rPr>
          <w:color w:val="000000" w:themeColor="text1"/>
        </w:rPr>
        <w:t xml:space="preserve">), has increased because of the space occupied by increasing </w:t>
      </w:r>
      <w:r w:rsidR="008D4604">
        <w:rPr>
          <w:color w:val="000000" w:themeColor="text1"/>
        </w:rPr>
        <w:t xml:space="preserve">adult </w:t>
      </w:r>
      <w:r>
        <w:rPr>
          <w:color w:val="000000" w:themeColor="text1"/>
        </w:rPr>
        <w:t>coral cover (Table A2-</w:t>
      </w:r>
      <w:r w:rsidR="00B6405A">
        <w:rPr>
          <w:color w:val="000000" w:themeColor="text1"/>
        </w:rPr>
        <w:t>6</w:t>
      </w:r>
      <w:r>
        <w:rPr>
          <w:color w:val="000000" w:themeColor="text1"/>
        </w:rPr>
        <w:t xml:space="preserve">). </w:t>
      </w:r>
    </w:p>
    <w:p w:rsidR="00777A8B" w:rsidRDefault="00777A8B" w:rsidP="00777A8B">
      <w:pPr>
        <w:rPr>
          <w:color w:val="000000" w:themeColor="text1"/>
        </w:rPr>
      </w:pPr>
    </w:p>
    <w:p w:rsidR="00777A8B" w:rsidRDefault="00777A8B" w:rsidP="00777A8B">
      <w:pPr>
        <w:rPr>
          <w:color w:val="000000" w:themeColor="text1"/>
        </w:rPr>
      </w:pPr>
      <w:r>
        <w:rPr>
          <w:color w:val="000000" w:themeColor="text1"/>
        </w:rPr>
        <w:t xml:space="preserve">The standardisation of juvenile densities for available substrate is specifically designed to </w:t>
      </w:r>
      <w:r w:rsidR="00207F81">
        <w:rPr>
          <w:color w:val="000000" w:themeColor="text1"/>
        </w:rPr>
        <w:t xml:space="preserve">not </w:t>
      </w:r>
      <w:r>
        <w:rPr>
          <w:color w:val="000000" w:themeColor="text1"/>
        </w:rPr>
        <w:t xml:space="preserve">penalise the assessment of juvenile abundances when there is limited settlement opportunity because of the prior occupation of space by </w:t>
      </w:r>
      <w:r w:rsidR="00207F81">
        <w:rPr>
          <w:color w:val="000000" w:themeColor="text1"/>
        </w:rPr>
        <w:t xml:space="preserve">adult </w:t>
      </w:r>
      <w:r>
        <w:rPr>
          <w:color w:val="000000" w:themeColor="text1"/>
        </w:rPr>
        <w:t>corals</w:t>
      </w:r>
      <w:r w:rsidR="00207F81">
        <w:rPr>
          <w:color w:val="000000" w:themeColor="text1"/>
        </w:rPr>
        <w:t xml:space="preserve">, e.g. </w:t>
      </w:r>
      <w:r>
        <w:rPr>
          <w:color w:val="000000" w:themeColor="text1"/>
        </w:rPr>
        <w:t>as at Double Cone. However, as corals require a solid substrate on which to recruit</w:t>
      </w:r>
      <w:r w:rsidR="00207F81">
        <w:rPr>
          <w:color w:val="000000" w:themeColor="text1"/>
        </w:rPr>
        <w:t>,</w:t>
      </w:r>
      <w:r>
        <w:rPr>
          <w:color w:val="000000" w:themeColor="text1"/>
        </w:rPr>
        <w:t xml:space="preserve"> sediment deposits are also deemed as unavailable space. Consequently, high levels of sedimentation can shift the classification of substrat</w:t>
      </w:r>
      <w:r w:rsidR="00207F81">
        <w:rPr>
          <w:color w:val="000000" w:themeColor="text1"/>
        </w:rPr>
        <w:t>um</w:t>
      </w:r>
      <w:r>
        <w:rPr>
          <w:color w:val="000000" w:themeColor="text1"/>
        </w:rPr>
        <w:t xml:space="preserve"> from being available to unavailable</w:t>
      </w:r>
      <w:r w:rsidR="00DB64FC">
        <w:rPr>
          <w:color w:val="000000" w:themeColor="text1"/>
        </w:rPr>
        <w:t>,</w:t>
      </w:r>
      <w:r>
        <w:rPr>
          <w:color w:val="000000" w:themeColor="text1"/>
        </w:rPr>
        <w:t xml:space="preserve"> resulting in an increase in the standardised density of </w:t>
      </w:r>
      <w:r w:rsidR="00207F81">
        <w:rPr>
          <w:color w:val="000000" w:themeColor="text1"/>
        </w:rPr>
        <w:t>juvenile colonies, and so, an overly positive rating of this metric in</w:t>
      </w:r>
      <w:r>
        <w:rPr>
          <w:color w:val="000000" w:themeColor="text1"/>
        </w:rPr>
        <w:t xml:space="preserve"> the coral health index. Th</w:t>
      </w:r>
      <w:r w:rsidR="00207F81">
        <w:rPr>
          <w:color w:val="000000" w:themeColor="text1"/>
        </w:rPr>
        <w:t>e</w:t>
      </w:r>
      <w:r>
        <w:rPr>
          <w:color w:val="000000" w:themeColor="text1"/>
        </w:rPr>
        <w:t xml:space="preserve"> abundance of juvenile corals has not increased appreciably on the reefs in this region (Figure A2-7)</w:t>
      </w:r>
      <w:r w:rsidR="00207F81">
        <w:rPr>
          <w:color w:val="000000" w:themeColor="text1"/>
        </w:rPr>
        <w:t xml:space="preserve"> and,</w:t>
      </w:r>
      <w:r>
        <w:rPr>
          <w:color w:val="000000" w:themeColor="text1"/>
        </w:rPr>
        <w:t xml:space="preserve"> coupled with our observations of increased sedimentation detailed below, we feel the improvement of the coral reef index based on calculated increase in densities of juvenile colonies per area of available substrate is misleading</w:t>
      </w:r>
      <w:r w:rsidRPr="002107C4">
        <w:rPr>
          <w:color w:val="000000" w:themeColor="text1"/>
        </w:rPr>
        <w:t xml:space="preserve"> </w:t>
      </w:r>
      <w:r>
        <w:rPr>
          <w:color w:val="000000" w:themeColor="text1"/>
        </w:rPr>
        <w:t>(Table A2-</w:t>
      </w:r>
      <w:r w:rsidR="00B6405A">
        <w:rPr>
          <w:color w:val="000000" w:themeColor="text1"/>
        </w:rPr>
        <w:t>6</w:t>
      </w:r>
      <w:r w:rsidR="00BA79E7">
        <w:rPr>
          <w:color w:val="000000" w:themeColor="text1"/>
        </w:rPr>
        <w:t>, A2-</w:t>
      </w:r>
      <w:r w:rsidR="00B6405A">
        <w:rPr>
          <w:color w:val="000000" w:themeColor="text1"/>
        </w:rPr>
        <w:t>7</w:t>
      </w:r>
      <w:r>
        <w:rPr>
          <w:color w:val="000000" w:themeColor="text1"/>
        </w:rPr>
        <w:t>). Rather</w:t>
      </w:r>
      <w:r w:rsidR="00207F81">
        <w:rPr>
          <w:color w:val="000000" w:themeColor="text1"/>
        </w:rPr>
        <w:t>,</w:t>
      </w:r>
      <w:r>
        <w:rPr>
          <w:color w:val="000000" w:themeColor="text1"/>
        </w:rPr>
        <w:t xml:space="preserve"> abundance</w:t>
      </w:r>
      <w:r w:rsidR="00207F81">
        <w:rPr>
          <w:color w:val="000000" w:themeColor="text1"/>
        </w:rPr>
        <w:t>s</w:t>
      </w:r>
      <w:r>
        <w:rPr>
          <w:color w:val="000000" w:themeColor="text1"/>
        </w:rPr>
        <w:t xml:space="preserve"> of juvenile corals have </w:t>
      </w:r>
      <w:r w:rsidR="00207F81">
        <w:rPr>
          <w:color w:val="000000" w:themeColor="text1"/>
        </w:rPr>
        <w:t>declined</w:t>
      </w:r>
      <w:r>
        <w:rPr>
          <w:color w:val="000000" w:themeColor="text1"/>
        </w:rPr>
        <w:t xml:space="preserve"> (</w:t>
      </w:r>
      <w:r w:rsidR="004E4115">
        <w:rPr>
          <w:color w:val="000000" w:themeColor="text1"/>
        </w:rPr>
        <w:t>Figure 2</w:t>
      </w:r>
      <w:r w:rsidR="00E664D8">
        <w:rPr>
          <w:color w:val="000000" w:themeColor="text1"/>
        </w:rPr>
        <w:t>7</w:t>
      </w:r>
      <w:r>
        <w:rPr>
          <w:color w:val="000000" w:themeColor="text1"/>
        </w:rPr>
        <w:t>h)</w:t>
      </w:r>
      <w:r w:rsidR="00207F81">
        <w:rPr>
          <w:color w:val="000000" w:themeColor="text1"/>
        </w:rPr>
        <w:t>,</w:t>
      </w:r>
      <w:r>
        <w:rPr>
          <w:color w:val="000000" w:themeColor="text1"/>
        </w:rPr>
        <w:t xml:space="preserve"> consistent with previous findings that increased sediment accumulation reduces larval settlement and survival (Babcock and Smith 2002, Birrell </w:t>
      </w:r>
      <w:r w:rsidRPr="00005392">
        <w:rPr>
          <w:i/>
          <w:color w:val="000000" w:themeColor="text1"/>
        </w:rPr>
        <w:t>et al</w:t>
      </w:r>
      <w:r>
        <w:rPr>
          <w:color w:val="000000" w:themeColor="text1"/>
        </w:rPr>
        <w:t>. 2005, Goh and Lee 2008).</w:t>
      </w:r>
      <w:r w:rsidR="00C36F37">
        <w:rPr>
          <w:color w:val="000000" w:themeColor="text1"/>
        </w:rPr>
        <w:t xml:space="preserve"> We intend to investigate was of refining the coral index to avoid this incongruence in the future. </w:t>
      </w:r>
    </w:p>
    <w:p w:rsidR="00777A8B" w:rsidRPr="00436697" w:rsidRDefault="00777A8B" w:rsidP="00777A8B">
      <w:pPr>
        <w:rPr>
          <w:color w:val="4F81BD" w:themeColor="accent1"/>
        </w:rPr>
      </w:pPr>
    </w:p>
    <w:p w:rsidR="00777A8B" w:rsidRDefault="00777A8B" w:rsidP="00777A8B">
      <w:pPr>
        <w:rPr>
          <w:color w:val="000000" w:themeColor="text1"/>
        </w:rPr>
      </w:pPr>
      <w:r w:rsidRPr="005A47CF">
        <w:rPr>
          <w:color w:val="000000" w:themeColor="text1"/>
        </w:rPr>
        <w:t xml:space="preserve">Reefs in the Whitsunday </w:t>
      </w:r>
      <w:r w:rsidR="00657359">
        <w:rPr>
          <w:color w:val="000000" w:themeColor="text1"/>
        </w:rPr>
        <w:t xml:space="preserve">Group </w:t>
      </w:r>
      <w:r w:rsidRPr="005A47CF">
        <w:rPr>
          <w:color w:val="000000" w:themeColor="text1"/>
        </w:rPr>
        <w:t>are generally sheltered from wave act</w:t>
      </w:r>
      <w:r>
        <w:rPr>
          <w:color w:val="000000" w:themeColor="text1"/>
        </w:rPr>
        <w:t>ion by the surrounding islands and</w:t>
      </w:r>
      <w:r w:rsidR="00207F81">
        <w:rPr>
          <w:color w:val="000000" w:themeColor="text1"/>
        </w:rPr>
        <w:t>, hence,</w:t>
      </w:r>
      <w:r>
        <w:rPr>
          <w:color w:val="000000" w:themeColor="text1"/>
        </w:rPr>
        <w:t xml:space="preserve"> predisposed </w:t>
      </w:r>
      <w:r w:rsidRPr="005A47CF">
        <w:rPr>
          <w:color w:val="000000" w:themeColor="text1"/>
        </w:rPr>
        <w:t>to the accumulation of fine sediments. From 200</w:t>
      </w:r>
      <w:r>
        <w:rPr>
          <w:color w:val="000000" w:themeColor="text1"/>
        </w:rPr>
        <w:t>8</w:t>
      </w:r>
      <w:r w:rsidRPr="005A47CF">
        <w:rPr>
          <w:color w:val="000000" w:themeColor="text1"/>
        </w:rPr>
        <w:t xml:space="preserve"> onwards, accumulated sediments on living coral colonies ha</w:t>
      </w:r>
      <w:r>
        <w:rPr>
          <w:color w:val="000000" w:themeColor="text1"/>
        </w:rPr>
        <w:t>ve</w:t>
      </w:r>
      <w:r w:rsidRPr="005A47CF">
        <w:rPr>
          <w:color w:val="000000" w:themeColor="text1"/>
        </w:rPr>
        <w:t xml:space="preserve"> been a commonly </w:t>
      </w:r>
      <w:r w:rsidR="00207F81">
        <w:rPr>
          <w:color w:val="000000" w:themeColor="text1"/>
        </w:rPr>
        <w:t>associated with</w:t>
      </w:r>
      <w:r w:rsidRPr="005A47CF">
        <w:rPr>
          <w:color w:val="000000" w:themeColor="text1"/>
        </w:rPr>
        <w:t xml:space="preserve"> partial mortality and disease</w:t>
      </w:r>
      <w:r>
        <w:rPr>
          <w:color w:val="000000" w:themeColor="text1"/>
        </w:rPr>
        <w:t>, and substrat</w:t>
      </w:r>
      <w:r w:rsidR="00207F81">
        <w:rPr>
          <w:color w:val="000000" w:themeColor="text1"/>
        </w:rPr>
        <w:t>a</w:t>
      </w:r>
      <w:r>
        <w:rPr>
          <w:color w:val="000000" w:themeColor="text1"/>
        </w:rPr>
        <w:t xml:space="preserve"> between corals have accumulated thick deposits of silt on most </w:t>
      </w:r>
      <w:r w:rsidR="00207F81">
        <w:rPr>
          <w:color w:val="000000" w:themeColor="text1"/>
        </w:rPr>
        <w:t xml:space="preserve">monitored </w:t>
      </w:r>
      <w:r>
        <w:rPr>
          <w:color w:val="000000" w:themeColor="text1"/>
        </w:rPr>
        <w:t>reefs.</w:t>
      </w:r>
      <w:r w:rsidR="00217483">
        <w:rPr>
          <w:color w:val="000000" w:themeColor="text1"/>
        </w:rPr>
        <w:t xml:space="preserve"> This increase in fine sediment supply is evident in increases in the clay and silt content and also nitrogen content of sediments at the monitoring locations (</w:t>
      </w:r>
      <w:r w:rsidR="004E4115">
        <w:rPr>
          <w:color w:val="000000" w:themeColor="text1"/>
        </w:rPr>
        <w:t>Figure 2</w:t>
      </w:r>
      <w:r w:rsidR="00E664D8">
        <w:rPr>
          <w:color w:val="000000" w:themeColor="text1"/>
        </w:rPr>
        <w:t>7</w:t>
      </w:r>
      <w:r w:rsidR="00217483">
        <w:rPr>
          <w:color w:val="000000" w:themeColor="text1"/>
        </w:rPr>
        <w:t>c,g)</w:t>
      </w:r>
      <w:r w:rsidR="00C51A23">
        <w:rPr>
          <w:color w:val="000000" w:themeColor="text1"/>
        </w:rPr>
        <w:t>.</w:t>
      </w:r>
      <w:r>
        <w:rPr>
          <w:color w:val="000000" w:themeColor="text1"/>
        </w:rPr>
        <w:t xml:space="preserve"> </w:t>
      </w:r>
      <w:r w:rsidR="00C51A23">
        <w:rPr>
          <w:color w:val="000000" w:themeColor="text1"/>
        </w:rPr>
        <w:t>The period over which the</w:t>
      </w:r>
      <w:r w:rsidRPr="005A47CF">
        <w:rPr>
          <w:color w:val="000000" w:themeColor="text1"/>
        </w:rPr>
        <w:t>s</w:t>
      </w:r>
      <w:r w:rsidR="00C51A23">
        <w:rPr>
          <w:color w:val="000000" w:themeColor="text1"/>
        </w:rPr>
        <w:t>e</w:t>
      </w:r>
      <w:r w:rsidRPr="005A47CF">
        <w:rPr>
          <w:color w:val="000000" w:themeColor="text1"/>
        </w:rPr>
        <w:t xml:space="preserve"> increase</w:t>
      </w:r>
      <w:r w:rsidR="00C51A23">
        <w:rPr>
          <w:color w:val="000000" w:themeColor="text1"/>
        </w:rPr>
        <w:t>s</w:t>
      </w:r>
      <w:r w:rsidRPr="005A47CF">
        <w:rPr>
          <w:color w:val="000000" w:themeColor="text1"/>
        </w:rPr>
        <w:t xml:space="preserve"> </w:t>
      </w:r>
      <w:r w:rsidR="00C51A23">
        <w:rPr>
          <w:color w:val="000000" w:themeColor="text1"/>
        </w:rPr>
        <w:t>have occurred</w:t>
      </w:r>
      <w:r w:rsidRPr="005A47CF">
        <w:rPr>
          <w:color w:val="000000" w:themeColor="text1"/>
        </w:rPr>
        <w:t xml:space="preserve"> coincide </w:t>
      </w:r>
      <w:r>
        <w:rPr>
          <w:color w:val="000000" w:themeColor="text1"/>
        </w:rPr>
        <w:t xml:space="preserve">with </w:t>
      </w:r>
      <w:r>
        <w:rPr>
          <w:color w:val="000000" w:themeColor="text1"/>
        </w:rPr>
        <w:lastRenderedPageBreak/>
        <w:t>increased turbidity (</w:t>
      </w:r>
      <w:r w:rsidR="004E4115">
        <w:rPr>
          <w:color w:val="000000" w:themeColor="text1"/>
        </w:rPr>
        <w:t>Figure 2</w:t>
      </w:r>
      <w:r w:rsidR="00E664D8">
        <w:rPr>
          <w:color w:val="000000" w:themeColor="text1"/>
        </w:rPr>
        <w:t>6</w:t>
      </w:r>
      <w:r>
        <w:rPr>
          <w:color w:val="000000" w:themeColor="text1"/>
        </w:rPr>
        <w:t xml:space="preserve">c,e) that in turn coincides </w:t>
      </w:r>
      <w:r w:rsidRPr="005A47CF">
        <w:rPr>
          <w:color w:val="000000" w:themeColor="text1"/>
        </w:rPr>
        <w:t xml:space="preserve">with increased flows </w:t>
      </w:r>
      <w:r>
        <w:rPr>
          <w:color w:val="000000" w:themeColor="text1"/>
        </w:rPr>
        <w:t xml:space="preserve">of the </w:t>
      </w:r>
      <w:r w:rsidRPr="005A47CF">
        <w:rPr>
          <w:color w:val="000000" w:themeColor="text1"/>
        </w:rPr>
        <w:t>rivers in this and adjacent regions (</w:t>
      </w:r>
      <w:r w:rsidR="004E4115">
        <w:rPr>
          <w:color w:val="000000" w:themeColor="text1"/>
        </w:rPr>
        <w:t>Figure 2</w:t>
      </w:r>
      <w:r w:rsidR="00E664D8">
        <w:rPr>
          <w:color w:val="000000" w:themeColor="text1"/>
        </w:rPr>
        <w:t>4</w:t>
      </w:r>
      <w:r w:rsidR="00207F81">
        <w:rPr>
          <w:color w:val="000000" w:themeColor="text1"/>
        </w:rPr>
        <w:t xml:space="preserve">, </w:t>
      </w:r>
      <w:r w:rsidRPr="005A47CF">
        <w:rPr>
          <w:color w:val="000000" w:themeColor="text1"/>
        </w:rPr>
        <w:t xml:space="preserve">Table </w:t>
      </w:r>
      <w:r>
        <w:rPr>
          <w:color w:val="000000" w:themeColor="text1"/>
        </w:rPr>
        <w:t>A2-1</w:t>
      </w:r>
      <w:r w:rsidRPr="005A47CF">
        <w:rPr>
          <w:color w:val="000000" w:themeColor="text1"/>
        </w:rPr>
        <w:t>)</w:t>
      </w:r>
      <w:r>
        <w:rPr>
          <w:color w:val="000000" w:themeColor="text1"/>
        </w:rPr>
        <w:t xml:space="preserve">. </w:t>
      </w:r>
      <w:r w:rsidRPr="005A47CF">
        <w:rPr>
          <w:color w:val="000000" w:themeColor="text1"/>
        </w:rPr>
        <w:t xml:space="preserve"> </w:t>
      </w:r>
    </w:p>
    <w:p w:rsidR="00777A8B" w:rsidRPr="005A47CF" w:rsidRDefault="00777A8B" w:rsidP="00777A8B">
      <w:pPr>
        <w:rPr>
          <w:color w:val="000000" w:themeColor="text1"/>
        </w:rPr>
      </w:pPr>
    </w:p>
    <w:p w:rsidR="00777A8B" w:rsidRDefault="00777A8B" w:rsidP="00777A8B">
      <w:pPr>
        <w:rPr>
          <w:color w:val="000000" w:themeColor="text1"/>
        </w:rPr>
      </w:pPr>
      <w:r w:rsidRPr="005A47CF">
        <w:rPr>
          <w:color w:val="000000" w:themeColor="text1"/>
        </w:rPr>
        <w:t xml:space="preserve">The </w:t>
      </w:r>
      <w:r>
        <w:rPr>
          <w:color w:val="000000" w:themeColor="text1"/>
        </w:rPr>
        <w:t xml:space="preserve">selective pressure associated with turbidity and sedimentary </w:t>
      </w:r>
      <w:r w:rsidRPr="005A47CF">
        <w:rPr>
          <w:color w:val="000000" w:themeColor="text1"/>
        </w:rPr>
        <w:t>regime</w:t>
      </w:r>
      <w:r>
        <w:rPr>
          <w:color w:val="000000" w:themeColor="text1"/>
        </w:rPr>
        <w:t>s</w:t>
      </w:r>
      <w:r w:rsidRPr="005A47CF">
        <w:rPr>
          <w:color w:val="000000" w:themeColor="text1"/>
        </w:rPr>
        <w:t xml:space="preserve"> </w:t>
      </w:r>
      <w:r>
        <w:rPr>
          <w:color w:val="000000" w:themeColor="text1"/>
        </w:rPr>
        <w:t xml:space="preserve">has clearly influenced </w:t>
      </w:r>
      <w:r w:rsidRPr="005A47CF">
        <w:rPr>
          <w:color w:val="000000" w:themeColor="text1"/>
        </w:rPr>
        <w:t xml:space="preserve">the composition of </w:t>
      </w:r>
      <w:r w:rsidR="00C51A23">
        <w:rPr>
          <w:color w:val="000000" w:themeColor="text1"/>
        </w:rPr>
        <w:t xml:space="preserve">both </w:t>
      </w:r>
      <w:r w:rsidRPr="005A47CF">
        <w:rPr>
          <w:color w:val="000000" w:themeColor="text1"/>
        </w:rPr>
        <w:t xml:space="preserve">coral </w:t>
      </w:r>
      <w:r w:rsidR="00C51A23">
        <w:rPr>
          <w:color w:val="000000" w:themeColor="text1"/>
        </w:rPr>
        <w:t>and foraminifera</w:t>
      </w:r>
      <w:r w:rsidR="002A040F">
        <w:rPr>
          <w:color w:val="000000" w:themeColor="text1"/>
        </w:rPr>
        <w:t>l</w:t>
      </w:r>
      <w:r w:rsidR="00C51A23">
        <w:rPr>
          <w:color w:val="000000" w:themeColor="text1"/>
        </w:rPr>
        <w:t xml:space="preserve"> </w:t>
      </w:r>
      <w:r w:rsidRPr="005A47CF">
        <w:rPr>
          <w:color w:val="000000" w:themeColor="text1"/>
        </w:rPr>
        <w:t>communities in this region</w:t>
      </w:r>
      <w:r>
        <w:rPr>
          <w:color w:val="000000" w:themeColor="text1"/>
        </w:rPr>
        <w:t>.</w:t>
      </w:r>
      <w:r w:rsidRPr="005A47CF">
        <w:rPr>
          <w:color w:val="000000" w:themeColor="text1"/>
        </w:rPr>
        <w:t xml:space="preserve"> </w:t>
      </w:r>
      <w:r>
        <w:rPr>
          <w:color w:val="000000" w:themeColor="text1"/>
        </w:rPr>
        <w:t xml:space="preserve">Marked differences in composition </w:t>
      </w:r>
      <w:r w:rsidR="00C51A23">
        <w:rPr>
          <w:color w:val="000000" w:themeColor="text1"/>
        </w:rPr>
        <w:t xml:space="preserve">of coral communities </w:t>
      </w:r>
      <w:r>
        <w:rPr>
          <w:color w:val="000000" w:themeColor="text1"/>
        </w:rPr>
        <w:t>between 2m and 5m transects are indicative of a steep gradient in environmental conditions</w:t>
      </w:r>
      <w:r w:rsidR="00207F81">
        <w:rPr>
          <w:color w:val="000000" w:themeColor="text1"/>
        </w:rPr>
        <w:t>, most likely due to high water turbidity</w:t>
      </w:r>
      <w:r>
        <w:rPr>
          <w:color w:val="000000" w:themeColor="text1"/>
        </w:rPr>
        <w:t>. While community composition varies strongly between reefs</w:t>
      </w:r>
      <w:r w:rsidR="00207F81">
        <w:rPr>
          <w:color w:val="000000" w:themeColor="text1"/>
        </w:rPr>
        <w:t>,</w:t>
      </w:r>
      <w:r>
        <w:rPr>
          <w:color w:val="000000" w:themeColor="text1"/>
        </w:rPr>
        <w:t xml:space="preserve"> there are relatively high abundances of sediment</w:t>
      </w:r>
      <w:r w:rsidR="00FE0815">
        <w:rPr>
          <w:color w:val="000000" w:themeColor="text1"/>
        </w:rPr>
        <w:t xml:space="preserve">- </w:t>
      </w:r>
      <w:r>
        <w:rPr>
          <w:color w:val="000000" w:themeColor="text1"/>
        </w:rPr>
        <w:t>and low light</w:t>
      </w:r>
      <w:r w:rsidR="00FE0815">
        <w:rPr>
          <w:color w:val="000000" w:themeColor="text1"/>
        </w:rPr>
        <w:t>-tolerant taxa (families</w:t>
      </w:r>
      <w:r w:rsidRPr="005A47CF">
        <w:rPr>
          <w:color w:val="000000" w:themeColor="text1"/>
        </w:rPr>
        <w:t xml:space="preserve"> Oculinidae, Pectiniidae, Agariciidae and Poritidae (genus </w:t>
      </w:r>
      <w:r w:rsidRPr="005A47CF">
        <w:rPr>
          <w:i/>
          <w:color w:val="000000" w:themeColor="text1"/>
        </w:rPr>
        <w:t>Goniopora</w:t>
      </w:r>
      <w:r w:rsidRPr="005A47CF">
        <w:rPr>
          <w:color w:val="000000" w:themeColor="text1"/>
        </w:rPr>
        <w:t>)</w:t>
      </w:r>
      <w:r w:rsidR="00FE0815">
        <w:rPr>
          <w:color w:val="000000" w:themeColor="text1"/>
        </w:rPr>
        <w:t>)</w:t>
      </w:r>
      <w:r w:rsidRPr="005A47CF">
        <w:rPr>
          <w:color w:val="000000" w:themeColor="text1"/>
        </w:rPr>
        <w:t xml:space="preserve"> </w:t>
      </w:r>
      <w:r>
        <w:rPr>
          <w:color w:val="000000" w:themeColor="text1"/>
        </w:rPr>
        <w:t xml:space="preserve">at 5m locations compared to the </w:t>
      </w:r>
      <w:r w:rsidR="00FE0815">
        <w:rPr>
          <w:color w:val="000000" w:themeColor="text1"/>
        </w:rPr>
        <w:t xml:space="preserve">communities at 2m depths which have higher cover of </w:t>
      </w:r>
      <w:r>
        <w:rPr>
          <w:color w:val="000000" w:themeColor="text1"/>
        </w:rPr>
        <w:t xml:space="preserve">Acroporidae (here mostly genus </w:t>
      </w:r>
      <w:r w:rsidRPr="006B4D6A">
        <w:rPr>
          <w:i/>
          <w:color w:val="000000" w:themeColor="text1"/>
        </w:rPr>
        <w:t>Acropora</w:t>
      </w:r>
      <w:r>
        <w:rPr>
          <w:color w:val="000000" w:themeColor="text1"/>
        </w:rPr>
        <w:t xml:space="preserve">) and Poritidae (genus </w:t>
      </w:r>
      <w:r w:rsidRPr="006B4D6A">
        <w:rPr>
          <w:i/>
          <w:color w:val="000000" w:themeColor="text1"/>
        </w:rPr>
        <w:t>Porites</w:t>
      </w:r>
      <w:r>
        <w:rPr>
          <w:color w:val="000000" w:themeColor="text1"/>
        </w:rPr>
        <w:t xml:space="preserve">) </w:t>
      </w:r>
      <w:r w:rsidRPr="005A47CF">
        <w:rPr>
          <w:color w:val="000000" w:themeColor="text1"/>
        </w:rPr>
        <w:t xml:space="preserve">(Figure </w:t>
      </w:r>
      <w:r>
        <w:rPr>
          <w:color w:val="000000" w:themeColor="text1"/>
        </w:rPr>
        <w:t>A2-7</w:t>
      </w:r>
      <w:r w:rsidRPr="005A47CF">
        <w:rPr>
          <w:color w:val="000000" w:themeColor="text1"/>
        </w:rPr>
        <w:t>)</w:t>
      </w:r>
      <w:r>
        <w:rPr>
          <w:color w:val="000000" w:themeColor="text1"/>
        </w:rPr>
        <w:t>.</w:t>
      </w:r>
      <w:r w:rsidRPr="005A47CF">
        <w:rPr>
          <w:color w:val="000000" w:themeColor="text1"/>
        </w:rPr>
        <w:t xml:space="preserve">  A</w:t>
      </w:r>
      <w:r>
        <w:rPr>
          <w:color w:val="000000" w:themeColor="text1"/>
        </w:rPr>
        <w:t>t the two reefs, Daydream and Dent</w:t>
      </w:r>
      <w:r w:rsidR="00FE0815">
        <w:rPr>
          <w:color w:val="000000" w:themeColor="text1"/>
        </w:rPr>
        <w:t>,</w:t>
      </w:r>
      <w:r>
        <w:rPr>
          <w:color w:val="000000" w:themeColor="text1"/>
        </w:rPr>
        <w:t xml:space="preserve"> where cover of Acroporidae wa</w:t>
      </w:r>
      <w:r w:rsidRPr="005A47CF">
        <w:rPr>
          <w:color w:val="000000" w:themeColor="text1"/>
        </w:rPr>
        <w:t>s relatively high at 5m depth</w:t>
      </w:r>
      <w:r>
        <w:rPr>
          <w:color w:val="000000" w:themeColor="text1"/>
        </w:rPr>
        <w:t>,</w:t>
      </w:r>
      <w:r w:rsidRPr="005A47CF">
        <w:rPr>
          <w:color w:val="000000" w:themeColor="text1"/>
        </w:rPr>
        <w:t xml:space="preserve"> cover of this family has declined </w:t>
      </w:r>
      <w:r>
        <w:rPr>
          <w:color w:val="000000" w:themeColor="text1"/>
        </w:rPr>
        <w:t xml:space="preserve">due to the combined effects of Cyclone Ului in 2010 and </w:t>
      </w:r>
      <w:r w:rsidR="00FE0815">
        <w:rPr>
          <w:color w:val="000000" w:themeColor="text1"/>
        </w:rPr>
        <w:t xml:space="preserve">the </w:t>
      </w:r>
      <w:r>
        <w:rPr>
          <w:color w:val="000000" w:themeColor="text1"/>
        </w:rPr>
        <w:t xml:space="preserve">high incidence of </w:t>
      </w:r>
      <w:r w:rsidR="00FE0815">
        <w:rPr>
          <w:color w:val="000000" w:themeColor="text1"/>
        </w:rPr>
        <w:t xml:space="preserve">coral </w:t>
      </w:r>
      <w:r>
        <w:rPr>
          <w:color w:val="000000" w:themeColor="text1"/>
        </w:rPr>
        <w:t>disease in 2007-8 and again in 2011</w:t>
      </w:r>
      <w:r w:rsidR="00FE0815">
        <w:rPr>
          <w:color w:val="000000" w:themeColor="text1"/>
        </w:rPr>
        <w:t xml:space="preserve"> (Figure A2-10)</w:t>
      </w:r>
      <w:r>
        <w:rPr>
          <w:color w:val="000000" w:themeColor="text1"/>
        </w:rPr>
        <w:t xml:space="preserve">. </w:t>
      </w:r>
      <w:r w:rsidR="00FE0815">
        <w:rPr>
          <w:color w:val="000000" w:themeColor="text1"/>
        </w:rPr>
        <w:t>The</w:t>
      </w:r>
      <w:r w:rsidR="00FE0815" w:rsidRPr="005A47CF">
        <w:rPr>
          <w:color w:val="000000" w:themeColor="text1"/>
        </w:rPr>
        <w:t xml:space="preserve"> connection between physiochemical aspects of terrestrial runoff and disease prevalence </w:t>
      </w:r>
      <w:r w:rsidR="00FE0815">
        <w:rPr>
          <w:color w:val="000000" w:themeColor="text1"/>
        </w:rPr>
        <w:t xml:space="preserve">has been recognised before </w:t>
      </w:r>
      <w:r w:rsidR="00FE0815" w:rsidRPr="005A47CF">
        <w:rPr>
          <w:color w:val="000000" w:themeColor="text1"/>
        </w:rPr>
        <w:t xml:space="preserve">(Bruno </w:t>
      </w:r>
      <w:r w:rsidR="00FE0815" w:rsidRPr="005A47CF">
        <w:rPr>
          <w:i/>
          <w:color w:val="000000" w:themeColor="text1"/>
        </w:rPr>
        <w:t>et al.</w:t>
      </w:r>
      <w:r w:rsidR="00FE0815" w:rsidRPr="005A47CF">
        <w:rPr>
          <w:color w:val="000000" w:themeColor="text1"/>
        </w:rPr>
        <w:t xml:space="preserve"> 2003, </w:t>
      </w:r>
      <w:r w:rsidR="00FE0815">
        <w:rPr>
          <w:color w:val="000000" w:themeColor="text1"/>
        </w:rPr>
        <w:t>Kaczmarsky and Richardson 2010</w:t>
      </w:r>
      <w:r w:rsidR="00FE0815" w:rsidRPr="005A47CF">
        <w:rPr>
          <w:color w:val="000000" w:themeColor="text1"/>
        </w:rPr>
        <w:t xml:space="preserve">, Haapkylä </w:t>
      </w:r>
      <w:r w:rsidR="00FE0815" w:rsidRPr="005A47CF">
        <w:rPr>
          <w:i/>
          <w:color w:val="000000" w:themeColor="text1"/>
        </w:rPr>
        <w:t xml:space="preserve">et al. </w:t>
      </w:r>
      <w:r w:rsidR="00FE0815" w:rsidRPr="005A47CF">
        <w:rPr>
          <w:color w:val="000000" w:themeColor="text1"/>
        </w:rPr>
        <w:t>2011</w:t>
      </w:r>
      <w:r w:rsidR="00F07DAD">
        <w:rPr>
          <w:color w:val="000000" w:themeColor="text1"/>
        </w:rPr>
        <w:t>, 2013</w:t>
      </w:r>
      <w:r w:rsidR="004F4C2B">
        <w:rPr>
          <w:color w:val="000000" w:themeColor="text1"/>
        </w:rPr>
        <w:t xml:space="preserve">, Vega Thurber </w:t>
      </w:r>
      <w:r w:rsidR="004F4C2B" w:rsidRPr="003551FE">
        <w:rPr>
          <w:i/>
          <w:color w:val="000000" w:themeColor="text1"/>
        </w:rPr>
        <w:t>et al.</w:t>
      </w:r>
      <w:r w:rsidR="004F4C2B">
        <w:rPr>
          <w:color w:val="000000" w:themeColor="text1"/>
        </w:rPr>
        <w:t xml:space="preserve"> 2013</w:t>
      </w:r>
      <w:r w:rsidR="00FE0815">
        <w:rPr>
          <w:color w:val="000000" w:themeColor="text1"/>
        </w:rPr>
        <w:t xml:space="preserve">). Our observations support this connection as </w:t>
      </w:r>
      <w:r>
        <w:rPr>
          <w:color w:val="000000" w:themeColor="text1"/>
        </w:rPr>
        <w:t xml:space="preserve">increases in </w:t>
      </w:r>
      <w:r w:rsidR="00FE0815">
        <w:rPr>
          <w:color w:val="000000" w:themeColor="text1"/>
        </w:rPr>
        <w:t xml:space="preserve">coral </w:t>
      </w:r>
      <w:r>
        <w:rPr>
          <w:color w:val="000000" w:themeColor="text1"/>
        </w:rPr>
        <w:t xml:space="preserve">disease </w:t>
      </w:r>
      <w:r w:rsidR="00FE0815">
        <w:rPr>
          <w:color w:val="000000" w:themeColor="text1"/>
        </w:rPr>
        <w:t xml:space="preserve">in the inshore GBR </w:t>
      </w:r>
      <w:r>
        <w:rPr>
          <w:color w:val="000000" w:themeColor="text1"/>
        </w:rPr>
        <w:t>coincided with the transition from a period of below</w:t>
      </w:r>
      <w:r w:rsidR="00FE0815">
        <w:rPr>
          <w:color w:val="000000" w:themeColor="text1"/>
        </w:rPr>
        <w:t>-</w:t>
      </w:r>
      <w:r>
        <w:rPr>
          <w:color w:val="000000" w:themeColor="text1"/>
        </w:rPr>
        <w:t>median river flows to well above median flows</w:t>
      </w:r>
      <w:r w:rsidR="00FE0815">
        <w:rPr>
          <w:color w:val="000000" w:themeColor="text1"/>
        </w:rPr>
        <w:t xml:space="preserve">, which </w:t>
      </w:r>
      <w:r>
        <w:rPr>
          <w:color w:val="000000" w:themeColor="text1"/>
        </w:rPr>
        <w:t>in turn coincide</w:t>
      </w:r>
      <w:r w:rsidR="00FE0815">
        <w:rPr>
          <w:color w:val="000000" w:themeColor="text1"/>
        </w:rPr>
        <w:t>d</w:t>
      </w:r>
      <w:r>
        <w:rPr>
          <w:color w:val="000000" w:themeColor="text1"/>
        </w:rPr>
        <w:t xml:space="preserve"> with </w:t>
      </w:r>
      <w:r w:rsidR="00FE0815">
        <w:rPr>
          <w:color w:val="000000" w:themeColor="text1"/>
        </w:rPr>
        <w:t>a decrease</w:t>
      </w:r>
      <w:r>
        <w:rPr>
          <w:color w:val="000000" w:themeColor="text1"/>
        </w:rPr>
        <w:t xml:space="preserve"> in water quality</w:t>
      </w:r>
      <w:r w:rsidR="00FE0815">
        <w:rPr>
          <w:color w:val="000000" w:themeColor="text1"/>
        </w:rPr>
        <w:t xml:space="preserve">, and </w:t>
      </w:r>
      <w:r>
        <w:rPr>
          <w:color w:val="000000" w:themeColor="text1"/>
        </w:rPr>
        <w:t xml:space="preserve">demonstrate the selective pressure that runoff </w:t>
      </w:r>
      <w:r w:rsidR="00FE0815">
        <w:rPr>
          <w:color w:val="000000" w:themeColor="text1"/>
        </w:rPr>
        <w:t xml:space="preserve">can exert on </w:t>
      </w:r>
      <w:r>
        <w:rPr>
          <w:color w:val="000000" w:themeColor="text1"/>
        </w:rPr>
        <w:t xml:space="preserve">benthic communities. </w:t>
      </w:r>
    </w:p>
    <w:p w:rsidR="00BB4A31" w:rsidRDefault="00BB4A31" w:rsidP="00777A8B">
      <w:pPr>
        <w:rPr>
          <w:color w:val="4F81BD" w:themeColor="accent1"/>
        </w:rPr>
      </w:pPr>
    </w:p>
    <w:p w:rsidR="00344CE3" w:rsidRDefault="00777A8B" w:rsidP="00344CE3">
      <w:pPr>
        <w:rPr>
          <w:color w:val="000000" w:themeColor="text1"/>
        </w:rPr>
      </w:pPr>
      <w:r w:rsidRPr="00646D95">
        <w:rPr>
          <w:color w:val="000000" w:themeColor="text1"/>
        </w:rPr>
        <w:t xml:space="preserve">The cover of macroalgae has remained stable </w:t>
      </w:r>
      <w:r w:rsidR="00BB4A31">
        <w:rPr>
          <w:color w:val="000000" w:themeColor="text1"/>
        </w:rPr>
        <w:t xml:space="preserve">and relatively low </w:t>
      </w:r>
      <w:r w:rsidRPr="00646D95">
        <w:rPr>
          <w:color w:val="000000" w:themeColor="text1"/>
        </w:rPr>
        <w:t xml:space="preserve">throughout the region. Only Pine and Seaforth </w:t>
      </w:r>
      <w:r>
        <w:rPr>
          <w:color w:val="000000" w:themeColor="text1"/>
        </w:rPr>
        <w:t xml:space="preserve">maintain </w:t>
      </w:r>
      <w:r w:rsidRPr="00646D95">
        <w:rPr>
          <w:color w:val="000000" w:themeColor="text1"/>
        </w:rPr>
        <w:t>significant macroalgal cover</w:t>
      </w:r>
      <w:r w:rsidR="00BB4A31">
        <w:rPr>
          <w:color w:val="000000" w:themeColor="text1"/>
        </w:rPr>
        <w:t xml:space="preserve"> (Figure A2-7)</w:t>
      </w:r>
      <w:r>
        <w:rPr>
          <w:color w:val="000000" w:themeColor="text1"/>
        </w:rPr>
        <w:t>.</w:t>
      </w:r>
      <w:r w:rsidRPr="00646D95">
        <w:rPr>
          <w:color w:val="000000" w:themeColor="text1"/>
        </w:rPr>
        <w:t xml:space="preserve"> These reefs are closest to the rivers influencing the region</w:t>
      </w:r>
      <w:r>
        <w:rPr>
          <w:color w:val="000000" w:themeColor="text1"/>
        </w:rPr>
        <w:t>. W</w:t>
      </w:r>
      <w:r w:rsidRPr="00646D95">
        <w:rPr>
          <w:color w:val="000000" w:themeColor="text1"/>
        </w:rPr>
        <w:t>ater quality data from Pine</w:t>
      </w:r>
      <w:r>
        <w:rPr>
          <w:color w:val="000000" w:themeColor="text1"/>
        </w:rPr>
        <w:t xml:space="preserve"> </w:t>
      </w:r>
      <w:r w:rsidRPr="00646D95">
        <w:rPr>
          <w:color w:val="000000" w:themeColor="text1"/>
        </w:rPr>
        <w:t xml:space="preserve">shows that </w:t>
      </w:r>
      <w:r w:rsidR="00BB4A31">
        <w:rPr>
          <w:color w:val="000000" w:themeColor="text1"/>
        </w:rPr>
        <w:t xml:space="preserve">many water quality variables </w:t>
      </w:r>
      <w:r w:rsidRPr="00646D95">
        <w:rPr>
          <w:color w:val="000000" w:themeColor="text1"/>
        </w:rPr>
        <w:t>consistently exceed</w:t>
      </w:r>
      <w:r w:rsidR="00BB4A31">
        <w:rPr>
          <w:color w:val="000000" w:themeColor="text1"/>
        </w:rPr>
        <w:t>ed</w:t>
      </w:r>
      <w:r w:rsidRPr="00646D95">
        <w:rPr>
          <w:color w:val="000000" w:themeColor="text1"/>
        </w:rPr>
        <w:t xml:space="preserve"> </w:t>
      </w:r>
      <w:r w:rsidR="00BD2613">
        <w:rPr>
          <w:color w:val="000000" w:themeColor="text1"/>
        </w:rPr>
        <w:t xml:space="preserve">the </w:t>
      </w:r>
      <w:r w:rsidR="00BD2613">
        <w:t>guideline</w:t>
      </w:r>
      <w:r w:rsidR="00BD2613" w:rsidRPr="00646D95">
        <w:rPr>
          <w:color w:val="000000" w:themeColor="text1"/>
        </w:rPr>
        <w:t xml:space="preserve"> </w:t>
      </w:r>
      <w:r w:rsidRPr="00646D95">
        <w:rPr>
          <w:color w:val="000000" w:themeColor="text1"/>
        </w:rPr>
        <w:t>(</w:t>
      </w:r>
      <w:r w:rsidR="00BB4A31">
        <w:rPr>
          <w:color w:val="000000" w:themeColor="text1"/>
        </w:rPr>
        <w:t>Tables A2-</w:t>
      </w:r>
      <w:r w:rsidR="00F07DAD">
        <w:rPr>
          <w:color w:val="000000" w:themeColor="text1"/>
        </w:rPr>
        <w:t>2</w:t>
      </w:r>
      <w:r w:rsidR="00B6405A">
        <w:rPr>
          <w:color w:val="000000" w:themeColor="text1"/>
        </w:rPr>
        <w:t xml:space="preserve"> to</w:t>
      </w:r>
      <w:r w:rsidR="00BB4A31">
        <w:rPr>
          <w:color w:val="000000" w:themeColor="text1"/>
        </w:rPr>
        <w:t xml:space="preserve"> A2-</w:t>
      </w:r>
      <w:r w:rsidR="00B6405A">
        <w:rPr>
          <w:color w:val="000000" w:themeColor="text1"/>
        </w:rPr>
        <w:t>4</w:t>
      </w:r>
      <w:r w:rsidRPr="00646D95">
        <w:rPr>
          <w:color w:val="000000" w:themeColor="text1"/>
        </w:rPr>
        <w:t>). Turbidity and chlorophyll concentrations are lower at Daydream Is</w:t>
      </w:r>
      <w:r>
        <w:rPr>
          <w:color w:val="000000" w:themeColor="text1"/>
        </w:rPr>
        <w:t xml:space="preserve"> albeit still </w:t>
      </w:r>
      <w:r w:rsidR="00BB4A31">
        <w:rPr>
          <w:color w:val="000000" w:themeColor="text1"/>
        </w:rPr>
        <w:t xml:space="preserve">mostly </w:t>
      </w:r>
      <w:r>
        <w:rPr>
          <w:color w:val="000000" w:themeColor="text1"/>
        </w:rPr>
        <w:t>exceed</w:t>
      </w:r>
      <w:r w:rsidR="00BB4A31">
        <w:rPr>
          <w:color w:val="000000" w:themeColor="text1"/>
        </w:rPr>
        <w:t>ed</w:t>
      </w:r>
      <w:r w:rsidRPr="00646D95">
        <w:rPr>
          <w:color w:val="000000" w:themeColor="text1"/>
        </w:rPr>
        <w:t xml:space="preserve"> </w:t>
      </w:r>
      <w:r w:rsidR="00BD2613">
        <w:rPr>
          <w:color w:val="000000" w:themeColor="text1"/>
        </w:rPr>
        <w:t xml:space="preserve">the </w:t>
      </w:r>
      <w:r w:rsidR="00BD2613">
        <w:t>guideline</w:t>
      </w:r>
      <w:r>
        <w:rPr>
          <w:color w:val="000000" w:themeColor="text1"/>
        </w:rPr>
        <w:t xml:space="preserve">. However, </w:t>
      </w:r>
      <w:r w:rsidRPr="00646D95">
        <w:rPr>
          <w:color w:val="000000" w:themeColor="text1"/>
        </w:rPr>
        <w:t>macroalgal cover has not increased here in recent years despite the availability of substratum for colonisation following Cyclone Ului.</w:t>
      </w:r>
      <w:r>
        <w:rPr>
          <w:color w:val="000000" w:themeColor="text1"/>
        </w:rPr>
        <w:t xml:space="preserve"> I</w:t>
      </w:r>
      <w:r w:rsidRPr="00646D95">
        <w:rPr>
          <w:color w:val="000000" w:themeColor="text1"/>
        </w:rPr>
        <w:t>t is not certain what has inhibited increased macroalgal cover</w:t>
      </w:r>
      <w:r>
        <w:rPr>
          <w:color w:val="000000" w:themeColor="text1"/>
        </w:rPr>
        <w:t xml:space="preserve"> at Daydream</w:t>
      </w:r>
      <w:r w:rsidRPr="00646D95">
        <w:rPr>
          <w:color w:val="000000" w:themeColor="text1"/>
        </w:rPr>
        <w:t>. One possible explanation</w:t>
      </w:r>
      <w:r>
        <w:rPr>
          <w:color w:val="000000" w:themeColor="text1"/>
        </w:rPr>
        <w:t xml:space="preserve"> </w:t>
      </w:r>
      <w:r w:rsidRPr="00646D95">
        <w:rPr>
          <w:color w:val="000000" w:themeColor="text1"/>
        </w:rPr>
        <w:t xml:space="preserve">is </w:t>
      </w:r>
      <w:r>
        <w:rPr>
          <w:color w:val="000000" w:themeColor="text1"/>
        </w:rPr>
        <w:t xml:space="preserve">a difference in grazing </w:t>
      </w:r>
      <w:r w:rsidRPr="00646D95">
        <w:rPr>
          <w:color w:val="000000" w:themeColor="text1"/>
        </w:rPr>
        <w:t>pressure</w:t>
      </w:r>
      <w:r w:rsidR="00F637F7">
        <w:rPr>
          <w:color w:val="000000" w:themeColor="text1"/>
        </w:rPr>
        <w:t xml:space="preserve">. Herbivory has been demonstrated as a critically important for the </w:t>
      </w:r>
      <w:r w:rsidR="00F637F7" w:rsidRPr="00646D95">
        <w:rPr>
          <w:color w:val="000000" w:themeColor="text1"/>
        </w:rPr>
        <w:t>maintena</w:t>
      </w:r>
      <w:r w:rsidR="00F637F7">
        <w:rPr>
          <w:color w:val="000000" w:themeColor="text1"/>
        </w:rPr>
        <w:t>nce of</w:t>
      </w:r>
      <w:r w:rsidR="00F637F7" w:rsidRPr="00646D95">
        <w:rPr>
          <w:color w:val="000000" w:themeColor="text1"/>
        </w:rPr>
        <w:t xml:space="preserve"> reefs in a coral dominated state (Hughes </w:t>
      </w:r>
      <w:r w:rsidR="00F637F7" w:rsidRPr="008D439D">
        <w:rPr>
          <w:i/>
          <w:color w:val="000000" w:themeColor="text1"/>
        </w:rPr>
        <w:t>et al</w:t>
      </w:r>
      <w:r w:rsidR="00F637F7" w:rsidRPr="00646D95">
        <w:rPr>
          <w:color w:val="000000" w:themeColor="text1"/>
        </w:rPr>
        <w:t>. 2007)</w:t>
      </w:r>
      <w:r w:rsidR="00F637F7">
        <w:rPr>
          <w:color w:val="000000" w:themeColor="text1"/>
        </w:rPr>
        <w:t>, an</w:t>
      </w:r>
      <w:r w:rsidR="00BB4A31">
        <w:rPr>
          <w:color w:val="000000" w:themeColor="text1"/>
        </w:rPr>
        <w:t>d</w:t>
      </w:r>
      <w:r w:rsidR="00F637F7">
        <w:rPr>
          <w:color w:val="000000" w:themeColor="text1"/>
        </w:rPr>
        <w:t xml:space="preserve"> postulated to offer </w:t>
      </w:r>
      <w:r w:rsidR="00F637F7" w:rsidRPr="00217483">
        <w:t>resilience to conditions that may otherwise support a shift to algal dominance (</w:t>
      </w:r>
      <w:r w:rsidR="00F637F7" w:rsidRPr="00741682">
        <w:t xml:space="preserve">Cheal </w:t>
      </w:r>
      <w:r w:rsidR="00F637F7" w:rsidRPr="00741682">
        <w:rPr>
          <w:i/>
        </w:rPr>
        <w:t>et al.</w:t>
      </w:r>
      <w:r w:rsidR="00F637F7" w:rsidRPr="00741682">
        <w:t xml:space="preserve"> 2013).</w:t>
      </w:r>
      <w:r w:rsidR="00F637F7" w:rsidRPr="00217483">
        <w:t xml:space="preserve"> At Day</w:t>
      </w:r>
      <w:r w:rsidR="00F637F7">
        <w:rPr>
          <w:color w:val="000000" w:themeColor="text1"/>
        </w:rPr>
        <w:t>dream</w:t>
      </w:r>
      <w:r w:rsidR="00BB4A31">
        <w:rPr>
          <w:color w:val="000000" w:themeColor="text1"/>
        </w:rPr>
        <w:t>,</w:t>
      </w:r>
      <w:r w:rsidR="00F637F7">
        <w:rPr>
          <w:color w:val="000000" w:themeColor="text1"/>
        </w:rPr>
        <w:t xml:space="preserve"> </w:t>
      </w:r>
      <w:r>
        <w:rPr>
          <w:color w:val="000000" w:themeColor="text1"/>
        </w:rPr>
        <w:t xml:space="preserve">we consistently see higher numbers of </w:t>
      </w:r>
      <w:r w:rsidR="00F637F7">
        <w:rPr>
          <w:color w:val="000000" w:themeColor="text1"/>
        </w:rPr>
        <w:t xml:space="preserve">the </w:t>
      </w:r>
      <w:r w:rsidR="00BB4A31">
        <w:rPr>
          <w:color w:val="000000" w:themeColor="text1"/>
        </w:rPr>
        <w:t xml:space="preserve">grazing </w:t>
      </w:r>
      <w:r w:rsidR="00F637F7">
        <w:rPr>
          <w:color w:val="000000" w:themeColor="text1"/>
        </w:rPr>
        <w:t>urchin</w:t>
      </w:r>
      <w:r w:rsidRPr="00646D95">
        <w:rPr>
          <w:color w:val="000000" w:themeColor="text1"/>
        </w:rPr>
        <w:t xml:space="preserve"> </w:t>
      </w:r>
      <w:r w:rsidR="00F637F7" w:rsidRPr="00217483">
        <w:rPr>
          <w:i/>
          <w:color w:val="000000" w:themeColor="text1"/>
        </w:rPr>
        <w:t>Diadema sp</w:t>
      </w:r>
      <w:r w:rsidR="00F637F7">
        <w:rPr>
          <w:color w:val="000000" w:themeColor="text1"/>
        </w:rPr>
        <w:t xml:space="preserve">. </w:t>
      </w:r>
      <w:r>
        <w:rPr>
          <w:color w:val="000000" w:themeColor="text1"/>
        </w:rPr>
        <w:t>than at Pine</w:t>
      </w:r>
      <w:r w:rsidR="00FF5F58">
        <w:rPr>
          <w:color w:val="000000" w:themeColor="text1"/>
        </w:rPr>
        <w:t>.</w:t>
      </w:r>
    </w:p>
    <w:p w:rsidR="00344CE3" w:rsidRDefault="00344CE3" w:rsidP="00344CE3">
      <w:pPr>
        <w:rPr>
          <w:color w:val="000000" w:themeColor="text1"/>
        </w:rPr>
      </w:pPr>
    </w:p>
    <w:p w:rsidR="00344CE3" w:rsidRPr="00FB2CD8" w:rsidRDefault="00344CE3" w:rsidP="00344CE3">
      <w:r w:rsidRPr="00344CE3">
        <w:t xml:space="preserve"> </w:t>
      </w:r>
      <w:r w:rsidRPr="00FB2CD8">
        <w:t xml:space="preserve">A recent study </w:t>
      </w:r>
      <w:r>
        <w:t xml:space="preserve">of </w:t>
      </w:r>
      <w:r w:rsidRPr="00FB2CD8">
        <w:t>sediment cores from the Whitsunday area showed clear shift</w:t>
      </w:r>
      <w:r>
        <w:t>s</w:t>
      </w:r>
      <w:r w:rsidRPr="00FB2CD8">
        <w:t xml:space="preserve"> </w:t>
      </w:r>
      <w:r>
        <w:t>in foraminiferal assemblages at</w:t>
      </w:r>
      <w:r w:rsidRPr="00FB2CD8">
        <w:t xml:space="preserve"> Day</w:t>
      </w:r>
      <w:r>
        <w:t>dream, Double Cone, and Dent from</w:t>
      </w:r>
      <w:r w:rsidRPr="00FB2CD8">
        <w:t xml:space="preserve"> a composition of relatively high proportions of autotrophic species over several thousand years to increasing proportions of </w:t>
      </w:r>
      <w:r>
        <w:t>hetero</w:t>
      </w:r>
      <w:r w:rsidRPr="00FB2CD8">
        <w:t>trophic species and</w:t>
      </w:r>
      <w:r>
        <w:t>, hence,</w:t>
      </w:r>
      <w:r w:rsidRPr="00FB2CD8">
        <w:t xml:space="preserve"> a decline in the FORAM index post European settlement (Uthicke </w:t>
      </w:r>
      <w:r w:rsidRPr="00FB2CD8">
        <w:rPr>
          <w:i/>
        </w:rPr>
        <w:t>et al.</w:t>
      </w:r>
      <w:r w:rsidRPr="00FB2CD8">
        <w:t xml:space="preserve"> 2012a). The recently observed changes in the assemblage composition and decline in the FORAM index to the current</w:t>
      </w:r>
      <w:r>
        <w:t>ly</w:t>
      </w:r>
      <w:r w:rsidRPr="00FB2CD8">
        <w:t xml:space="preserve"> very low values (</w:t>
      </w:r>
      <w:r>
        <w:t>Figure 27</w:t>
      </w:r>
      <w:r w:rsidRPr="00FB2CD8">
        <w:t xml:space="preserve">a) </w:t>
      </w:r>
      <w:r>
        <w:t>indicate</w:t>
      </w:r>
      <w:r w:rsidRPr="00FB2CD8">
        <w:t xml:space="preserve"> the ongoing selective pressures of recently experienced environmental conditions. </w:t>
      </w:r>
      <w:r>
        <w:t>Consistent with the steep decline in the water quality index</w:t>
      </w:r>
      <w:r w:rsidR="00CD2312">
        <w:t>,</w:t>
      </w:r>
      <w:r>
        <w:t xml:space="preserve"> possible reasons for declines in the FORAM index are reduced light availability for photosynthetic species and increased nutrient supply favouring heterotrophic species </w:t>
      </w:r>
      <w:r>
        <w:rPr>
          <w:color w:val="000000"/>
        </w:rPr>
        <w:t xml:space="preserve">(Uthicke and </w:t>
      </w:r>
      <w:r w:rsidR="00662ECF">
        <w:rPr>
          <w:color w:val="000000"/>
        </w:rPr>
        <w:t xml:space="preserve">Altenrath </w:t>
      </w:r>
      <w:r>
        <w:rPr>
          <w:color w:val="000000"/>
        </w:rPr>
        <w:t xml:space="preserve">2010, Reymond </w:t>
      </w:r>
      <w:r w:rsidRPr="00CC5020">
        <w:rPr>
          <w:i/>
          <w:color w:val="000000"/>
        </w:rPr>
        <w:t>et al.</w:t>
      </w:r>
      <w:r>
        <w:rPr>
          <w:color w:val="000000"/>
        </w:rPr>
        <w:t xml:space="preserve"> 2011, Uthicke </w:t>
      </w:r>
      <w:r w:rsidRPr="00CC5020">
        <w:rPr>
          <w:i/>
          <w:color w:val="000000"/>
        </w:rPr>
        <w:t>et al</w:t>
      </w:r>
      <w:r>
        <w:rPr>
          <w:color w:val="000000"/>
        </w:rPr>
        <w:t>. 2012b).</w:t>
      </w:r>
    </w:p>
    <w:p w:rsidR="00777A8B" w:rsidRPr="00436697" w:rsidRDefault="00777A8B" w:rsidP="00777A8B">
      <w:pPr>
        <w:rPr>
          <w:color w:val="4F81BD" w:themeColor="accent1"/>
        </w:rPr>
      </w:pPr>
    </w:p>
    <w:p w:rsidR="00777A8B" w:rsidRDefault="00777A8B" w:rsidP="00777A8B">
      <w:pPr>
        <w:rPr>
          <w:color w:val="000000" w:themeColor="text1"/>
        </w:rPr>
      </w:pPr>
      <w:r w:rsidRPr="003D2CB5">
        <w:rPr>
          <w:color w:val="000000" w:themeColor="text1"/>
        </w:rPr>
        <w:t xml:space="preserve">Overall, the influence of prevailing environmental conditions such as high turbidity and increasing proportions of fine sediment on the coral communities in this region (particularly on juvenile survivorship) </w:t>
      </w:r>
      <w:r w:rsidR="002D631B">
        <w:rPr>
          <w:color w:val="000000" w:themeColor="text1"/>
        </w:rPr>
        <w:t xml:space="preserve">appears to be significant (Thompson </w:t>
      </w:r>
      <w:r w:rsidR="002D631B" w:rsidRPr="007815A1">
        <w:rPr>
          <w:i/>
          <w:color w:val="000000" w:themeColor="text1"/>
        </w:rPr>
        <w:t>et al.</w:t>
      </w:r>
      <w:r w:rsidR="002D631B">
        <w:rPr>
          <w:color w:val="000000" w:themeColor="text1"/>
        </w:rPr>
        <w:t xml:space="preserve"> in </w:t>
      </w:r>
      <w:r w:rsidR="007815A1">
        <w:rPr>
          <w:color w:val="000000" w:themeColor="text1"/>
        </w:rPr>
        <w:t>review</w:t>
      </w:r>
      <w:r w:rsidR="002D631B">
        <w:rPr>
          <w:color w:val="000000" w:themeColor="text1"/>
        </w:rPr>
        <w:t>)</w:t>
      </w:r>
      <w:r w:rsidRPr="003D2CB5">
        <w:rPr>
          <w:color w:val="000000" w:themeColor="text1"/>
        </w:rPr>
        <w:t xml:space="preserve">. </w:t>
      </w:r>
      <w:r>
        <w:rPr>
          <w:color w:val="000000" w:themeColor="text1"/>
        </w:rPr>
        <w:t xml:space="preserve">The </w:t>
      </w:r>
      <w:r w:rsidRPr="003D2CB5">
        <w:rPr>
          <w:color w:val="000000" w:themeColor="text1"/>
        </w:rPr>
        <w:t>moderate to high coral cover on most reefs</w:t>
      </w:r>
      <w:r>
        <w:rPr>
          <w:color w:val="000000" w:themeColor="text1"/>
        </w:rPr>
        <w:t xml:space="preserve"> suggest</w:t>
      </w:r>
      <w:r w:rsidR="00CD2312">
        <w:rPr>
          <w:color w:val="000000" w:themeColor="text1"/>
        </w:rPr>
        <w:t>s</w:t>
      </w:r>
      <w:r>
        <w:rPr>
          <w:color w:val="000000" w:themeColor="text1"/>
        </w:rPr>
        <w:t xml:space="preserve"> </w:t>
      </w:r>
      <w:r w:rsidR="00CD2312">
        <w:rPr>
          <w:color w:val="000000" w:themeColor="text1"/>
        </w:rPr>
        <w:t>a</w:t>
      </w:r>
      <w:r>
        <w:rPr>
          <w:color w:val="000000" w:themeColor="text1"/>
        </w:rPr>
        <w:t xml:space="preserve"> selection for species tolerant of the high turbidity </w:t>
      </w:r>
      <w:r w:rsidR="00FF5F58">
        <w:rPr>
          <w:color w:val="000000" w:themeColor="text1"/>
        </w:rPr>
        <w:t xml:space="preserve">and </w:t>
      </w:r>
      <w:r w:rsidR="002D631B">
        <w:rPr>
          <w:color w:val="000000" w:themeColor="text1"/>
        </w:rPr>
        <w:t xml:space="preserve">high </w:t>
      </w:r>
      <w:r>
        <w:rPr>
          <w:color w:val="000000" w:themeColor="text1"/>
        </w:rPr>
        <w:t xml:space="preserve">rates of sedimentation </w:t>
      </w:r>
      <w:r w:rsidR="002D631B">
        <w:rPr>
          <w:color w:val="000000" w:themeColor="text1"/>
        </w:rPr>
        <w:t>that characterise</w:t>
      </w:r>
      <w:r>
        <w:rPr>
          <w:color w:val="000000" w:themeColor="text1"/>
        </w:rPr>
        <w:t xml:space="preserve"> th</w:t>
      </w:r>
      <w:r w:rsidR="002D631B">
        <w:rPr>
          <w:color w:val="000000" w:themeColor="text1"/>
        </w:rPr>
        <w:t>is</w:t>
      </w:r>
      <w:r>
        <w:rPr>
          <w:color w:val="000000" w:themeColor="text1"/>
        </w:rPr>
        <w:t xml:space="preserve"> region. However,</w:t>
      </w:r>
      <w:r w:rsidRPr="003D2CB5">
        <w:rPr>
          <w:color w:val="000000" w:themeColor="text1"/>
        </w:rPr>
        <w:t xml:space="preserve"> the continued </w:t>
      </w:r>
      <w:r>
        <w:rPr>
          <w:color w:val="000000" w:themeColor="text1"/>
        </w:rPr>
        <w:t>low</w:t>
      </w:r>
      <w:r w:rsidRPr="003D2CB5">
        <w:rPr>
          <w:color w:val="000000" w:themeColor="text1"/>
        </w:rPr>
        <w:t xml:space="preserve"> abundance </w:t>
      </w:r>
      <w:r>
        <w:rPr>
          <w:color w:val="000000" w:themeColor="text1"/>
        </w:rPr>
        <w:t xml:space="preserve">of juvenile corals </w:t>
      </w:r>
      <w:r w:rsidRPr="003D2CB5">
        <w:rPr>
          <w:color w:val="000000" w:themeColor="text1"/>
        </w:rPr>
        <w:t xml:space="preserve">and </w:t>
      </w:r>
      <w:r>
        <w:rPr>
          <w:color w:val="000000" w:themeColor="text1"/>
        </w:rPr>
        <w:t>poor rates of coral</w:t>
      </w:r>
      <w:r w:rsidRPr="003D2CB5">
        <w:rPr>
          <w:color w:val="000000" w:themeColor="text1"/>
        </w:rPr>
        <w:t xml:space="preserve"> cover increase suggest </w:t>
      </w:r>
      <w:r w:rsidR="002D631B">
        <w:rPr>
          <w:color w:val="000000" w:themeColor="text1"/>
        </w:rPr>
        <w:lastRenderedPageBreak/>
        <w:t xml:space="preserve">that </w:t>
      </w:r>
      <w:r w:rsidR="00344CE3">
        <w:rPr>
          <w:color w:val="000000" w:themeColor="text1"/>
        </w:rPr>
        <w:t>if an acute disturbance were to occur</w:t>
      </w:r>
      <w:r w:rsidR="00E2668F">
        <w:rPr>
          <w:color w:val="000000" w:themeColor="text1"/>
        </w:rPr>
        <w:t>,</w:t>
      </w:r>
      <w:r w:rsidR="00344CE3">
        <w:rPr>
          <w:color w:val="000000" w:themeColor="text1"/>
        </w:rPr>
        <w:t xml:space="preserve"> the ability of reef communities to return to a coral-dominated state may be severely reduced.</w:t>
      </w:r>
      <w:r w:rsidRPr="003D2CB5">
        <w:rPr>
          <w:color w:val="000000" w:themeColor="text1"/>
        </w:rPr>
        <w:t xml:space="preserve"> </w:t>
      </w:r>
    </w:p>
    <w:p w:rsidR="00566013" w:rsidRPr="003D2CB5" w:rsidRDefault="00566013" w:rsidP="00777A8B">
      <w:pPr>
        <w:rPr>
          <w:color w:val="000000" w:themeColor="text1"/>
        </w:rPr>
      </w:pPr>
    </w:p>
    <w:p w:rsidR="00D11092" w:rsidRDefault="00E30D2A" w:rsidP="00D11092">
      <w:pPr>
        <w:spacing w:before="5" w:after="5"/>
        <w:ind w:left="5" w:right="5"/>
        <w:jc w:val="center"/>
      </w:pPr>
      <w:r>
        <w:rPr>
          <w:noProof/>
          <w:lang w:val="en-AU" w:eastAsia="en-AU"/>
        </w:rPr>
        <w:drawing>
          <wp:inline distT="0" distB="0" distL="0" distR="0" wp14:anchorId="2739174A" wp14:editId="543F2A27">
            <wp:extent cx="5731510" cy="6877812"/>
            <wp:effectExtent l="0" t="0" r="2540" b="0"/>
            <wp:docPr id="212" name="Filename hint" descr="Figure 26 Water quality trends in the Mackay Whitsunday region. &#10;Water quality index colour coding: dark green- ‘very good’; light green-‘good’; yellow – ‘moderate; orange – ‘poor’; red – ‘very poor’. The water quality index is the aggregate of variables plotted in with the exception of NOx and calculated as described in Appendix 1.2.3. Trends in manually sampled water quality variables are represented by blue lines with blue shaded areas defining 95% confidence intervals of those trends, black dots represent observed data. Trends of records from ECO FLNTUSB instruments are represented in red, individual records are not displayed. Dashed reference lines indicate guideline values.&#10;" title="Figure 26 Water quality trends in the Mackay Whitsunday reg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 name="Filename hint"/>
                    <pic:cNvPicPr/>
                  </pic:nvPicPr>
                  <pic:blipFill>
                    <a:blip r:embed="rId324"/>
                    <a:stretch>
                      <a:fillRect/>
                    </a:stretch>
                  </pic:blipFill>
                  <pic:spPr>
                    <a:xfrm>
                      <a:off x="0" y="0"/>
                      <a:ext cx="5731510" cy="6877812"/>
                    </a:xfrm>
                    <a:prstGeom prst="rect">
                      <a:avLst/>
                    </a:prstGeom>
                  </pic:spPr>
                </pic:pic>
              </a:graphicData>
            </a:graphic>
          </wp:inline>
        </w:drawing>
      </w:r>
    </w:p>
    <w:p w:rsidR="002C3B96" w:rsidRDefault="002C3B96" w:rsidP="007001AD">
      <w:pPr>
        <w:pStyle w:val="Caption"/>
      </w:pPr>
      <w:bookmarkStart w:id="98" w:name="_Toc392930506"/>
      <w:r>
        <w:t xml:space="preserve">Figure </w:t>
      </w:r>
      <w:r>
        <w:fldChar w:fldCharType="begin"/>
      </w:r>
      <w:r>
        <w:instrText xml:space="preserve"> SEQ Figure \* ARABIC </w:instrText>
      </w:r>
      <w:r>
        <w:fldChar w:fldCharType="separate"/>
      </w:r>
      <w:r w:rsidR="00D523D3">
        <w:rPr>
          <w:noProof/>
        </w:rPr>
        <w:t>26</w:t>
      </w:r>
      <w:r>
        <w:fldChar w:fldCharType="end"/>
      </w:r>
      <w:r w:rsidR="00BD1AD9">
        <w:tab/>
      </w:r>
      <w:r>
        <w:tab/>
      </w:r>
      <w:r w:rsidR="00114ABC">
        <w:t>Water quality trends in the Mackay Whitsunday region.</w:t>
      </w:r>
      <w:bookmarkEnd w:id="98"/>
      <w:r w:rsidR="00114ABC">
        <w:t xml:space="preserve"> </w:t>
      </w:r>
    </w:p>
    <w:p w:rsidR="00FE7D66" w:rsidRPr="003B1E23" w:rsidRDefault="00FE7D66" w:rsidP="00FE7D66">
      <w:r w:rsidRPr="00133452">
        <w:rPr>
          <w:rStyle w:val="IntenseReference"/>
        </w:rPr>
        <w:t>Water quality index colour coding: dark green- ‘very good’; light green-‘good’; yellow – ‘moderate; orange – ‘poor’; red – ‘very poor’</w:t>
      </w:r>
      <w:r>
        <w:rPr>
          <w:rStyle w:val="IntenseReference"/>
        </w:rPr>
        <w:t xml:space="preserve">. The water quality index is the aggregate of </w:t>
      </w:r>
      <w:r w:rsidR="00EE065F">
        <w:rPr>
          <w:rStyle w:val="IntenseReference"/>
        </w:rPr>
        <w:t>variables plotted</w:t>
      </w:r>
      <w:r>
        <w:rPr>
          <w:rStyle w:val="IntenseReference"/>
        </w:rPr>
        <w:t xml:space="preserve"> in with the exception of NOx and calculated as described in Appendix 1</w:t>
      </w:r>
      <w:r w:rsidR="003253E1">
        <w:rPr>
          <w:rStyle w:val="IntenseReference"/>
        </w:rPr>
        <w:t>.2.3</w:t>
      </w:r>
      <w:r>
        <w:rPr>
          <w:rStyle w:val="IntenseReference"/>
        </w:rPr>
        <w:t xml:space="preserve">. </w:t>
      </w:r>
      <w:r w:rsidRPr="00133452">
        <w:rPr>
          <w:rStyle w:val="IntenseReference"/>
        </w:rPr>
        <w:t>Trends in manually sampled water quality variables are represented by blue lines with blue shaded areas defining 95% confidence intervals of those trends, black dots represent observed data. Trends of records from ECO FLNTUSB instruments are represented in red, individual records are not displayed.</w:t>
      </w:r>
      <w:r>
        <w:rPr>
          <w:rStyle w:val="IntenseReference"/>
        </w:rPr>
        <w:t xml:space="preserve"> Dashed reference lines indicate guideline values.</w:t>
      </w:r>
    </w:p>
    <w:p w:rsidR="00D11092" w:rsidRDefault="00D11092" w:rsidP="00D11092">
      <w:pPr>
        <w:pStyle w:val="Caption"/>
      </w:pPr>
    </w:p>
    <w:p w:rsidR="00D11092" w:rsidRDefault="00D11092" w:rsidP="00D11092">
      <w:pPr>
        <w:spacing w:before="5" w:after="5"/>
        <w:ind w:left="5" w:right="5"/>
        <w:jc w:val="center"/>
      </w:pPr>
    </w:p>
    <w:p w:rsidR="00D11092" w:rsidRDefault="00D11092" w:rsidP="00D11092"/>
    <w:p w:rsidR="00D11092" w:rsidRDefault="000F73A9" w:rsidP="00D11092">
      <w:pPr>
        <w:spacing w:before="5" w:after="5"/>
        <w:ind w:left="5" w:right="5"/>
        <w:jc w:val="center"/>
      </w:pPr>
      <w:r>
        <w:rPr>
          <w:noProof/>
          <w:lang w:val="en-AU" w:eastAsia="en-AU"/>
        </w:rPr>
        <w:drawing>
          <wp:inline distT="0" distB="0" distL="0" distR="0" wp14:anchorId="164103D2" wp14:editId="573C471C">
            <wp:extent cx="5731510" cy="6877812"/>
            <wp:effectExtent l="0" t="0" r="2540" b="0"/>
            <wp:docPr id="43" name="Filename hint" descr="Figure 27 Coral reef community and sediment quality trends in the Mackay Whitsunday region. &#10;Coral health index colour coding: dark green- ‘very good’; light green-‘good’; yellow – ‘moderate; orange – ‘poor’; red – ‘very poor’. Coral index is calculated from variables plotted in d, f, h, along with the derived estimate of “rate of cover increase” as described in  Appendix 1.3.7.Trends in Foram index, sediment and benthic community variables are represented by blue lines with blue shaded areas defining 95% confidence intervals of those trends, grey lines represent observed profiles averaged over depths at individual reefs.&#10;" title="Figure 27 Coral reef community and sediment quality trends in the Mackay Whitsunday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 name="Filename hint"/>
                    <pic:cNvPicPr/>
                  </pic:nvPicPr>
                  <pic:blipFill>
                    <a:blip r:embed="rId325"/>
                    <a:stretch>
                      <a:fillRect/>
                    </a:stretch>
                  </pic:blipFill>
                  <pic:spPr>
                    <a:xfrm>
                      <a:off x="0" y="0"/>
                      <a:ext cx="5731510" cy="6877812"/>
                    </a:xfrm>
                    <a:prstGeom prst="rect">
                      <a:avLst/>
                    </a:prstGeom>
                  </pic:spPr>
                </pic:pic>
              </a:graphicData>
            </a:graphic>
          </wp:inline>
        </w:drawing>
      </w:r>
    </w:p>
    <w:p w:rsidR="002C3B96" w:rsidRDefault="002C3B96" w:rsidP="00D11092">
      <w:pPr>
        <w:pStyle w:val="Caption"/>
      </w:pPr>
      <w:bookmarkStart w:id="99" w:name="_Toc392930507"/>
      <w:r>
        <w:t xml:space="preserve">Figure </w:t>
      </w:r>
      <w:r>
        <w:fldChar w:fldCharType="begin"/>
      </w:r>
      <w:r>
        <w:instrText xml:space="preserve"> SEQ Figure \* ARABIC </w:instrText>
      </w:r>
      <w:r>
        <w:fldChar w:fldCharType="separate"/>
      </w:r>
      <w:r w:rsidR="00D523D3">
        <w:rPr>
          <w:noProof/>
        </w:rPr>
        <w:t>27</w:t>
      </w:r>
      <w:r>
        <w:fldChar w:fldCharType="end"/>
      </w:r>
      <w:r w:rsidR="00BD1AD9">
        <w:tab/>
      </w:r>
      <w:r>
        <w:tab/>
      </w:r>
      <w:r w:rsidR="001252B2">
        <w:t>Coral reef community and sediment quality trends in the Mackay Whitsunday region.</w:t>
      </w:r>
      <w:bookmarkEnd w:id="99"/>
      <w:r w:rsidR="001252B2">
        <w:t xml:space="preserve"> </w:t>
      </w:r>
    </w:p>
    <w:p w:rsidR="006F3017" w:rsidRDefault="006F3017">
      <w:pPr>
        <w:rPr>
          <w:rStyle w:val="IntenseReference"/>
        </w:rPr>
      </w:pPr>
      <w:r w:rsidRPr="00B21399">
        <w:rPr>
          <w:rStyle w:val="IntenseReference"/>
        </w:rPr>
        <w:t xml:space="preserve">Coral health index colour coding: dark green- ‘very good’; light green-‘good’; yellow – ‘moderate; orange – ‘poor’; red – ‘very poor’. </w:t>
      </w:r>
      <w:r>
        <w:rPr>
          <w:rStyle w:val="IntenseReference"/>
        </w:rPr>
        <w:t xml:space="preserve">Coral index is calculated from variables plotted </w:t>
      </w:r>
      <w:r w:rsidR="00EE065F">
        <w:rPr>
          <w:rStyle w:val="IntenseReference"/>
        </w:rPr>
        <w:t>in d</w:t>
      </w:r>
      <w:r>
        <w:rPr>
          <w:rStyle w:val="IntenseReference"/>
        </w:rPr>
        <w:t>, f, h, along with the derived estimate of “rate of cover increase” as described in  Appendix 1</w:t>
      </w:r>
      <w:r w:rsidR="003253E1">
        <w:rPr>
          <w:rStyle w:val="IntenseReference"/>
        </w:rPr>
        <w:t>.3</w:t>
      </w:r>
      <w:r w:rsidR="00C93074">
        <w:rPr>
          <w:rStyle w:val="IntenseReference"/>
        </w:rPr>
        <w:t>.7</w:t>
      </w:r>
      <w:r>
        <w:rPr>
          <w:rStyle w:val="IntenseReference"/>
        </w:rPr>
        <w:t>.</w:t>
      </w:r>
      <w:r w:rsidRPr="00B21399">
        <w:rPr>
          <w:rStyle w:val="IntenseReference"/>
        </w:rPr>
        <w:t xml:space="preserve">Trends in Foram index, sediment and benthic community variables are represented by blue lines with blue shaded areas defining 95% confidence intervals of those trends, grey lines represent observed profiles </w:t>
      </w:r>
      <w:r w:rsidR="000F73A9">
        <w:rPr>
          <w:rStyle w:val="IntenseReference"/>
        </w:rPr>
        <w:t xml:space="preserve">averaged over depths </w:t>
      </w:r>
      <w:r w:rsidRPr="00B21399">
        <w:rPr>
          <w:rStyle w:val="IntenseReference"/>
        </w:rPr>
        <w:t>at individual reefs.</w:t>
      </w:r>
      <w:bookmarkStart w:id="100" w:name="_Toc167192447"/>
      <w:bookmarkEnd w:id="96"/>
      <w:bookmarkEnd w:id="97"/>
    </w:p>
    <w:p w:rsidR="005F0129" w:rsidRDefault="005F0129">
      <w:pPr>
        <w:rPr>
          <w:b/>
          <w:i/>
          <w:color w:val="000000"/>
          <w:sz w:val="24"/>
        </w:rPr>
      </w:pPr>
      <w:r>
        <w:rPr>
          <w:color w:val="000000"/>
        </w:rPr>
        <w:br w:type="page"/>
      </w:r>
    </w:p>
    <w:p w:rsidR="00290C63" w:rsidRPr="0068516D" w:rsidRDefault="00290C63" w:rsidP="00290C63">
      <w:pPr>
        <w:pStyle w:val="Heading3"/>
      </w:pPr>
      <w:bookmarkStart w:id="101" w:name="_Toc393133580"/>
      <w:r>
        <w:lastRenderedPageBreak/>
        <w:t>3.</w:t>
      </w:r>
      <w:r w:rsidR="002D631B">
        <w:t>1</w:t>
      </w:r>
      <w:r>
        <w:t>.6</w:t>
      </w:r>
      <w:r>
        <w:tab/>
        <w:t>Fitzroy Region</w:t>
      </w:r>
      <w:bookmarkEnd w:id="101"/>
      <w:r>
        <w:t xml:space="preserve"> </w:t>
      </w:r>
    </w:p>
    <w:p w:rsidR="00290C63" w:rsidRDefault="00290C63" w:rsidP="00290C63"/>
    <w:p w:rsidR="00290C63" w:rsidRPr="00953500" w:rsidRDefault="00290C63" w:rsidP="00290C63">
      <w:r w:rsidRPr="00953500">
        <w:t>The Fitzroy NRM Region has the largest catchment area draining into the GBR. The climate is dry tropical with highly variable rainfall, high evaporation rates and prolonged dry periods, follo</w:t>
      </w:r>
      <w:r>
        <w:t>wed by infrequent major floods.</w:t>
      </w:r>
      <w:r w:rsidR="0061735A">
        <w:t xml:space="preserve"> By area, </w:t>
      </w:r>
      <w:r w:rsidRPr="00953500">
        <w:t xml:space="preserve">cattle grazing is the primary land use (Brodie </w:t>
      </w:r>
      <w:r w:rsidRPr="00BB5923">
        <w:rPr>
          <w:i/>
        </w:rPr>
        <w:t>et al.</w:t>
      </w:r>
      <w:r w:rsidRPr="00953500">
        <w:t xml:space="preserve"> 2003</w:t>
      </w:r>
      <w:r w:rsidR="00196CF5">
        <w:t>, GBRMPA 2012</w:t>
      </w:r>
      <w:r w:rsidRPr="00953500">
        <w:t>). Fluctuations in climate and cattle numbers greatly affect the state and nature of vegetation cover, and therefore, the susceptibility of soils to erosion, which leads to runoff of suspended sediments and associated nutrients.</w:t>
      </w:r>
    </w:p>
    <w:p w:rsidR="00290C63" w:rsidRPr="00953500" w:rsidRDefault="00290C63" w:rsidP="00290C63">
      <w:pPr>
        <w:rPr>
          <w:lang w:val="en-US"/>
        </w:rPr>
      </w:pPr>
    </w:p>
    <w:p w:rsidR="00EF05C0" w:rsidRDefault="00EF05C0" w:rsidP="00EF05C0">
      <w:pPr>
        <w:rPr>
          <w:rFonts w:cs="Arial"/>
          <w:color w:val="000000" w:themeColor="text1"/>
        </w:rPr>
      </w:pPr>
      <w:r w:rsidRPr="00BB7CC5">
        <w:rPr>
          <w:rFonts w:cs="Arial"/>
          <w:color w:val="000000" w:themeColor="text1"/>
        </w:rPr>
        <w:t>Six reefs are sampled for coral reef condition assessments in this region. These fringing reefs are formed around continental islands in Keppel Bay, many of which are used extensively for recreational and tourism activities</w:t>
      </w:r>
      <w:r w:rsidRPr="00BB7CC5">
        <w:rPr>
          <w:rFonts w:cs="Arial"/>
        </w:rPr>
        <w:t xml:space="preserve">. The monitoring locations are located along gradients away from the Fitzroy River mouth and away from the coast </w:t>
      </w:r>
      <w:r w:rsidRPr="00BB7CC5">
        <w:rPr>
          <w:rFonts w:cs="Arial"/>
          <w:color w:val="000000" w:themeColor="text1"/>
        </w:rPr>
        <w:t>(</w:t>
      </w:r>
      <w:r w:rsidR="007F4334">
        <w:rPr>
          <w:rFonts w:cs="Arial"/>
          <w:color w:val="000000" w:themeColor="text1"/>
        </w:rPr>
        <w:t>Figure 2</w:t>
      </w:r>
      <w:r w:rsidR="007B6403">
        <w:rPr>
          <w:rFonts w:cs="Arial"/>
          <w:color w:val="000000" w:themeColor="text1"/>
        </w:rPr>
        <w:t>8</w:t>
      </w:r>
      <w:r w:rsidRPr="00BB7CC5">
        <w:rPr>
          <w:rFonts w:cs="Arial"/>
          <w:color w:val="000000" w:themeColor="text1"/>
        </w:rPr>
        <w:t>)</w:t>
      </w:r>
      <w:r w:rsidRPr="00BB7CC5">
        <w:rPr>
          <w:rFonts w:cs="Arial"/>
        </w:rPr>
        <w:t xml:space="preserve">. </w:t>
      </w:r>
      <w:r w:rsidRPr="00BB7CC5">
        <w:rPr>
          <w:rFonts w:cs="Arial"/>
          <w:color w:val="000000" w:themeColor="text1"/>
        </w:rPr>
        <w:t xml:space="preserve">Three water quality sampling locations are co-located with the annually monitored core reefs. </w:t>
      </w:r>
    </w:p>
    <w:p w:rsidR="009B247A" w:rsidRPr="00BB7CC5" w:rsidRDefault="009B247A" w:rsidP="00EF05C0">
      <w:pPr>
        <w:rPr>
          <w:rFonts w:cs="Arial"/>
          <w:color w:val="595959" w:themeColor="text1" w:themeTint="A6"/>
        </w:rPr>
      </w:pPr>
    </w:p>
    <w:p w:rsidR="00EF05C0" w:rsidRDefault="00EF05C0" w:rsidP="00EF05C0">
      <w:pPr>
        <w:rPr>
          <w:rFonts w:cs="Arial"/>
          <w:color w:val="000000" w:themeColor="text1"/>
        </w:rPr>
      </w:pPr>
      <w:r>
        <w:rPr>
          <w:rFonts w:cs="Arial"/>
          <w:color w:val="000000" w:themeColor="text1"/>
        </w:rPr>
        <w:t>Pelican and Peak</w:t>
      </w:r>
      <w:r w:rsidR="0084121E">
        <w:rPr>
          <w:rFonts w:cs="Arial"/>
          <w:color w:val="000000" w:themeColor="text1"/>
        </w:rPr>
        <w:t xml:space="preserve"> </w:t>
      </w:r>
      <w:r w:rsidR="009B247A">
        <w:rPr>
          <w:rFonts w:cs="Arial"/>
          <w:color w:val="000000" w:themeColor="text1"/>
        </w:rPr>
        <w:t xml:space="preserve">Is </w:t>
      </w:r>
      <w:r w:rsidR="0084121E">
        <w:rPr>
          <w:rFonts w:cs="Arial"/>
          <w:color w:val="000000" w:themeColor="text1"/>
        </w:rPr>
        <w:t>have been exposed to</w:t>
      </w:r>
      <w:r w:rsidRPr="00BB7CC5">
        <w:rPr>
          <w:rFonts w:cs="Arial"/>
          <w:color w:val="000000" w:themeColor="text1"/>
        </w:rPr>
        <w:t xml:space="preserve"> </w:t>
      </w:r>
      <w:r w:rsidR="009B247A">
        <w:rPr>
          <w:rFonts w:cs="Arial"/>
          <w:color w:val="000000" w:themeColor="text1"/>
        </w:rPr>
        <w:t xml:space="preserve">a </w:t>
      </w:r>
      <w:r w:rsidRPr="00BB7CC5">
        <w:rPr>
          <w:rFonts w:cs="Arial"/>
          <w:color w:val="000000" w:themeColor="text1"/>
        </w:rPr>
        <w:t xml:space="preserve">primary plume </w:t>
      </w:r>
      <w:r w:rsidR="009B247A">
        <w:rPr>
          <w:rFonts w:cs="Arial"/>
          <w:color w:val="000000" w:themeColor="text1"/>
        </w:rPr>
        <w:t xml:space="preserve">water </w:t>
      </w:r>
      <w:r w:rsidRPr="00BB7CC5">
        <w:rPr>
          <w:rFonts w:cs="Arial"/>
          <w:color w:val="000000" w:themeColor="text1"/>
        </w:rPr>
        <w:t xml:space="preserve">type </w:t>
      </w:r>
      <w:r w:rsidR="00960820">
        <w:rPr>
          <w:rFonts w:cs="Arial"/>
          <w:color w:val="000000" w:themeColor="text1"/>
        </w:rPr>
        <w:t xml:space="preserve">on most days </w:t>
      </w:r>
      <w:r w:rsidRPr="00BB7CC5">
        <w:rPr>
          <w:rFonts w:cs="Arial"/>
          <w:color w:val="000000" w:themeColor="text1"/>
        </w:rPr>
        <w:t xml:space="preserve">during wet seasons; these are the only monitoring sites of this sub-program </w:t>
      </w:r>
      <w:r w:rsidR="0084121E">
        <w:rPr>
          <w:rFonts w:cs="Arial"/>
          <w:color w:val="000000" w:themeColor="text1"/>
        </w:rPr>
        <w:t xml:space="preserve">with this level of exposure to </w:t>
      </w:r>
      <w:r w:rsidR="00960820">
        <w:rPr>
          <w:rFonts w:cs="Arial"/>
          <w:color w:val="000000" w:themeColor="text1"/>
        </w:rPr>
        <w:t xml:space="preserve">primary plume </w:t>
      </w:r>
      <w:r w:rsidRPr="00BB7CC5">
        <w:rPr>
          <w:rFonts w:cs="Arial"/>
          <w:color w:val="000000" w:themeColor="text1"/>
        </w:rPr>
        <w:t xml:space="preserve">water type. North Keppel, Middle and </w:t>
      </w:r>
      <w:r w:rsidR="0084121E">
        <w:rPr>
          <w:rFonts w:cs="Arial"/>
          <w:color w:val="000000" w:themeColor="text1"/>
        </w:rPr>
        <w:t>Keppels South</w:t>
      </w:r>
      <w:r w:rsidRPr="00BB7CC5">
        <w:rPr>
          <w:rFonts w:cs="Arial"/>
          <w:color w:val="000000" w:themeColor="text1"/>
        </w:rPr>
        <w:t xml:space="preserve"> are </w:t>
      </w:r>
      <w:r w:rsidR="009B247A">
        <w:rPr>
          <w:rFonts w:cs="Arial"/>
          <w:color w:val="000000" w:themeColor="text1"/>
        </w:rPr>
        <w:t>close to the bo</w:t>
      </w:r>
      <w:r w:rsidR="0084121E">
        <w:rPr>
          <w:rFonts w:cs="Arial"/>
          <w:color w:val="000000" w:themeColor="text1"/>
        </w:rPr>
        <w:t xml:space="preserve">rder of </w:t>
      </w:r>
      <w:r w:rsidR="009B247A">
        <w:rPr>
          <w:rFonts w:cs="Arial"/>
          <w:color w:val="000000" w:themeColor="text1"/>
        </w:rPr>
        <w:t xml:space="preserve">the </w:t>
      </w:r>
      <w:r w:rsidR="0084121E">
        <w:rPr>
          <w:rFonts w:cs="Arial"/>
          <w:color w:val="000000" w:themeColor="text1"/>
        </w:rPr>
        <w:t>area</w:t>
      </w:r>
      <w:r w:rsidR="009B247A">
        <w:rPr>
          <w:rFonts w:cs="Arial"/>
          <w:color w:val="000000" w:themeColor="text1"/>
        </w:rPr>
        <w:t xml:space="preserve"> </w:t>
      </w:r>
      <w:r w:rsidRPr="00BB7CC5">
        <w:rPr>
          <w:rFonts w:cs="Arial"/>
          <w:color w:val="000000" w:themeColor="text1"/>
        </w:rPr>
        <w:t xml:space="preserve">exposed to </w:t>
      </w:r>
      <w:r w:rsidR="009B247A">
        <w:rPr>
          <w:rFonts w:cs="Arial"/>
          <w:color w:val="000000" w:themeColor="text1"/>
        </w:rPr>
        <w:t xml:space="preserve">a </w:t>
      </w:r>
      <w:r w:rsidRPr="00BB7CC5">
        <w:rPr>
          <w:rFonts w:cs="Arial"/>
          <w:color w:val="000000" w:themeColor="text1"/>
        </w:rPr>
        <w:t xml:space="preserve">secondary plume </w:t>
      </w:r>
      <w:r w:rsidR="009B247A">
        <w:rPr>
          <w:rFonts w:cs="Arial"/>
          <w:color w:val="000000" w:themeColor="text1"/>
        </w:rPr>
        <w:t>water</w:t>
      </w:r>
      <w:r w:rsidR="009B247A" w:rsidRPr="00BB7CC5">
        <w:rPr>
          <w:rFonts w:cs="Arial"/>
          <w:color w:val="000000" w:themeColor="text1"/>
        </w:rPr>
        <w:t xml:space="preserve"> </w:t>
      </w:r>
      <w:r w:rsidRPr="00BB7CC5">
        <w:rPr>
          <w:rFonts w:cs="Arial"/>
          <w:color w:val="000000" w:themeColor="text1"/>
        </w:rPr>
        <w:t>type</w:t>
      </w:r>
      <w:r w:rsidR="0084121E">
        <w:rPr>
          <w:rFonts w:cs="Arial"/>
          <w:color w:val="000000" w:themeColor="text1"/>
        </w:rPr>
        <w:t xml:space="preserve"> </w:t>
      </w:r>
      <w:r w:rsidR="00960820">
        <w:rPr>
          <w:rFonts w:cs="Arial"/>
          <w:color w:val="000000" w:themeColor="text1"/>
        </w:rPr>
        <w:t xml:space="preserve">on most days or frequently </w:t>
      </w:r>
      <w:r w:rsidR="0084121E">
        <w:rPr>
          <w:rFonts w:cs="Arial"/>
          <w:color w:val="000000" w:themeColor="text1"/>
        </w:rPr>
        <w:t xml:space="preserve">during wet seasons while </w:t>
      </w:r>
      <w:r w:rsidRPr="00BB7CC5">
        <w:rPr>
          <w:rFonts w:cs="Arial"/>
          <w:color w:val="000000" w:themeColor="text1"/>
        </w:rPr>
        <w:t xml:space="preserve">Barren is </w:t>
      </w:r>
      <w:r w:rsidR="009B247A">
        <w:rPr>
          <w:rFonts w:cs="Arial"/>
          <w:color w:val="000000" w:themeColor="text1"/>
        </w:rPr>
        <w:t xml:space="preserve">rarely </w:t>
      </w:r>
      <w:r w:rsidRPr="00BB7CC5">
        <w:rPr>
          <w:rFonts w:cs="Arial"/>
          <w:color w:val="000000" w:themeColor="text1"/>
        </w:rPr>
        <w:t xml:space="preserve">exposed to </w:t>
      </w:r>
      <w:r w:rsidR="009B247A">
        <w:rPr>
          <w:rFonts w:cs="Arial"/>
          <w:color w:val="000000" w:themeColor="text1"/>
        </w:rPr>
        <w:t xml:space="preserve">flood </w:t>
      </w:r>
      <w:r w:rsidR="00B8647E">
        <w:rPr>
          <w:rFonts w:cs="Arial"/>
          <w:color w:val="000000" w:themeColor="text1"/>
        </w:rPr>
        <w:t>plume-type</w:t>
      </w:r>
      <w:r w:rsidR="00960820">
        <w:rPr>
          <w:rFonts w:cs="Arial"/>
          <w:color w:val="000000" w:themeColor="text1"/>
        </w:rPr>
        <w:t xml:space="preserve"> waters</w:t>
      </w:r>
      <w:r w:rsidRPr="00BB7CC5">
        <w:rPr>
          <w:rFonts w:cs="Arial"/>
          <w:color w:val="000000" w:themeColor="text1"/>
        </w:rPr>
        <w:t xml:space="preserve"> (</w:t>
      </w:r>
      <w:r w:rsidR="007F4334">
        <w:rPr>
          <w:rFonts w:cs="Arial"/>
          <w:color w:val="000000" w:themeColor="text1"/>
        </w:rPr>
        <w:t>Figure 2</w:t>
      </w:r>
      <w:r w:rsidR="007B6403">
        <w:rPr>
          <w:rFonts w:cs="Arial"/>
          <w:color w:val="000000" w:themeColor="text1"/>
        </w:rPr>
        <w:t>8</w:t>
      </w:r>
      <w:r w:rsidRPr="00BB7CC5">
        <w:rPr>
          <w:rFonts w:cs="Arial"/>
          <w:color w:val="000000" w:themeColor="text1"/>
        </w:rPr>
        <w:t>)</w:t>
      </w:r>
      <w:r w:rsidR="0084121E">
        <w:rPr>
          <w:rFonts w:cs="Arial"/>
          <w:color w:val="000000" w:themeColor="text1"/>
        </w:rPr>
        <w:t xml:space="preserve"> and is </w:t>
      </w:r>
      <w:r w:rsidRPr="00BB7CC5">
        <w:rPr>
          <w:rFonts w:cs="Arial"/>
          <w:color w:val="000000" w:themeColor="text1"/>
        </w:rPr>
        <w:t>the only</w:t>
      </w:r>
      <w:r w:rsidR="0084121E">
        <w:rPr>
          <w:rFonts w:cs="Arial"/>
          <w:color w:val="000000" w:themeColor="text1"/>
        </w:rPr>
        <w:t xml:space="preserve"> location in this region situated in</w:t>
      </w:r>
      <w:r w:rsidRPr="00BB7CC5">
        <w:rPr>
          <w:rFonts w:cs="Arial"/>
          <w:color w:val="000000" w:themeColor="text1"/>
        </w:rPr>
        <w:t xml:space="preserve"> the midshelf water body (sensu GBRMPA 2009</w:t>
      </w:r>
      <w:r w:rsidR="009B247A">
        <w:rPr>
          <w:rFonts w:cs="Arial"/>
          <w:color w:val="000000" w:themeColor="text1"/>
        </w:rPr>
        <w:t>, Table 1</w:t>
      </w:r>
      <w:r w:rsidRPr="00BB7CC5">
        <w:rPr>
          <w:rFonts w:cs="Arial"/>
          <w:color w:val="000000" w:themeColor="text1"/>
        </w:rPr>
        <w:t xml:space="preserve">). </w:t>
      </w:r>
    </w:p>
    <w:p w:rsidR="00EF05C0" w:rsidRPr="00BB7CC5" w:rsidRDefault="00EF05C0" w:rsidP="00EF05C0">
      <w:pPr>
        <w:rPr>
          <w:rFonts w:cs="Arial"/>
          <w:color w:val="000000" w:themeColor="text1"/>
        </w:rPr>
      </w:pPr>
    </w:p>
    <w:p w:rsidR="00290C63" w:rsidRDefault="001142BA" w:rsidP="00290C63">
      <w:pPr>
        <w:spacing w:before="5" w:after="5"/>
        <w:ind w:left="5" w:right="5"/>
        <w:jc w:val="center"/>
      </w:pPr>
      <w:r>
        <w:rPr>
          <w:noProof/>
          <w:lang w:val="en-AU" w:eastAsia="en-AU"/>
        </w:rPr>
        <w:drawing>
          <wp:inline distT="0" distB="0" distL="0" distR="0" wp14:anchorId="3E80E360" wp14:editId="719FAA6C">
            <wp:extent cx="5943600" cy="2971805"/>
            <wp:effectExtent l="0" t="0" r="0" b="0"/>
            <wp:docPr id="55" name="Filename hint" descr="Figure 28 MMP sampling sites in the Fitzroy NRM Region. &#10;Black symbols are water quality and core reef sampling locations, white symbols are cycle reef locations, grey symbols are the six open water sites of the AIMS Cairns Transect. Gradients of exposure to flood plume water types (Álvarez-Romero et al. 2013) during the wet season (December to March) are represented as areas exposed to primary plume-type waters most days (&gt; 67% of days during the wet season, red shading) or frequently (33% - 67% of wet season days, orange shading), and areas exposed to secondary plume-type waters most days (&gt;67% of wet season days, solid green shading), frequently (33% - 67% of wet season days, transparent green shading) or rarely (&lt; 33% of wet season days, light blue shading).  &#10;" title="Figure 28 MMP sampling sites in the Fitzroy NRM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 name="Filename hint"/>
                    <pic:cNvPicPr/>
                  </pic:nvPicPr>
                  <pic:blipFill>
                    <a:blip r:embed="rId326"/>
                    <a:stretch>
                      <a:fillRect/>
                    </a:stretch>
                  </pic:blipFill>
                  <pic:spPr>
                    <a:xfrm>
                      <a:off x="0" y="0"/>
                      <a:ext cx="5943600" cy="2971805"/>
                    </a:xfrm>
                    <a:prstGeom prst="rect">
                      <a:avLst/>
                    </a:prstGeom>
                  </pic:spPr>
                </pic:pic>
              </a:graphicData>
            </a:graphic>
          </wp:inline>
        </w:drawing>
      </w:r>
    </w:p>
    <w:p w:rsidR="00290C63" w:rsidRDefault="00290C63" w:rsidP="00290C63">
      <w:pPr>
        <w:spacing w:before="5" w:after="5"/>
        <w:ind w:left="5" w:right="5"/>
        <w:jc w:val="center"/>
      </w:pPr>
    </w:p>
    <w:p w:rsidR="009B247A" w:rsidRDefault="009B247A" w:rsidP="003C3BFA">
      <w:pPr>
        <w:pStyle w:val="Caption"/>
      </w:pPr>
      <w:bookmarkStart w:id="102" w:name="_Toc392930508"/>
      <w:r>
        <w:t xml:space="preserve">Figure </w:t>
      </w:r>
      <w:r>
        <w:fldChar w:fldCharType="begin"/>
      </w:r>
      <w:r>
        <w:instrText xml:space="preserve"> SEQ Figure \* ARABIC </w:instrText>
      </w:r>
      <w:r>
        <w:fldChar w:fldCharType="separate"/>
      </w:r>
      <w:r w:rsidR="00D523D3">
        <w:rPr>
          <w:noProof/>
        </w:rPr>
        <w:t>28</w:t>
      </w:r>
      <w:r>
        <w:fldChar w:fldCharType="end"/>
      </w:r>
      <w:r w:rsidR="00BD1AD9">
        <w:tab/>
      </w:r>
      <w:r>
        <w:tab/>
      </w:r>
      <w:r w:rsidR="003C3BFA">
        <w:t>MMP sampling sites in the Fitzroy NRM Region.</w:t>
      </w:r>
      <w:bookmarkEnd w:id="102"/>
      <w:r w:rsidR="003C3BFA">
        <w:t xml:space="preserve"> </w:t>
      </w:r>
    </w:p>
    <w:p w:rsidR="00FE7D66" w:rsidRPr="00133452" w:rsidRDefault="00FE7D66" w:rsidP="00FE7D66">
      <w:pPr>
        <w:pStyle w:val="Caption"/>
        <w:rPr>
          <w:rStyle w:val="IntenseReference"/>
        </w:rPr>
      </w:pPr>
      <w:r w:rsidRPr="00133452">
        <w:rPr>
          <w:rStyle w:val="IntenseReference"/>
        </w:rPr>
        <w:t xml:space="preserve">Black symbols are water quality and core reef sampling locations, white symbols are cycle reef locations, grey symbols are the six open water sites of the AIMS Cairns Transect. Gradients of exposure to flood plume water types (Álvarez-Romero </w:t>
      </w:r>
      <w:r w:rsidRPr="003551FE">
        <w:rPr>
          <w:rStyle w:val="IntenseReference"/>
          <w:i/>
        </w:rPr>
        <w:t>et al</w:t>
      </w:r>
      <w:r w:rsidRPr="00133452">
        <w:rPr>
          <w:rStyle w:val="IntenseReference"/>
        </w:rPr>
        <w:t xml:space="preserve">. 2013) during the wet season (December to March) are represented as areas exposed to primary plume-type waters most days (&gt; 67% of days during the wet season, red shading) or frequently (33% - 67% of wet season days, orange shading), and areas exposed to secondary plume-type waters most days (&gt;67% of wet season days, solid green shading), frequently (33% - 67% of wet season days, transparent green shading) or rarely (&lt; 33% of wet season days, light blue shading).  </w:t>
      </w:r>
    </w:p>
    <w:p w:rsidR="00290C63" w:rsidRDefault="00290C63" w:rsidP="003C3BFA">
      <w:pPr>
        <w:pStyle w:val="Caption"/>
      </w:pPr>
    </w:p>
    <w:p w:rsidR="00EF05C0" w:rsidRPr="005410D7" w:rsidRDefault="00EF05C0" w:rsidP="00EF05C0">
      <w:pPr>
        <w:rPr>
          <w:rFonts w:cs="Arial"/>
          <w:color w:val="000000" w:themeColor="text1"/>
        </w:rPr>
      </w:pPr>
      <w:r w:rsidRPr="005410D7">
        <w:rPr>
          <w:rFonts w:cs="Arial"/>
          <w:lang w:val="en-US"/>
        </w:rPr>
        <w:t>From 2002 to 2007, annual flows of the Fitzroy River were below the long-term median</w:t>
      </w:r>
      <w:r w:rsidRPr="005410D7">
        <w:rPr>
          <w:rFonts w:cs="Arial"/>
          <w:color w:val="000000" w:themeColor="text1"/>
        </w:rPr>
        <w:t xml:space="preserve"> and the catchment </w:t>
      </w:r>
      <w:r w:rsidR="0084121E">
        <w:rPr>
          <w:rFonts w:cs="Arial"/>
          <w:color w:val="000000" w:themeColor="text1"/>
        </w:rPr>
        <w:t>had been in drought</w:t>
      </w:r>
      <w:r w:rsidRPr="005410D7">
        <w:rPr>
          <w:rFonts w:cs="Arial"/>
          <w:color w:val="000000" w:themeColor="text1"/>
        </w:rPr>
        <w:t>. In 2008, 2010 and 2011 the river h</w:t>
      </w:r>
      <w:r>
        <w:rPr>
          <w:rFonts w:cs="Arial"/>
          <w:color w:val="000000" w:themeColor="text1"/>
        </w:rPr>
        <w:t>ad extreme floods (&gt; 3x median) -</w:t>
      </w:r>
      <w:r w:rsidRPr="005410D7">
        <w:rPr>
          <w:rFonts w:cs="Arial"/>
          <w:color w:val="000000" w:themeColor="text1"/>
        </w:rPr>
        <w:t xml:space="preserve"> the 2011 event being the largest on record, and large floods (~2-3 x median) in </w:t>
      </w:r>
      <w:r w:rsidRPr="005410D7">
        <w:rPr>
          <w:rFonts w:cs="Arial"/>
          <w:color w:val="000000" w:themeColor="text1"/>
        </w:rPr>
        <w:lastRenderedPageBreak/>
        <w:t>2012 and 2013 (</w:t>
      </w:r>
      <w:r w:rsidR="003F2DDD">
        <w:rPr>
          <w:rFonts w:cs="Arial"/>
          <w:color w:val="000000" w:themeColor="text1"/>
        </w:rPr>
        <w:t>Figure 2</w:t>
      </w:r>
      <w:r w:rsidR="007B6403">
        <w:rPr>
          <w:rFonts w:cs="Arial"/>
          <w:color w:val="000000" w:themeColor="text1"/>
        </w:rPr>
        <w:t>9</w:t>
      </w:r>
      <w:r w:rsidRPr="005410D7">
        <w:rPr>
          <w:rFonts w:cs="Arial"/>
          <w:color w:val="000000" w:themeColor="text1"/>
        </w:rPr>
        <w:t xml:space="preserve">, </w:t>
      </w:r>
      <w:r w:rsidRPr="00771DFC">
        <w:rPr>
          <w:rFonts w:cs="Arial"/>
          <w:color w:val="000000" w:themeColor="text1"/>
        </w:rPr>
        <w:t>Table A</w:t>
      </w:r>
      <w:r>
        <w:rPr>
          <w:rFonts w:cs="Arial"/>
          <w:color w:val="000000" w:themeColor="text1"/>
        </w:rPr>
        <w:t>2-1</w:t>
      </w:r>
      <w:r w:rsidR="0084121E">
        <w:rPr>
          <w:rFonts w:cs="Arial"/>
          <w:color w:val="000000" w:themeColor="text1"/>
        </w:rPr>
        <w:t xml:space="preserve">). </w:t>
      </w:r>
      <w:r w:rsidRPr="005410D7">
        <w:rPr>
          <w:rFonts w:cs="Arial"/>
          <w:color w:val="000000" w:themeColor="text1"/>
        </w:rPr>
        <w:t>The 2011 floods caused significant reductions in coral cover across the region, most notably at Pelican, Keppel</w:t>
      </w:r>
      <w:r w:rsidR="0061735A">
        <w:rPr>
          <w:rFonts w:cs="Arial"/>
          <w:color w:val="000000" w:themeColor="text1"/>
        </w:rPr>
        <w:t>s</w:t>
      </w:r>
      <w:r w:rsidRPr="005410D7">
        <w:rPr>
          <w:rFonts w:cs="Arial"/>
          <w:color w:val="000000" w:themeColor="text1"/>
        </w:rPr>
        <w:t xml:space="preserve"> South, and North Keppel (Figure A2</w:t>
      </w:r>
      <w:r>
        <w:rPr>
          <w:rFonts w:cs="Arial"/>
          <w:color w:val="000000" w:themeColor="text1"/>
        </w:rPr>
        <w:t>-8</w:t>
      </w:r>
      <w:r w:rsidRPr="005410D7">
        <w:rPr>
          <w:rFonts w:cs="Arial"/>
          <w:color w:val="000000" w:themeColor="text1"/>
        </w:rPr>
        <w:t>, Table A2</w:t>
      </w:r>
      <w:r>
        <w:rPr>
          <w:rFonts w:cs="Arial"/>
          <w:color w:val="000000" w:themeColor="text1"/>
        </w:rPr>
        <w:t>-</w:t>
      </w:r>
      <w:r w:rsidR="00B6405A">
        <w:rPr>
          <w:rFonts w:cs="Arial"/>
          <w:color w:val="000000" w:themeColor="text1"/>
        </w:rPr>
        <w:t>5</w:t>
      </w:r>
      <w:r w:rsidRPr="005410D7">
        <w:rPr>
          <w:rFonts w:cs="Arial"/>
          <w:color w:val="000000" w:themeColor="text1"/>
        </w:rPr>
        <w:t>).</w:t>
      </w:r>
    </w:p>
    <w:p w:rsidR="00EF05C0" w:rsidRPr="005410D7" w:rsidRDefault="0084121E" w:rsidP="00EF05C0">
      <w:pPr>
        <w:rPr>
          <w:rFonts w:cs="Arial"/>
          <w:color w:val="000000" w:themeColor="text1"/>
        </w:rPr>
      </w:pPr>
      <w:r>
        <w:rPr>
          <w:rFonts w:cs="Arial"/>
        </w:rPr>
        <w:t>S</w:t>
      </w:r>
      <w:r w:rsidR="00EF05C0" w:rsidRPr="005410D7">
        <w:rPr>
          <w:rFonts w:cs="Arial"/>
        </w:rPr>
        <w:t>evere storms in</w:t>
      </w:r>
      <w:r>
        <w:rPr>
          <w:rFonts w:cs="Arial"/>
        </w:rPr>
        <w:t xml:space="preserve"> 2008, 2010 and 2013</w:t>
      </w:r>
      <w:r w:rsidR="00EF05C0" w:rsidRPr="005410D7">
        <w:rPr>
          <w:rFonts w:cs="Arial"/>
          <w:color w:val="000000" w:themeColor="text1"/>
        </w:rPr>
        <w:t xml:space="preserve"> reduced coral cover</w:t>
      </w:r>
      <w:r>
        <w:rPr>
          <w:rFonts w:cs="Arial"/>
          <w:color w:val="000000" w:themeColor="text1"/>
        </w:rPr>
        <w:t xml:space="preserve"> on northerly exposed sites, and</w:t>
      </w:r>
      <w:r w:rsidR="0061735A">
        <w:rPr>
          <w:rFonts w:cs="Arial"/>
          <w:color w:val="000000" w:themeColor="text1"/>
        </w:rPr>
        <w:t>,</w:t>
      </w:r>
      <w:r w:rsidR="00EF05C0" w:rsidRPr="005410D7">
        <w:rPr>
          <w:rFonts w:cs="Arial"/>
          <w:color w:val="000000" w:themeColor="text1"/>
        </w:rPr>
        <w:t xml:space="preserve"> </w:t>
      </w:r>
      <w:r w:rsidR="00EF05C0">
        <w:rPr>
          <w:rFonts w:cs="Arial"/>
          <w:color w:val="000000" w:themeColor="text1"/>
        </w:rPr>
        <w:t>most notably</w:t>
      </w:r>
      <w:r w:rsidR="0061735A">
        <w:rPr>
          <w:rFonts w:cs="Arial"/>
          <w:color w:val="000000" w:themeColor="text1"/>
        </w:rPr>
        <w:t>,</w:t>
      </w:r>
      <w:r w:rsidR="00EF05C0">
        <w:rPr>
          <w:rFonts w:cs="Arial"/>
          <w:color w:val="000000" w:themeColor="text1"/>
        </w:rPr>
        <w:t xml:space="preserve"> at </w:t>
      </w:r>
      <w:r w:rsidR="00657359">
        <w:rPr>
          <w:rFonts w:cs="Arial"/>
          <w:color w:val="000000" w:themeColor="text1"/>
        </w:rPr>
        <w:t>Barren</w:t>
      </w:r>
      <w:r w:rsidR="00EF05C0">
        <w:rPr>
          <w:rFonts w:cs="Arial"/>
          <w:color w:val="000000" w:themeColor="text1"/>
        </w:rPr>
        <w:t xml:space="preserve"> in the 2008 and 2013 (Figure A2-8)</w:t>
      </w:r>
      <w:r w:rsidR="00EF05C0" w:rsidRPr="005410D7">
        <w:rPr>
          <w:rFonts w:cs="Arial"/>
          <w:color w:val="000000" w:themeColor="text1"/>
        </w:rPr>
        <w:t>.</w:t>
      </w:r>
    </w:p>
    <w:p w:rsidR="00EF05C0" w:rsidRPr="005410D7" w:rsidRDefault="00EF05C0" w:rsidP="00EF05C0">
      <w:pPr>
        <w:rPr>
          <w:rFonts w:cs="Arial"/>
        </w:rPr>
      </w:pPr>
      <w:r w:rsidRPr="005410D7">
        <w:rPr>
          <w:rFonts w:cs="Arial"/>
        </w:rPr>
        <w:t xml:space="preserve">Temperature records </w:t>
      </w:r>
      <w:r>
        <w:rPr>
          <w:rFonts w:cs="Arial"/>
        </w:rPr>
        <w:t xml:space="preserve">highlight a period of prolonged high </w:t>
      </w:r>
      <w:r w:rsidRPr="005410D7">
        <w:rPr>
          <w:rFonts w:cs="Arial"/>
        </w:rPr>
        <w:t>temperatures</w:t>
      </w:r>
      <w:r>
        <w:rPr>
          <w:rFonts w:cs="Arial"/>
        </w:rPr>
        <w:t xml:space="preserve"> o</w:t>
      </w:r>
      <w:r w:rsidR="0084121E">
        <w:rPr>
          <w:rFonts w:cs="Arial"/>
        </w:rPr>
        <w:t>ver the summer of 2005-</w:t>
      </w:r>
      <w:r>
        <w:rPr>
          <w:rFonts w:cs="Arial"/>
        </w:rPr>
        <w:t xml:space="preserve">2006 </w:t>
      </w:r>
      <w:r w:rsidRPr="005410D7">
        <w:rPr>
          <w:rFonts w:cs="Arial"/>
        </w:rPr>
        <w:t>that led to widespread bleaching of the coral communities at all reefs surveyed with the excep</w:t>
      </w:r>
      <w:r w:rsidR="00657359">
        <w:rPr>
          <w:rFonts w:cs="Arial"/>
        </w:rPr>
        <w:t>tion of Peak and Pelican</w:t>
      </w:r>
      <w:r w:rsidRPr="005410D7">
        <w:rPr>
          <w:rFonts w:cs="Arial"/>
        </w:rPr>
        <w:t xml:space="preserve"> (</w:t>
      </w:r>
      <w:r>
        <w:rPr>
          <w:rFonts w:cs="Arial"/>
        </w:rPr>
        <w:t xml:space="preserve">Figures </w:t>
      </w:r>
      <w:r w:rsidR="007B6403">
        <w:rPr>
          <w:rFonts w:cs="Arial"/>
        </w:rPr>
        <w:t>30</w:t>
      </w:r>
      <w:r>
        <w:rPr>
          <w:rFonts w:cs="Arial"/>
        </w:rPr>
        <w:t>,</w:t>
      </w:r>
      <w:r w:rsidRPr="00771DFC">
        <w:rPr>
          <w:rFonts w:cs="Arial"/>
        </w:rPr>
        <w:t xml:space="preserve"> A2-8</w:t>
      </w:r>
      <w:r>
        <w:rPr>
          <w:rFonts w:cs="Arial"/>
        </w:rPr>
        <w:t xml:space="preserve"> and</w:t>
      </w:r>
      <w:r w:rsidRPr="00771DFC">
        <w:rPr>
          <w:rFonts w:cs="Arial"/>
        </w:rPr>
        <w:t xml:space="preserve"> Table A2-</w:t>
      </w:r>
      <w:r w:rsidR="00B6405A">
        <w:rPr>
          <w:rFonts w:cs="Arial"/>
        </w:rPr>
        <w:t>5</w:t>
      </w:r>
      <w:r w:rsidRPr="00771DFC">
        <w:rPr>
          <w:rFonts w:cs="Arial"/>
        </w:rPr>
        <w:t>).</w:t>
      </w:r>
    </w:p>
    <w:p w:rsidR="00290C63" w:rsidRDefault="00290C63" w:rsidP="00290C63"/>
    <w:p w:rsidR="00290C63" w:rsidRDefault="00072178" w:rsidP="00290C63">
      <w:pPr>
        <w:spacing w:before="5" w:after="5"/>
        <w:ind w:left="5" w:right="5"/>
        <w:jc w:val="center"/>
      </w:pPr>
      <w:r>
        <w:rPr>
          <w:noProof/>
          <w:lang w:val="en-AU" w:eastAsia="en-AU"/>
        </w:rPr>
        <w:drawing>
          <wp:inline distT="0" distB="0" distL="0" distR="0" wp14:anchorId="1559D531" wp14:editId="3254781E">
            <wp:extent cx="5731510" cy="1909891"/>
            <wp:effectExtent l="0" t="0" r="2540" b="0"/>
            <wp:docPr id="246" name="Filename hint" descr="Figure 29  Discharge for the Fitzroy River. &#10;Daily (blue) and annual (October to September, red) discharge shown. Red dashed line represents the long-term median annual discharge.&#10;" title="Figure 29  Discharge for the Fitzroy Rive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 name="Filename hint"/>
                    <pic:cNvPicPr/>
                  </pic:nvPicPr>
                  <pic:blipFill>
                    <a:blip r:embed="rId327"/>
                    <a:stretch>
                      <a:fillRect/>
                    </a:stretch>
                  </pic:blipFill>
                  <pic:spPr>
                    <a:xfrm>
                      <a:off x="0" y="0"/>
                      <a:ext cx="5731510" cy="1909891"/>
                    </a:xfrm>
                    <a:prstGeom prst="rect">
                      <a:avLst/>
                    </a:prstGeom>
                  </pic:spPr>
                </pic:pic>
              </a:graphicData>
            </a:graphic>
          </wp:inline>
        </w:drawing>
      </w:r>
    </w:p>
    <w:p w:rsidR="00AB479F" w:rsidRDefault="003D0F00" w:rsidP="003D0F00">
      <w:pPr>
        <w:pStyle w:val="Caption"/>
      </w:pPr>
      <w:bookmarkStart w:id="103" w:name="_Toc392930509"/>
      <w:r>
        <w:t xml:space="preserve">Figure </w:t>
      </w:r>
      <w:r>
        <w:fldChar w:fldCharType="begin"/>
      </w:r>
      <w:r>
        <w:instrText xml:space="preserve"> SEQ Figure \* ARABIC </w:instrText>
      </w:r>
      <w:r>
        <w:fldChar w:fldCharType="separate"/>
      </w:r>
      <w:r w:rsidR="00D523D3">
        <w:rPr>
          <w:noProof/>
        </w:rPr>
        <w:t>29</w:t>
      </w:r>
      <w:r>
        <w:fldChar w:fldCharType="end"/>
      </w:r>
      <w:r w:rsidR="00BD1AD9">
        <w:tab/>
      </w:r>
      <w:r w:rsidR="00D064E5">
        <w:tab/>
        <w:t xml:space="preserve"> Discharge for the Fitzroy River.</w:t>
      </w:r>
      <w:bookmarkEnd w:id="103"/>
      <w:r w:rsidR="00D064E5">
        <w:t xml:space="preserve"> </w:t>
      </w:r>
    </w:p>
    <w:p w:rsidR="00290C63" w:rsidRPr="00D064E5" w:rsidRDefault="00072178" w:rsidP="003D0F00">
      <w:pPr>
        <w:pStyle w:val="Caption"/>
        <w:rPr>
          <w:rStyle w:val="IntenseReference"/>
        </w:rPr>
      </w:pPr>
      <w:r w:rsidRPr="00D064E5">
        <w:rPr>
          <w:rStyle w:val="IntenseReference"/>
        </w:rPr>
        <w:t xml:space="preserve">Daily (blue) and annual (October to September, red) </w:t>
      </w:r>
      <w:r w:rsidR="00D064E5" w:rsidRPr="00D064E5">
        <w:rPr>
          <w:rStyle w:val="IntenseReference"/>
        </w:rPr>
        <w:t xml:space="preserve">discharge shown. </w:t>
      </w:r>
      <w:r w:rsidRPr="00D064E5">
        <w:rPr>
          <w:rStyle w:val="IntenseReference"/>
        </w:rPr>
        <w:t>Red dashed line represents the long-term median annual discharge.</w:t>
      </w:r>
    </w:p>
    <w:p w:rsidR="00290C63" w:rsidRDefault="00072178" w:rsidP="00290C63">
      <w:pPr>
        <w:spacing w:before="5" w:after="5"/>
        <w:ind w:left="5" w:right="5"/>
        <w:jc w:val="center"/>
      </w:pPr>
      <w:r>
        <w:rPr>
          <w:noProof/>
          <w:lang w:val="en-AU" w:eastAsia="en-AU"/>
        </w:rPr>
        <w:drawing>
          <wp:inline distT="0" distB="0" distL="0" distR="0" wp14:anchorId="6D90DD07" wp14:editId="697C5658">
            <wp:extent cx="5731510" cy="1909891"/>
            <wp:effectExtent l="0" t="0" r="2540" b="0"/>
            <wp:docPr id="247" name="Filename hint" descr="Figure 30 Sea temperature for the Fitzroy region. &#10;Red and blue regions signify periods of above and below the long term seasonal average.&#10;" title="Figure 30 Sea temperature for the Fitzroy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 name="Filename hint"/>
                    <pic:cNvPicPr/>
                  </pic:nvPicPr>
                  <pic:blipFill>
                    <a:blip r:embed="rId328"/>
                    <a:stretch>
                      <a:fillRect/>
                    </a:stretch>
                  </pic:blipFill>
                  <pic:spPr>
                    <a:xfrm>
                      <a:off x="0" y="0"/>
                      <a:ext cx="5731510" cy="1909891"/>
                    </a:xfrm>
                    <a:prstGeom prst="rect">
                      <a:avLst/>
                    </a:prstGeom>
                  </pic:spPr>
                </pic:pic>
              </a:graphicData>
            </a:graphic>
          </wp:inline>
        </w:drawing>
      </w:r>
    </w:p>
    <w:p w:rsidR="00AB479F" w:rsidRDefault="009B247A" w:rsidP="00290C63">
      <w:pPr>
        <w:pStyle w:val="Caption"/>
      </w:pPr>
      <w:bookmarkStart w:id="104" w:name="_Toc392930510"/>
      <w:r>
        <w:t xml:space="preserve">Figure </w:t>
      </w:r>
      <w:r>
        <w:fldChar w:fldCharType="begin"/>
      </w:r>
      <w:r>
        <w:instrText xml:space="preserve"> SEQ Figure \* ARABIC </w:instrText>
      </w:r>
      <w:r>
        <w:fldChar w:fldCharType="separate"/>
      </w:r>
      <w:r w:rsidR="00D523D3">
        <w:rPr>
          <w:noProof/>
        </w:rPr>
        <w:t>30</w:t>
      </w:r>
      <w:r>
        <w:fldChar w:fldCharType="end"/>
      </w:r>
      <w:r w:rsidR="003D0F00">
        <w:tab/>
      </w:r>
      <w:r w:rsidR="00BD1AD9">
        <w:tab/>
      </w:r>
      <w:r w:rsidR="00D064E5">
        <w:t>S</w:t>
      </w:r>
      <w:r w:rsidR="00290C63">
        <w:t>ea temperature for the Fitzroy region.</w:t>
      </w:r>
      <w:bookmarkEnd w:id="104"/>
      <w:r w:rsidR="00290C63">
        <w:t xml:space="preserve"> </w:t>
      </w:r>
    </w:p>
    <w:p w:rsidR="00290C63" w:rsidRPr="009B247A" w:rsidRDefault="00290C63" w:rsidP="00290C63">
      <w:pPr>
        <w:pStyle w:val="Caption"/>
        <w:rPr>
          <w:rStyle w:val="IntenseReference"/>
        </w:rPr>
      </w:pPr>
      <w:r w:rsidRPr="009B247A">
        <w:rPr>
          <w:rStyle w:val="IntenseReference"/>
        </w:rPr>
        <w:t xml:space="preserve">Red and blue regions signify periods of above and below the long term </w:t>
      </w:r>
      <w:r w:rsidR="00D064E5">
        <w:rPr>
          <w:rStyle w:val="IntenseReference"/>
        </w:rPr>
        <w:t xml:space="preserve">seasonal </w:t>
      </w:r>
      <w:r w:rsidRPr="009B247A">
        <w:rPr>
          <w:rStyle w:val="IntenseReference"/>
        </w:rPr>
        <w:t>average.</w:t>
      </w:r>
    </w:p>
    <w:p w:rsidR="00290C63" w:rsidRDefault="00290C63" w:rsidP="00290C63"/>
    <w:p w:rsidR="00290C63" w:rsidRDefault="00290C63" w:rsidP="00290C63"/>
    <w:p w:rsidR="00EF05C0" w:rsidRDefault="00EF05C0" w:rsidP="00EF05C0">
      <w:pPr>
        <w:rPr>
          <w:rFonts w:cs="Arial"/>
        </w:rPr>
      </w:pPr>
      <w:r w:rsidRPr="005410D7">
        <w:rPr>
          <w:rFonts w:cs="Arial"/>
        </w:rPr>
        <w:t xml:space="preserve">The water quality index in this sub-region has </w:t>
      </w:r>
      <w:r w:rsidR="007B6403">
        <w:rPr>
          <w:rFonts w:cs="Arial"/>
        </w:rPr>
        <w:t>been rated as</w:t>
      </w:r>
      <w:r w:rsidRPr="005410D7">
        <w:rPr>
          <w:rFonts w:cs="Arial"/>
        </w:rPr>
        <w:t xml:space="preserve"> ‘</w:t>
      </w:r>
      <w:r w:rsidR="007B6403">
        <w:rPr>
          <w:rFonts w:cs="Arial"/>
        </w:rPr>
        <w:t>good</w:t>
      </w:r>
      <w:r w:rsidRPr="005410D7">
        <w:rPr>
          <w:rFonts w:cs="Arial"/>
        </w:rPr>
        <w:t xml:space="preserve">’ </w:t>
      </w:r>
      <w:r w:rsidR="007B6403">
        <w:rPr>
          <w:rFonts w:cs="Arial"/>
        </w:rPr>
        <w:t>since 2008</w:t>
      </w:r>
      <w:r w:rsidRPr="005410D7">
        <w:rPr>
          <w:rFonts w:cs="Arial"/>
        </w:rPr>
        <w:t xml:space="preserve"> (</w:t>
      </w:r>
      <w:r w:rsidR="007B6403">
        <w:rPr>
          <w:rFonts w:cs="Arial"/>
        </w:rPr>
        <w:t>Figure 31</w:t>
      </w:r>
      <w:r w:rsidR="001018D1">
        <w:rPr>
          <w:rFonts w:cs="Arial"/>
        </w:rPr>
        <w:t>a). C</w:t>
      </w:r>
      <w:r w:rsidRPr="005410D7">
        <w:rPr>
          <w:rFonts w:cs="Arial"/>
        </w:rPr>
        <w:t xml:space="preserve">oncentrations of chlorophyll </w:t>
      </w:r>
      <w:r w:rsidRPr="005410D7">
        <w:rPr>
          <w:rFonts w:cs="Arial"/>
          <w:i/>
        </w:rPr>
        <w:t>a</w:t>
      </w:r>
      <w:r w:rsidRPr="005410D7">
        <w:rPr>
          <w:rFonts w:cs="Arial"/>
        </w:rPr>
        <w:t xml:space="preserve"> (chl</w:t>
      </w:r>
      <w:r w:rsidR="00CC5020">
        <w:rPr>
          <w:rFonts w:cs="Arial"/>
        </w:rPr>
        <w:t xml:space="preserve"> </w:t>
      </w:r>
      <w:r w:rsidR="00CC5020" w:rsidRPr="00CC5020">
        <w:rPr>
          <w:rFonts w:cs="Arial"/>
          <w:i/>
        </w:rPr>
        <w:t>a</w:t>
      </w:r>
      <w:r w:rsidRPr="005410D7">
        <w:rPr>
          <w:rFonts w:cs="Arial"/>
        </w:rPr>
        <w:t xml:space="preserve">) were high and </w:t>
      </w:r>
      <w:r w:rsidR="001018D1">
        <w:rPr>
          <w:rFonts w:cs="Arial"/>
        </w:rPr>
        <w:t xml:space="preserve">the overall trend was </w:t>
      </w:r>
      <w:r w:rsidRPr="005410D7">
        <w:rPr>
          <w:rFonts w:cs="Arial"/>
        </w:rPr>
        <w:t>above water quality guidelines (</w:t>
      </w:r>
      <w:r w:rsidR="00BD2613">
        <w:t>guideline</w:t>
      </w:r>
      <w:r w:rsidRPr="005410D7">
        <w:rPr>
          <w:rFonts w:cs="Arial"/>
        </w:rPr>
        <w:t>) in 2009-10 and since decreased (</w:t>
      </w:r>
      <w:r w:rsidR="007B6403">
        <w:rPr>
          <w:rFonts w:cs="Arial"/>
        </w:rPr>
        <w:t>Figure 31</w:t>
      </w:r>
      <w:r w:rsidRPr="005410D7">
        <w:rPr>
          <w:rFonts w:cs="Arial"/>
        </w:rPr>
        <w:t xml:space="preserve">b). The overall trends in concentrations of particulate nitrogen (PN) and particulate phosphorus (PP) were largely stable and below </w:t>
      </w:r>
      <w:r w:rsidR="00BD2613">
        <w:rPr>
          <w:rFonts w:cs="Arial"/>
        </w:rPr>
        <w:t xml:space="preserve">the </w:t>
      </w:r>
      <w:r w:rsidR="00BD2613">
        <w:t>guideline</w:t>
      </w:r>
      <w:r w:rsidR="00BD2613" w:rsidRPr="005410D7">
        <w:rPr>
          <w:rFonts w:cs="Arial"/>
        </w:rPr>
        <w:t xml:space="preserve"> </w:t>
      </w:r>
      <w:r w:rsidRPr="005410D7">
        <w:rPr>
          <w:rFonts w:cs="Arial"/>
        </w:rPr>
        <w:t>(</w:t>
      </w:r>
      <w:r w:rsidR="007B6403">
        <w:rPr>
          <w:rFonts w:cs="Arial"/>
        </w:rPr>
        <w:t>Figure 31</w:t>
      </w:r>
      <w:r w:rsidRPr="005410D7">
        <w:rPr>
          <w:rFonts w:cs="Arial"/>
        </w:rPr>
        <w:t>f,h). The overall trend in suspended solids (SS) is relatively uncertain</w:t>
      </w:r>
      <w:r w:rsidR="001018D1">
        <w:rPr>
          <w:rFonts w:cs="Arial"/>
        </w:rPr>
        <w:t xml:space="preserve"> (large confidence interval)</w:t>
      </w:r>
      <w:r w:rsidRPr="005410D7">
        <w:rPr>
          <w:rFonts w:cs="Arial"/>
        </w:rPr>
        <w:t xml:space="preserve">, reflecting the large differences in this parameter across the three sampling locations, but </w:t>
      </w:r>
      <w:r w:rsidR="00BE5A52">
        <w:rPr>
          <w:rFonts w:cs="Arial"/>
        </w:rPr>
        <w:t>was</w:t>
      </w:r>
      <w:r w:rsidRPr="005410D7">
        <w:rPr>
          <w:rFonts w:cs="Arial"/>
        </w:rPr>
        <w:t xml:space="preserve"> generally below </w:t>
      </w:r>
      <w:r w:rsidR="00BD2613">
        <w:rPr>
          <w:rFonts w:cs="Arial"/>
        </w:rPr>
        <w:t xml:space="preserve">the </w:t>
      </w:r>
      <w:r w:rsidR="00BD2613">
        <w:t>guideline</w:t>
      </w:r>
      <w:r w:rsidR="00BD2613" w:rsidRPr="005410D7">
        <w:rPr>
          <w:rFonts w:cs="Arial"/>
        </w:rPr>
        <w:t xml:space="preserve"> </w:t>
      </w:r>
      <w:r w:rsidRPr="005410D7">
        <w:rPr>
          <w:rFonts w:cs="Arial"/>
        </w:rPr>
        <w:t>(</w:t>
      </w:r>
      <w:r w:rsidR="007B6403">
        <w:rPr>
          <w:rFonts w:cs="Arial"/>
        </w:rPr>
        <w:t>Figure 31</w:t>
      </w:r>
      <w:r w:rsidRPr="005410D7">
        <w:rPr>
          <w:rFonts w:cs="Arial"/>
        </w:rPr>
        <w:t xml:space="preserve">c). The overall trend for Secchi depth was stable with a slight decline after 2011, but was overall non-compliant with </w:t>
      </w:r>
      <w:r w:rsidR="00BD2613">
        <w:rPr>
          <w:rFonts w:cs="Arial"/>
        </w:rPr>
        <w:t xml:space="preserve">the </w:t>
      </w:r>
      <w:r w:rsidR="00BD2613">
        <w:t>guideline</w:t>
      </w:r>
      <w:r w:rsidR="00BD2613" w:rsidRPr="005410D7">
        <w:rPr>
          <w:rFonts w:cs="Arial"/>
        </w:rPr>
        <w:t xml:space="preserve"> </w:t>
      </w:r>
      <w:r w:rsidRPr="005410D7">
        <w:rPr>
          <w:rFonts w:cs="Arial"/>
        </w:rPr>
        <w:t>(</w:t>
      </w:r>
      <w:r w:rsidR="007B6403">
        <w:rPr>
          <w:rFonts w:cs="Arial"/>
        </w:rPr>
        <w:t>Figure 31</w:t>
      </w:r>
      <w:r w:rsidRPr="005410D7">
        <w:rPr>
          <w:rFonts w:cs="Arial"/>
        </w:rPr>
        <w:t xml:space="preserve">e). The concentrations of dissolved oxidised nitrogen (NOx) increased sharply after the first floods in 2008 and then remained high, close to </w:t>
      </w:r>
      <w:r w:rsidR="00BD2613">
        <w:rPr>
          <w:rFonts w:cs="Arial"/>
        </w:rPr>
        <w:t xml:space="preserve">the </w:t>
      </w:r>
      <w:r w:rsidR="00BD2613">
        <w:t>guideline</w:t>
      </w:r>
      <w:r w:rsidRPr="005410D7">
        <w:rPr>
          <w:rFonts w:cs="Arial"/>
        </w:rPr>
        <w:t>, with a recent decrease since 2012 (Figure3</w:t>
      </w:r>
      <w:r w:rsidR="007B6403">
        <w:rPr>
          <w:rFonts w:cs="Arial"/>
        </w:rPr>
        <w:t>1</w:t>
      </w:r>
      <w:r w:rsidRPr="005410D7">
        <w:rPr>
          <w:rFonts w:cs="Arial"/>
        </w:rPr>
        <w:t xml:space="preserve">d). </w:t>
      </w:r>
    </w:p>
    <w:p w:rsidR="00EF05C0" w:rsidRPr="005410D7" w:rsidRDefault="00EF05C0" w:rsidP="00EF05C0">
      <w:pPr>
        <w:rPr>
          <w:rFonts w:cs="Arial"/>
        </w:rPr>
      </w:pPr>
    </w:p>
    <w:p w:rsidR="00EF05C0" w:rsidRDefault="00CC5020" w:rsidP="00EF05C0">
      <w:pPr>
        <w:rPr>
          <w:rFonts w:cs="Arial"/>
        </w:rPr>
      </w:pPr>
      <w:r>
        <w:rPr>
          <w:rFonts w:cs="Arial"/>
        </w:rPr>
        <w:t>I</w:t>
      </w:r>
      <w:r w:rsidR="00EF05C0" w:rsidRPr="005410D7">
        <w:rPr>
          <w:rFonts w:cs="Arial"/>
        </w:rPr>
        <w:t xml:space="preserve">nstrumental </w:t>
      </w:r>
      <w:r>
        <w:rPr>
          <w:rFonts w:cs="Arial"/>
        </w:rPr>
        <w:t>chlorophyll (</w:t>
      </w:r>
      <w:r w:rsidR="00EF05C0" w:rsidRPr="005410D7">
        <w:rPr>
          <w:rFonts w:cs="Arial"/>
        </w:rPr>
        <w:t>chl</w:t>
      </w:r>
      <w:r>
        <w:rPr>
          <w:rFonts w:cs="Arial"/>
        </w:rPr>
        <w:t>)</w:t>
      </w:r>
      <w:r w:rsidR="00EF05C0" w:rsidRPr="005410D7">
        <w:rPr>
          <w:rFonts w:cs="Arial"/>
        </w:rPr>
        <w:t xml:space="preserve"> and turbidity records showed more pronounced fluctuations than the manual sampling data (</w:t>
      </w:r>
      <w:r w:rsidR="007B6403">
        <w:rPr>
          <w:rFonts w:cs="Arial"/>
        </w:rPr>
        <w:t>Figure 31</w:t>
      </w:r>
      <w:r w:rsidR="00EF05C0" w:rsidRPr="005410D7">
        <w:rPr>
          <w:rFonts w:cs="Arial"/>
        </w:rPr>
        <w:t xml:space="preserve">b,g). The trendlines for chl and turbidity were at or above </w:t>
      </w:r>
      <w:r w:rsidR="00BD2613">
        <w:rPr>
          <w:rFonts w:cs="Arial"/>
        </w:rPr>
        <w:t xml:space="preserve">the </w:t>
      </w:r>
      <w:r w:rsidR="00BD2613">
        <w:t>guideline</w:t>
      </w:r>
      <w:r w:rsidR="00BD2613" w:rsidRPr="005410D7">
        <w:rPr>
          <w:rFonts w:cs="Arial"/>
        </w:rPr>
        <w:t xml:space="preserve"> </w:t>
      </w:r>
      <w:r w:rsidR="00EF05C0" w:rsidRPr="005410D7">
        <w:rPr>
          <w:rFonts w:cs="Arial"/>
        </w:rPr>
        <w:t>during the flood periods and remained at a high level since 2012 (</w:t>
      </w:r>
      <w:r w:rsidR="007B6403">
        <w:rPr>
          <w:rFonts w:cs="Arial"/>
        </w:rPr>
        <w:t xml:space="preserve">Figure </w:t>
      </w:r>
      <w:r w:rsidR="007B6403">
        <w:rPr>
          <w:rFonts w:cs="Arial"/>
        </w:rPr>
        <w:lastRenderedPageBreak/>
        <w:t>31</w:t>
      </w:r>
      <w:r w:rsidR="00EF05C0" w:rsidRPr="005410D7">
        <w:rPr>
          <w:rFonts w:cs="Arial"/>
        </w:rPr>
        <w:t xml:space="preserve">b,g). The site-specific data show the differences </w:t>
      </w:r>
      <w:r w:rsidR="00681D5C">
        <w:rPr>
          <w:rFonts w:cs="Arial"/>
        </w:rPr>
        <w:t>along</w:t>
      </w:r>
      <w:r w:rsidR="00EF05C0" w:rsidRPr="005410D7">
        <w:rPr>
          <w:rFonts w:cs="Arial"/>
        </w:rPr>
        <w:t xml:space="preserve"> the water quality gradient </w:t>
      </w:r>
      <w:r w:rsidR="00EF05C0" w:rsidRPr="00BB26AA">
        <w:rPr>
          <w:rFonts w:cs="Arial"/>
          <w:color w:val="000000" w:themeColor="text1"/>
        </w:rPr>
        <w:t>(</w:t>
      </w:r>
      <w:r w:rsidR="00EF05C0" w:rsidRPr="00BB26AA">
        <w:rPr>
          <w:rFonts w:cs="Arial"/>
        </w:rPr>
        <w:t>Table</w:t>
      </w:r>
      <w:r w:rsidR="00F07DAD">
        <w:rPr>
          <w:rFonts w:cs="Arial"/>
        </w:rPr>
        <w:t>s</w:t>
      </w:r>
      <w:r w:rsidR="00EF05C0" w:rsidRPr="00BB26AA">
        <w:rPr>
          <w:rFonts w:cs="Arial"/>
        </w:rPr>
        <w:t xml:space="preserve"> </w:t>
      </w:r>
      <w:r w:rsidR="00EF05C0" w:rsidRPr="00870F67">
        <w:rPr>
          <w:rFonts w:cs="Arial"/>
        </w:rPr>
        <w:t>A2-2</w:t>
      </w:r>
      <w:r w:rsidR="00B6405A">
        <w:rPr>
          <w:rFonts w:cs="Arial"/>
        </w:rPr>
        <w:t>, to A2-4,</w:t>
      </w:r>
      <w:r w:rsidR="00173C23">
        <w:rPr>
          <w:rFonts w:cs="Arial"/>
        </w:rPr>
        <w:t xml:space="preserve"> </w:t>
      </w:r>
      <w:r w:rsidR="00173C23" w:rsidRPr="00173C23">
        <w:rPr>
          <w:rFonts w:cs="Arial"/>
        </w:rPr>
        <w:t>Figure A2-</w:t>
      </w:r>
      <w:r w:rsidR="00BE5A52">
        <w:rPr>
          <w:rFonts w:cs="Arial"/>
        </w:rPr>
        <w:t>1</w:t>
      </w:r>
      <w:r w:rsidR="00173C23">
        <w:rPr>
          <w:rFonts w:cs="Arial"/>
        </w:rPr>
        <w:t>), with Pelican</w:t>
      </w:r>
      <w:r w:rsidR="00EF05C0" w:rsidRPr="005410D7">
        <w:rPr>
          <w:rFonts w:cs="Arial"/>
        </w:rPr>
        <w:t xml:space="preserve"> generally not compliant with </w:t>
      </w:r>
      <w:r w:rsidR="00BD2613">
        <w:rPr>
          <w:rFonts w:cs="Arial"/>
        </w:rPr>
        <w:t xml:space="preserve">the </w:t>
      </w:r>
      <w:r w:rsidR="00BD2613">
        <w:t>guideline</w:t>
      </w:r>
      <w:r w:rsidR="00BD2613" w:rsidRPr="005410D7">
        <w:rPr>
          <w:rFonts w:cs="Arial"/>
        </w:rPr>
        <w:t xml:space="preserve"> </w:t>
      </w:r>
      <w:r w:rsidR="00EF05C0" w:rsidRPr="005410D7">
        <w:rPr>
          <w:rFonts w:cs="Arial"/>
        </w:rPr>
        <w:t>for all variables except for PN</w:t>
      </w:r>
      <w:r w:rsidR="00BE5A52">
        <w:rPr>
          <w:rFonts w:cs="Arial"/>
        </w:rPr>
        <w:t xml:space="preserve">. In </w:t>
      </w:r>
      <w:r w:rsidR="00173C23">
        <w:rPr>
          <w:rFonts w:cs="Arial"/>
        </w:rPr>
        <w:t>contrast</w:t>
      </w:r>
      <w:r w:rsidR="00BE5A52">
        <w:rPr>
          <w:rFonts w:cs="Arial"/>
        </w:rPr>
        <w:t xml:space="preserve">, </w:t>
      </w:r>
      <w:r w:rsidR="00BE5A52" w:rsidRPr="005410D7">
        <w:rPr>
          <w:rFonts w:cs="Arial"/>
        </w:rPr>
        <w:t xml:space="preserve">all </w:t>
      </w:r>
      <w:r w:rsidR="00BE5A52">
        <w:rPr>
          <w:rFonts w:cs="Arial"/>
        </w:rPr>
        <w:t xml:space="preserve">water quality </w:t>
      </w:r>
      <w:r w:rsidR="00BE5A52" w:rsidRPr="005410D7">
        <w:rPr>
          <w:rFonts w:cs="Arial"/>
        </w:rPr>
        <w:t xml:space="preserve">variables </w:t>
      </w:r>
      <w:r w:rsidR="00BE5A52">
        <w:rPr>
          <w:rFonts w:cs="Arial"/>
        </w:rPr>
        <w:t xml:space="preserve">at </w:t>
      </w:r>
      <w:r w:rsidR="00EF05C0" w:rsidRPr="005410D7">
        <w:rPr>
          <w:rFonts w:cs="Arial"/>
        </w:rPr>
        <w:t xml:space="preserve">Barren </w:t>
      </w:r>
      <w:r w:rsidR="00BE5A52">
        <w:rPr>
          <w:rFonts w:cs="Arial"/>
        </w:rPr>
        <w:t>were</w:t>
      </w:r>
      <w:r w:rsidR="00173C23">
        <w:rPr>
          <w:rFonts w:cs="Arial"/>
        </w:rPr>
        <w:t xml:space="preserve"> </w:t>
      </w:r>
      <w:r w:rsidR="00EF05C0" w:rsidRPr="005410D7">
        <w:rPr>
          <w:rFonts w:cs="Arial"/>
        </w:rPr>
        <w:t xml:space="preserve">within </w:t>
      </w:r>
      <w:r w:rsidR="00BD2613">
        <w:rPr>
          <w:rFonts w:cs="Arial"/>
        </w:rPr>
        <w:t xml:space="preserve">the </w:t>
      </w:r>
      <w:r w:rsidR="00BD2613">
        <w:t>guideline</w:t>
      </w:r>
      <w:r w:rsidR="00EF05C0" w:rsidRPr="005410D7">
        <w:rPr>
          <w:rFonts w:cs="Arial"/>
        </w:rPr>
        <w:t>. Pelican is not only strongly influenced by river floods</w:t>
      </w:r>
      <w:r w:rsidR="00EF05C0">
        <w:rPr>
          <w:rFonts w:cs="Arial"/>
        </w:rPr>
        <w:t xml:space="preserve"> but also regularly experiences</w:t>
      </w:r>
      <w:r w:rsidR="00EF05C0" w:rsidRPr="005410D7">
        <w:rPr>
          <w:rFonts w:cs="Arial"/>
        </w:rPr>
        <w:t xml:space="preserve"> wind-driven resuspension of any settled material, leading to frequent spikes in turbidity </w:t>
      </w:r>
      <w:r w:rsidR="00EF05C0" w:rsidRPr="005410D7">
        <w:rPr>
          <w:rFonts w:cs="Arial"/>
          <w:color w:val="000000" w:themeColor="text1"/>
        </w:rPr>
        <w:t>(</w:t>
      </w:r>
      <w:r w:rsidR="00EF05C0" w:rsidRPr="00173C23">
        <w:rPr>
          <w:rFonts w:cs="Arial"/>
        </w:rPr>
        <w:t>Figure A2-1).</w:t>
      </w:r>
      <w:r w:rsidR="00EF05C0" w:rsidRPr="005410D7">
        <w:rPr>
          <w:rFonts w:cs="Arial"/>
        </w:rPr>
        <w:t xml:space="preserve"> The reef sediments in the Fitzroy Region have relatively low proportions of clay and silt-sized particles (</w:t>
      </w:r>
      <w:r w:rsidR="003F2DDD">
        <w:rPr>
          <w:rFonts w:cs="Arial"/>
        </w:rPr>
        <w:t xml:space="preserve">Figure </w:t>
      </w:r>
      <w:r w:rsidR="007B6403">
        <w:rPr>
          <w:rFonts w:cs="Arial"/>
        </w:rPr>
        <w:t>3</w:t>
      </w:r>
      <w:r w:rsidR="003F2DDD">
        <w:rPr>
          <w:rFonts w:cs="Arial"/>
        </w:rPr>
        <w:t>2</w:t>
      </w:r>
      <w:r w:rsidR="00EF05C0" w:rsidRPr="005410D7">
        <w:rPr>
          <w:rFonts w:cs="Arial"/>
        </w:rPr>
        <w:t xml:space="preserve">c) compared to other regions, </w:t>
      </w:r>
      <w:r w:rsidR="00EF05C0" w:rsidRPr="005410D7">
        <w:rPr>
          <w:rFonts w:cs="Arial"/>
          <w:color w:val="000000"/>
        </w:rPr>
        <w:t xml:space="preserve">indicating that the hydrodynamic setting of these reefs is sufficiently energetic to prevent the long-term accumulation of fine-grained sediments. However, </w:t>
      </w:r>
      <w:r w:rsidR="00173C23">
        <w:rPr>
          <w:rFonts w:cs="Arial"/>
        </w:rPr>
        <w:t>the clay-</w:t>
      </w:r>
      <w:r w:rsidR="00EF05C0" w:rsidRPr="005410D7">
        <w:rPr>
          <w:rFonts w:cs="Arial"/>
        </w:rPr>
        <w:t>silt</w:t>
      </w:r>
      <w:r w:rsidR="00173C23">
        <w:rPr>
          <w:rFonts w:cs="Arial"/>
        </w:rPr>
        <w:t>,</w:t>
      </w:r>
      <w:r w:rsidR="00EF05C0" w:rsidRPr="005410D7">
        <w:rPr>
          <w:rFonts w:cs="Arial"/>
        </w:rPr>
        <w:t xml:space="preserve"> nitrogen and organic carbon content </w:t>
      </w:r>
      <w:r w:rsidR="00173C23">
        <w:rPr>
          <w:rFonts w:cs="Arial"/>
        </w:rPr>
        <w:t xml:space="preserve">of sediments has increased </w:t>
      </w:r>
      <w:r w:rsidR="00EF05C0" w:rsidRPr="005410D7">
        <w:rPr>
          <w:rFonts w:cs="Arial"/>
        </w:rPr>
        <w:t>over the monitoring period (</w:t>
      </w:r>
      <w:r w:rsidR="003F2DDD">
        <w:rPr>
          <w:rFonts w:cs="Arial"/>
        </w:rPr>
        <w:t xml:space="preserve">Figure </w:t>
      </w:r>
      <w:r w:rsidR="007B6403">
        <w:rPr>
          <w:rFonts w:cs="Arial"/>
        </w:rPr>
        <w:t>32</w:t>
      </w:r>
      <w:r w:rsidR="00EF05C0" w:rsidRPr="005410D7">
        <w:rPr>
          <w:rFonts w:cs="Arial"/>
        </w:rPr>
        <w:t>c,e,g) indicating an increased level of accumulation after the major flood inputs.</w:t>
      </w:r>
    </w:p>
    <w:p w:rsidR="00BA7AD1" w:rsidRDefault="00BA7AD1" w:rsidP="00BA7AD1">
      <w:pPr>
        <w:pStyle w:val="Caption"/>
      </w:pPr>
    </w:p>
    <w:p w:rsidR="00BA7AD1" w:rsidRPr="006624FC" w:rsidRDefault="00BA7AD1" w:rsidP="00BA7AD1">
      <w:pPr>
        <w:rPr>
          <w:color w:val="000000" w:themeColor="text1"/>
        </w:rPr>
      </w:pPr>
      <w:r w:rsidRPr="006624FC">
        <w:rPr>
          <w:color w:val="000000" w:themeColor="text1"/>
          <w:lang w:eastAsia="en-AU"/>
        </w:rPr>
        <w:t>Declines in the FORAM index are relatively minor compared to other regions</w:t>
      </w:r>
      <w:r w:rsidR="008F3797">
        <w:rPr>
          <w:color w:val="000000" w:themeColor="text1"/>
          <w:lang w:eastAsia="en-AU"/>
        </w:rPr>
        <w:t xml:space="preserve"> (</w:t>
      </w:r>
      <w:r w:rsidR="003F2DDD">
        <w:rPr>
          <w:color w:val="000000" w:themeColor="text1"/>
          <w:lang w:eastAsia="en-AU"/>
        </w:rPr>
        <w:t xml:space="preserve">Figure </w:t>
      </w:r>
      <w:r w:rsidR="007B6403">
        <w:rPr>
          <w:color w:val="000000" w:themeColor="text1"/>
          <w:lang w:eastAsia="en-AU"/>
        </w:rPr>
        <w:t>32</w:t>
      </w:r>
      <w:r w:rsidR="008F3797">
        <w:rPr>
          <w:color w:val="000000" w:themeColor="text1"/>
          <w:lang w:eastAsia="en-AU"/>
        </w:rPr>
        <w:t>a)</w:t>
      </w:r>
      <w:r w:rsidRPr="006624FC">
        <w:rPr>
          <w:color w:val="000000" w:themeColor="text1"/>
          <w:lang w:eastAsia="en-AU"/>
        </w:rPr>
        <w:t>, though still imply a change in environmental conditions consistent with the observed increases in organic content and the proportion of clay and silt grainsized particles in sediments</w:t>
      </w:r>
      <w:r w:rsidR="008F3797">
        <w:rPr>
          <w:color w:val="000000" w:themeColor="text1"/>
          <w:lang w:eastAsia="en-AU"/>
        </w:rPr>
        <w:t xml:space="preserve"> and NOx in the water column (Figures </w:t>
      </w:r>
      <w:r w:rsidR="007B6403">
        <w:rPr>
          <w:color w:val="000000" w:themeColor="text1"/>
          <w:lang w:eastAsia="en-AU"/>
        </w:rPr>
        <w:t>32</w:t>
      </w:r>
      <w:r w:rsidR="008F3797">
        <w:rPr>
          <w:color w:val="000000" w:themeColor="text1"/>
          <w:lang w:eastAsia="en-AU"/>
        </w:rPr>
        <w:t>c,e,g and 3</w:t>
      </w:r>
      <w:r w:rsidR="007B6403">
        <w:rPr>
          <w:color w:val="000000" w:themeColor="text1"/>
          <w:lang w:eastAsia="en-AU"/>
        </w:rPr>
        <w:t>1</w:t>
      </w:r>
      <w:r w:rsidR="008F3797">
        <w:rPr>
          <w:color w:val="000000" w:themeColor="text1"/>
          <w:lang w:eastAsia="en-AU"/>
        </w:rPr>
        <w:t>d)</w:t>
      </w:r>
      <w:r w:rsidRPr="006624FC">
        <w:rPr>
          <w:color w:val="000000" w:themeColor="text1"/>
          <w:lang w:eastAsia="en-AU"/>
        </w:rPr>
        <w:t>. As with other regions these changes are demonstrating that the sediment dynamics at inshore reefs respond to riverine inputs.</w:t>
      </w:r>
    </w:p>
    <w:p w:rsidR="00BA7AD1" w:rsidRDefault="00BA7AD1" w:rsidP="00BA7AD1">
      <w:pPr>
        <w:rPr>
          <w:rFonts w:cs="Arial"/>
        </w:rPr>
      </w:pPr>
    </w:p>
    <w:p w:rsidR="00BA7AD1" w:rsidRPr="005410D7" w:rsidRDefault="00BA7AD1" w:rsidP="00BA7AD1">
      <w:pPr>
        <w:rPr>
          <w:rFonts w:cs="Arial"/>
        </w:rPr>
      </w:pPr>
      <w:r w:rsidRPr="00173C23">
        <w:rPr>
          <w:rFonts w:cs="Arial"/>
        </w:rPr>
        <w:t xml:space="preserve">The </w:t>
      </w:r>
      <w:r>
        <w:rPr>
          <w:rFonts w:cs="Arial"/>
        </w:rPr>
        <w:t xml:space="preserve">location </w:t>
      </w:r>
      <w:r w:rsidRPr="00173C23">
        <w:rPr>
          <w:rFonts w:cs="Arial"/>
        </w:rPr>
        <w:t xml:space="preserve">of reefs along </w:t>
      </w:r>
      <w:r>
        <w:rPr>
          <w:rFonts w:cs="Arial"/>
        </w:rPr>
        <w:t xml:space="preserve">water-quality </w:t>
      </w:r>
      <w:r w:rsidRPr="00173C23">
        <w:rPr>
          <w:rFonts w:cs="Arial"/>
        </w:rPr>
        <w:t xml:space="preserve">gradients </w:t>
      </w:r>
      <w:r>
        <w:rPr>
          <w:rFonts w:cs="Arial"/>
        </w:rPr>
        <w:t xml:space="preserve">away from the Fitzroy River influences </w:t>
      </w:r>
      <w:r w:rsidRPr="00173C23">
        <w:rPr>
          <w:rFonts w:cs="Arial"/>
        </w:rPr>
        <w:t>both the composition and dy</w:t>
      </w:r>
      <w:r>
        <w:rPr>
          <w:rFonts w:cs="Arial"/>
        </w:rPr>
        <w:t>namics of benthic communities. Peak and Pelican</w:t>
      </w:r>
      <w:r w:rsidRPr="005410D7">
        <w:rPr>
          <w:rFonts w:cs="Arial"/>
        </w:rPr>
        <w:t xml:space="preserve"> are situated </w:t>
      </w:r>
      <w:r>
        <w:rPr>
          <w:rFonts w:cs="Arial"/>
        </w:rPr>
        <w:t xml:space="preserve">in </w:t>
      </w:r>
      <w:r w:rsidRPr="005410D7">
        <w:rPr>
          <w:rFonts w:cs="Arial"/>
        </w:rPr>
        <w:t>relatively turbid and nu</w:t>
      </w:r>
      <w:r>
        <w:rPr>
          <w:rFonts w:cs="Arial"/>
        </w:rPr>
        <w:t>trient</w:t>
      </w:r>
      <w:r w:rsidR="00681D5C">
        <w:rPr>
          <w:rFonts w:cs="Arial"/>
        </w:rPr>
        <w:t>-</w:t>
      </w:r>
      <w:r>
        <w:rPr>
          <w:rFonts w:cs="Arial"/>
        </w:rPr>
        <w:t xml:space="preserve">rich waters compared to </w:t>
      </w:r>
      <w:r w:rsidRPr="005410D7">
        <w:rPr>
          <w:rFonts w:cs="Arial"/>
        </w:rPr>
        <w:t>the reefs further offshore</w:t>
      </w:r>
      <w:r>
        <w:rPr>
          <w:rFonts w:cs="Arial"/>
        </w:rPr>
        <w:t xml:space="preserve"> </w:t>
      </w:r>
      <w:r w:rsidRPr="005410D7">
        <w:rPr>
          <w:rFonts w:cs="Arial"/>
        </w:rPr>
        <w:t>(</w:t>
      </w:r>
      <w:r w:rsidR="007B6403">
        <w:rPr>
          <w:rFonts w:cs="Arial"/>
        </w:rPr>
        <w:t>Figure 28</w:t>
      </w:r>
      <w:r>
        <w:rPr>
          <w:rFonts w:cs="Arial"/>
        </w:rPr>
        <w:t>, Table</w:t>
      </w:r>
      <w:r w:rsidR="00F07DAD">
        <w:rPr>
          <w:rFonts w:cs="Arial"/>
        </w:rPr>
        <w:t>s</w:t>
      </w:r>
      <w:r>
        <w:rPr>
          <w:rFonts w:cs="Arial"/>
        </w:rPr>
        <w:t xml:space="preserve"> A2-2</w:t>
      </w:r>
      <w:r w:rsidR="00681D5C">
        <w:rPr>
          <w:rFonts w:cs="Arial"/>
        </w:rPr>
        <w:t xml:space="preserve"> </w:t>
      </w:r>
      <w:r w:rsidR="00B6405A">
        <w:rPr>
          <w:rFonts w:cs="Arial"/>
        </w:rPr>
        <w:t>to</w:t>
      </w:r>
      <w:r w:rsidR="00681D5C">
        <w:rPr>
          <w:rFonts w:cs="Arial"/>
        </w:rPr>
        <w:t xml:space="preserve"> A2-</w:t>
      </w:r>
      <w:r w:rsidR="00B6405A">
        <w:rPr>
          <w:rFonts w:cs="Arial"/>
        </w:rPr>
        <w:t>4</w:t>
      </w:r>
      <w:r w:rsidRPr="005410D7">
        <w:rPr>
          <w:rFonts w:cs="Arial"/>
        </w:rPr>
        <w:t xml:space="preserve">).  </w:t>
      </w:r>
      <w:r>
        <w:rPr>
          <w:rFonts w:cs="Arial"/>
        </w:rPr>
        <w:t>At these reefs benthic communities differ markedly between the 2m and 5m depths</w:t>
      </w:r>
      <w:r w:rsidR="00681D5C">
        <w:rPr>
          <w:rFonts w:cs="Arial"/>
        </w:rPr>
        <w:t xml:space="preserve"> (Figure A2-8),</w:t>
      </w:r>
      <w:r>
        <w:rPr>
          <w:rFonts w:cs="Arial"/>
        </w:rPr>
        <w:t xml:space="preserve"> illustrating the substantial difference</w:t>
      </w:r>
      <w:r w:rsidR="00681D5C">
        <w:rPr>
          <w:rFonts w:cs="Arial"/>
        </w:rPr>
        <w:t>s</w:t>
      </w:r>
      <w:r>
        <w:rPr>
          <w:rFonts w:cs="Arial"/>
        </w:rPr>
        <w:t xml:space="preserve"> in light conditions due to </w:t>
      </w:r>
      <w:r w:rsidR="00681D5C">
        <w:rPr>
          <w:rFonts w:cs="Arial"/>
        </w:rPr>
        <w:t xml:space="preserve">attenuation by </w:t>
      </w:r>
      <w:r>
        <w:rPr>
          <w:rFonts w:cs="Arial"/>
        </w:rPr>
        <w:t>high turbidity</w:t>
      </w:r>
      <w:r w:rsidRPr="005410D7">
        <w:rPr>
          <w:rFonts w:cs="Arial"/>
        </w:rPr>
        <w:t xml:space="preserve">. Although </w:t>
      </w:r>
      <w:r>
        <w:rPr>
          <w:rFonts w:cs="Arial"/>
        </w:rPr>
        <w:t>water quality</w:t>
      </w:r>
      <w:r w:rsidRPr="005410D7">
        <w:rPr>
          <w:rFonts w:cs="Arial"/>
        </w:rPr>
        <w:t xml:space="preserve"> is not measured at Peak Is, the low </w:t>
      </w:r>
      <w:r>
        <w:rPr>
          <w:rFonts w:cs="Arial"/>
        </w:rPr>
        <w:t xml:space="preserve">coral </w:t>
      </w:r>
      <w:r w:rsidRPr="005410D7">
        <w:rPr>
          <w:rFonts w:cs="Arial"/>
        </w:rPr>
        <w:t>cover</w:t>
      </w:r>
      <w:r>
        <w:rPr>
          <w:rFonts w:cs="Arial"/>
        </w:rPr>
        <w:t xml:space="preserve">, </w:t>
      </w:r>
      <w:r w:rsidRPr="005410D7">
        <w:rPr>
          <w:rFonts w:cs="Arial"/>
        </w:rPr>
        <w:t xml:space="preserve">low density </w:t>
      </w:r>
      <w:r>
        <w:rPr>
          <w:rFonts w:cs="Arial"/>
        </w:rPr>
        <w:t xml:space="preserve">of </w:t>
      </w:r>
      <w:r w:rsidRPr="005410D7">
        <w:rPr>
          <w:rFonts w:cs="Arial"/>
        </w:rPr>
        <w:t xml:space="preserve">juvenile </w:t>
      </w:r>
      <w:r>
        <w:rPr>
          <w:rFonts w:cs="Arial"/>
        </w:rPr>
        <w:t xml:space="preserve">corals, high cover of macroalgae, along with </w:t>
      </w:r>
      <w:r w:rsidRPr="005410D7">
        <w:rPr>
          <w:rFonts w:cs="Arial"/>
        </w:rPr>
        <w:t>a lack of substantial reef development suggest that the environmental conditions at this location are marginal for</w:t>
      </w:r>
      <w:r>
        <w:rPr>
          <w:rFonts w:cs="Arial"/>
        </w:rPr>
        <w:t xml:space="preserve"> most </w:t>
      </w:r>
      <w:r w:rsidRPr="005410D7">
        <w:rPr>
          <w:rFonts w:cs="Arial"/>
        </w:rPr>
        <w:t>corals</w:t>
      </w:r>
      <w:r>
        <w:rPr>
          <w:rFonts w:cs="Arial"/>
        </w:rPr>
        <w:t xml:space="preserve"> (Figure A2-8)</w:t>
      </w:r>
      <w:r w:rsidRPr="005410D7">
        <w:rPr>
          <w:rFonts w:cs="Arial"/>
        </w:rPr>
        <w:t>. Fur</w:t>
      </w:r>
      <w:r>
        <w:rPr>
          <w:rFonts w:cs="Arial"/>
        </w:rPr>
        <w:t>ther offshore, reefs become</w:t>
      </w:r>
      <w:r w:rsidRPr="005410D7">
        <w:rPr>
          <w:rFonts w:cs="Arial"/>
        </w:rPr>
        <w:t xml:space="preserve"> dominated by the family Acroporidae (mostly the branching species </w:t>
      </w:r>
      <w:r w:rsidRPr="005410D7">
        <w:rPr>
          <w:rFonts w:cs="Arial"/>
          <w:i/>
        </w:rPr>
        <w:t xml:space="preserve">Acropora intermedia </w:t>
      </w:r>
      <w:r w:rsidRPr="005410D7">
        <w:rPr>
          <w:rFonts w:cs="Arial"/>
        </w:rPr>
        <w:t>and</w:t>
      </w:r>
      <w:r w:rsidRPr="005410D7">
        <w:rPr>
          <w:rFonts w:cs="Arial"/>
          <w:i/>
        </w:rPr>
        <w:t xml:space="preserve"> A. muricata</w:t>
      </w:r>
      <w:r w:rsidRPr="005410D7">
        <w:rPr>
          <w:rFonts w:cs="Arial"/>
        </w:rPr>
        <w:t>) at both 2m and 5m (Figure</w:t>
      </w:r>
      <w:r>
        <w:rPr>
          <w:rFonts w:cs="Arial"/>
        </w:rPr>
        <w:t xml:space="preserve"> A2-8</w:t>
      </w:r>
      <w:r w:rsidRPr="005410D7">
        <w:rPr>
          <w:rFonts w:cs="Arial"/>
        </w:rPr>
        <w:t>).</w:t>
      </w:r>
    </w:p>
    <w:p w:rsidR="00BA7AD1" w:rsidRDefault="00BA7AD1" w:rsidP="00BA7AD1">
      <w:pPr>
        <w:rPr>
          <w:rFonts w:cs="Arial"/>
        </w:rPr>
      </w:pPr>
    </w:p>
    <w:p w:rsidR="00BA7AD1" w:rsidRDefault="00BA7AD1" w:rsidP="00BA7AD1">
      <w:pPr>
        <w:rPr>
          <w:rFonts w:cs="Arial"/>
          <w:color w:val="000000" w:themeColor="text1"/>
        </w:rPr>
      </w:pPr>
      <w:r w:rsidRPr="005410D7">
        <w:rPr>
          <w:rFonts w:cs="Arial"/>
        </w:rPr>
        <w:t xml:space="preserve">Prior to the commencement of the MMP in 2005, </w:t>
      </w:r>
      <w:r w:rsidRPr="006624FC">
        <w:rPr>
          <w:color w:val="000000" w:themeColor="text1"/>
        </w:rPr>
        <w:t>Queensland Parks and Wildlife Service</w:t>
      </w:r>
      <w:r w:rsidRPr="006624FC">
        <w:rPr>
          <w:rFonts w:cs="Arial"/>
          <w:color w:val="000000" w:themeColor="text1"/>
        </w:rPr>
        <w:t xml:space="preserve"> </w:t>
      </w:r>
      <w:r>
        <w:rPr>
          <w:rFonts w:cs="Arial"/>
        </w:rPr>
        <w:t xml:space="preserve">monitoring of reefs </w:t>
      </w:r>
      <w:r w:rsidR="00681D5C">
        <w:rPr>
          <w:rFonts w:cs="Arial"/>
        </w:rPr>
        <w:t xml:space="preserve">in Keppel Bay </w:t>
      </w:r>
      <w:r w:rsidRPr="005410D7">
        <w:rPr>
          <w:rFonts w:cs="Arial"/>
        </w:rPr>
        <w:t>from 1993-2003</w:t>
      </w:r>
      <w:r>
        <w:rPr>
          <w:rFonts w:cs="Arial"/>
        </w:rPr>
        <w:t xml:space="preserve"> recorded substantial loss of coral cover as a result of </w:t>
      </w:r>
      <w:r w:rsidRPr="005410D7">
        <w:rPr>
          <w:rFonts w:cs="Arial"/>
        </w:rPr>
        <w:t>thermal bleaching events</w:t>
      </w:r>
      <w:r>
        <w:rPr>
          <w:rFonts w:cs="Arial"/>
        </w:rPr>
        <w:t xml:space="preserve"> </w:t>
      </w:r>
      <w:r w:rsidRPr="005410D7">
        <w:rPr>
          <w:rFonts w:cs="Arial"/>
        </w:rPr>
        <w:t>in 1998 and 2002</w:t>
      </w:r>
      <w:r>
        <w:rPr>
          <w:rFonts w:cs="Arial"/>
        </w:rPr>
        <w:t xml:space="preserve"> (Table A2-</w:t>
      </w:r>
      <w:r w:rsidR="00B6405A">
        <w:rPr>
          <w:rFonts w:cs="Arial"/>
        </w:rPr>
        <w:t>5</w:t>
      </w:r>
      <w:r>
        <w:rPr>
          <w:rFonts w:cs="Arial"/>
        </w:rPr>
        <w:t>). Importantly</w:t>
      </w:r>
      <w:r w:rsidR="00681D5C">
        <w:rPr>
          <w:rFonts w:cs="Arial"/>
        </w:rPr>
        <w:t>,</w:t>
      </w:r>
      <w:r>
        <w:rPr>
          <w:rFonts w:cs="Arial"/>
        </w:rPr>
        <w:t xml:space="preserve"> these surveys also demonstrated the resilience of the corals to these events with </w:t>
      </w:r>
      <w:r w:rsidR="00681D5C">
        <w:rPr>
          <w:rFonts w:cs="Arial"/>
        </w:rPr>
        <w:t xml:space="preserve">coral </w:t>
      </w:r>
      <w:r>
        <w:rPr>
          <w:rFonts w:cs="Arial"/>
        </w:rPr>
        <w:t>cover clearly increasing in subsequent years (</w:t>
      </w:r>
      <w:r w:rsidRPr="005410D7">
        <w:rPr>
          <w:rFonts w:cs="Arial"/>
        </w:rPr>
        <w:t xml:space="preserve">Sweatman </w:t>
      </w:r>
      <w:r w:rsidRPr="005410D7">
        <w:rPr>
          <w:rFonts w:cs="Arial"/>
          <w:i/>
        </w:rPr>
        <w:t>et al</w:t>
      </w:r>
      <w:r w:rsidR="0092659B">
        <w:rPr>
          <w:rFonts w:cs="Arial"/>
          <w:i/>
        </w:rPr>
        <w:t>.</w:t>
      </w:r>
      <w:r w:rsidRPr="005410D7">
        <w:rPr>
          <w:rFonts w:cs="Arial"/>
        </w:rPr>
        <w:t xml:space="preserve"> 2007).  </w:t>
      </w:r>
      <w:r w:rsidRPr="005410D7">
        <w:rPr>
          <w:rFonts w:cs="Arial"/>
          <w:color w:val="000000" w:themeColor="text1"/>
        </w:rPr>
        <w:t xml:space="preserve">Initial MMP surveys in 2005 documented moderate to high hard coral cover on all the </w:t>
      </w:r>
      <w:r w:rsidRPr="005410D7">
        <w:rPr>
          <w:rFonts w:cs="Arial"/>
          <w:i/>
          <w:color w:val="000000" w:themeColor="text1"/>
        </w:rPr>
        <w:t>Acropora</w:t>
      </w:r>
      <w:r w:rsidR="00681D5C">
        <w:rPr>
          <w:rFonts w:cs="Arial"/>
          <w:color w:val="000000" w:themeColor="text1"/>
        </w:rPr>
        <w:t>-</w:t>
      </w:r>
      <w:r>
        <w:rPr>
          <w:rFonts w:cs="Arial"/>
          <w:color w:val="000000" w:themeColor="text1"/>
        </w:rPr>
        <w:t>dominated reefs confirming this recovery.  In 2005-</w:t>
      </w:r>
      <w:r w:rsidRPr="005410D7">
        <w:rPr>
          <w:rFonts w:cs="Arial"/>
          <w:color w:val="000000" w:themeColor="text1"/>
        </w:rPr>
        <w:t xml:space="preserve">06,  increased sea surface temperatures </w:t>
      </w:r>
      <w:r>
        <w:rPr>
          <w:rFonts w:cs="Arial"/>
          <w:color w:val="000000" w:themeColor="text1"/>
        </w:rPr>
        <w:t xml:space="preserve">again </w:t>
      </w:r>
      <w:r w:rsidRPr="005410D7">
        <w:rPr>
          <w:rFonts w:cs="Arial"/>
          <w:color w:val="000000" w:themeColor="text1"/>
        </w:rPr>
        <w:t xml:space="preserve">led to a severe bleaching event </w:t>
      </w:r>
      <w:r>
        <w:rPr>
          <w:rFonts w:cs="Arial"/>
          <w:color w:val="000000" w:themeColor="text1"/>
        </w:rPr>
        <w:t>resulting in marked reductions in coral cover</w:t>
      </w:r>
      <w:r w:rsidR="00681D5C">
        <w:rPr>
          <w:rFonts w:cs="Arial"/>
          <w:color w:val="000000" w:themeColor="text1"/>
        </w:rPr>
        <w:t>,</w:t>
      </w:r>
      <w:r>
        <w:rPr>
          <w:rFonts w:cs="Arial"/>
          <w:color w:val="000000" w:themeColor="text1"/>
        </w:rPr>
        <w:t xml:space="preserve"> in particular Acroporidae, </w:t>
      </w:r>
      <w:r w:rsidRPr="005410D7">
        <w:rPr>
          <w:rFonts w:cs="Arial"/>
          <w:color w:val="000000" w:themeColor="text1"/>
        </w:rPr>
        <w:t xml:space="preserve">and a </w:t>
      </w:r>
      <w:r w:rsidR="00681D5C">
        <w:rPr>
          <w:rFonts w:cs="Arial"/>
          <w:color w:val="000000" w:themeColor="text1"/>
        </w:rPr>
        <w:t>resultant</w:t>
      </w:r>
      <w:r w:rsidR="00681D5C" w:rsidRPr="005410D7">
        <w:rPr>
          <w:rFonts w:cs="Arial"/>
          <w:color w:val="000000" w:themeColor="text1"/>
        </w:rPr>
        <w:t xml:space="preserve"> </w:t>
      </w:r>
      <w:r w:rsidRPr="005410D7">
        <w:rPr>
          <w:rFonts w:cs="Arial"/>
          <w:color w:val="000000" w:themeColor="text1"/>
        </w:rPr>
        <w:t xml:space="preserve">bloom of the brown macroalgae </w:t>
      </w:r>
      <w:r w:rsidRPr="005410D7">
        <w:rPr>
          <w:rFonts w:cs="Arial"/>
          <w:i/>
          <w:color w:val="000000" w:themeColor="text1"/>
        </w:rPr>
        <w:t xml:space="preserve">Lobophora </w:t>
      </w:r>
      <w:r>
        <w:rPr>
          <w:rFonts w:cs="Arial"/>
          <w:i/>
          <w:color w:val="000000" w:themeColor="text1"/>
        </w:rPr>
        <w:t>v</w:t>
      </w:r>
      <w:r w:rsidRPr="005410D7">
        <w:rPr>
          <w:rFonts w:cs="Arial"/>
          <w:i/>
          <w:color w:val="000000" w:themeColor="text1"/>
        </w:rPr>
        <w:t>ariegata</w:t>
      </w:r>
      <w:r w:rsidRPr="005410D7">
        <w:rPr>
          <w:rFonts w:cs="Arial"/>
          <w:color w:val="000000" w:themeColor="text1"/>
        </w:rPr>
        <w:t xml:space="preserve"> (</w:t>
      </w:r>
      <w:r>
        <w:rPr>
          <w:rFonts w:cs="Arial"/>
          <w:color w:val="000000" w:themeColor="text1"/>
        </w:rPr>
        <w:t>Figures 3</w:t>
      </w:r>
      <w:r w:rsidR="007B6403">
        <w:rPr>
          <w:rFonts w:cs="Arial"/>
          <w:color w:val="000000" w:themeColor="text1"/>
        </w:rPr>
        <w:t>2</w:t>
      </w:r>
      <w:r w:rsidR="00681D5C">
        <w:rPr>
          <w:rFonts w:cs="Arial"/>
          <w:color w:val="000000" w:themeColor="text1"/>
        </w:rPr>
        <w:t xml:space="preserve">d and A2-8, </w:t>
      </w:r>
      <w:r w:rsidRPr="005410D7">
        <w:rPr>
          <w:rFonts w:cs="Arial"/>
          <w:color w:val="000000" w:themeColor="text1"/>
        </w:rPr>
        <w:t xml:space="preserve">see also Diaz-Pulido </w:t>
      </w:r>
      <w:r w:rsidRPr="005410D7">
        <w:rPr>
          <w:rFonts w:cs="Arial"/>
          <w:i/>
          <w:color w:val="000000" w:themeColor="text1"/>
        </w:rPr>
        <w:t>et al</w:t>
      </w:r>
      <w:r w:rsidR="0092659B">
        <w:rPr>
          <w:rFonts w:cs="Arial"/>
          <w:i/>
          <w:color w:val="000000" w:themeColor="text1"/>
        </w:rPr>
        <w:t>.</w:t>
      </w:r>
      <w:r w:rsidRPr="005410D7">
        <w:rPr>
          <w:rFonts w:cs="Arial"/>
          <w:i/>
          <w:color w:val="000000" w:themeColor="text1"/>
        </w:rPr>
        <w:t xml:space="preserve"> </w:t>
      </w:r>
      <w:r w:rsidRPr="005410D7">
        <w:rPr>
          <w:rFonts w:cs="Arial"/>
          <w:color w:val="000000" w:themeColor="text1"/>
        </w:rPr>
        <w:t xml:space="preserve">2009).  </w:t>
      </w:r>
    </w:p>
    <w:p w:rsidR="00BA7AD1" w:rsidRDefault="00BA7AD1" w:rsidP="00BA7AD1">
      <w:pPr>
        <w:rPr>
          <w:rFonts w:cs="Arial"/>
          <w:color w:val="000000" w:themeColor="text1"/>
        </w:rPr>
      </w:pPr>
    </w:p>
    <w:p w:rsidR="00BA7AD1" w:rsidRDefault="00BA7AD1" w:rsidP="00BA7AD1">
      <w:pPr>
        <w:rPr>
          <w:rFonts w:cs="Arial"/>
          <w:color w:val="000000" w:themeColor="text1"/>
        </w:rPr>
      </w:pPr>
      <w:r w:rsidRPr="005410D7">
        <w:rPr>
          <w:rFonts w:cs="Arial"/>
          <w:color w:val="000000" w:themeColor="text1"/>
        </w:rPr>
        <w:t xml:space="preserve">Variation </w:t>
      </w:r>
      <w:r>
        <w:rPr>
          <w:rFonts w:cs="Arial"/>
          <w:color w:val="000000" w:themeColor="text1"/>
        </w:rPr>
        <w:t xml:space="preserve">in the resilience of communities to the 2006 bleaching event </w:t>
      </w:r>
      <w:r w:rsidRPr="005410D7">
        <w:rPr>
          <w:rFonts w:cs="Arial"/>
          <w:color w:val="000000" w:themeColor="text1"/>
        </w:rPr>
        <w:t xml:space="preserve">provides insight into </w:t>
      </w:r>
      <w:r>
        <w:rPr>
          <w:rFonts w:cs="Arial"/>
          <w:color w:val="000000" w:themeColor="text1"/>
        </w:rPr>
        <w:t xml:space="preserve">the role of </w:t>
      </w:r>
      <w:r w:rsidRPr="005410D7">
        <w:rPr>
          <w:rFonts w:cs="Arial"/>
          <w:color w:val="000000" w:themeColor="text1"/>
        </w:rPr>
        <w:t xml:space="preserve">water quality </w:t>
      </w:r>
      <w:r>
        <w:rPr>
          <w:rFonts w:cs="Arial"/>
          <w:color w:val="000000" w:themeColor="text1"/>
        </w:rPr>
        <w:t>in suppressing resilience in this region</w:t>
      </w:r>
      <w:r w:rsidRPr="005410D7">
        <w:rPr>
          <w:rFonts w:cs="Arial"/>
          <w:color w:val="000000" w:themeColor="text1"/>
        </w:rPr>
        <w:t xml:space="preserve">.  The level of recovery following </w:t>
      </w:r>
      <w:r>
        <w:rPr>
          <w:rFonts w:cs="Arial"/>
          <w:color w:val="000000" w:themeColor="text1"/>
        </w:rPr>
        <w:t xml:space="preserve">the 2006 </w:t>
      </w:r>
      <w:r w:rsidRPr="005410D7">
        <w:rPr>
          <w:rFonts w:cs="Arial"/>
          <w:color w:val="000000" w:themeColor="text1"/>
        </w:rPr>
        <w:t xml:space="preserve">bleaching event is inversely related to the persistence of </w:t>
      </w:r>
      <w:r>
        <w:rPr>
          <w:rFonts w:cs="Arial"/>
          <w:color w:val="000000" w:themeColor="text1"/>
        </w:rPr>
        <w:t xml:space="preserve">macroalgal communities.  At the three reefs often exposed to </w:t>
      </w:r>
      <w:r w:rsidR="006479E8">
        <w:rPr>
          <w:rFonts w:cs="Arial"/>
          <w:color w:val="000000" w:themeColor="text1"/>
        </w:rPr>
        <w:t xml:space="preserve">a </w:t>
      </w:r>
      <w:r>
        <w:rPr>
          <w:rFonts w:cs="Arial"/>
          <w:color w:val="000000" w:themeColor="text1"/>
        </w:rPr>
        <w:t xml:space="preserve">secondary plume </w:t>
      </w:r>
      <w:r w:rsidR="006479E8">
        <w:rPr>
          <w:rFonts w:cs="Arial"/>
          <w:color w:val="000000" w:themeColor="text1"/>
        </w:rPr>
        <w:t xml:space="preserve">water </w:t>
      </w:r>
      <w:r>
        <w:rPr>
          <w:rFonts w:cs="Arial"/>
          <w:color w:val="000000" w:themeColor="text1"/>
        </w:rPr>
        <w:t>type (Keppel</w:t>
      </w:r>
      <w:r w:rsidRPr="005410D7">
        <w:rPr>
          <w:rFonts w:cs="Arial"/>
          <w:color w:val="000000" w:themeColor="text1"/>
        </w:rPr>
        <w:t>s South</w:t>
      </w:r>
      <w:r>
        <w:rPr>
          <w:rFonts w:cs="Arial"/>
          <w:color w:val="000000" w:themeColor="text1"/>
        </w:rPr>
        <w:t>, Middle and</w:t>
      </w:r>
      <w:r w:rsidR="00657359">
        <w:rPr>
          <w:rFonts w:cs="Arial"/>
          <w:color w:val="000000" w:themeColor="text1"/>
        </w:rPr>
        <w:t xml:space="preserve"> North Keppel: the Keppel</w:t>
      </w:r>
      <w:r>
        <w:rPr>
          <w:rFonts w:cs="Arial"/>
          <w:color w:val="000000" w:themeColor="text1"/>
        </w:rPr>
        <w:t xml:space="preserve"> Group) </w:t>
      </w:r>
      <w:r w:rsidRPr="005410D7">
        <w:rPr>
          <w:rFonts w:cs="Arial"/>
          <w:color w:val="000000" w:themeColor="text1"/>
        </w:rPr>
        <w:t>macroalgal cover has remained high and rates of change in coral cover have remained low or cover has continued to decline (Figure A</w:t>
      </w:r>
      <w:r>
        <w:rPr>
          <w:rFonts w:cs="Arial"/>
          <w:color w:val="000000" w:themeColor="text1"/>
        </w:rPr>
        <w:t xml:space="preserve">2-8). In contrast, Barren </w:t>
      </w:r>
      <w:r w:rsidR="006479E8">
        <w:rPr>
          <w:rFonts w:cs="Arial"/>
          <w:color w:val="000000" w:themeColor="text1"/>
        </w:rPr>
        <w:t xml:space="preserve">Is, </w:t>
      </w:r>
      <w:r w:rsidRPr="005410D7">
        <w:rPr>
          <w:rFonts w:cs="Arial"/>
          <w:color w:val="000000" w:themeColor="text1"/>
        </w:rPr>
        <w:t xml:space="preserve">which is </w:t>
      </w:r>
      <w:r w:rsidR="006479E8">
        <w:rPr>
          <w:rFonts w:cs="Arial"/>
          <w:color w:val="000000" w:themeColor="text1"/>
        </w:rPr>
        <w:t>rarely</w:t>
      </w:r>
      <w:r>
        <w:rPr>
          <w:rFonts w:cs="Arial"/>
          <w:color w:val="000000" w:themeColor="text1"/>
        </w:rPr>
        <w:t xml:space="preserve"> exposed to </w:t>
      </w:r>
      <w:r w:rsidR="006479E8">
        <w:rPr>
          <w:rFonts w:cs="Arial"/>
          <w:color w:val="000000" w:themeColor="text1"/>
        </w:rPr>
        <w:t xml:space="preserve">flood </w:t>
      </w:r>
      <w:r>
        <w:rPr>
          <w:rFonts w:cs="Arial"/>
          <w:color w:val="000000" w:themeColor="text1"/>
        </w:rPr>
        <w:t>plume</w:t>
      </w:r>
      <w:r w:rsidR="006479E8">
        <w:rPr>
          <w:rFonts w:cs="Arial"/>
          <w:color w:val="000000" w:themeColor="text1"/>
        </w:rPr>
        <w:t>s</w:t>
      </w:r>
      <w:r>
        <w:rPr>
          <w:rFonts w:cs="Arial"/>
          <w:color w:val="000000" w:themeColor="text1"/>
        </w:rPr>
        <w:t xml:space="preserve"> ha</w:t>
      </w:r>
      <w:r w:rsidR="006479E8">
        <w:rPr>
          <w:rFonts w:cs="Arial"/>
          <w:color w:val="000000" w:themeColor="text1"/>
        </w:rPr>
        <w:t>d</w:t>
      </w:r>
      <w:r>
        <w:rPr>
          <w:rFonts w:cs="Arial"/>
          <w:color w:val="000000" w:themeColor="text1"/>
        </w:rPr>
        <w:t xml:space="preserve"> lower levels of all water quality variables (Table</w:t>
      </w:r>
      <w:r w:rsidR="006479E8">
        <w:rPr>
          <w:rFonts w:cs="Arial"/>
          <w:color w:val="000000" w:themeColor="text1"/>
        </w:rPr>
        <w:t>s</w:t>
      </w:r>
      <w:r>
        <w:rPr>
          <w:rFonts w:cs="Arial"/>
          <w:color w:val="000000" w:themeColor="text1"/>
        </w:rPr>
        <w:t xml:space="preserve"> A2-</w:t>
      </w:r>
      <w:r w:rsidR="00F07DAD">
        <w:rPr>
          <w:rFonts w:cs="Arial"/>
          <w:color w:val="000000" w:themeColor="text1"/>
        </w:rPr>
        <w:t>2</w:t>
      </w:r>
      <w:r w:rsidR="006479E8">
        <w:rPr>
          <w:rFonts w:cs="Arial"/>
          <w:color w:val="000000" w:themeColor="text1"/>
        </w:rPr>
        <w:t xml:space="preserve"> to A2-</w:t>
      </w:r>
      <w:r w:rsidR="00B6405A">
        <w:rPr>
          <w:rFonts w:cs="Arial"/>
          <w:color w:val="000000" w:themeColor="text1"/>
        </w:rPr>
        <w:t>4</w:t>
      </w:r>
      <w:r>
        <w:rPr>
          <w:rFonts w:cs="Arial"/>
          <w:color w:val="000000" w:themeColor="text1"/>
        </w:rPr>
        <w:t xml:space="preserve">), </w:t>
      </w:r>
      <w:r w:rsidRPr="005410D7">
        <w:rPr>
          <w:rFonts w:cs="Arial"/>
          <w:color w:val="000000" w:themeColor="text1"/>
        </w:rPr>
        <w:t xml:space="preserve">the bloom of </w:t>
      </w:r>
      <w:r w:rsidRPr="005410D7">
        <w:rPr>
          <w:rFonts w:cs="Arial"/>
          <w:i/>
          <w:color w:val="000000" w:themeColor="text1"/>
        </w:rPr>
        <w:t>L.</w:t>
      </w:r>
      <w:r>
        <w:rPr>
          <w:rFonts w:cs="Arial"/>
          <w:i/>
          <w:color w:val="000000" w:themeColor="text1"/>
        </w:rPr>
        <w:t xml:space="preserve"> v</w:t>
      </w:r>
      <w:r w:rsidRPr="005410D7">
        <w:rPr>
          <w:rFonts w:cs="Arial"/>
          <w:i/>
          <w:color w:val="000000" w:themeColor="text1"/>
        </w:rPr>
        <w:t>ariegata</w:t>
      </w:r>
      <w:r w:rsidRPr="005410D7">
        <w:rPr>
          <w:rFonts w:cs="Arial"/>
          <w:color w:val="000000" w:themeColor="text1"/>
        </w:rPr>
        <w:t xml:space="preserve"> was less pronounced</w:t>
      </w:r>
      <w:r>
        <w:rPr>
          <w:rFonts w:cs="Arial"/>
          <w:color w:val="000000" w:themeColor="text1"/>
        </w:rPr>
        <w:t xml:space="preserve"> and </w:t>
      </w:r>
      <w:r w:rsidR="006479E8">
        <w:rPr>
          <w:rFonts w:cs="Arial"/>
          <w:color w:val="000000" w:themeColor="text1"/>
        </w:rPr>
        <w:t>only ephemeral</w:t>
      </w:r>
      <w:r>
        <w:rPr>
          <w:rFonts w:cs="Arial"/>
          <w:color w:val="000000" w:themeColor="text1"/>
        </w:rPr>
        <w:t xml:space="preserve"> </w:t>
      </w:r>
      <w:r w:rsidR="006479E8">
        <w:rPr>
          <w:rFonts w:cs="Arial"/>
          <w:color w:val="000000" w:themeColor="text1"/>
        </w:rPr>
        <w:t>and</w:t>
      </w:r>
      <w:r>
        <w:rPr>
          <w:rFonts w:cs="Arial"/>
          <w:color w:val="000000" w:themeColor="text1"/>
        </w:rPr>
        <w:t xml:space="preserve"> </w:t>
      </w:r>
      <w:r w:rsidRPr="005410D7">
        <w:rPr>
          <w:rFonts w:cs="Arial"/>
          <w:color w:val="000000" w:themeColor="text1"/>
        </w:rPr>
        <w:t xml:space="preserve">recovery of the coral community clearly </w:t>
      </w:r>
      <w:r>
        <w:rPr>
          <w:rFonts w:cs="Arial"/>
          <w:color w:val="000000" w:themeColor="text1"/>
        </w:rPr>
        <w:t>progress</w:t>
      </w:r>
      <w:r w:rsidR="006479E8">
        <w:rPr>
          <w:rFonts w:cs="Arial"/>
          <w:color w:val="000000" w:themeColor="text1"/>
        </w:rPr>
        <w:t>ed</w:t>
      </w:r>
      <w:r>
        <w:rPr>
          <w:rFonts w:cs="Arial"/>
          <w:color w:val="000000" w:themeColor="text1"/>
        </w:rPr>
        <w:t xml:space="preserve"> </w:t>
      </w:r>
      <w:r w:rsidRPr="005410D7">
        <w:rPr>
          <w:rFonts w:cs="Arial"/>
          <w:color w:val="000000" w:themeColor="text1"/>
        </w:rPr>
        <w:t>in 2007</w:t>
      </w:r>
      <w:r>
        <w:rPr>
          <w:rFonts w:cs="Arial"/>
          <w:color w:val="000000" w:themeColor="text1"/>
        </w:rPr>
        <w:t xml:space="preserve"> (Figure A2-8)</w:t>
      </w:r>
      <w:r w:rsidRPr="005410D7">
        <w:rPr>
          <w:rFonts w:cs="Arial"/>
          <w:color w:val="000000" w:themeColor="text1"/>
        </w:rPr>
        <w:t xml:space="preserve">. </w:t>
      </w:r>
      <w:r>
        <w:rPr>
          <w:rFonts w:cs="Arial"/>
          <w:color w:val="000000" w:themeColor="text1"/>
        </w:rPr>
        <w:t xml:space="preserve"> </w:t>
      </w:r>
    </w:p>
    <w:p w:rsidR="00BA7AD1" w:rsidRDefault="00BA7AD1" w:rsidP="00BA7AD1">
      <w:pPr>
        <w:rPr>
          <w:rFonts w:cs="Arial"/>
          <w:color w:val="000000" w:themeColor="text1"/>
        </w:rPr>
      </w:pPr>
    </w:p>
    <w:p w:rsidR="00BA7AD1" w:rsidRPr="005D5C8B" w:rsidRDefault="00BA7AD1" w:rsidP="00BA7AD1">
      <w:pPr>
        <w:rPr>
          <w:color w:val="000000" w:themeColor="text1"/>
        </w:rPr>
      </w:pPr>
      <w:r>
        <w:rPr>
          <w:rFonts w:cs="Arial"/>
          <w:color w:val="000000" w:themeColor="text1"/>
        </w:rPr>
        <w:t xml:space="preserve">In addition to potentially </w:t>
      </w:r>
      <w:r w:rsidR="006479E8">
        <w:rPr>
          <w:rFonts w:cs="Arial"/>
          <w:color w:val="000000" w:themeColor="text1"/>
        </w:rPr>
        <w:t>facilitating the persistence of macro</w:t>
      </w:r>
      <w:r w:rsidR="00657359">
        <w:rPr>
          <w:rFonts w:cs="Arial"/>
          <w:color w:val="000000" w:themeColor="text1"/>
        </w:rPr>
        <w:t>algae within the Keppel</w:t>
      </w:r>
      <w:r>
        <w:rPr>
          <w:rFonts w:cs="Arial"/>
          <w:color w:val="000000" w:themeColor="text1"/>
        </w:rPr>
        <w:t xml:space="preserve"> Group</w:t>
      </w:r>
      <w:r w:rsidR="006479E8">
        <w:rPr>
          <w:rFonts w:cs="Arial"/>
          <w:color w:val="000000" w:themeColor="text1"/>
        </w:rPr>
        <w:t>,</w:t>
      </w:r>
      <w:r>
        <w:rPr>
          <w:rFonts w:cs="Arial"/>
          <w:color w:val="000000" w:themeColor="text1"/>
        </w:rPr>
        <w:t xml:space="preserve"> flooding of the Fitzroy River also appears to have directly stressed the corals across the </w:t>
      </w:r>
      <w:r>
        <w:rPr>
          <w:rFonts w:cs="Arial"/>
          <w:color w:val="000000" w:themeColor="text1"/>
        </w:rPr>
        <w:lastRenderedPageBreak/>
        <w:t xml:space="preserve">region. The incidence of coral disease has shown distinct peaks: the first was associated with the coral bleaching event in 2006, subsequent high levels of disease in 2008, 2010 and 2011 followed extreme flood events (Figure A2-10, Table A2-1). </w:t>
      </w:r>
      <w:r w:rsidRPr="005D5C8B">
        <w:rPr>
          <w:color w:val="000000" w:themeColor="text1"/>
        </w:rPr>
        <w:t xml:space="preserve">The consistent pattern of high incidence of disease amongst coral communities following each of the recent floods supports the hypothesis </w:t>
      </w:r>
      <w:r w:rsidR="004F4C2B">
        <w:rPr>
          <w:color w:val="000000" w:themeColor="text1"/>
        </w:rPr>
        <w:t>that</w:t>
      </w:r>
      <w:r w:rsidRPr="005D5C8B">
        <w:rPr>
          <w:color w:val="000000" w:themeColor="text1"/>
        </w:rPr>
        <w:t xml:space="preserve"> increased organic matter availability</w:t>
      </w:r>
      <w:r w:rsidR="00A75529">
        <w:rPr>
          <w:color w:val="000000" w:themeColor="text1"/>
        </w:rPr>
        <w:t>,</w:t>
      </w:r>
      <w:r w:rsidR="008370CF">
        <w:rPr>
          <w:color w:val="000000" w:themeColor="text1"/>
        </w:rPr>
        <w:t xml:space="preserve"> reduced salinity </w:t>
      </w:r>
      <w:r w:rsidRPr="005D5C8B">
        <w:rPr>
          <w:color w:val="000000" w:themeColor="text1"/>
        </w:rPr>
        <w:t xml:space="preserve">(Haapkylä </w:t>
      </w:r>
      <w:r w:rsidRPr="005D5C8B">
        <w:rPr>
          <w:i/>
          <w:color w:val="000000" w:themeColor="text1"/>
        </w:rPr>
        <w:t>et al.</w:t>
      </w:r>
      <w:r w:rsidRPr="005D5C8B">
        <w:rPr>
          <w:color w:val="000000" w:themeColor="text1"/>
        </w:rPr>
        <w:t xml:space="preserve"> 2011)</w:t>
      </w:r>
      <w:r w:rsidR="00A75529">
        <w:rPr>
          <w:color w:val="000000" w:themeColor="text1"/>
        </w:rPr>
        <w:t>,</w:t>
      </w:r>
      <w:r w:rsidR="004F4C2B">
        <w:rPr>
          <w:color w:val="000000" w:themeColor="text1"/>
        </w:rPr>
        <w:t xml:space="preserve"> and increased nutrient enrichment (Vega Thurber </w:t>
      </w:r>
      <w:r w:rsidR="004F4C2B" w:rsidRPr="003551FE">
        <w:rPr>
          <w:i/>
          <w:color w:val="000000" w:themeColor="text1"/>
        </w:rPr>
        <w:t>et al.</w:t>
      </w:r>
      <w:r w:rsidR="004F4C2B">
        <w:rPr>
          <w:color w:val="000000" w:themeColor="text1"/>
        </w:rPr>
        <w:t xml:space="preserve"> 2013) facilitate coral disease</w:t>
      </w:r>
      <w:r w:rsidRPr="005D5C8B">
        <w:rPr>
          <w:color w:val="000000" w:themeColor="text1"/>
        </w:rPr>
        <w:t xml:space="preserve">. Reduction in light levels over extended periods of time as a result of higher turbidity from increasing concentrations of suspended sediments as well as dense plankton </w:t>
      </w:r>
      <w:r w:rsidR="00F07DAD" w:rsidRPr="005D5C8B">
        <w:rPr>
          <w:color w:val="000000" w:themeColor="text1"/>
        </w:rPr>
        <w:t>blooms</w:t>
      </w:r>
      <w:r w:rsidRPr="005D5C8B">
        <w:rPr>
          <w:color w:val="000000" w:themeColor="text1"/>
        </w:rPr>
        <w:t xml:space="preserve"> is another plausible explanation for reduced fitness of corals (Cooper </w:t>
      </w:r>
      <w:r w:rsidRPr="005D5C8B">
        <w:rPr>
          <w:i/>
          <w:color w:val="000000" w:themeColor="text1"/>
        </w:rPr>
        <w:t>et al</w:t>
      </w:r>
      <w:r w:rsidRPr="005D5C8B">
        <w:rPr>
          <w:color w:val="000000" w:themeColor="text1"/>
        </w:rPr>
        <w:t xml:space="preserve">. 2008). </w:t>
      </w:r>
    </w:p>
    <w:p w:rsidR="00BA7AD1" w:rsidRDefault="00BA7AD1" w:rsidP="00BA7AD1">
      <w:pPr>
        <w:rPr>
          <w:rFonts w:cs="Arial"/>
          <w:color w:val="000000" w:themeColor="text1"/>
        </w:rPr>
      </w:pPr>
    </w:p>
    <w:p w:rsidR="00BA7AD1" w:rsidRDefault="00BA7AD1" w:rsidP="00BA7AD1">
      <w:pPr>
        <w:rPr>
          <w:rFonts w:cs="Arial"/>
          <w:color w:val="000000" w:themeColor="text1"/>
        </w:rPr>
      </w:pPr>
      <w:r w:rsidRPr="005D45FF">
        <w:rPr>
          <w:rFonts w:cs="Arial"/>
          <w:color w:val="000000" w:themeColor="text1"/>
        </w:rPr>
        <w:t xml:space="preserve">The contrast in the </w:t>
      </w:r>
      <w:r w:rsidR="008370CF">
        <w:rPr>
          <w:rFonts w:cs="Arial"/>
          <w:color w:val="000000" w:themeColor="text1"/>
        </w:rPr>
        <w:t xml:space="preserve">rapid recovery </w:t>
      </w:r>
      <w:r w:rsidRPr="005D45FF">
        <w:rPr>
          <w:rFonts w:cs="Arial"/>
          <w:color w:val="000000" w:themeColor="text1"/>
        </w:rPr>
        <w:t xml:space="preserve">of these coral communities </w:t>
      </w:r>
      <w:r w:rsidR="008370CF">
        <w:rPr>
          <w:rFonts w:cs="Arial"/>
          <w:color w:val="000000" w:themeColor="text1"/>
        </w:rPr>
        <w:t>after the</w:t>
      </w:r>
      <w:r w:rsidRPr="005D45FF">
        <w:rPr>
          <w:rFonts w:cs="Arial"/>
          <w:color w:val="000000" w:themeColor="text1"/>
        </w:rPr>
        <w:t xml:space="preserve"> 2006 </w:t>
      </w:r>
      <w:r w:rsidR="008370CF">
        <w:rPr>
          <w:rFonts w:cs="Arial"/>
          <w:color w:val="000000" w:themeColor="text1"/>
        </w:rPr>
        <w:t xml:space="preserve">bleaching event over a period of two years of negligible river flow </w:t>
      </w:r>
      <w:r w:rsidRPr="005D45FF">
        <w:rPr>
          <w:rFonts w:cs="Arial"/>
          <w:color w:val="000000" w:themeColor="text1"/>
        </w:rPr>
        <w:t xml:space="preserve">compared </w:t>
      </w:r>
      <w:r w:rsidR="008370CF">
        <w:rPr>
          <w:rFonts w:cs="Arial"/>
          <w:color w:val="000000" w:themeColor="text1"/>
        </w:rPr>
        <w:t>to the recent lack of recovery highlights</w:t>
      </w:r>
      <w:r w:rsidRPr="005D45FF">
        <w:rPr>
          <w:rFonts w:cs="Arial"/>
          <w:color w:val="000000" w:themeColor="text1"/>
        </w:rPr>
        <w:t xml:space="preserve"> the significant role </w:t>
      </w:r>
      <w:r w:rsidR="008370CF">
        <w:rPr>
          <w:rFonts w:cs="Arial"/>
          <w:color w:val="000000" w:themeColor="text1"/>
        </w:rPr>
        <w:t xml:space="preserve">of </w:t>
      </w:r>
      <w:r w:rsidRPr="005D45FF">
        <w:rPr>
          <w:rFonts w:cs="Arial"/>
          <w:color w:val="000000" w:themeColor="text1"/>
        </w:rPr>
        <w:t xml:space="preserve">terrestrial run-off and water quality parameters </w:t>
      </w:r>
      <w:r>
        <w:rPr>
          <w:rFonts w:cs="Arial"/>
          <w:color w:val="000000" w:themeColor="text1"/>
        </w:rPr>
        <w:t xml:space="preserve">in the ecology of these reefs. </w:t>
      </w:r>
      <w:r w:rsidRPr="005D45FF">
        <w:rPr>
          <w:rFonts w:cs="Arial"/>
          <w:color w:val="000000" w:themeColor="text1"/>
        </w:rPr>
        <w:t xml:space="preserve">Since </w:t>
      </w:r>
      <w:r w:rsidR="009F10FF">
        <w:rPr>
          <w:rFonts w:cs="Arial"/>
          <w:color w:val="000000" w:themeColor="text1"/>
        </w:rPr>
        <w:t xml:space="preserve">the start of the high discharge period in </w:t>
      </w:r>
      <w:r w:rsidRPr="005D45FF">
        <w:rPr>
          <w:rFonts w:cs="Arial"/>
          <w:color w:val="000000" w:themeColor="text1"/>
        </w:rPr>
        <w:t>2008</w:t>
      </w:r>
      <w:r w:rsidR="009F10FF">
        <w:rPr>
          <w:rFonts w:cs="Arial"/>
          <w:color w:val="000000" w:themeColor="text1"/>
        </w:rPr>
        <w:t>,</w:t>
      </w:r>
      <w:r w:rsidRPr="005D45FF">
        <w:rPr>
          <w:rFonts w:cs="Arial"/>
          <w:color w:val="000000" w:themeColor="text1"/>
        </w:rPr>
        <w:t xml:space="preserve"> the compounding effects of additional disturbances </w:t>
      </w:r>
      <w:r w:rsidR="008370CF">
        <w:rPr>
          <w:rFonts w:cs="Arial"/>
          <w:color w:val="000000" w:themeColor="text1"/>
        </w:rPr>
        <w:t xml:space="preserve">such as storms </w:t>
      </w:r>
      <w:r w:rsidRPr="005D45FF">
        <w:rPr>
          <w:rFonts w:cs="Arial"/>
          <w:color w:val="000000" w:themeColor="text1"/>
        </w:rPr>
        <w:t>(Table A2-</w:t>
      </w:r>
      <w:r w:rsidR="00B6405A">
        <w:rPr>
          <w:rFonts w:cs="Arial"/>
          <w:color w:val="000000" w:themeColor="text1"/>
        </w:rPr>
        <w:t>5</w:t>
      </w:r>
      <w:r w:rsidRPr="005D45FF">
        <w:rPr>
          <w:rFonts w:cs="Arial"/>
          <w:color w:val="000000" w:themeColor="text1"/>
        </w:rPr>
        <w:t>), continued slow rates of cover increase as a result of disease</w:t>
      </w:r>
      <w:r w:rsidR="00A75529">
        <w:rPr>
          <w:rFonts w:cs="Arial"/>
          <w:color w:val="000000" w:themeColor="text1"/>
        </w:rPr>
        <w:t>,</w:t>
      </w:r>
      <w:r w:rsidRPr="005D45FF">
        <w:rPr>
          <w:rFonts w:cs="Arial"/>
          <w:color w:val="000000" w:themeColor="text1"/>
        </w:rPr>
        <w:t xml:space="preserve"> and comp</w:t>
      </w:r>
      <w:r w:rsidR="008370CF">
        <w:rPr>
          <w:rFonts w:cs="Arial"/>
          <w:color w:val="000000" w:themeColor="text1"/>
        </w:rPr>
        <w:t>etition</w:t>
      </w:r>
      <w:r w:rsidRPr="005D45FF">
        <w:rPr>
          <w:rFonts w:cs="Arial"/>
          <w:color w:val="000000" w:themeColor="text1"/>
        </w:rPr>
        <w:t xml:space="preserve"> with the high cover of macroalgae</w:t>
      </w:r>
      <w:r w:rsidR="00A75529">
        <w:rPr>
          <w:rFonts w:cs="Arial"/>
          <w:color w:val="000000" w:themeColor="text1"/>
        </w:rPr>
        <w:t>,</w:t>
      </w:r>
      <w:r>
        <w:rPr>
          <w:rFonts w:cs="Arial"/>
          <w:color w:val="000000" w:themeColor="text1"/>
        </w:rPr>
        <w:t xml:space="preserve"> </w:t>
      </w:r>
      <w:r w:rsidRPr="005D45FF">
        <w:rPr>
          <w:rFonts w:cs="Arial"/>
          <w:color w:val="000000" w:themeColor="text1"/>
        </w:rPr>
        <w:t xml:space="preserve">have </w:t>
      </w:r>
      <w:r w:rsidR="008370CF">
        <w:rPr>
          <w:rFonts w:cs="Arial"/>
          <w:color w:val="000000" w:themeColor="text1"/>
        </w:rPr>
        <w:t xml:space="preserve">led to the decrease </w:t>
      </w:r>
      <w:r w:rsidRPr="005D45FF">
        <w:rPr>
          <w:rFonts w:cs="Arial"/>
          <w:color w:val="000000" w:themeColor="text1"/>
        </w:rPr>
        <w:t xml:space="preserve">in the coral health index from </w:t>
      </w:r>
      <w:r>
        <w:rPr>
          <w:rFonts w:cs="Arial"/>
          <w:color w:val="000000" w:themeColor="text1"/>
        </w:rPr>
        <w:t>‘</w:t>
      </w:r>
      <w:r w:rsidRPr="005D45FF">
        <w:rPr>
          <w:rFonts w:cs="Arial"/>
          <w:color w:val="000000" w:themeColor="text1"/>
        </w:rPr>
        <w:t>poor</w:t>
      </w:r>
      <w:r>
        <w:rPr>
          <w:rFonts w:cs="Arial"/>
          <w:color w:val="000000" w:themeColor="text1"/>
        </w:rPr>
        <w:t>’</w:t>
      </w:r>
      <w:r w:rsidRPr="005D45FF">
        <w:rPr>
          <w:rFonts w:cs="Arial"/>
          <w:color w:val="000000" w:themeColor="text1"/>
        </w:rPr>
        <w:t xml:space="preserve"> to </w:t>
      </w:r>
      <w:r>
        <w:rPr>
          <w:rFonts w:cs="Arial"/>
          <w:color w:val="000000" w:themeColor="text1"/>
        </w:rPr>
        <w:t>‘</w:t>
      </w:r>
      <w:r w:rsidRPr="005D45FF">
        <w:rPr>
          <w:rFonts w:cs="Arial"/>
          <w:color w:val="000000" w:themeColor="text1"/>
        </w:rPr>
        <w:t>very poor</w:t>
      </w:r>
      <w:r>
        <w:rPr>
          <w:rFonts w:cs="Arial"/>
          <w:color w:val="000000" w:themeColor="text1"/>
        </w:rPr>
        <w:t>’</w:t>
      </w:r>
      <w:r w:rsidRPr="005D45FF">
        <w:rPr>
          <w:rFonts w:cs="Arial"/>
          <w:color w:val="000000" w:themeColor="text1"/>
        </w:rPr>
        <w:t xml:space="preserve">  (</w:t>
      </w:r>
      <w:r w:rsidR="003F2DDD">
        <w:rPr>
          <w:rFonts w:cs="Arial"/>
          <w:color w:val="000000" w:themeColor="text1"/>
        </w:rPr>
        <w:t xml:space="preserve">Figure </w:t>
      </w:r>
      <w:r w:rsidR="007B6403">
        <w:rPr>
          <w:rFonts w:cs="Arial"/>
          <w:color w:val="000000" w:themeColor="text1"/>
        </w:rPr>
        <w:t>3</w:t>
      </w:r>
      <w:r w:rsidR="003F2DDD">
        <w:rPr>
          <w:rFonts w:cs="Arial"/>
          <w:color w:val="000000" w:themeColor="text1"/>
        </w:rPr>
        <w:t>2</w:t>
      </w:r>
      <w:r w:rsidRPr="005D45FF">
        <w:rPr>
          <w:rFonts w:cs="Arial"/>
          <w:color w:val="000000" w:themeColor="text1"/>
        </w:rPr>
        <w:t>b, Table A2-</w:t>
      </w:r>
      <w:r w:rsidR="00B6405A">
        <w:rPr>
          <w:rFonts w:cs="Arial"/>
          <w:color w:val="000000" w:themeColor="text1"/>
        </w:rPr>
        <w:t>7</w:t>
      </w:r>
      <w:r w:rsidRPr="005D45FF">
        <w:rPr>
          <w:rFonts w:cs="Arial"/>
          <w:color w:val="000000" w:themeColor="text1"/>
        </w:rPr>
        <w:t xml:space="preserve">). </w:t>
      </w:r>
    </w:p>
    <w:p w:rsidR="00BA7AD1" w:rsidRDefault="00BA7AD1" w:rsidP="00BA7AD1">
      <w:pPr>
        <w:rPr>
          <w:rFonts w:cs="Arial"/>
          <w:color w:val="000000" w:themeColor="text1"/>
        </w:rPr>
      </w:pPr>
    </w:p>
    <w:p w:rsidR="00BA7AD1" w:rsidRPr="00D31C06" w:rsidRDefault="00BA7AD1" w:rsidP="00BA7AD1">
      <w:pPr>
        <w:rPr>
          <w:color w:val="000000" w:themeColor="text1"/>
          <w:szCs w:val="22"/>
        </w:rPr>
      </w:pPr>
      <w:r w:rsidRPr="00D31C06">
        <w:rPr>
          <w:color w:val="000000" w:themeColor="text1"/>
        </w:rPr>
        <w:t>Low and declining densit</w:t>
      </w:r>
      <w:r w:rsidR="009F10FF">
        <w:rPr>
          <w:color w:val="000000" w:themeColor="text1"/>
        </w:rPr>
        <w:t>ies</w:t>
      </w:r>
      <w:r w:rsidRPr="00D31C06">
        <w:rPr>
          <w:color w:val="000000" w:themeColor="text1"/>
        </w:rPr>
        <w:t xml:space="preserve"> of juvenile corals further contribute to the ‘very poor’ assessment of the coral health index (</w:t>
      </w:r>
      <w:r w:rsidR="007B6403">
        <w:rPr>
          <w:color w:val="000000" w:themeColor="text1"/>
        </w:rPr>
        <w:t xml:space="preserve">Figure </w:t>
      </w:r>
      <w:r w:rsidR="009F10FF">
        <w:rPr>
          <w:color w:val="000000" w:themeColor="text1"/>
        </w:rPr>
        <w:t>3</w:t>
      </w:r>
      <w:r w:rsidR="007B6403">
        <w:rPr>
          <w:color w:val="000000" w:themeColor="text1"/>
        </w:rPr>
        <w:t>2</w:t>
      </w:r>
      <w:r w:rsidRPr="00D31C06">
        <w:rPr>
          <w:color w:val="000000" w:themeColor="text1"/>
        </w:rPr>
        <w:t>h). Most notable are the extremely low</w:t>
      </w:r>
      <w:r w:rsidR="009F10FF">
        <w:rPr>
          <w:color w:val="000000" w:themeColor="text1"/>
        </w:rPr>
        <w:t xml:space="preserve"> densities at 2m depths at Peak</w:t>
      </w:r>
      <w:r w:rsidRPr="00D31C06">
        <w:rPr>
          <w:color w:val="000000" w:themeColor="text1"/>
        </w:rPr>
        <w:t xml:space="preserve"> and Pelican where almost all juveniles were killed by flood waters in 2011 (Figure A2-8). At most other reefs</w:t>
      </w:r>
      <w:r w:rsidR="009F10FF">
        <w:rPr>
          <w:color w:val="000000" w:themeColor="text1"/>
        </w:rPr>
        <w:t>,</w:t>
      </w:r>
      <w:r w:rsidRPr="00D31C06">
        <w:rPr>
          <w:color w:val="000000" w:themeColor="text1"/>
        </w:rPr>
        <w:t xml:space="preserve"> juvenile densities have been consistently low following the loss of corals and increase in macroalgae in 2006. While Birrell </w:t>
      </w:r>
      <w:r w:rsidRPr="00D31C06">
        <w:rPr>
          <w:i/>
          <w:color w:val="000000" w:themeColor="text1"/>
        </w:rPr>
        <w:t>et al</w:t>
      </w:r>
      <w:r w:rsidRPr="00D31C06">
        <w:rPr>
          <w:color w:val="000000" w:themeColor="text1"/>
        </w:rPr>
        <w:t xml:space="preserve">. </w:t>
      </w:r>
      <w:r w:rsidR="009F10FF">
        <w:rPr>
          <w:color w:val="000000" w:themeColor="text1"/>
        </w:rPr>
        <w:t>(</w:t>
      </w:r>
      <w:r w:rsidRPr="00D31C06">
        <w:rPr>
          <w:color w:val="000000" w:themeColor="text1"/>
        </w:rPr>
        <w:t>2008b</w:t>
      </w:r>
      <w:r w:rsidR="009F10FF">
        <w:rPr>
          <w:color w:val="000000" w:themeColor="text1"/>
        </w:rPr>
        <w:t>)</w:t>
      </w:r>
      <w:r w:rsidRPr="00D31C06">
        <w:rPr>
          <w:color w:val="000000" w:themeColor="text1"/>
        </w:rPr>
        <w:t xml:space="preserve"> found </w:t>
      </w:r>
      <w:r w:rsidRPr="00D31C06">
        <w:rPr>
          <w:color w:val="000000" w:themeColor="text1"/>
          <w:szCs w:val="22"/>
        </w:rPr>
        <w:t xml:space="preserve">that the presence </w:t>
      </w:r>
      <w:r w:rsidRPr="00D31C06">
        <w:rPr>
          <w:i/>
          <w:color w:val="000000" w:themeColor="text1"/>
          <w:szCs w:val="22"/>
        </w:rPr>
        <w:t>of L. variegata</w:t>
      </w:r>
      <w:r w:rsidRPr="00D31C06">
        <w:rPr>
          <w:color w:val="000000" w:themeColor="text1"/>
          <w:szCs w:val="22"/>
        </w:rPr>
        <w:t xml:space="preserve"> promoted the settlement of </w:t>
      </w:r>
      <w:r w:rsidRPr="00D31C06">
        <w:rPr>
          <w:i/>
          <w:color w:val="000000" w:themeColor="text1"/>
          <w:szCs w:val="22"/>
        </w:rPr>
        <w:t xml:space="preserve">Acropora </w:t>
      </w:r>
      <w:r w:rsidRPr="00D31C06">
        <w:rPr>
          <w:color w:val="000000" w:themeColor="text1"/>
          <w:szCs w:val="22"/>
        </w:rPr>
        <w:t>coral, this contradicts report</w:t>
      </w:r>
      <w:r w:rsidR="009F10FF">
        <w:rPr>
          <w:color w:val="000000" w:themeColor="text1"/>
          <w:szCs w:val="22"/>
        </w:rPr>
        <w:t>s</w:t>
      </w:r>
      <w:r w:rsidRPr="00D31C06">
        <w:rPr>
          <w:color w:val="000000" w:themeColor="text1"/>
          <w:szCs w:val="22"/>
        </w:rPr>
        <w:t xml:space="preserve"> from the Caribbean (Kuffner </w:t>
      </w:r>
      <w:r w:rsidRPr="00D31C06">
        <w:rPr>
          <w:i/>
          <w:color w:val="000000" w:themeColor="text1"/>
          <w:szCs w:val="22"/>
        </w:rPr>
        <w:t>et al</w:t>
      </w:r>
      <w:r w:rsidRPr="00D31C06">
        <w:rPr>
          <w:color w:val="000000" w:themeColor="text1"/>
          <w:szCs w:val="22"/>
        </w:rPr>
        <w:t>. 2006 ) and the general literature indicat</w:t>
      </w:r>
      <w:r w:rsidR="009F10FF">
        <w:rPr>
          <w:color w:val="000000" w:themeColor="text1"/>
          <w:szCs w:val="22"/>
        </w:rPr>
        <w:t xml:space="preserve">ing that </w:t>
      </w:r>
      <w:r w:rsidRPr="00D31C06">
        <w:rPr>
          <w:color w:val="000000" w:themeColor="text1"/>
          <w:szCs w:val="22"/>
        </w:rPr>
        <w:t xml:space="preserve">macroalgae suppress coral recruitment via a </w:t>
      </w:r>
      <w:r w:rsidR="009F10FF">
        <w:rPr>
          <w:color w:val="000000" w:themeColor="text1"/>
          <w:szCs w:val="22"/>
        </w:rPr>
        <w:t>range</w:t>
      </w:r>
      <w:r w:rsidR="009F10FF" w:rsidRPr="00D31C06">
        <w:rPr>
          <w:color w:val="000000" w:themeColor="text1"/>
          <w:szCs w:val="22"/>
        </w:rPr>
        <w:t xml:space="preserve"> </w:t>
      </w:r>
      <w:r w:rsidRPr="00D31C06">
        <w:rPr>
          <w:color w:val="000000" w:themeColor="text1"/>
          <w:szCs w:val="22"/>
        </w:rPr>
        <w:t xml:space="preserve">of physical and chemical mechanisms (e.g. Birrell </w:t>
      </w:r>
      <w:r w:rsidRPr="00D31C06">
        <w:rPr>
          <w:i/>
          <w:color w:val="000000" w:themeColor="text1"/>
          <w:szCs w:val="22"/>
        </w:rPr>
        <w:t>et al</w:t>
      </w:r>
      <w:r w:rsidRPr="00D31C06">
        <w:rPr>
          <w:color w:val="000000" w:themeColor="text1"/>
          <w:szCs w:val="22"/>
        </w:rPr>
        <w:t>. 2008a). Juvenile corals are also likely to be susceptible to the same chronic conditions that led to disease of larger colonies</w:t>
      </w:r>
      <w:r w:rsidR="009F10FF">
        <w:rPr>
          <w:color w:val="000000" w:themeColor="text1"/>
          <w:szCs w:val="22"/>
        </w:rPr>
        <w:t>, as</w:t>
      </w:r>
      <w:r w:rsidRPr="00D31C06">
        <w:rPr>
          <w:color w:val="000000" w:themeColor="text1"/>
          <w:szCs w:val="22"/>
        </w:rPr>
        <w:t xml:space="preserve"> discussed above.</w:t>
      </w:r>
    </w:p>
    <w:p w:rsidR="00BA7AD1" w:rsidRPr="00290C63" w:rsidRDefault="00BA7AD1" w:rsidP="00BA7AD1">
      <w:pPr>
        <w:rPr>
          <w:color w:val="1F497D" w:themeColor="text2"/>
          <w:u w:val="single"/>
        </w:rPr>
      </w:pPr>
    </w:p>
    <w:p w:rsidR="00BA7AD1" w:rsidRPr="00D31C06" w:rsidRDefault="00BA7AD1" w:rsidP="00BA7AD1">
      <w:pPr>
        <w:rPr>
          <w:color w:val="000000" w:themeColor="text1"/>
          <w:szCs w:val="22"/>
          <w:u w:val="single"/>
        </w:rPr>
      </w:pPr>
      <w:r w:rsidRPr="00D31C06">
        <w:rPr>
          <w:color w:val="000000" w:themeColor="text1"/>
        </w:rPr>
        <w:t xml:space="preserve">The generally low densities of juvenile corals in this region are likely to continue in the short term given the likely relationship between regionally declining coral cover </w:t>
      </w:r>
      <w:r w:rsidR="009F10FF" w:rsidRPr="00D31C06">
        <w:rPr>
          <w:color w:val="000000" w:themeColor="text1"/>
        </w:rPr>
        <w:t>(</w:t>
      </w:r>
      <w:r w:rsidR="003F2DDD">
        <w:rPr>
          <w:color w:val="000000" w:themeColor="text1"/>
        </w:rPr>
        <w:t xml:space="preserve">Figure </w:t>
      </w:r>
      <w:r w:rsidR="009F10FF">
        <w:rPr>
          <w:color w:val="000000" w:themeColor="text1"/>
        </w:rPr>
        <w:t>3</w:t>
      </w:r>
      <w:r w:rsidR="007B6403">
        <w:rPr>
          <w:color w:val="000000" w:themeColor="text1"/>
        </w:rPr>
        <w:t>2</w:t>
      </w:r>
      <w:r w:rsidR="009F10FF" w:rsidRPr="00D31C06">
        <w:rPr>
          <w:color w:val="000000" w:themeColor="text1"/>
        </w:rPr>
        <w:t xml:space="preserve">d) </w:t>
      </w:r>
      <w:r w:rsidRPr="00D31C06">
        <w:rPr>
          <w:color w:val="000000" w:themeColor="text1"/>
        </w:rPr>
        <w:t>and declines in coral settlement (Figure A2-9).</w:t>
      </w:r>
    </w:p>
    <w:p w:rsidR="00BA7AD1" w:rsidRPr="00290C63" w:rsidRDefault="00BA7AD1" w:rsidP="00BA7AD1">
      <w:pPr>
        <w:rPr>
          <w:color w:val="1F497D" w:themeColor="text2"/>
        </w:rPr>
      </w:pPr>
    </w:p>
    <w:p w:rsidR="00BA7AD1" w:rsidRPr="00011F6C" w:rsidRDefault="00BA7AD1" w:rsidP="00BA7AD1">
      <w:pPr>
        <w:rPr>
          <w:color w:val="000000" w:themeColor="text1"/>
        </w:rPr>
      </w:pPr>
      <w:r w:rsidRPr="00D31C06">
        <w:rPr>
          <w:color w:val="000000" w:themeColor="text1"/>
        </w:rPr>
        <w:t xml:space="preserve">In summary, the ‘very poor’ assessment of the coral health index comes after a period of repeated flooding and contrasts recovery of coral cover following previous bleaching events during periods </w:t>
      </w:r>
      <w:r w:rsidR="009F10FF">
        <w:rPr>
          <w:color w:val="000000" w:themeColor="text1"/>
        </w:rPr>
        <w:t>with low river flows</w:t>
      </w:r>
      <w:r w:rsidRPr="00D31C06">
        <w:rPr>
          <w:color w:val="000000" w:themeColor="text1"/>
        </w:rPr>
        <w:t xml:space="preserve">. Light reduction as a result of turbidity, increased nutrient supply, along with lower salinity, are all mechanisms that reduce coral fitness or contribute to higher rates of disease in corals (e.g. Fabricius 2005, Voss and Richardson 2006, Haapkylä </w:t>
      </w:r>
      <w:r w:rsidRPr="00D31C06">
        <w:rPr>
          <w:i/>
          <w:color w:val="000000" w:themeColor="text1"/>
        </w:rPr>
        <w:t>et al.</w:t>
      </w:r>
      <w:r w:rsidRPr="00D31C06">
        <w:rPr>
          <w:color w:val="000000" w:themeColor="text1"/>
        </w:rPr>
        <w:t xml:space="preserve"> 2011</w:t>
      </w:r>
      <w:r w:rsidRPr="00011F6C">
        <w:rPr>
          <w:color w:val="000000" w:themeColor="text1"/>
        </w:rPr>
        <w:t xml:space="preserve">). </w:t>
      </w:r>
      <w:r w:rsidR="00AF399C">
        <w:rPr>
          <w:color w:val="000000" w:themeColor="text1"/>
        </w:rPr>
        <w:t xml:space="preserve">In the event of </w:t>
      </w:r>
      <w:r w:rsidR="009F10FF" w:rsidRPr="00011F6C">
        <w:rPr>
          <w:color w:val="000000" w:themeColor="text1"/>
        </w:rPr>
        <w:t>a return to lower flows</w:t>
      </w:r>
      <w:r w:rsidR="00A75529">
        <w:rPr>
          <w:color w:val="000000" w:themeColor="text1"/>
        </w:rPr>
        <w:t>,</w:t>
      </w:r>
      <w:r w:rsidR="009F10FF" w:rsidRPr="00011F6C">
        <w:rPr>
          <w:color w:val="000000" w:themeColor="text1"/>
        </w:rPr>
        <w:t xml:space="preserve"> the rate at which the current suppression of resilience is reversed will help </w:t>
      </w:r>
      <w:r w:rsidR="00B433EA">
        <w:rPr>
          <w:color w:val="000000" w:themeColor="text1"/>
        </w:rPr>
        <w:t>to</w:t>
      </w:r>
      <w:r w:rsidR="009F10FF" w:rsidRPr="00011F6C">
        <w:rPr>
          <w:color w:val="000000" w:themeColor="text1"/>
        </w:rPr>
        <w:t xml:space="preserve"> assess the longer term impacts of runoff on the ecology of </w:t>
      </w:r>
      <w:r w:rsidR="009F10FF">
        <w:rPr>
          <w:color w:val="000000" w:themeColor="text1"/>
        </w:rPr>
        <w:t xml:space="preserve">the </w:t>
      </w:r>
      <w:r w:rsidR="009F10FF" w:rsidRPr="00011F6C">
        <w:rPr>
          <w:color w:val="000000" w:themeColor="text1"/>
        </w:rPr>
        <w:t>reefs in this region.</w:t>
      </w:r>
      <w:r w:rsidR="009F10FF">
        <w:rPr>
          <w:color w:val="000000" w:themeColor="text1"/>
        </w:rPr>
        <w:t xml:space="preserve"> However, g</w:t>
      </w:r>
      <w:r w:rsidRPr="00011F6C">
        <w:rPr>
          <w:color w:val="000000" w:themeColor="text1"/>
        </w:rPr>
        <w:t>iven the highly variable flow of the Fitzroy River</w:t>
      </w:r>
      <w:r w:rsidR="009F10FF">
        <w:rPr>
          <w:color w:val="000000" w:themeColor="text1"/>
        </w:rPr>
        <w:t>,</w:t>
      </w:r>
      <w:r w:rsidRPr="00011F6C">
        <w:rPr>
          <w:color w:val="000000" w:themeColor="text1"/>
        </w:rPr>
        <w:t xml:space="preserve"> periods of low rainfall</w:t>
      </w:r>
      <w:r w:rsidR="009F10FF">
        <w:rPr>
          <w:color w:val="000000" w:themeColor="text1"/>
        </w:rPr>
        <w:t>, which in</w:t>
      </w:r>
      <w:r w:rsidRPr="00011F6C">
        <w:rPr>
          <w:color w:val="000000" w:themeColor="text1"/>
        </w:rPr>
        <w:t xml:space="preserve"> </w:t>
      </w:r>
      <w:r w:rsidR="009F10FF">
        <w:rPr>
          <w:color w:val="000000" w:themeColor="text1"/>
        </w:rPr>
        <w:t>t</w:t>
      </w:r>
      <w:r w:rsidRPr="00011F6C">
        <w:rPr>
          <w:color w:val="000000" w:themeColor="text1"/>
        </w:rPr>
        <w:t>h</w:t>
      </w:r>
      <w:r w:rsidR="009F10FF">
        <w:rPr>
          <w:color w:val="000000" w:themeColor="text1"/>
        </w:rPr>
        <w:t>is</w:t>
      </w:r>
      <w:r w:rsidRPr="00011F6C">
        <w:rPr>
          <w:color w:val="000000" w:themeColor="text1"/>
        </w:rPr>
        <w:t xml:space="preserve"> catchment </w:t>
      </w:r>
      <w:r w:rsidR="009F10FF">
        <w:rPr>
          <w:color w:val="000000" w:themeColor="text1"/>
        </w:rPr>
        <w:t xml:space="preserve">may reduce </w:t>
      </w:r>
      <w:r w:rsidRPr="00011F6C">
        <w:rPr>
          <w:color w:val="000000" w:themeColor="text1"/>
        </w:rPr>
        <w:t xml:space="preserve">vegetation cover and so </w:t>
      </w:r>
      <w:r w:rsidR="009F10FF">
        <w:rPr>
          <w:color w:val="000000" w:themeColor="text1"/>
        </w:rPr>
        <w:t>increase the</w:t>
      </w:r>
      <w:r w:rsidRPr="00011F6C">
        <w:rPr>
          <w:color w:val="000000" w:themeColor="text1"/>
        </w:rPr>
        <w:t xml:space="preserve"> </w:t>
      </w:r>
      <w:r w:rsidR="009F10FF">
        <w:rPr>
          <w:color w:val="000000" w:themeColor="text1"/>
        </w:rPr>
        <w:t xml:space="preserve">potential for erosion and </w:t>
      </w:r>
      <w:r w:rsidRPr="00011F6C">
        <w:rPr>
          <w:color w:val="000000" w:themeColor="text1"/>
        </w:rPr>
        <w:t xml:space="preserve">mobilisation of </w:t>
      </w:r>
      <w:r w:rsidR="009F10FF">
        <w:rPr>
          <w:color w:val="000000" w:themeColor="text1"/>
        </w:rPr>
        <w:t xml:space="preserve">catchment soils, </w:t>
      </w:r>
      <w:r w:rsidR="009F10FF" w:rsidRPr="00011F6C">
        <w:rPr>
          <w:color w:val="000000" w:themeColor="text1"/>
        </w:rPr>
        <w:t xml:space="preserve">will inevitably </w:t>
      </w:r>
      <w:r w:rsidR="009F10FF">
        <w:rPr>
          <w:color w:val="000000" w:themeColor="text1"/>
        </w:rPr>
        <w:t xml:space="preserve">be </w:t>
      </w:r>
      <w:r w:rsidR="009F10FF" w:rsidRPr="00011F6C">
        <w:rPr>
          <w:color w:val="000000" w:themeColor="text1"/>
        </w:rPr>
        <w:t>follow</w:t>
      </w:r>
      <w:r w:rsidR="009F10FF">
        <w:rPr>
          <w:color w:val="000000" w:themeColor="text1"/>
        </w:rPr>
        <w:t xml:space="preserve">ed by </w:t>
      </w:r>
      <w:r w:rsidR="00B433EA">
        <w:rPr>
          <w:color w:val="000000" w:themeColor="text1"/>
        </w:rPr>
        <w:t>large</w:t>
      </w:r>
      <w:r w:rsidR="009F10FF">
        <w:rPr>
          <w:color w:val="000000" w:themeColor="text1"/>
        </w:rPr>
        <w:t xml:space="preserve"> </w:t>
      </w:r>
      <w:r w:rsidR="009F10FF" w:rsidRPr="00011F6C">
        <w:rPr>
          <w:color w:val="000000" w:themeColor="text1"/>
        </w:rPr>
        <w:t>flood events</w:t>
      </w:r>
      <w:r w:rsidR="00AF399C">
        <w:rPr>
          <w:color w:val="000000" w:themeColor="text1"/>
        </w:rPr>
        <w:t xml:space="preserve"> carrying this available material into coastal waters.</w:t>
      </w:r>
      <w:r w:rsidRPr="00011F6C">
        <w:rPr>
          <w:color w:val="000000" w:themeColor="text1"/>
        </w:rPr>
        <w:t xml:space="preserve"> </w:t>
      </w:r>
    </w:p>
    <w:p w:rsidR="00BA7AD1" w:rsidRPr="00290C63" w:rsidRDefault="00BA7AD1" w:rsidP="00BA7AD1">
      <w:pPr>
        <w:rPr>
          <w:color w:val="1F497D" w:themeColor="text2"/>
        </w:rPr>
      </w:pPr>
    </w:p>
    <w:p w:rsidR="00290C63" w:rsidRDefault="00290C63" w:rsidP="00290C63"/>
    <w:p w:rsidR="00290C63" w:rsidRDefault="00E30D2A" w:rsidP="00290C63">
      <w:pPr>
        <w:spacing w:before="5" w:after="5"/>
        <w:ind w:left="5" w:right="5"/>
        <w:jc w:val="center"/>
      </w:pPr>
      <w:r>
        <w:rPr>
          <w:noProof/>
          <w:lang w:val="en-AU" w:eastAsia="en-AU"/>
        </w:rPr>
        <w:lastRenderedPageBreak/>
        <w:drawing>
          <wp:inline distT="0" distB="0" distL="0" distR="0" wp14:anchorId="62095119" wp14:editId="1A7911D6">
            <wp:extent cx="5731510" cy="6877812"/>
            <wp:effectExtent l="0" t="0" r="2540" b="0"/>
            <wp:docPr id="218" name="Filename hint" descr="Figure 31 Water quality trends in the Fitzroy region. &#10;Water quality index colour coding: dark green- ‘very good’; light green-‘good’; yellow – ‘moderate; orange – ‘poor’; red – ‘very poor’. The water quality index is the aggregate of variables  plotted in with the exception of NOx and calculated as described in Appendix 1.2.3. Trends in manually sampled water quality variables are represented by blue lines with blue shaded areas defining 95% confidence intervals of those trends, black dots represent observed data. Trends of records from ECO FLNTUSB instruments are represented in red, individual records are not displayed. Dashed reference lines indicate guideline values.&#10;" title="Figure 31 Water quality trends in the Fitzroy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 name="Filename hint"/>
                    <pic:cNvPicPr/>
                  </pic:nvPicPr>
                  <pic:blipFill>
                    <a:blip r:embed="rId329"/>
                    <a:stretch>
                      <a:fillRect/>
                    </a:stretch>
                  </pic:blipFill>
                  <pic:spPr>
                    <a:xfrm>
                      <a:off x="0" y="0"/>
                      <a:ext cx="5731510" cy="6877812"/>
                    </a:xfrm>
                    <a:prstGeom prst="rect">
                      <a:avLst/>
                    </a:prstGeom>
                  </pic:spPr>
                </pic:pic>
              </a:graphicData>
            </a:graphic>
          </wp:inline>
        </w:drawing>
      </w:r>
    </w:p>
    <w:p w:rsidR="009B247A" w:rsidRDefault="009B247A" w:rsidP="007001AD">
      <w:pPr>
        <w:pStyle w:val="Caption"/>
      </w:pPr>
      <w:bookmarkStart w:id="105" w:name="_Toc392930511"/>
      <w:r>
        <w:t xml:space="preserve">Figure </w:t>
      </w:r>
      <w:r>
        <w:fldChar w:fldCharType="begin"/>
      </w:r>
      <w:r>
        <w:instrText xml:space="preserve"> SEQ Figure \* ARABIC </w:instrText>
      </w:r>
      <w:r>
        <w:fldChar w:fldCharType="separate"/>
      </w:r>
      <w:r w:rsidR="00D523D3">
        <w:rPr>
          <w:noProof/>
        </w:rPr>
        <w:t>31</w:t>
      </w:r>
      <w:r>
        <w:fldChar w:fldCharType="end"/>
      </w:r>
      <w:r w:rsidR="003D0F00">
        <w:tab/>
      </w:r>
      <w:r w:rsidR="00BD1AD9">
        <w:tab/>
      </w:r>
      <w:r w:rsidR="00114ABC">
        <w:t>Water quality trends in the Fitzroy region.</w:t>
      </w:r>
      <w:bookmarkEnd w:id="105"/>
      <w:r w:rsidR="00114ABC">
        <w:t xml:space="preserve"> </w:t>
      </w:r>
    </w:p>
    <w:p w:rsidR="00FE7D66" w:rsidRPr="003B1E23" w:rsidRDefault="00FE7D66" w:rsidP="00FE7D66">
      <w:r w:rsidRPr="00133452">
        <w:rPr>
          <w:rStyle w:val="IntenseReference"/>
        </w:rPr>
        <w:t>Water quality index colour coding: dark green- ‘very good’; light green-‘good’; yellow – ‘moderate; orange – ‘poor’; red – ‘very poor’</w:t>
      </w:r>
      <w:r>
        <w:rPr>
          <w:rStyle w:val="IntenseReference"/>
        </w:rPr>
        <w:t xml:space="preserve">. The water quality index is </w:t>
      </w:r>
      <w:r w:rsidR="0029414A">
        <w:rPr>
          <w:rStyle w:val="IntenseReference"/>
        </w:rPr>
        <w:t>the aggregate</w:t>
      </w:r>
      <w:r>
        <w:rPr>
          <w:rStyle w:val="IntenseReference"/>
        </w:rPr>
        <w:t xml:space="preserve"> of variables  plotted in with the exception of NOx and calculated as described in Appendix 1</w:t>
      </w:r>
      <w:r w:rsidR="003253E1">
        <w:rPr>
          <w:rStyle w:val="IntenseReference"/>
        </w:rPr>
        <w:t>.2.3</w:t>
      </w:r>
      <w:r>
        <w:rPr>
          <w:rStyle w:val="IntenseReference"/>
        </w:rPr>
        <w:t xml:space="preserve">. </w:t>
      </w:r>
      <w:r w:rsidRPr="00133452">
        <w:rPr>
          <w:rStyle w:val="IntenseReference"/>
        </w:rPr>
        <w:t>Trends in manually sampled water quality variables are represented by blue lines with blue shaded areas defining 95% confidence intervals of those trends, black dots represent observed data. Trends of records from ECO FLNTUSB instruments are represented in red, individual records are not displayed.</w:t>
      </w:r>
      <w:r>
        <w:rPr>
          <w:rStyle w:val="IntenseReference"/>
        </w:rPr>
        <w:t xml:space="preserve"> Dashed reference lines indicate guideline values.</w:t>
      </w:r>
    </w:p>
    <w:p w:rsidR="00BD1AD9" w:rsidRPr="00133452" w:rsidRDefault="00BD1AD9" w:rsidP="00BD1AD9">
      <w:pPr>
        <w:pStyle w:val="Caption"/>
        <w:jc w:val="both"/>
        <w:rPr>
          <w:rStyle w:val="IntenseReference"/>
        </w:rPr>
      </w:pPr>
    </w:p>
    <w:p w:rsidR="007001AD" w:rsidRPr="009B247A" w:rsidRDefault="007001AD" w:rsidP="007001AD">
      <w:pPr>
        <w:pStyle w:val="Caption"/>
        <w:rPr>
          <w:rStyle w:val="IntenseReference"/>
        </w:rPr>
      </w:pPr>
    </w:p>
    <w:p w:rsidR="00290C63" w:rsidRDefault="00290C63" w:rsidP="00290C63">
      <w:pPr>
        <w:pStyle w:val="Caption"/>
      </w:pPr>
    </w:p>
    <w:p w:rsidR="00290C63" w:rsidRDefault="000F73A9" w:rsidP="00290C63">
      <w:pPr>
        <w:spacing w:before="5" w:after="5"/>
        <w:ind w:left="5" w:right="5"/>
        <w:jc w:val="center"/>
      </w:pPr>
      <w:r>
        <w:rPr>
          <w:noProof/>
          <w:lang w:val="en-AU" w:eastAsia="en-AU"/>
        </w:rPr>
        <w:lastRenderedPageBreak/>
        <w:drawing>
          <wp:inline distT="0" distB="0" distL="0" distR="0" wp14:anchorId="31AE0BD8" wp14:editId="7D0933C8">
            <wp:extent cx="5731510" cy="6877812"/>
            <wp:effectExtent l="0" t="0" r="2540" b="0"/>
            <wp:docPr id="51" name="Filename hint" descr="Figure 32 Coral reef community and sediment quality trends in the Fitzroy region. &#10;Coral health index colour coding: dark green- ‘very good’; light green-‘good’; yellow – ‘moderate; orange – ‘poor’; red – ‘very poor’. Coral index is calculated from variables plotted in d, f, h, along with the derived estimate of “rate of cover increase” as described in Appendix 1.3.7.Trends in Foram index, sediment and benthic community variables are represented by blue lines with blue shaded areas defining 95% confidence intervals of those trends, grey lines represent observed profiles averaged over depths at individual reefs.&#10;" title="Figure 32 Coral reef community and sediment quality trends in the Fitzroy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 name="Filename hint"/>
                    <pic:cNvPicPr/>
                  </pic:nvPicPr>
                  <pic:blipFill>
                    <a:blip r:embed="rId330"/>
                    <a:stretch>
                      <a:fillRect/>
                    </a:stretch>
                  </pic:blipFill>
                  <pic:spPr>
                    <a:xfrm>
                      <a:off x="0" y="0"/>
                      <a:ext cx="5731510" cy="6877812"/>
                    </a:xfrm>
                    <a:prstGeom prst="rect">
                      <a:avLst/>
                    </a:prstGeom>
                  </pic:spPr>
                </pic:pic>
              </a:graphicData>
            </a:graphic>
          </wp:inline>
        </w:drawing>
      </w:r>
    </w:p>
    <w:p w:rsidR="009B247A" w:rsidRDefault="009B247A" w:rsidP="001252B2">
      <w:pPr>
        <w:pStyle w:val="Caption"/>
      </w:pPr>
      <w:bookmarkStart w:id="106" w:name="_Toc392930512"/>
      <w:r>
        <w:t xml:space="preserve">Figure </w:t>
      </w:r>
      <w:r>
        <w:fldChar w:fldCharType="begin"/>
      </w:r>
      <w:r>
        <w:instrText xml:space="preserve"> SEQ Figure \* ARABIC </w:instrText>
      </w:r>
      <w:r>
        <w:fldChar w:fldCharType="separate"/>
      </w:r>
      <w:r w:rsidR="00D523D3">
        <w:rPr>
          <w:noProof/>
        </w:rPr>
        <w:t>32</w:t>
      </w:r>
      <w:r>
        <w:fldChar w:fldCharType="end"/>
      </w:r>
      <w:r w:rsidR="00BD1AD9">
        <w:tab/>
      </w:r>
      <w:r w:rsidR="003D0F00">
        <w:tab/>
      </w:r>
      <w:r w:rsidR="001252B2">
        <w:t xml:space="preserve">Coral reef community and sediment quality trends in the </w:t>
      </w:r>
      <w:r w:rsidR="006208A8">
        <w:t>Fitzroy</w:t>
      </w:r>
      <w:r w:rsidR="001252B2">
        <w:t xml:space="preserve"> region.</w:t>
      </w:r>
      <w:bookmarkEnd w:id="106"/>
      <w:r w:rsidR="001252B2">
        <w:t xml:space="preserve"> </w:t>
      </w:r>
    </w:p>
    <w:p w:rsidR="007E07EB" w:rsidRDefault="006F3017" w:rsidP="001A2999">
      <w:pPr>
        <w:rPr>
          <w:rStyle w:val="Heading3Char"/>
          <w:sz w:val="36"/>
          <w:szCs w:val="28"/>
        </w:rPr>
      </w:pPr>
      <w:r w:rsidRPr="00B21399">
        <w:rPr>
          <w:rStyle w:val="IntenseReference"/>
        </w:rPr>
        <w:t xml:space="preserve">Coral health index colour coding: dark green- ‘very good’; light green-‘good’; yellow – ‘moderate; orange – ‘poor’; red – ‘very poor’. </w:t>
      </w:r>
      <w:r>
        <w:rPr>
          <w:rStyle w:val="IntenseReference"/>
        </w:rPr>
        <w:t xml:space="preserve">Coral index is calculated from variables plotted </w:t>
      </w:r>
      <w:r w:rsidR="0029414A">
        <w:rPr>
          <w:rStyle w:val="IntenseReference"/>
        </w:rPr>
        <w:t>in d</w:t>
      </w:r>
      <w:r>
        <w:rPr>
          <w:rStyle w:val="IntenseReference"/>
        </w:rPr>
        <w:t xml:space="preserve">, f, h, along with the derived estimate of “rate of cover increase” as described </w:t>
      </w:r>
      <w:r w:rsidR="0029414A">
        <w:rPr>
          <w:rStyle w:val="IntenseReference"/>
        </w:rPr>
        <w:t>in Appendix</w:t>
      </w:r>
      <w:r>
        <w:rPr>
          <w:rStyle w:val="IntenseReference"/>
        </w:rPr>
        <w:t xml:space="preserve"> 1</w:t>
      </w:r>
      <w:r w:rsidR="003253E1">
        <w:rPr>
          <w:rStyle w:val="IntenseReference"/>
        </w:rPr>
        <w:t>.3</w:t>
      </w:r>
      <w:r w:rsidR="00C93074">
        <w:rPr>
          <w:rStyle w:val="IntenseReference"/>
        </w:rPr>
        <w:t>.7</w:t>
      </w:r>
      <w:r>
        <w:rPr>
          <w:rStyle w:val="IntenseReference"/>
        </w:rPr>
        <w:t>.</w:t>
      </w:r>
      <w:r w:rsidRPr="00B21399">
        <w:rPr>
          <w:rStyle w:val="IntenseReference"/>
        </w:rPr>
        <w:t xml:space="preserve">Trends in Foram index, sediment and benthic community variables are represented by blue lines with blue shaded areas defining 95% confidence intervals of those trends, grey lines represent observed profiles </w:t>
      </w:r>
      <w:r w:rsidR="000F73A9">
        <w:rPr>
          <w:rStyle w:val="IntenseReference"/>
        </w:rPr>
        <w:t xml:space="preserve">averaged over depths </w:t>
      </w:r>
      <w:r w:rsidRPr="00B21399">
        <w:rPr>
          <w:rStyle w:val="IntenseReference"/>
        </w:rPr>
        <w:t>at individual reefs.</w:t>
      </w:r>
      <w:bookmarkEnd w:id="100"/>
      <w:r w:rsidR="00F51EB1" w:rsidRPr="00290C63">
        <w:rPr>
          <w:rStyle w:val="Heading3Char"/>
          <w:color w:val="1F497D" w:themeColor="text2"/>
          <w:sz w:val="36"/>
          <w:szCs w:val="28"/>
        </w:rPr>
        <w:br w:type="page"/>
      </w:r>
    </w:p>
    <w:p w:rsidR="007E07EB" w:rsidRDefault="00B433EA" w:rsidP="00B433EA">
      <w:pPr>
        <w:pStyle w:val="Heading2"/>
      </w:pPr>
      <w:bookmarkStart w:id="107" w:name="_Toc393133581"/>
      <w:r>
        <w:lastRenderedPageBreak/>
        <w:t>3</w:t>
      </w:r>
      <w:r w:rsidR="007E07EB">
        <w:t>.</w:t>
      </w:r>
      <w:r w:rsidR="00B77733">
        <w:t>2</w:t>
      </w:r>
      <w:r w:rsidR="007E07EB" w:rsidRPr="001414D8">
        <w:tab/>
      </w:r>
      <w:r>
        <w:t>Case study: Trends in c</w:t>
      </w:r>
      <w:r w:rsidR="007E07EB">
        <w:t>oral settlement</w:t>
      </w:r>
      <w:bookmarkEnd w:id="107"/>
    </w:p>
    <w:p w:rsidR="007E07EB" w:rsidRDefault="00E52398" w:rsidP="00A36AB6">
      <w:r>
        <w:t>This c</w:t>
      </w:r>
      <w:r w:rsidR="00252D31">
        <w:t>ase study is included as the decision has been made to discontinue this component of the coral reef monitoring program. As such</w:t>
      </w:r>
      <w:r w:rsidR="00767AEF">
        <w:t>,</w:t>
      </w:r>
      <w:r w:rsidR="00252D31">
        <w:t xml:space="preserve"> it is timely to highlight the main points of relevance to water quality within the data.  </w:t>
      </w:r>
    </w:p>
    <w:p w:rsidR="00FC1226" w:rsidRDefault="00FC1226" w:rsidP="00A36AB6"/>
    <w:p w:rsidR="00C05902" w:rsidRDefault="004853E1" w:rsidP="009147A1">
      <w:r w:rsidRPr="009147A1">
        <w:t>Replenishment of scleractinian corals through recruitment is critical for the long-term resilience of reef communities facing increasing pressures from stressors such as thermal bleaching</w:t>
      </w:r>
      <w:r w:rsidRPr="00252D31">
        <w:t xml:space="preserve">, </w:t>
      </w:r>
      <w:r w:rsidR="00252D31" w:rsidRPr="00252D31">
        <w:t xml:space="preserve">crown-of-thorns </w:t>
      </w:r>
      <w:r w:rsidR="00EC2A9A">
        <w:t>seastars</w:t>
      </w:r>
      <w:r w:rsidR="00B77733" w:rsidRPr="00252D31">
        <w:t xml:space="preserve"> </w:t>
      </w:r>
      <w:r w:rsidRPr="009147A1">
        <w:t xml:space="preserve">outbreaks, and </w:t>
      </w:r>
      <w:r w:rsidR="00B77733">
        <w:t xml:space="preserve">coral </w:t>
      </w:r>
      <w:r w:rsidRPr="009147A1">
        <w:t xml:space="preserve">disease (Bruno </w:t>
      </w:r>
      <w:r w:rsidRPr="007815A1">
        <w:rPr>
          <w:i/>
        </w:rPr>
        <w:t>et al.</w:t>
      </w:r>
      <w:r w:rsidRPr="009147A1">
        <w:t xml:space="preserve"> 2009, Chin </w:t>
      </w:r>
      <w:r w:rsidRPr="007815A1">
        <w:rPr>
          <w:i/>
        </w:rPr>
        <w:t>et al.</w:t>
      </w:r>
      <w:r w:rsidRPr="009147A1">
        <w:t xml:space="preserve"> 2011). Where reefs are </w:t>
      </w:r>
      <w:r w:rsidR="00B77733">
        <w:t>located close</w:t>
      </w:r>
      <w:r w:rsidRPr="009147A1">
        <w:t xml:space="preserve"> to coast</w:t>
      </w:r>
      <w:r w:rsidR="00B77733">
        <w:t xml:space="preserve">s </w:t>
      </w:r>
      <w:r w:rsidRPr="009147A1">
        <w:t>and subject to discharge from river systems, coral communities are at risk from the additional stressors of high turbidity, sedimentation, nutrient enrichment, pollutants and hyposalinity (Fabricius 2005</w:t>
      </w:r>
      <w:r w:rsidR="00B77733">
        <w:t>, 2011</w:t>
      </w:r>
      <w:r w:rsidR="00252D31">
        <w:t xml:space="preserve">, Berkelmans </w:t>
      </w:r>
      <w:r w:rsidR="00252D31" w:rsidRPr="00252D31">
        <w:rPr>
          <w:i/>
        </w:rPr>
        <w:t>et al.</w:t>
      </w:r>
      <w:r w:rsidR="00252D31">
        <w:t xml:space="preserve"> 2012</w:t>
      </w:r>
      <w:r w:rsidRPr="009147A1">
        <w:t xml:space="preserve">). Successful recruitment requires </w:t>
      </w:r>
      <w:r w:rsidR="00B77733">
        <w:t>survival of coral larvae</w:t>
      </w:r>
      <w:r w:rsidR="00767AEF">
        <w:t>;</w:t>
      </w:r>
      <w:r w:rsidR="00B77733">
        <w:t xml:space="preserve"> from fertilisation to </w:t>
      </w:r>
      <w:r w:rsidR="00B77733">
        <w:rPr>
          <w:rFonts w:eastAsia="Calibri"/>
        </w:rPr>
        <w:t>settlement and metamorphosis on suitable</w:t>
      </w:r>
      <w:r w:rsidRPr="009147A1">
        <w:rPr>
          <w:rFonts w:eastAsia="Calibri"/>
        </w:rPr>
        <w:t xml:space="preserve"> substrat</w:t>
      </w:r>
      <w:r w:rsidR="00B77733">
        <w:rPr>
          <w:rFonts w:eastAsia="Calibri"/>
        </w:rPr>
        <w:t>a</w:t>
      </w:r>
      <w:r w:rsidRPr="009147A1">
        <w:rPr>
          <w:rFonts w:eastAsia="Calibri"/>
        </w:rPr>
        <w:t>. While the process of coral recruitment has been the subject of increasing experimental research, no long</w:t>
      </w:r>
      <w:r w:rsidR="00B77733">
        <w:rPr>
          <w:rFonts w:eastAsia="Calibri"/>
        </w:rPr>
        <w:t>-</w:t>
      </w:r>
      <w:r w:rsidRPr="009147A1">
        <w:rPr>
          <w:rFonts w:eastAsia="Calibri"/>
        </w:rPr>
        <w:t xml:space="preserve">term field studies have been carried out that enable us to derive predictive models of recruitment that support the management of reef resilience. </w:t>
      </w:r>
      <w:r w:rsidR="00B77733">
        <w:rPr>
          <w:rFonts w:eastAsia="Calibri"/>
        </w:rPr>
        <w:t xml:space="preserve">This component of the MMP inshore coral reef monitoring </w:t>
      </w:r>
      <w:r w:rsidRPr="009147A1">
        <w:rPr>
          <w:rFonts w:eastAsia="Calibri"/>
        </w:rPr>
        <w:t xml:space="preserve">aimed to </w:t>
      </w:r>
      <w:r w:rsidRPr="009147A1">
        <w:t xml:space="preserve">estimate the extent to which recruitment is influenced by the inshore </w:t>
      </w:r>
      <w:r w:rsidR="0029414A" w:rsidRPr="009147A1">
        <w:t>environment;</w:t>
      </w:r>
      <w:r w:rsidRPr="009147A1">
        <w:t xml:space="preserve"> through monitoring the recruitment of coral larvae </w:t>
      </w:r>
      <w:r w:rsidR="00B77733">
        <w:t>at</w:t>
      </w:r>
      <w:r w:rsidRPr="009147A1">
        <w:t xml:space="preserve"> 12 </w:t>
      </w:r>
      <w:r w:rsidR="00B77733">
        <w:t xml:space="preserve">core </w:t>
      </w:r>
      <w:r w:rsidRPr="009147A1">
        <w:t xml:space="preserve">reefs </w:t>
      </w:r>
      <w:r w:rsidR="00B77733">
        <w:t>(see Table 1)</w:t>
      </w:r>
      <w:r w:rsidRPr="009147A1">
        <w:t xml:space="preserve">. </w:t>
      </w:r>
    </w:p>
    <w:p w:rsidR="000F0DD5" w:rsidRDefault="000F0DD5" w:rsidP="00BF3B01"/>
    <w:p w:rsidR="000F0DD5" w:rsidRPr="002F1BDD" w:rsidRDefault="000F0DD5" w:rsidP="002F1BDD">
      <w:pPr>
        <w:pStyle w:val="Heading4"/>
      </w:pPr>
      <w:r w:rsidRPr="002F1BDD">
        <w:t>Methods</w:t>
      </w:r>
    </w:p>
    <w:p w:rsidR="004853E1" w:rsidRPr="009147A1" w:rsidRDefault="00C05902" w:rsidP="009147A1">
      <w:r>
        <w:t>For this case study</w:t>
      </w:r>
      <w:r w:rsidR="004853E1" w:rsidRPr="009147A1">
        <w:t xml:space="preserve">, we focused on </w:t>
      </w:r>
      <w:r>
        <w:t xml:space="preserve">the analyses of </w:t>
      </w:r>
      <w:r w:rsidR="004853E1" w:rsidRPr="009147A1">
        <w:t xml:space="preserve">a </w:t>
      </w:r>
      <w:r>
        <w:t xml:space="preserve">number of indicators </w:t>
      </w:r>
      <w:r w:rsidR="004853E1" w:rsidRPr="009147A1">
        <w:t xml:space="preserve">considered to be potential </w:t>
      </w:r>
      <w:r>
        <w:t>explanatory variables</w:t>
      </w:r>
      <w:r w:rsidR="004853E1" w:rsidRPr="009147A1">
        <w:t xml:space="preserve"> of </w:t>
      </w:r>
      <w:r w:rsidR="00207CA6">
        <w:t xml:space="preserve">the observed </w:t>
      </w:r>
      <w:r w:rsidR="004853E1" w:rsidRPr="009147A1">
        <w:t>recruitment</w:t>
      </w:r>
      <w:r w:rsidR="00207CA6">
        <w:t xml:space="preserve"> pattern. Most of these variables</w:t>
      </w:r>
      <w:r>
        <w:t xml:space="preserve"> were </w:t>
      </w:r>
      <w:r w:rsidR="00207CA6">
        <w:t xml:space="preserve">routinely </w:t>
      </w:r>
      <w:r>
        <w:t xml:space="preserve">collected </w:t>
      </w:r>
      <w:r w:rsidRPr="009147A1">
        <w:t>as part of the MMP</w:t>
      </w:r>
      <w:r>
        <w:t xml:space="preserve">: </w:t>
      </w:r>
    </w:p>
    <w:p w:rsidR="004853E1" w:rsidRPr="009147A1" w:rsidRDefault="004853E1" w:rsidP="009147A1"/>
    <w:p w:rsidR="004853E1" w:rsidRPr="00C05902" w:rsidRDefault="004853E1" w:rsidP="00E94E33">
      <w:pPr>
        <w:pStyle w:val="ListParagraph"/>
        <w:numPr>
          <w:ilvl w:val="0"/>
          <w:numId w:val="19"/>
        </w:numPr>
        <w:rPr>
          <w:rFonts w:cs="Arial"/>
          <w:szCs w:val="22"/>
        </w:rPr>
      </w:pPr>
      <w:r w:rsidRPr="00C05902">
        <w:rPr>
          <w:rFonts w:cs="Arial"/>
          <w:szCs w:val="22"/>
        </w:rPr>
        <w:t>Cover of ad</w:t>
      </w:r>
      <w:r w:rsidR="00C05902">
        <w:rPr>
          <w:rFonts w:cs="Arial"/>
          <w:szCs w:val="22"/>
        </w:rPr>
        <w:t xml:space="preserve">ult </w:t>
      </w:r>
      <w:r w:rsidR="00081AAC">
        <w:rPr>
          <w:rFonts w:cs="Arial"/>
          <w:szCs w:val="22"/>
        </w:rPr>
        <w:t xml:space="preserve">hard </w:t>
      </w:r>
      <w:r w:rsidR="00C05902">
        <w:rPr>
          <w:rFonts w:cs="Arial"/>
          <w:szCs w:val="22"/>
        </w:rPr>
        <w:t xml:space="preserve">corals, </w:t>
      </w:r>
      <w:r w:rsidR="00081AAC" w:rsidRPr="00C05902">
        <w:rPr>
          <w:rFonts w:cs="Arial"/>
          <w:szCs w:val="22"/>
        </w:rPr>
        <w:t>soft coral</w:t>
      </w:r>
      <w:r w:rsidR="00081AAC">
        <w:rPr>
          <w:rFonts w:cs="Arial"/>
          <w:szCs w:val="22"/>
        </w:rPr>
        <w:t xml:space="preserve">s </w:t>
      </w:r>
      <w:r w:rsidR="00081AAC" w:rsidRPr="00C05902">
        <w:rPr>
          <w:rFonts w:cs="Arial"/>
          <w:szCs w:val="22"/>
        </w:rPr>
        <w:t xml:space="preserve">and </w:t>
      </w:r>
      <w:r w:rsidR="00C05902">
        <w:rPr>
          <w:rFonts w:cs="Arial"/>
          <w:szCs w:val="22"/>
        </w:rPr>
        <w:t>macroalgae</w:t>
      </w:r>
      <w:r w:rsidRPr="00C05902">
        <w:rPr>
          <w:rFonts w:cs="Arial"/>
          <w:szCs w:val="22"/>
        </w:rPr>
        <w:t xml:space="preserve"> </w:t>
      </w:r>
      <w:r w:rsidR="00081AAC">
        <w:rPr>
          <w:rFonts w:cs="Arial"/>
          <w:szCs w:val="22"/>
        </w:rPr>
        <w:t>on the monitored reefs</w:t>
      </w:r>
      <w:r w:rsidR="000F0DD5">
        <w:rPr>
          <w:rFonts w:cs="Arial"/>
          <w:szCs w:val="22"/>
        </w:rPr>
        <w:t>- averaged over 2m and 5m depths</w:t>
      </w:r>
    </w:p>
    <w:p w:rsidR="00207CA6" w:rsidRPr="00C05902" w:rsidRDefault="00207CA6" w:rsidP="00E94E33">
      <w:pPr>
        <w:pStyle w:val="ListParagraph"/>
        <w:numPr>
          <w:ilvl w:val="0"/>
          <w:numId w:val="19"/>
        </w:numPr>
        <w:rPr>
          <w:rFonts w:cs="Arial"/>
          <w:szCs w:val="22"/>
        </w:rPr>
      </w:pPr>
      <w:r>
        <w:rPr>
          <w:rFonts w:cs="Arial"/>
          <w:szCs w:val="22"/>
        </w:rPr>
        <w:t>Cover</w:t>
      </w:r>
      <w:r w:rsidRPr="00C05902">
        <w:rPr>
          <w:rFonts w:cs="Arial"/>
          <w:szCs w:val="22"/>
        </w:rPr>
        <w:t xml:space="preserve"> of encrusting coralline algae (CCA) on settlement tiles </w:t>
      </w:r>
    </w:p>
    <w:p w:rsidR="00207CA6" w:rsidRPr="00C05902" w:rsidRDefault="00207CA6" w:rsidP="00E94E33">
      <w:pPr>
        <w:pStyle w:val="ListParagraph"/>
        <w:numPr>
          <w:ilvl w:val="0"/>
          <w:numId w:val="19"/>
        </w:numPr>
        <w:rPr>
          <w:rFonts w:cs="Arial"/>
          <w:szCs w:val="22"/>
        </w:rPr>
      </w:pPr>
      <w:r w:rsidRPr="00C05902">
        <w:rPr>
          <w:rFonts w:cs="Arial"/>
          <w:szCs w:val="22"/>
        </w:rPr>
        <w:t xml:space="preserve">Water temperature </w:t>
      </w:r>
    </w:p>
    <w:p w:rsidR="00207CA6" w:rsidRPr="00C05902" w:rsidRDefault="00207CA6" w:rsidP="00E94E33">
      <w:pPr>
        <w:pStyle w:val="ListParagraph"/>
        <w:numPr>
          <w:ilvl w:val="0"/>
          <w:numId w:val="19"/>
        </w:numPr>
        <w:rPr>
          <w:rFonts w:cs="Arial"/>
          <w:szCs w:val="22"/>
        </w:rPr>
      </w:pPr>
      <w:r>
        <w:rPr>
          <w:rFonts w:cs="Arial"/>
          <w:szCs w:val="22"/>
        </w:rPr>
        <w:t>T</w:t>
      </w:r>
      <w:r w:rsidRPr="00C05902">
        <w:rPr>
          <w:rFonts w:cs="Arial"/>
          <w:szCs w:val="22"/>
        </w:rPr>
        <w:t xml:space="preserve">urbidity </w:t>
      </w:r>
    </w:p>
    <w:p w:rsidR="00207CA6" w:rsidRPr="00C05902" w:rsidRDefault="00207CA6" w:rsidP="00E94E33">
      <w:pPr>
        <w:pStyle w:val="ListParagraph"/>
        <w:numPr>
          <w:ilvl w:val="0"/>
          <w:numId w:val="19"/>
        </w:numPr>
        <w:rPr>
          <w:rFonts w:cs="Arial"/>
          <w:szCs w:val="22"/>
        </w:rPr>
      </w:pPr>
      <w:r>
        <w:rPr>
          <w:rFonts w:cs="Arial"/>
          <w:szCs w:val="22"/>
        </w:rPr>
        <w:t xml:space="preserve">Concentration of </w:t>
      </w:r>
      <w:r w:rsidR="00B9395C">
        <w:rPr>
          <w:rFonts w:cs="Arial"/>
          <w:szCs w:val="22"/>
        </w:rPr>
        <w:t xml:space="preserve">water column </w:t>
      </w:r>
      <w:r>
        <w:rPr>
          <w:rFonts w:cs="Arial"/>
          <w:szCs w:val="22"/>
        </w:rPr>
        <w:t>c</w:t>
      </w:r>
      <w:r w:rsidRPr="00C05902">
        <w:rPr>
          <w:rFonts w:cs="Arial"/>
          <w:szCs w:val="22"/>
        </w:rPr>
        <w:t xml:space="preserve">hlorophyll </w:t>
      </w:r>
      <w:r w:rsidRPr="00C05902">
        <w:rPr>
          <w:rFonts w:cs="Arial"/>
          <w:i/>
          <w:szCs w:val="22"/>
        </w:rPr>
        <w:t>a</w:t>
      </w:r>
      <w:r w:rsidRPr="00C05902">
        <w:rPr>
          <w:rFonts w:cs="Arial"/>
          <w:szCs w:val="22"/>
        </w:rPr>
        <w:t xml:space="preserve"> </w:t>
      </w:r>
    </w:p>
    <w:p w:rsidR="00207CA6" w:rsidRPr="00C05902" w:rsidRDefault="00207CA6" w:rsidP="00E94E33">
      <w:pPr>
        <w:pStyle w:val="ListParagraph"/>
        <w:numPr>
          <w:ilvl w:val="0"/>
          <w:numId w:val="19"/>
        </w:numPr>
        <w:rPr>
          <w:rFonts w:cs="Arial"/>
          <w:szCs w:val="22"/>
        </w:rPr>
      </w:pPr>
      <w:r w:rsidRPr="00C05902">
        <w:rPr>
          <w:rFonts w:cs="Arial"/>
          <w:szCs w:val="22"/>
        </w:rPr>
        <w:t xml:space="preserve">Grain size and nutrient </w:t>
      </w:r>
      <w:r>
        <w:rPr>
          <w:rFonts w:cs="Arial"/>
          <w:szCs w:val="22"/>
        </w:rPr>
        <w:t>content</w:t>
      </w:r>
      <w:r w:rsidRPr="00C05902">
        <w:rPr>
          <w:rFonts w:cs="Arial"/>
          <w:szCs w:val="22"/>
        </w:rPr>
        <w:t xml:space="preserve"> in surrounding </w:t>
      </w:r>
      <w:r>
        <w:rPr>
          <w:rFonts w:cs="Arial"/>
          <w:szCs w:val="22"/>
        </w:rPr>
        <w:t xml:space="preserve">reefal </w:t>
      </w:r>
      <w:r w:rsidRPr="00C05902">
        <w:rPr>
          <w:rFonts w:cs="Arial"/>
          <w:szCs w:val="22"/>
        </w:rPr>
        <w:t xml:space="preserve">sediment </w:t>
      </w:r>
    </w:p>
    <w:p w:rsidR="007E07EB" w:rsidRPr="009147A1" w:rsidRDefault="007E07EB" w:rsidP="009147A1"/>
    <w:p w:rsidR="004853E1" w:rsidRPr="009147A1" w:rsidRDefault="004853E1" w:rsidP="009147A1">
      <w:r w:rsidRPr="009147A1">
        <w:t xml:space="preserve">Coral settlement was estimated </w:t>
      </w:r>
      <w:r w:rsidR="000F0DD5">
        <w:t xml:space="preserve">at 5m depths </w:t>
      </w:r>
      <w:r w:rsidRPr="009147A1">
        <w:t>at the 12 core reefs (</w:t>
      </w:r>
      <w:r w:rsidR="003F2DDD">
        <w:t>Figure 2</w:t>
      </w:r>
      <w:r w:rsidR="00C05902">
        <w:t>, Table 1</w:t>
      </w:r>
      <w:r w:rsidRPr="009147A1">
        <w:t xml:space="preserve">) </w:t>
      </w:r>
      <w:r w:rsidR="00B9395C">
        <w:t xml:space="preserve">using settlement tiles: </w:t>
      </w:r>
      <w:r w:rsidRPr="009147A1">
        <w:t>as describe</w:t>
      </w:r>
      <w:r w:rsidR="00C05902">
        <w:t>d</w:t>
      </w:r>
      <w:r w:rsidRPr="009147A1">
        <w:t xml:space="preserve"> in Appendix </w:t>
      </w:r>
      <w:r w:rsidR="00C05902">
        <w:t>1</w:t>
      </w:r>
      <w:r w:rsidR="00C93074">
        <w:t>.3.2</w:t>
      </w:r>
      <w:r w:rsidRPr="009147A1">
        <w:t>.</w:t>
      </w:r>
    </w:p>
    <w:p w:rsidR="004853E1" w:rsidRPr="009147A1" w:rsidRDefault="004853E1" w:rsidP="009147A1"/>
    <w:p w:rsidR="0097762F" w:rsidRDefault="004853E1" w:rsidP="009147A1">
      <w:pPr>
        <w:rPr>
          <w:color w:val="000000"/>
          <w:lang w:eastAsia="en-AU"/>
        </w:rPr>
      </w:pPr>
      <w:r w:rsidRPr="009147A1">
        <w:rPr>
          <w:color w:val="000000"/>
          <w:lang w:eastAsia="en-AU"/>
        </w:rPr>
        <w:t xml:space="preserve">To investigate possible factors contributing to the substantial variability in settlement </w:t>
      </w:r>
      <w:r w:rsidR="0097762F">
        <w:rPr>
          <w:color w:val="000000"/>
          <w:lang w:eastAsia="en-AU"/>
        </w:rPr>
        <w:t>we separately analysed the data to explore those variables contributing to inter-annual variability within reefs and then the differences in mean settlement between reefs.</w:t>
      </w:r>
    </w:p>
    <w:p w:rsidR="0097762F" w:rsidRDefault="0097762F" w:rsidP="009147A1">
      <w:pPr>
        <w:rPr>
          <w:color w:val="000000"/>
          <w:lang w:eastAsia="en-AU"/>
        </w:rPr>
      </w:pPr>
    </w:p>
    <w:p w:rsidR="004853E1" w:rsidRDefault="004853E1" w:rsidP="009147A1">
      <w:pPr>
        <w:rPr>
          <w:color w:val="000000"/>
          <w:lang w:eastAsia="en-AU"/>
        </w:rPr>
      </w:pPr>
      <w:r w:rsidRPr="009147A1">
        <w:rPr>
          <w:lang w:eastAsia="en-AU"/>
        </w:rPr>
        <w:t xml:space="preserve">Temporal variation in settlement was investigated using linear mixed effects models </w:t>
      </w:r>
      <w:r w:rsidR="009B5B1A">
        <w:rPr>
          <w:lang w:eastAsia="en-AU"/>
        </w:rPr>
        <w:t>(LMM, (Pinheiro and Bates, 2000</w:t>
      </w:r>
      <w:r w:rsidRPr="009147A1">
        <w:rPr>
          <w:lang w:eastAsia="en-AU"/>
        </w:rPr>
        <w:t xml:space="preserve">). </w:t>
      </w:r>
      <w:r w:rsidR="00E93649" w:rsidRPr="009147A1">
        <w:rPr>
          <w:color w:val="000000"/>
          <w:lang w:eastAsia="en-AU"/>
        </w:rPr>
        <w:t>Individual reefs were included as random effects to account for spatial variation, pseudo</w:t>
      </w:r>
      <w:r w:rsidR="00E93649">
        <w:rPr>
          <w:color w:val="000000"/>
          <w:lang w:eastAsia="en-AU"/>
        </w:rPr>
        <w:t>-</w:t>
      </w:r>
      <w:r w:rsidR="00E93649" w:rsidRPr="009147A1">
        <w:rPr>
          <w:color w:val="000000"/>
          <w:lang w:eastAsia="en-AU"/>
        </w:rPr>
        <w:t>replication and temporal auto</w:t>
      </w:r>
      <w:r w:rsidR="00E93649">
        <w:rPr>
          <w:color w:val="000000"/>
          <w:lang w:eastAsia="en-AU"/>
        </w:rPr>
        <w:t>-</w:t>
      </w:r>
      <w:r w:rsidR="00E93649" w:rsidRPr="009147A1">
        <w:rPr>
          <w:color w:val="000000"/>
          <w:lang w:eastAsia="en-AU"/>
        </w:rPr>
        <w:t xml:space="preserve">correlation arising from multiple and repeated observations from the same reefs. To improve normality and reduce heteroskedasticity, the response was logarithmically transformed. </w:t>
      </w:r>
      <w:r w:rsidR="00E93649">
        <w:rPr>
          <w:color w:val="000000"/>
          <w:lang w:eastAsia="en-AU"/>
        </w:rPr>
        <w:t xml:space="preserve"> </w:t>
      </w:r>
      <w:r w:rsidR="0097762F">
        <w:rPr>
          <w:color w:val="000000"/>
          <w:lang w:eastAsia="en-AU"/>
        </w:rPr>
        <w:t>G</w:t>
      </w:r>
      <w:r w:rsidR="0097762F" w:rsidRPr="009147A1">
        <w:rPr>
          <w:color w:val="000000"/>
          <w:lang w:eastAsia="en-AU"/>
        </w:rPr>
        <w:t xml:space="preserve">iven the substantial </w:t>
      </w:r>
      <w:r w:rsidR="0097762F">
        <w:rPr>
          <w:color w:val="000000"/>
          <w:lang w:eastAsia="en-AU"/>
        </w:rPr>
        <w:t xml:space="preserve">variation of the </w:t>
      </w:r>
      <w:r w:rsidR="0097762F" w:rsidRPr="009147A1">
        <w:rPr>
          <w:color w:val="000000"/>
          <w:lang w:eastAsia="en-AU"/>
        </w:rPr>
        <w:t xml:space="preserve">explanatory variables between reefs, all explanatory variables (with the exception of </w:t>
      </w:r>
      <w:r w:rsidR="0097762F">
        <w:rPr>
          <w:color w:val="000000"/>
          <w:lang w:eastAsia="en-AU"/>
        </w:rPr>
        <w:t xml:space="preserve">sampling </w:t>
      </w:r>
      <w:r w:rsidR="0097762F" w:rsidRPr="009147A1">
        <w:rPr>
          <w:color w:val="000000"/>
          <w:lang w:eastAsia="en-AU"/>
        </w:rPr>
        <w:t>years) were centred within reefs by subtracting the reef</w:t>
      </w:r>
      <w:r w:rsidR="0097762F">
        <w:rPr>
          <w:color w:val="000000"/>
          <w:lang w:eastAsia="en-AU"/>
        </w:rPr>
        <w:t>-</w:t>
      </w:r>
      <w:r w:rsidR="0097762F" w:rsidRPr="009147A1">
        <w:rPr>
          <w:color w:val="000000"/>
          <w:lang w:eastAsia="en-AU"/>
        </w:rPr>
        <w:t xml:space="preserve">level mean and then scaled by dividing each observation by the pre-centred mean.  </w:t>
      </w:r>
      <w:r w:rsidR="00E93649">
        <w:rPr>
          <w:color w:val="000000"/>
          <w:lang w:eastAsia="en-AU"/>
        </w:rPr>
        <w:t>Model selection</w:t>
      </w:r>
      <w:r w:rsidR="00592714">
        <w:rPr>
          <w:color w:val="000000"/>
          <w:lang w:eastAsia="en-AU"/>
        </w:rPr>
        <w:t xml:space="preserve">, was used to identify those variables that explained any of the </w:t>
      </w:r>
      <w:r w:rsidR="00017C0A">
        <w:rPr>
          <w:color w:val="000000"/>
          <w:lang w:eastAsia="en-AU"/>
        </w:rPr>
        <w:t xml:space="preserve">observed </w:t>
      </w:r>
      <w:r w:rsidR="00592714">
        <w:rPr>
          <w:color w:val="000000"/>
          <w:lang w:eastAsia="en-AU"/>
        </w:rPr>
        <w:t>variability in settlement</w:t>
      </w:r>
      <w:r w:rsidR="00017C0A">
        <w:rPr>
          <w:color w:val="000000"/>
          <w:lang w:eastAsia="en-AU"/>
        </w:rPr>
        <w:t>, by comparing Akaike information criteria values (AIC) across the</w:t>
      </w:r>
      <w:r w:rsidR="00E93649">
        <w:rPr>
          <w:color w:val="000000"/>
          <w:lang w:eastAsia="en-AU"/>
        </w:rPr>
        <w:t xml:space="preserve"> suite of </w:t>
      </w:r>
      <w:r w:rsidR="00E93649">
        <w:rPr>
          <w:lang w:eastAsia="en-AU"/>
        </w:rPr>
        <w:t>c</w:t>
      </w:r>
      <w:r w:rsidRPr="009147A1">
        <w:rPr>
          <w:lang w:eastAsia="en-AU"/>
        </w:rPr>
        <w:t>andidate models</w:t>
      </w:r>
      <w:r w:rsidR="00250A36">
        <w:rPr>
          <w:lang w:eastAsia="en-AU"/>
        </w:rPr>
        <w:t>,</w:t>
      </w:r>
      <w:r w:rsidRPr="009147A1">
        <w:rPr>
          <w:lang w:eastAsia="en-AU"/>
        </w:rPr>
        <w:t xml:space="preserve"> </w:t>
      </w:r>
      <w:r w:rsidR="00E93649">
        <w:rPr>
          <w:lang w:eastAsia="en-AU"/>
        </w:rPr>
        <w:t>includ</w:t>
      </w:r>
      <w:r w:rsidR="0097762F">
        <w:rPr>
          <w:lang w:eastAsia="en-AU"/>
        </w:rPr>
        <w:t xml:space="preserve">ing </w:t>
      </w:r>
      <w:r w:rsidRPr="009147A1">
        <w:rPr>
          <w:lang w:eastAsia="en-AU"/>
        </w:rPr>
        <w:t xml:space="preserve">additive fixed effects combinations of the </w:t>
      </w:r>
      <w:r w:rsidR="00834CDC" w:rsidRPr="009147A1">
        <w:rPr>
          <w:color w:val="000000"/>
          <w:lang w:eastAsia="en-AU"/>
        </w:rPr>
        <w:t xml:space="preserve">explanatory variables </w:t>
      </w:r>
      <w:r w:rsidRPr="009147A1">
        <w:rPr>
          <w:color w:val="000000"/>
          <w:lang w:eastAsia="en-AU"/>
        </w:rPr>
        <w:t xml:space="preserve">listed </w:t>
      </w:r>
      <w:r w:rsidR="00017C0A" w:rsidRPr="009147A1">
        <w:rPr>
          <w:color w:val="000000"/>
          <w:lang w:eastAsia="en-AU"/>
        </w:rPr>
        <w:t>above</w:t>
      </w:r>
      <w:r w:rsidR="00017C0A">
        <w:rPr>
          <w:color w:val="000000"/>
          <w:lang w:eastAsia="en-AU"/>
        </w:rPr>
        <w:t>.</w:t>
      </w:r>
      <w:r w:rsidR="00017C0A" w:rsidRPr="009147A1">
        <w:rPr>
          <w:color w:val="000000"/>
          <w:lang w:eastAsia="en-AU"/>
        </w:rPr>
        <w:t xml:space="preserve"> </w:t>
      </w:r>
      <w:r w:rsidRPr="009147A1">
        <w:rPr>
          <w:color w:val="000000"/>
          <w:lang w:eastAsia="en-AU"/>
        </w:rPr>
        <w:t xml:space="preserve">  </w:t>
      </w:r>
    </w:p>
    <w:p w:rsidR="00E93649" w:rsidRDefault="00E93649" w:rsidP="009147A1">
      <w:pPr>
        <w:rPr>
          <w:color w:val="000000"/>
          <w:lang w:eastAsia="en-AU"/>
        </w:rPr>
      </w:pPr>
    </w:p>
    <w:p w:rsidR="00B41657" w:rsidRDefault="00E93649">
      <w:pPr>
        <w:rPr>
          <w:color w:val="000000"/>
          <w:lang w:eastAsia="en-AU"/>
        </w:rPr>
      </w:pPr>
      <w:r>
        <w:rPr>
          <w:color w:val="000000"/>
          <w:lang w:eastAsia="en-AU"/>
        </w:rPr>
        <w:lastRenderedPageBreak/>
        <w:t xml:space="preserve">To investigate possible drivers of the differences </w:t>
      </w:r>
      <w:r w:rsidR="0097762F">
        <w:rPr>
          <w:color w:val="000000"/>
          <w:lang w:eastAsia="en-AU"/>
        </w:rPr>
        <w:t xml:space="preserve">in settlement between reefs we separately fit </w:t>
      </w:r>
      <w:r>
        <w:rPr>
          <w:color w:val="000000"/>
          <w:lang w:eastAsia="en-AU"/>
        </w:rPr>
        <w:t>linear models</w:t>
      </w:r>
      <w:r w:rsidR="00B41657">
        <w:rPr>
          <w:color w:val="000000"/>
          <w:lang w:eastAsia="en-AU"/>
        </w:rPr>
        <w:t xml:space="preserve"> </w:t>
      </w:r>
      <w:r>
        <w:rPr>
          <w:color w:val="000000"/>
          <w:lang w:eastAsia="en-AU"/>
        </w:rPr>
        <w:t xml:space="preserve">relating mean settlement </w:t>
      </w:r>
      <w:r w:rsidR="004D6F6D">
        <w:rPr>
          <w:color w:val="000000"/>
          <w:lang w:eastAsia="en-AU"/>
        </w:rPr>
        <w:t xml:space="preserve">to </w:t>
      </w:r>
      <w:r>
        <w:rPr>
          <w:color w:val="000000"/>
          <w:lang w:eastAsia="en-AU"/>
        </w:rPr>
        <w:t xml:space="preserve">mean values (or maximum in the case of Acroporidae cover) of </w:t>
      </w:r>
      <w:r w:rsidR="004D6F6D">
        <w:rPr>
          <w:color w:val="000000"/>
          <w:lang w:eastAsia="en-AU"/>
        </w:rPr>
        <w:t>each explanatory</w:t>
      </w:r>
      <w:r>
        <w:rPr>
          <w:color w:val="000000"/>
          <w:lang w:eastAsia="en-AU"/>
        </w:rPr>
        <w:t xml:space="preserve"> variable listed above.</w:t>
      </w:r>
      <w:bookmarkStart w:id="108" w:name="_Toc374111954"/>
    </w:p>
    <w:p w:rsidR="00E52398" w:rsidRDefault="00E52398">
      <w:pPr>
        <w:rPr>
          <w:rFonts w:eastAsia="SimSun"/>
          <w:b/>
          <w:i/>
          <w:szCs w:val="24"/>
        </w:rPr>
      </w:pPr>
    </w:p>
    <w:p w:rsidR="00116C68" w:rsidRPr="004E6E58" w:rsidRDefault="00116C68" w:rsidP="009147A1">
      <w:pPr>
        <w:pStyle w:val="Heading4"/>
        <w:rPr>
          <w:b/>
        </w:rPr>
      </w:pPr>
      <w:r w:rsidRPr="004E6E58">
        <w:rPr>
          <w:b/>
        </w:rPr>
        <w:t>Results and discussion</w:t>
      </w:r>
      <w:bookmarkEnd w:id="108"/>
    </w:p>
    <w:p w:rsidR="004E6E58" w:rsidRDefault="00116C68" w:rsidP="009147A1">
      <w:pPr>
        <w:rPr>
          <w:color w:val="000000"/>
          <w:lang w:eastAsia="en-AU"/>
        </w:rPr>
      </w:pPr>
      <w:r w:rsidRPr="009147A1">
        <w:t>This case study examines results between 2006 and 2011</w:t>
      </w:r>
      <w:r w:rsidR="004D6F6D">
        <w:t>:</w:t>
      </w:r>
      <w:r w:rsidRPr="009147A1">
        <w:t xml:space="preserve"> </w:t>
      </w:r>
      <w:r w:rsidR="00207CA6">
        <w:t>regional</w:t>
      </w:r>
      <w:r w:rsidR="007673EE">
        <w:t xml:space="preserve"> trends including</w:t>
      </w:r>
      <w:r w:rsidR="00207CA6">
        <w:t xml:space="preserve"> MMP data to </w:t>
      </w:r>
      <w:r w:rsidRPr="009147A1">
        <w:t>2012 data are presented as Figure A2-9. From a total of 116</w:t>
      </w:r>
      <w:r w:rsidR="00207CA6">
        <w:t>,</w:t>
      </w:r>
      <w:r w:rsidRPr="009147A1">
        <w:t>935 coral</w:t>
      </w:r>
      <w:r w:rsidR="004D6F6D">
        <w:t>s that s</w:t>
      </w:r>
      <w:r w:rsidRPr="009147A1">
        <w:t>ettled on</w:t>
      </w:r>
      <w:r w:rsidR="004D6F6D">
        <w:t>to</w:t>
      </w:r>
      <w:r w:rsidRPr="009147A1">
        <w:t xml:space="preserve"> sampling tiles </w:t>
      </w:r>
      <w:r w:rsidR="004D6F6D">
        <w:t>from 2006-</w:t>
      </w:r>
      <w:r w:rsidR="007673EE">
        <w:t>2011</w:t>
      </w:r>
      <w:r w:rsidR="00250A36">
        <w:t>,</w:t>
      </w:r>
      <w:r w:rsidRPr="009147A1">
        <w:rPr>
          <w:color w:val="000000"/>
          <w:lang w:eastAsia="en-AU"/>
        </w:rPr>
        <w:t xml:space="preserve"> an overwhelming </w:t>
      </w:r>
      <w:r w:rsidR="004D6F6D">
        <w:rPr>
          <w:color w:val="000000"/>
          <w:lang w:eastAsia="en-AU"/>
        </w:rPr>
        <w:t>proportion were of the family</w:t>
      </w:r>
      <w:r w:rsidR="004E6E58">
        <w:rPr>
          <w:color w:val="000000"/>
          <w:lang w:eastAsia="en-AU"/>
        </w:rPr>
        <w:t xml:space="preserve"> </w:t>
      </w:r>
      <w:r w:rsidRPr="009147A1">
        <w:rPr>
          <w:iCs/>
          <w:color w:val="000000"/>
          <w:lang w:eastAsia="en-AU"/>
        </w:rPr>
        <w:t xml:space="preserve">Acroporidae </w:t>
      </w:r>
      <w:r w:rsidR="004D6F6D">
        <w:rPr>
          <w:iCs/>
          <w:color w:val="000000"/>
          <w:lang w:eastAsia="en-AU"/>
        </w:rPr>
        <w:t>(85%), w</w:t>
      </w:r>
      <w:r w:rsidR="00250A36">
        <w:rPr>
          <w:iCs/>
          <w:color w:val="000000"/>
          <w:lang w:eastAsia="en-AU"/>
        </w:rPr>
        <w:t>hile</w:t>
      </w:r>
      <w:r w:rsidR="004D6F6D">
        <w:rPr>
          <w:iCs/>
          <w:color w:val="000000"/>
          <w:lang w:eastAsia="en-AU"/>
        </w:rPr>
        <w:t xml:space="preserve"> re</w:t>
      </w:r>
      <w:r w:rsidR="00250A36">
        <w:rPr>
          <w:iCs/>
          <w:color w:val="000000"/>
          <w:lang w:eastAsia="en-AU"/>
        </w:rPr>
        <w:t>maining</w:t>
      </w:r>
      <w:r w:rsidR="004D6F6D">
        <w:rPr>
          <w:iCs/>
          <w:color w:val="000000"/>
          <w:lang w:eastAsia="en-AU"/>
        </w:rPr>
        <w:t xml:space="preserve"> </w:t>
      </w:r>
      <w:r w:rsidR="00250A36">
        <w:rPr>
          <w:iCs/>
          <w:color w:val="000000"/>
          <w:lang w:eastAsia="en-AU"/>
        </w:rPr>
        <w:t xml:space="preserve">taxa </w:t>
      </w:r>
      <w:r w:rsidR="004D6F6D">
        <w:rPr>
          <w:iCs/>
          <w:color w:val="000000"/>
          <w:lang w:eastAsia="en-AU"/>
        </w:rPr>
        <w:t>includ</w:t>
      </w:r>
      <w:r w:rsidR="00250A36">
        <w:rPr>
          <w:iCs/>
          <w:color w:val="000000"/>
          <w:lang w:eastAsia="en-AU"/>
        </w:rPr>
        <w:t>ed</w:t>
      </w:r>
      <w:r w:rsidR="004D6F6D">
        <w:rPr>
          <w:iCs/>
          <w:color w:val="000000"/>
          <w:lang w:eastAsia="en-AU"/>
        </w:rPr>
        <w:t>:</w:t>
      </w:r>
      <w:r w:rsidRPr="009147A1">
        <w:rPr>
          <w:color w:val="000000"/>
          <w:lang w:eastAsia="en-AU"/>
        </w:rPr>
        <w:t xml:space="preserve"> Poritidae </w:t>
      </w:r>
      <w:r w:rsidR="00250A36">
        <w:rPr>
          <w:color w:val="000000"/>
          <w:lang w:eastAsia="en-AU"/>
        </w:rPr>
        <w:t>(</w:t>
      </w:r>
      <w:r w:rsidRPr="009147A1">
        <w:rPr>
          <w:color w:val="000000"/>
          <w:lang w:eastAsia="en-AU"/>
        </w:rPr>
        <w:t>5%</w:t>
      </w:r>
      <w:r w:rsidR="00250A36">
        <w:rPr>
          <w:color w:val="000000"/>
          <w:lang w:eastAsia="en-AU"/>
        </w:rPr>
        <w:t>)</w:t>
      </w:r>
      <w:r w:rsidRPr="009147A1">
        <w:rPr>
          <w:color w:val="000000"/>
          <w:lang w:eastAsia="en-AU"/>
        </w:rPr>
        <w:t xml:space="preserve">, Pocilloporidae </w:t>
      </w:r>
      <w:r w:rsidR="00250A36">
        <w:rPr>
          <w:color w:val="000000"/>
          <w:lang w:eastAsia="en-AU"/>
        </w:rPr>
        <w:t>(</w:t>
      </w:r>
      <w:r w:rsidRPr="009147A1">
        <w:rPr>
          <w:color w:val="000000"/>
          <w:lang w:eastAsia="en-AU"/>
        </w:rPr>
        <w:t>2%</w:t>
      </w:r>
      <w:r w:rsidR="00250A36">
        <w:rPr>
          <w:color w:val="000000"/>
          <w:lang w:eastAsia="en-AU"/>
        </w:rPr>
        <w:t>)</w:t>
      </w:r>
      <w:r w:rsidRPr="009147A1">
        <w:rPr>
          <w:color w:val="000000"/>
          <w:lang w:eastAsia="en-AU"/>
        </w:rPr>
        <w:t xml:space="preserve">, </w:t>
      </w:r>
      <w:r w:rsidR="00250A36">
        <w:rPr>
          <w:color w:val="000000"/>
          <w:lang w:eastAsia="en-AU"/>
        </w:rPr>
        <w:t>and ‘</w:t>
      </w:r>
      <w:r w:rsidR="004E6E58">
        <w:rPr>
          <w:color w:val="000000"/>
          <w:lang w:eastAsia="en-AU"/>
        </w:rPr>
        <w:t>other taxa</w:t>
      </w:r>
      <w:r w:rsidR="00250A36">
        <w:rPr>
          <w:color w:val="000000"/>
          <w:lang w:eastAsia="en-AU"/>
        </w:rPr>
        <w:t>’</w:t>
      </w:r>
      <w:r w:rsidRPr="009147A1">
        <w:rPr>
          <w:color w:val="000000"/>
          <w:lang w:eastAsia="en-AU"/>
        </w:rPr>
        <w:t xml:space="preserve"> </w:t>
      </w:r>
      <w:r w:rsidR="00250A36">
        <w:rPr>
          <w:color w:val="000000"/>
          <w:lang w:eastAsia="en-AU"/>
        </w:rPr>
        <w:t>(</w:t>
      </w:r>
      <w:r w:rsidRPr="009147A1">
        <w:rPr>
          <w:color w:val="000000"/>
          <w:lang w:eastAsia="en-AU"/>
        </w:rPr>
        <w:t xml:space="preserve">8%). Accordingly, our statistical analyses focused on the distribution and patterns of abundance of </w:t>
      </w:r>
      <w:r w:rsidRPr="009147A1">
        <w:rPr>
          <w:iCs/>
          <w:color w:val="000000"/>
          <w:lang w:eastAsia="en-AU"/>
        </w:rPr>
        <w:t xml:space="preserve">Acroporidae </w:t>
      </w:r>
      <w:r w:rsidR="004D6F6D">
        <w:rPr>
          <w:color w:val="000000"/>
          <w:lang w:eastAsia="en-AU"/>
        </w:rPr>
        <w:t>settlement</w:t>
      </w:r>
      <w:r w:rsidR="004D6F6D" w:rsidRPr="009147A1">
        <w:rPr>
          <w:color w:val="000000"/>
          <w:lang w:eastAsia="en-AU"/>
        </w:rPr>
        <w:t xml:space="preserve"> </w:t>
      </w:r>
      <w:r w:rsidRPr="009147A1">
        <w:rPr>
          <w:color w:val="000000"/>
          <w:lang w:eastAsia="en-AU"/>
        </w:rPr>
        <w:t xml:space="preserve">only.  </w:t>
      </w:r>
    </w:p>
    <w:p w:rsidR="004D6F6D" w:rsidRDefault="004D6F6D" w:rsidP="009147A1">
      <w:pPr>
        <w:rPr>
          <w:color w:val="000000"/>
          <w:lang w:eastAsia="en-AU"/>
        </w:rPr>
      </w:pPr>
    </w:p>
    <w:p w:rsidR="00B05512" w:rsidRDefault="00641269" w:rsidP="009147A1">
      <w:r>
        <w:rPr>
          <w:rFonts w:eastAsia="Calibri"/>
        </w:rPr>
        <w:t>T</w:t>
      </w:r>
      <w:r w:rsidR="00116C68" w:rsidRPr="009147A1">
        <w:rPr>
          <w:rFonts w:eastAsia="Calibri"/>
        </w:rPr>
        <w:t xml:space="preserve">he overall settlement </w:t>
      </w:r>
      <w:r>
        <w:rPr>
          <w:rFonts w:eastAsia="Calibri"/>
        </w:rPr>
        <w:t xml:space="preserve">of Acroporidae </w:t>
      </w:r>
      <w:r w:rsidR="00116C68" w:rsidRPr="009147A1">
        <w:rPr>
          <w:rFonts w:eastAsia="Calibri"/>
        </w:rPr>
        <w:t>averag</w:t>
      </w:r>
      <w:r>
        <w:rPr>
          <w:rFonts w:eastAsia="Calibri"/>
        </w:rPr>
        <w:t>ed</w:t>
      </w:r>
      <w:r w:rsidR="00116C68" w:rsidRPr="009147A1">
        <w:rPr>
          <w:rFonts w:eastAsia="Calibri"/>
        </w:rPr>
        <w:t xml:space="preserve"> 36 spat per tile</w:t>
      </w:r>
      <w:r w:rsidR="000D165E">
        <w:rPr>
          <w:rFonts w:eastAsia="Calibri"/>
        </w:rPr>
        <w:t>,</w:t>
      </w:r>
      <w:r w:rsidR="00116C68" w:rsidRPr="009147A1">
        <w:rPr>
          <w:rFonts w:eastAsia="Calibri"/>
        </w:rPr>
        <w:t xml:space="preserve"> </w:t>
      </w:r>
      <w:r>
        <w:rPr>
          <w:rFonts w:eastAsia="Calibri"/>
        </w:rPr>
        <w:t xml:space="preserve">equating to ~1200 per square meter of tile surface. This abundance of larvae settling to tiles demonstrates the general availability of viable larvae in </w:t>
      </w:r>
      <w:r w:rsidR="00250A36">
        <w:rPr>
          <w:rFonts w:eastAsia="Calibri"/>
        </w:rPr>
        <w:t xml:space="preserve">these </w:t>
      </w:r>
      <w:r>
        <w:rPr>
          <w:rFonts w:eastAsia="Calibri"/>
        </w:rPr>
        <w:t xml:space="preserve">inshore </w:t>
      </w:r>
      <w:r w:rsidR="00116C68" w:rsidRPr="009147A1">
        <w:rPr>
          <w:rFonts w:eastAsia="Calibri"/>
        </w:rPr>
        <w:t>waters</w:t>
      </w:r>
      <w:r>
        <w:rPr>
          <w:rFonts w:eastAsia="Calibri"/>
        </w:rPr>
        <w:t xml:space="preserve">, though, as is evident from </w:t>
      </w:r>
      <w:r w:rsidR="003F2DDD">
        <w:t xml:space="preserve">Figure </w:t>
      </w:r>
      <w:r w:rsidR="007B6403">
        <w:t>33</w:t>
      </w:r>
      <w:r>
        <w:t xml:space="preserve"> this supply</w:t>
      </w:r>
      <w:r w:rsidR="00250A36">
        <w:t>,</w:t>
      </w:r>
      <w:r>
        <w:t xml:space="preserve"> </w:t>
      </w:r>
      <w:r w:rsidR="00B05512">
        <w:t>or the cues to settle on tiles</w:t>
      </w:r>
      <w:r w:rsidR="00250A36">
        <w:t>,</w:t>
      </w:r>
      <w:r w:rsidR="00B05512">
        <w:t xml:space="preserve"> vary </w:t>
      </w:r>
      <w:r>
        <w:t>markedly</w:t>
      </w:r>
      <w:r w:rsidRPr="009147A1">
        <w:t>, both within and among r</w:t>
      </w:r>
      <w:r>
        <w:t>eefs</w:t>
      </w:r>
      <w:r w:rsidR="00B05512">
        <w:t>.</w:t>
      </w:r>
    </w:p>
    <w:p w:rsidR="00B05512" w:rsidRDefault="00B05512" w:rsidP="009147A1"/>
    <w:p w:rsidR="00081AAC" w:rsidRDefault="00081AAC" w:rsidP="00081AAC"/>
    <w:p w:rsidR="00081AAC" w:rsidRDefault="00081AAC" w:rsidP="00081AAC">
      <w:r>
        <w:rPr>
          <w:noProof/>
          <w:lang w:val="en-AU" w:eastAsia="en-AU"/>
        </w:rPr>
        <w:drawing>
          <wp:inline distT="0" distB="0" distL="0" distR="0" wp14:anchorId="65148973" wp14:editId="5FE9DC1D">
            <wp:extent cx="5340350" cy="2584450"/>
            <wp:effectExtent l="0" t="0" r="0" b="6350"/>
            <wp:docPr id="13" name="Picture 13" descr="Figure 33 Observed settlement of Acroporidae. Data are presented as a time series for each reef. Within each region the reefs are identified by line style with reefs closest to rivers dotted, intermediate distance dashed and furthest from rivers solid. &#10;" title="Figure 33 Observed settlement of Acroporida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raw settlement figure.png"/>
                    <pic:cNvPicPr/>
                  </pic:nvPicPr>
                  <pic:blipFill>
                    <a:blip r:embed="rId331" cstate="print">
                      <a:extLst>
                        <a:ext uri="{28A0092B-C50C-407E-A947-70E740481C1C}">
                          <a14:useLocalDpi xmlns:a14="http://schemas.microsoft.com/office/drawing/2010/main" val="0"/>
                        </a:ext>
                      </a:extLst>
                    </a:blip>
                    <a:stretch>
                      <a:fillRect/>
                    </a:stretch>
                  </pic:blipFill>
                  <pic:spPr>
                    <a:xfrm>
                      <a:off x="0" y="0"/>
                      <a:ext cx="5340034" cy="2584297"/>
                    </a:xfrm>
                    <a:prstGeom prst="rect">
                      <a:avLst/>
                    </a:prstGeom>
                  </pic:spPr>
                </pic:pic>
              </a:graphicData>
            </a:graphic>
          </wp:inline>
        </w:drawing>
      </w:r>
    </w:p>
    <w:p w:rsidR="00AB479F" w:rsidRDefault="00081AAC" w:rsidP="00081AAC">
      <w:pPr>
        <w:pStyle w:val="Caption"/>
        <w:rPr>
          <w:lang w:eastAsia="en-AU"/>
        </w:rPr>
      </w:pPr>
      <w:bookmarkStart w:id="109" w:name="_Toc392930513"/>
      <w:r>
        <w:t xml:space="preserve">Figure </w:t>
      </w:r>
      <w:r>
        <w:fldChar w:fldCharType="begin"/>
      </w:r>
      <w:r>
        <w:instrText xml:space="preserve"> SEQ Figure \* ARABIC </w:instrText>
      </w:r>
      <w:r>
        <w:fldChar w:fldCharType="separate"/>
      </w:r>
      <w:r w:rsidR="00D523D3">
        <w:rPr>
          <w:noProof/>
        </w:rPr>
        <w:t>33</w:t>
      </w:r>
      <w:r>
        <w:fldChar w:fldCharType="end"/>
      </w:r>
      <w:r>
        <w:tab/>
      </w:r>
      <w:r>
        <w:tab/>
      </w:r>
      <w:r>
        <w:rPr>
          <w:lang w:eastAsia="en-AU"/>
        </w:rPr>
        <w:t>Observed settlement of Acroporidae</w:t>
      </w:r>
      <w:r w:rsidRPr="00E45749">
        <w:rPr>
          <w:lang w:eastAsia="en-AU"/>
        </w:rPr>
        <w:t>.</w:t>
      </w:r>
      <w:bookmarkEnd w:id="109"/>
      <w:r w:rsidRPr="00E45749">
        <w:rPr>
          <w:lang w:eastAsia="en-AU"/>
        </w:rPr>
        <w:t xml:space="preserve"> </w:t>
      </w:r>
    </w:p>
    <w:p w:rsidR="00081AAC" w:rsidRPr="00AB479F" w:rsidRDefault="00081AAC" w:rsidP="00081AAC">
      <w:pPr>
        <w:pStyle w:val="Caption"/>
        <w:rPr>
          <w:rStyle w:val="IntenseReference"/>
        </w:rPr>
      </w:pPr>
      <w:r w:rsidRPr="00AB479F">
        <w:rPr>
          <w:rStyle w:val="IntenseReference"/>
        </w:rPr>
        <w:t xml:space="preserve">Data are presented as a time series for each reef. Within each region the reefs are identified by line style with reefs closest to rivers dotted, intermediate distance dashed and furthest from rivers solid. </w:t>
      </w:r>
    </w:p>
    <w:p w:rsidR="00081AAC" w:rsidRDefault="00081AAC" w:rsidP="00BF3B01">
      <w:bookmarkStart w:id="110" w:name="_Toc374111955"/>
    </w:p>
    <w:p w:rsidR="008F6E56" w:rsidRDefault="00B05512" w:rsidP="00B05512">
      <w:pPr>
        <w:rPr>
          <w:rFonts w:eastAsia="Calibri"/>
        </w:rPr>
      </w:pPr>
      <w:r w:rsidRPr="009147A1">
        <w:rPr>
          <w:rFonts w:eastAsia="Calibri"/>
        </w:rPr>
        <w:t xml:space="preserve">High temporal and spatial variation, particularly at the reef level, is typical for coral </w:t>
      </w:r>
      <w:r>
        <w:rPr>
          <w:rFonts w:eastAsia="Calibri"/>
        </w:rPr>
        <w:t>settlement</w:t>
      </w:r>
      <w:r w:rsidRPr="009147A1">
        <w:rPr>
          <w:rFonts w:eastAsia="Calibri"/>
        </w:rPr>
        <w:t xml:space="preserve"> studies (Harriot and Fisk 1987, Babcock 1988, Dunstan and Johnson 1998, Hughes </w:t>
      </w:r>
      <w:r w:rsidRPr="007815A1">
        <w:rPr>
          <w:rFonts w:eastAsia="Calibri"/>
          <w:i/>
        </w:rPr>
        <w:t>et al.</w:t>
      </w:r>
      <w:r w:rsidRPr="009147A1">
        <w:rPr>
          <w:rFonts w:eastAsia="Calibri"/>
        </w:rPr>
        <w:t xml:space="preserve"> 2000, 2002, Smith </w:t>
      </w:r>
      <w:r w:rsidRPr="007815A1">
        <w:rPr>
          <w:rFonts w:eastAsia="Calibri"/>
          <w:i/>
        </w:rPr>
        <w:t>et al.</w:t>
      </w:r>
      <w:r w:rsidRPr="009147A1">
        <w:rPr>
          <w:rFonts w:eastAsia="Calibri"/>
        </w:rPr>
        <w:t xml:space="preserve"> 2005). This high variability makes the influence of environmental factors on </w:t>
      </w:r>
      <w:r>
        <w:rPr>
          <w:rFonts w:eastAsia="Calibri"/>
        </w:rPr>
        <w:t>settlement</w:t>
      </w:r>
      <w:r w:rsidRPr="009147A1">
        <w:rPr>
          <w:rFonts w:eastAsia="Calibri"/>
        </w:rPr>
        <w:t xml:space="preserve"> patterns particularly difficult to </w:t>
      </w:r>
      <w:r>
        <w:rPr>
          <w:rFonts w:eastAsia="Calibri"/>
        </w:rPr>
        <w:t>identify</w:t>
      </w:r>
      <w:r w:rsidRPr="009147A1">
        <w:rPr>
          <w:rFonts w:eastAsia="Calibri"/>
        </w:rPr>
        <w:t xml:space="preserve">. </w:t>
      </w:r>
      <w:r>
        <w:rPr>
          <w:rFonts w:eastAsia="Calibri"/>
        </w:rPr>
        <w:t>In our analysis of factors that explain some the inter-annual vari</w:t>
      </w:r>
      <w:r w:rsidR="008F6E56">
        <w:rPr>
          <w:rFonts w:eastAsia="Calibri"/>
        </w:rPr>
        <w:t xml:space="preserve">ability observed we detected: </w:t>
      </w:r>
    </w:p>
    <w:p w:rsidR="008F6E56" w:rsidRPr="008F6E56" w:rsidRDefault="008F6E56" w:rsidP="00E94E33">
      <w:pPr>
        <w:pStyle w:val="ListParagraph"/>
        <w:numPr>
          <w:ilvl w:val="0"/>
          <w:numId w:val="21"/>
        </w:numPr>
        <w:rPr>
          <w:i/>
        </w:rPr>
      </w:pPr>
      <w:r>
        <w:rPr>
          <w:rFonts w:eastAsia="Calibri"/>
        </w:rPr>
        <w:t>a</w:t>
      </w:r>
      <w:r w:rsidRPr="008F6E56">
        <w:rPr>
          <w:rFonts w:eastAsia="Calibri"/>
        </w:rPr>
        <w:t xml:space="preserve"> decline in </w:t>
      </w:r>
      <w:r w:rsidR="00B05512" w:rsidRPr="008F6E56">
        <w:rPr>
          <w:rFonts w:eastAsia="Calibri"/>
        </w:rPr>
        <w:t xml:space="preserve">settlement through time </w:t>
      </w:r>
      <w:r w:rsidRPr="008F6E56">
        <w:rPr>
          <w:rFonts w:eastAsia="Calibri"/>
        </w:rPr>
        <w:t xml:space="preserve"> that explained 14% of the overall variation in settlement</w:t>
      </w:r>
      <w:r>
        <w:rPr>
          <w:rFonts w:eastAsia="Calibri"/>
        </w:rPr>
        <w:t xml:space="preserve"> </w:t>
      </w:r>
      <w:r w:rsidRPr="008F6E56">
        <w:rPr>
          <w:rFonts w:eastAsia="Calibri"/>
        </w:rPr>
        <w:t>(</w:t>
      </w:r>
      <w:r w:rsidR="00F9016E">
        <w:rPr>
          <w:rFonts w:eastAsia="Calibri"/>
        </w:rPr>
        <w:t>Figure 34</w:t>
      </w:r>
      <w:r w:rsidRPr="008F6E56">
        <w:rPr>
          <w:rFonts w:eastAsia="Calibri"/>
        </w:rPr>
        <w:t>a)</w:t>
      </w:r>
      <w:r w:rsidR="00B05512" w:rsidRPr="008F6E56">
        <w:rPr>
          <w:rFonts w:eastAsia="Calibri"/>
        </w:rPr>
        <w:t xml:space="preserve">, </w:t>
      </w:r>
    </w:p>
    <w:p w:rsidR="008F6E56" w:rsidRPr="008F6E56" w:rsidRDefault="00B05512" w:rsidP="00E94E33">
      <w:pPr>
        <w:pStyle w:val="ListParagraph"/>
        <w:numPr>
          <w:ilvl w:val="0"/>
          <w:numId w:val="21"/>
        </w:numPr>
        <w:rPr>
          <w:i/>
        </w:rPr>
      </w:pPr>
      <w:r w:rsidRPr="008F6E56">
        <w:rPr>
          <w:rFonts w:eastAsia="Calibri"/>
        </w:rPr>
        <w:t>a decline in settlement with increasing turbidity in the month following coral spawning</w:t>
      </w:r>
      <w:r w:rsidR="00046C4B" w:rsidRPr="008F6E56">
        <w:rPr>
          <w:rFonts w:eastAsia="Calibri"/>
        </w:rPr>
        <w:t xml:space="preserve"> </w:t>
      </w:r>
      <w:r w:rsidR="008F6E56" w:rsidRPr="008F6E56">
        <w:rPr>
          <w:rFonts w:eastAsia="Calibri"/>
        </w:rPr>
        <w:t>that explained an additional 14% of the variation in settlement (</w:t>
      </w:r>
      <w:r w:rsidR="00F9016E">
        <w:rPr>
          <w:rFonts w:eastAsia="Calibri"/>
        </w:rPr>
        <w:t>Figure 34</w:t>
      </w:r>
      <w:r w:rsidR="008F6E56" w:rsidRPr="008F6E56">
        <w:rPr>
          <w:rFonts w:eastAsia="Calibri"/>
        </w:rPr>
        <w:t>b)</w:t>
      </w:r>
      <w:r w:rsidRPr="008F6E56">
        <w:rPr>
          <w:rFonts w:eastAsia="Calibri"/>
        </w:rPr>
        <w:t>,</w:t>
      </w:r>
    </w:p>
    <w:p w:rsidR="00EA2233" w:rsidRPr="00EA2233" w:rsidRDefault="00046C4B" w:rsidP="00E94E33">
      <w:pPr>
        <w:pStyle w:val="ListParagraph"/>
        <w:numPr>
          <w:ilvl w:val="0"/>
          <w:numId w:val="21"/>
        </w:numPr>
        <w:rPr>
          <w:i/>
        </w:rPr>
      </w:pPr>
      <w:r w:rsidRPr="008F6E56">
        <w:rPr>
          <w:rFonts w:eastAsia="Calibri"/>
        </w:rPr>
        <w:t>a</w:t>
      </w:r>
      <w:r w:rsidR="00B05512" w:rsidRPr="008F6E56">
        <w:rPr>
          <w:rFonts w:eastAsia="Calibri"/>
        </w:rPr>
        <w:t xml:space="preserve"> </w:t>
      </w:r>
      <w:r w:rsidRPr="008F6E56">
        <w:rPr>
          <w:rFonts w:eastAsia="Calibri"/>
        </w:rPr>
        <w:t xml:space="preserve">positive relationship between settlement and the proportion of tile surface encrusted with </w:t>
      </w:r>
      <w:r w:rsidR="00B05512" w:rsidRPr="008F6E56">
        <w:rPr>
          <w:rFonts w:eastAsia="Calibri"/>
        </w:rPr>
        <w:t>crustose coralline algae at the time of collection</w:t>
      </w:r>
      <w:r w:rsidR="008F6E56">
        <w:rPr>
          <w:rFonts w:eastAsia="Calibri"/>
        </w:rPr>
        <w:t>, that explained 10% of the overall variation</w:t>
      </w:r>
      <w:r w:rsidRPr="008F6E56">
        <w:rPr>
          <w:rFonts w:eastAsia="Calibri"/>
        </w:rPr>
        <w:t xml:space="preserve"> (</w:t>
      </w:r>
      <w:r w:rsidR="00F9016E">
        <w:rPr>
          <w:rFonts w:eastAsia="Calibri"/>
        </w:rPr>
        <w:t>Figure 34</w:t>
      </w:r>
      <w:r w:rsidRPr="008F6E56">
        <w:rPr>
          <w:rFonts w:eastAsia="Calibri"/>
        </w:rPr>
        <w:t>c)</w:t>
      </w:r>
      <w:r w:rsidR="00B05512" w:rsidRPr="008F6E56">
        <w:rPr>
          <w:rFonts w:eastAsia="Calibri"/>
        </w:rPr>
        <w:t xml:space="preserve">.  </w:t>
      </w:r>
    </w:p>
    <w:p w:rsidR="00EA2233" w:rsidRPr="00EA2233" w:rsidRDefault="00EA2233" w:rsidP="00EA2233">
      <w:pPr>
        <w:pStyle w:val="ListParagraph"/>
        <w:rPr>
          <w:i/>
        </w:rPr>
      </w:pPr>
    </w:p>
    <w:p w:rsidR="00EA2233" w:rsidRDefault="00B05512" w:rsidP="00EA2233">
      <w:pPr>
        <w:rPr>
          <w:rFonts w:eastAsia="Calibri"/>
        </w:rPr>
      </w:pPr>
      <w:r w:rsidRPr="00EA2233">
        <w:rPr>
          <w:rFonts w:eastAsia="Calibri"/>
        </w:rPr>
        <w:t>Based on AIC values we found no evidence that changes in the other explanatory variables assessed in</w:t>
      </w:r>
      <w:r w:rsidR="001243AA">
        <w:rPr>
          <w:rFonts w:eastAsia="Calibri"/>
        </w:rPr>
        <w:t xml:space="preserve">fluenced settlement. Similarly, </w:t>
      </w:r>
      <w:r w:rsidR="00046C4B" w:rsidRPr="00EA2233">
        <w:rPr>
          <w:rFonts w:eastAsia="Calibri"/>
        </w:rPr>
        <w:t xml:space="preserve">when considering the variables that correlate to </w:t>
      </w:r>
      <w:r w:rsidR="00E4481C" w:rsidRPr="00EA2233">
        <w:rPr>
          <w:rFonts w:eastAsia="Calibri"/>
        </w:rPr>
        <w:t>d</w:t>
      </w:r>
      <w:r w:rsidR="00E4481C">
        <w:rPr>
          <w:rFonts w:eastAsia="Calibri"/>
        </w:rPr>
        <w:t>ifference</w:t>
      </w:r>
      <w:r w:rsidR="00E4481C" w:rsidRPr="00EA2233">
        <w:rPr>
          <w:rFonts w:eastAsia="Calibri"/>
        </w:rPr>
        <w:t xml:space="preserve">s </w:t>
      </w:r>
      <w:r w:rsidR="00046C4B" w:rsidRPr="00EA2233">
        <w:rPr>
          <w:rFonts w:eastAsia="Calibri"/>
        </w:rPr>
        <w:t>in settlement between reefs</w:t>
      </w:r>
      <w:r w:rsidR="001243AA">
        <w:rPr>
          <w:rFonts w:eastAsia="Calibri"/>
        </w:rPr>
        <w:t>,</w:t>
      </w:r>
      <w:r w:rsidR="00046C4B" w:rsidRPr="00EA2233">
        <w:rPr>
          <w:rFonts w:eastAsia="Calibri"/>
        </w:rPr>
        <w:t xml:space="preserve"> it was only the cover of Acroporidae corals that showed a significant relationship (P&lt;0.05, </w:t>
      </w:r>
      <w:r w:rsidR="00F9016E">
        <w:rPr>
          <w:rFonts w:eastAsia="Calibri"/>
        </w:rPr>
        <w:t>Figure 35</w:t>
      </w:r>
      <w:r w:rsidR="00046C4B" w:rsidRPr="00EA2233">
        <w:rPr>
          <w:rFonts w:eastAsia="Calibri"/>
        </w:rPr>
        <w:t>)</w:t>
      </w:r>
      <w:r w:rsidR="00795848">
        <w:rPr>
          <w:rFonts w:eastAsia="Calibri"/>
        </w:rPr>
        <w:t xml:space="preserve">. </w:t>
      </w:r>
    </w:p>
    <w:p w:rsidR="00EA2233" w:rsidRDefault="00EA2233" w:rsidP="00EA2233">
      <w:pPr>
        <w:pStyle w:val="Heading4"/>
      </w:pPr>
      <w:r>
        <w:lastRenderedPageBreak/>
        <w:t>Decline over time</w:t>
      </w:r>
    </w:p>
    <w:p w:rsidR="00C70959" w:rsidRPr="00EA2233" w:rsidRDefault="00C70959" w:rsidP="00C70959">
      <w:pPr>
        <w:rPr>
          <w:i/>
        </w:rPr>
      </w:pPr>
      <w:r>
        <w:rPr>
          <w:rFonts w:cs="Arial"/>
        </w:rPr>
        <w:t>Although variable among reefs</w:t>
      </w:r>
      <w:r w:rsidR="00850DAF">
        <w:rPr>
          <w:rFonts w:cs="Arial"/>
        </w:rPr>
        <w:t>,</w:t>
      </w:r>
      <w:r>
        <w:rPr>
          <w:rFonts w:cs="Arial"/>
        </w:rPr>
        <w:t xml:space="preserve"> there was evidence for a substantial reduction in settlement over the period of this study. Low settlement was also observed in 2012 on most reefs</w:t>
      </w:r>
      <w:r w:rsidR="00850DAF">
        <w:rPr>
          <w:rFonts w:cs="Arial"/>
        </w:rPr>
        <w:t>,</w:t>
      </w:r>
      <w:r>
        <w:rPr>
          <w:rFonts w:cs="Arial"/>
        </w:rPr>
        <w:t xml:space="preserve"> continuing the generally lower settlement in recent years (Appendix Figure A2-9). While we included the cover of Acroporidae at each reef as a covariate in the model it is certain that the potential source of larvae extends well beyond the local monitoring sites. At regional scales the cover of Acroporidae has declined in both the Wet Tropics and Fitzroy Regions as a result of various disturbance events</w:t>
      </w:r>
      <w:r w:rsidR="00850DAF">
        <w:rPr>
          <w:rFonts w:cs="Arial"/>
        </w:rPr>
        <w:t>,</w:t>
      </w:r>
      <w:r>
        <w:rPr>
          <w:rFonts w:cs="Arial"/>
        </w:rPr>
        <w:t xml:space="preserve"> and </w:t>
      </w:r>
      <w:r w:rsidR="00850DAF">
        <w:rPr>
          <w:rFonts w:cs="Arial"/>
        </w:rPr>
        <w:t xml:space="preserve">has </w:t>
      </w:r>
      <w:r>
        <w:rPr>
          <w:rFonts w:cs="Arial"/>
        </w:rPr>
        <w:t>remained stable, and at lower levels</w:t>
      </w:r>
      <w:r w:rsidR="00850DAF">
        <w:rPr>
          <w:rFonts w:cs="Arial"/>
        </w:rPr>
        <w:t>,</w:t>
      </w:r>
      <w:r>
        <w:rPr>
          <w:rFonts w:cs="Arial"/>
        </w:rPr>
        <w:t xml:space="preserve"> on most reefs in the Burdekin and Whitsunday Regions (see regional results sections 3.1.1-3.1.6 of this report for more detail)</w:t>
      </w:r>
      <w:r w:rsidR="00850DAF">
        <w:rPr>
          <w:rFonts w:cs="Arial"/>
        </w:rPr>
        <w:t>,</w:t>
      </w:r>
      <w:r>
        <w:rPr>
          <w:rFonts w:cs="Arial"/>
        </w:rPr>
        <w:t xml:space="preserve"> and so observed declines may be influenced by brood</w:t>
      </w:r>
      <w:r w:rsidR="00850DAF">
        <w:rPr>
          <w:rFonts w:cs="Arial"/>
        </w:rPr>
        <w:t>-</w:t>
      </w:r>
      <w:r>
        <w:rPr>
          <w:rFonts w:cs="Arial"/>
        </w:rPr>
        <w:t>stock availability. Also influential are the timing of peak settlement events in 2006 or 2007 on a number of reefs (Figure 33), as these occurred toward the beginning of the study they strongly influence the observed decline. We can’t</w:t>
      </w:r>
      <w:r w:rsidR="00850DAF">
        <w:rPr>
          <w:rFonts w:cs="Arial"/>
        </w:rPr>
        <w:t>,</w:t>
      </w:r>
      <w:r>
        <w:rPr>
          <w:rFonts w:cs="Arial"/>
        </w:rPr>
        <w:t xml:space="preserve"> however</w:t>
      </w:r>
      <w:r w:rsidR="00850DAF">
        <w:rPr>
          <w:rFonts w:cs="Arial"/>
        </w:rPr>
        <w:t>,</w:t>
      </w:r>
      <w:r>
        <w:rPr>
          <w:rFonts w:cs="Arial"/>
        </w:rPr>
        <w:t xml:space="preserve"> explain the reasons for these strong settlement events in terms of environmental conditions though clearly very high numbers of larvae must have been present implying strong connectivity to spawning corals and survival of larvae in those years.</w:t>
      </w:r>
    </w:p>
    <w:p w:rsidR="00046C4B" w:rsidRPr="00B05512" w:rsidRDefault="00046C4B" w:rsidP="00B05512"/>
    <w:p w:rsidR="004E6E58" w:rsidRDefault="004E6E58" w:rsidP="004E6E58">
      <w:pPr>
        <w:pStyle w:val="Heading4"/>
      </w:pPr>
      <w:r w:rsidRPr="009147A1">
        <w:t>Turbidity</w:t>
      </w:r>
      <w:bookmarkEnd w:id="110"/>
    </w:p>
    <w:p w:rsidR="00DB13AB" w:rsidRDefault="004E6E58" w:rsidP="004E6E58">
      <w:pPr>
        <w:rPr>
          <w:rFonts w:cs="Arial"/>
        </w:rPr>
      </w:pPr>
      <w:r w:rsidRPr="009147A1">
        <w:rPr>
          <w:rFonts w:cs="Arial"/>
        </w:rPr>
        <w:t xml:space="preserve">High turbidity is generally </w:t>
      </w:r>
      <w:r w:rsidR="00081AAC">
        <w:rPr>
          <w:rFonts w:cs="Arial"/>
        </w:rPr>
        <w:t>considered</w:t>
      </w:r>
      <w:r w:rsidRPr="009147A1">
        <w:rPr>
          <w:rFonts w:cs="Arial"/>
        </w:rPr>
        <w:t xml:space="preserve"> to equate to a poor environment for both adult Acroporidae colonies (Fabricius </w:t>
      </w:r>
      <w:r w:rsidRPr="007815A1">
        <w:rPr>
          <w:rFonts w:cs="Arial"/>
          <w:i/>
        </w:rPr>
        <w:t>et al.</w:t>
      </w:r>
      <w:r w:rsidRPr="009147A1">
        <w:rPr>
          <w:rFonts w:cs="Arial"/>
        </w:rPr>
        <w:t xml:space="preserve"> 2011) and the settlement, metamorphosis, and survival of coral planulae (reviewed by Fabricius 2005, see also Fabricius </w:t>
      </w:r>
      <w:r w:rsidRPr="007815A1">
        <w:rPr>
          <w:rFonts w:cs="Arial"/>
          <w:i/>
        </w:rPr>
        <w:t>et al.</w:t>
      </w:r>
      <w:r w:rsidRPr="009147A1">
        <w:rPr>
          <w:rFonts w:cs="Arial"/>
        </w:rPr>
        <w:t xml:space="preserve"> 2005, Cooper </w:t>
      </w:r>
      <w:r w:rsidRPr="007815A1">
        <w:rPr>
          <w:rFonts w:cs="Arial"/>
          <w:i/>
        </w:rPr>
        <w:t>et al.</w:t>
      </w:r>
      <w:r w:rsidRPr="009147A1">
        <w:rPr>
          <w:rFonts w:cs="Arial"/>
        </w:rPr>
        <w:t xml:space="preserve"> 2007). In our study settlement </w:t>
      </w:r>
      <w:r w:rsidR="001743A4">
        <w:rPr>
          <w:rFonts w:cs="Arial"/>
        </w:rPr>
        <w:t>tended to decline with increasing turbid</w:t>
      </w:r>
      <w:r w:rsidR="00E4481C">
        <w:rPr>
          <w:rFonts w:cs="Arial"/>
        </w:rPr>
        <w:t>it</w:t>
      </w:r>
      <w:r w:rsidR="001743A4">
        <w:rPr>
          <w:rFonts w:cs="Arial"/>
        </w:rPr>
        <w:t>y levels measured in the month following the expected spawning peak in a given year (</w:t>
      </w:r>
      <w:r w:rsidR="00F9016E">
        <w:rPr>
          <w:rFonts w:cs="Arial"/>
        </w:rPr>
        <w:t>Figure 34</w:t>
      </w:r>
      <w:r w:rsidR="001743A4">
        <w:rPr>
          <w:rFonts w:cs="Arial"/>
        </w:rPr>
        <w:t>b).</w:t>
      </w:r>
      <w:r w:rsidR="00046C4B">
        <w:rPr>
          <w:rFonts w:cs="Arial"/>
        </w:rPr>
        <w:t xml:space="preserve"> </w:t>
      </w:r>
      <w:r w:rsidR="001743A4">
        <w:rPr>
          <w:rFonts w:cs="Arial"/>
        </w:rPr>
        <w:t xml:space="preserve">Further </w:t>
      </w:r>
      <w:r w:rsidR="008B70AD">
        <w:rPr>
          <w:rFonts w:cs="Arial"/>
        </w:rPr>
        <w:t xml:space="preserve">investigation as to which reefs were most influencing this relationship indicated that this general trend was most evident at the reefs with comparatively high mean turbidity such that of the </w:t>
      </w:r>
      <w:r w:rsidR="007B59C6">
        <w:rPr>
          <w:rFonts w:cs="Arial"/>
        </w:rPr>
        <w:t xml:space="preserve">six </w:t>
      </w:r>
      <w:r w:rsidR="008B70AD">
        <w:rPr>
          <w:rFonts w:cs="Arial"/>
        </w:rPr>
        <w:t xml:space="preserve">reefs </w:t>
      </w:r>
      <w:r w:rsidR="007B59C6">
        <w:rPr>
          <w:rFonts w:cs="Arial"/>
        </w:rPr>
        <w:t xml:space="preserve">at which mean </w:t>
      </w:r>
      <w:r w:rsidR="008B70AD">
        <w:rPr>
          <w:rFonts w:cs="Arial"/>
        </w:rPr>
        <w:t xml:space="preserve"> turbidity </w:t>
      </w:r>
      <w:r w:rsidR="007B59C6">
        <w:rPr>
          <w:rFonts w:cs="Arial"/>
        </w:rPr>
        <w:t xml:space="preserve">was &gt;0.95ntu </w:t>
      </w:r>
      <w:r w:rsidR="00AC0F20">
        <w:rPr>
          <w:rFonts w:cs="Arial"/>
        </w:rPr>
        <w:t>( Pelican, Magnetic, Pine, Daydream, Double Cone and Pandora)</w:t>
      </w:r>
      <w:r w:rsidR="00850DAF">
        <w:rPr>
          <w:rFonts w:cs="Arial"/>
        </w:rPr>
        <w:t>,</w:t>
      </w:r>
      <w:r w:rsidR="00AC0F20">
        <w:rPr>
          <w:rFonts w:cs="Arial"/>
        </w:rPr>
        <w:t xml:space="preserve"> </w:t>
      </w:r>
      <w:r w:rsidR="007B59C6">
        <w:rPr>
          <w:rFonts w:cs="Arial"/>
        </w:rPr>
        <w:t xml:space="preserve">the lowest </w:t>
      </w:r>
      <w:r w:rsidR="008B70AD">
        <w:rPr>
          <w:rFonts w:cs="Arial"/>
        </w:rPr>
        <w:t xml:space="preserve"> settlement </w:t>
      </w:r>
      <w:r w:rsidR="00AC0F20">
        <w:rPr>
          <w:rFonts w:cs="Arial"/>
        </w:rPr>
        <w:t xml:space="preserve">coincided with </w:t>
      </w:r>
      <w:r w:rsidR="008B70AD">
        <w:rPr>
          <w:rFonts w:cs="Arial"/>
        </w:rPr>
        <w:t xml:space="preserve"> </w:t>
      </w:r>
      <w:r w:rsidR="00AC0F20">
        <w:rPr>
          <w:rFonts w:cs="Arial"/>
        </w:rPr>
        <w:t xml:space="preserve">maximum </w:t>
      </w:r>
      <w:r w:rsidR="008B70AD">
        <w:rPr>
          <w:rFonts w:cs="Arial"/>
        </w:rPr>
        <w:t xml:space="preserve">turbidity </w:t>
      </w:r>
      <w:r w:rsidR="00AC0F20">
        <w:rPr>
          <w:rFonts w:cs="Arial"/>
        </w:rPr>
        <w:t>levels at all but Double Cone</w:t>
      </w:r>
      <w:r w:rsidR="00403969">
        <w:rPr>
          <w:rFonts w:cs="Arial"/>
        </w:rPr>
        <w:t>.</w:t>
      </w:r>
      <w:r w:rsidR="00AC0F20">
        <w:rPr>
          <w:rFonts w:cs="Arial"/>
        </w:rPr>
        <w:t xml:space="preserve"> </w:t>
      </w:r>
      <w:r w:rsidR="00E4481C">
        <w:rPr>
          <w:rFonts w:cs="Arial"/>
        </w:rPr>
        <w:t>O</w:t>
      </w:r>
      <w:r w:rsidR="00AC0F20">
        <w:rPr>
          <w:rFonts w:cs="Arial"/>
        </w:rPr>
        <w:t>f the remaining six reefs</w:t>
      </w:r>
      <w:r w:rsidR="00E4481C">
        <w:rPr>
          <w:rFonts w:cs="Arial"/>
        </w:rPr>
        <w:t xml:space="preserve"> with</w:t>
      </w:r>
      <w:r w:rsidR="00AC0F20">
        <w:rPr>
          <w:rFonts w:cs="Arial"/>
        </w:rPr>
        <w:t xml:space="preserve"> clearer waters</w:t>
      </w:r>
      <w:r w:rsidR="000D165E">
        <w:rPr>
          <w:rFonts w:cs="Arial"/>
        </w:rPr>
        <w:t>,</w:t>
      </w:r>
      <w:r w:rsidR="00AC0F20">
        <w:rPr>
          <w:rFonts w:cs="Arial"/>
        </w:rPr>
        <w:t xml:space="preserve"> only</w:t>
      </w:r>
      <w:r w:rsidR="007673EE">
        <w:rPr>
          <w:rFonts w:cs="Arial"/>
        </w:rPr>
        <w:t xml:space="preserve"> one</w:t>
      </w:r>
      <w:r w:rsidR="00E4481C">
        <w:rPr>
          <w:rFonts w:cs="Arial"/>
        </w:rPr>
        <w:t>,</w:t>
      </w:r>
      <w:r w:rsidR="00AC0F20">
        <w:rPr>
          <w:rFonts w:cs="Arial"/>
        </w:rPr>
        <w:t xml:space="preserve"> Keppels South</w:t>
      </w:r>
      <w:r w:rsidR="007673EE">
        <w:rPr>
          <w:rFonts w:cs="Arial"/>
        </w:rPr>
        <w:t>,</w:t>
      </w:r>
      <w:r w:rsidR="00AC0F20">
        <w:rPr>
          <w:rFonts w:cs="Arial"/>
        </w:rPr>
        <w:t xml:space="preserve"> had minimum settlement coinciding with maximum turbidity. </w:t>
      </w:r>
      <w:r w:rsidR="00DB13AB">
        <w:rPr>
          <w:rFonts w:cs="Arial"/>
        </w:rPr>
        <w:t>Conversely</w:t>
      </w:r>
      <w:r w:rsidR="00AC0F20">
        <w:rPr>
          <w:rFonts w:cs="Arial"/>
        </w:rPr>
        <w:t xml:space="preserve"> six reefs had highest settlement during the year of minimum turbidity</w:t>
      </w:r>
      <w:r w:rsidR="00DB13AB">
        <w:rPr>
          <w:rFonts w:cs="Arial"/>
        </w:rPr>
        <w:t xml:space="preserve"> including reefs across the full range of mean turbidity values</w:t>
      </w:r>
      <w:r w:rsidR="00AC0F20">
        <w:rPr>
          <w:rFonts w:cs="Arial"/>
        </w:rPr>
        <w:t xml:space="preserve">. </w:t>
      </w:r>
      <w:r w:rsidR="00403969">
        <w:rPr>
          <w:rFonts w:cs="Arial"/>
        </w:rPr>
        <w:t xml:space="preserve"> </w:t>
      </w:r>
    </w:p>
    <w:p w:rsidR="00DB13AB" w:rsidRDefault="00DB13AB" w:rsidP="004E6E58">
      <w:pPr>
        <w:rPr>
          <w:rFonts w:cs="Arial"/>
        </w:rPr>
      </w:pPr>
    </w:p>
    <w:p w:rsidR="00A94074" w:rsidRDefault="00403969" w:rsidP="00A94074">
      <w:r>
        <w:rPr>
          <w:rFonts w:cs="Arial"/>
        </w:rPr>
        <w:t>Spawning</w:t>
      </w:r>
      <w:r w:rsidR="005275D8">
        <w:rPr>
          <w:rFonts w:cs="Arial"/>
        </w:rPr>
        <w:t xml:space="preserve"> of Acroporidae at the MMP reefs occurs </w:t>
      </w:r>
      <w:r w:rsidR="000D165E">
        <w:rPr>
          <w:rFonts w:cs="Arial"/>
        </w:rPr>
        <w:t xml:space="preserve">primarily </w:t>
      </w:r>
      <w:r w:rsidR="005275D8">
        <w:rPr>
          <w:rFonts w:cs="Arial"/>
        </w:rPr>
        <w:t xml:space="preserve">in October to November each year. </w:t>
      </w:r>
      <w:r w:rsidR="004E6E58" w:rsidRPr="009147A1">
        <w:rPr>
          <w:rFonts w:cs="Arial"/>
        </w:rPr>
        <w:t>At this time of year</w:t>
      </w:r>
      <w:r w:rsidR="005275D8">
        <w:rPr>
          <w:rFonts w:cs="Arial"/>
        </w:rPr>
        <w:t>,</w:t>
      </w:r>
      <w:r w:rsidR="004E6E58" w:rsidRPr="009147A1">
        <w:rPr>
          <w:rFonts w:cs="Arial"/>
        </w:rPr>
        <w:t xml:space="preserve"> variation</w:t>
      </w:r>
      <w:r w:rsidR="005275D8">
        <w:rPr>
          <w:rFonts w:cs="Arial"/>
        </w:rPr>
        <w:t>s</w:t>
      </w:r>
      <w:r w:rsidR="004E6E58" w:rsidRPr="009147A1">
        <w:rPr>
          <w:rFonts w:cs="Arial"/>
        </w:rPr>
        <w:t xml:space="preserve"> in turbidity </w:t>
      </w:r>
      <w:r w:rsidR="005275D8">
        <w:rPr>
          <w:rFonts w:cs="Arial"/>
        </w:rPr>
        <w:t>are mostly due to</w:t>
      </w:r>
      <w:r w:rsidR="004E6E58" w:rsidRPr="009147A1">
        <w:rPr>
          <w:rFonts w:cs="Arial"/>
        </w:rPr>
        <w:t xml:space="preserve"> sediment resuspen</w:t>
      </w:r>
      <w:r w:rsidR="005275D8">
        <w:rPr>
          <w:rFonts w:cs="Arial"/>
        </w:rPr>
        <w:t>sion</w:t>
      </w:r>
      <w:r w:rsidR="004E6E58" w:rsidRPr="009147A1">
        <w:rPr>
          <w:rFonts w:cs="Arial"/>
        </w:rPr>
        <w:t xml:space="preserve"> by wind-driven waves and tidal action. Wet-season river-flows typically begin later (from January to March), and well after the majority of Acroporidae have spawned </w:t>
      </w:r>
      <w:r w:rsidR="005275D8">
        <w:rPr>
          <w:rFonts w:cs="Arial"/>
        </w:rPr>
        <w:t xml:space="preserve">and settled </w:t>
      </w:r>
      <w:r w:rsidR="004E6E58" w:rsidRPr="009147A1">
        <w:rPr>
          <w:rFonts w:cs="Arial"/>
        </w:rPr>
        <w:t xml:space="preserve">(Baird </w:t>
      </w:r>
      <w:r w:rsidR="004E6E58" w:rsidRPr="007815A1">
        <w:rPr>
          <w:rFonts w:cs="Arial"/>
          <w:i/>
        </w:rPr>
        <w:t>et al.</w:t>
      </w:r>
      <w:r w:rsidR="004E6E58" w:rsidRPr="009147A1">
        <w:rPr>
          <w:rFonts w:cs="Arial"/>
        </w:rPr>
        <w:t xml:space="preserve"> 2009).  </w:t>
      </w:r>
      <w:r w:rsidR="004E6E58" w:rsidRPr="009147A1">
        <w:rPr>
          <w:rFonts w:cs="Arial"/>
          <w:color w:val="000000" w:themeColor="text1"/>
        </w:rPr>
        <w:t xml:space="preserve">However, it is becoming increasingly apparent that the additional flux of material imported by rivers remains available in the coastal zone for periods of months to years, leading to chronically elevated turbidity and rates of sedimentation (Wolanski </w:t>
      </w:r>
      <w:r w:rsidR="004E6E58" w:rsidRPr="007815A1">
        <w:rPr>
          <w:rFonts w:cs="Arial"/>
          <w:i/>
          <w:color w:val="000000" w:themeColor="text1"/>
        </w:rPr>
        <w:t>et al.</w:t>
      </w:r>
      <w:r w:rsidR="004E6E58" w:rsidRPr="009147A1">
        <w:rPr>
          <w:rFonts w:cs="Arial"/>
          <w:color w:val="000000" w:themeColor="text1"/>
        </w:rPr>
        <w:t xml:space="preserve"> </w:t>
      </w:r>
      <w:r w:rsidR="004E6E58">
        <w:rPr>
          <w:rFonts w:cs="Arial"/>
          <w:color w:val="000000" w:themeColor="text1"/>
        </w:rPr>
        <w:t>2008</w:t>
      </w:r>
      <w:r w:rsidR="004E6E58" w:rsidRPr="00A34381">
        <w:rPr>
          <w:rFonts w:cs="Arial"/>
          <w:color w:val="000000" w:themeColor="text1"/>
        </w:rPr>
        <w:t xml:space="preserve">, Lambrechts </w:t>
      </w:r>
      <w:r w:rsidR="004E6E58" w:rsidRPr="007815A1">
        <w:rPr>
          <w:rFonts w:cs="Arial"/>
          <w:i/>
          <w:color w:val="000000" w:themeColor="text1"/>
        </w:rPr>
        <w:t>et al.</w:t>
      </w:r>
      <w:r w:rsidR="004E6E58" w:rsidRPr="00A34381">
        <w:rPr>
          <w:rFonts w:cs="Arial"/>
          <w:color w:val="000000" w:themeColor="text1"/>
        </w:rPr>
        <w:t xml:space="preserve"> 2010, Brodie </w:t>
      </w:r>
      <w:r w:rsidR="004E6E58" w:rsidRPr="007815A1">
        <w:rPr>
          <w:rFonts w:cs="Arial"/>
          <w:i/>
          <w:color w:val="000000" w:themeColor="text1"/>
        </w:rPr>
        <w:t>et al.</w:t>
      </w:r>
      <w:r w:rsidR="004E6E58" w:rsidRPr="00A34381">
        <w:rPr>
          <w:rFonts w:cs="Arial"/>
          <w:color w:val="000000" w:themeColor="text1"/>
        </w:rPr>
        <w:t xml:space="preserve"> 2012</w:t>
      </w:r>
      <w:r w:rsidR="00741682">
        <w:rPr>
          <w:rFonts w:cs="Arial"/>
          <w:color w:val="000000" w:themeColor="text1"/>
        </w:rPr>
        <w:t>b</w:t>
      </w:r>
      <w:r w:rsidR="004E6E58" w:rsidRPr="00A34381">
        <w:rPr>
          <w:rFonts w:cs="Arial"/>
          <w:color w:val="000000" w:themeColor="text1"/>
        </w:rPr>
        <w:t xml:space="preserve">, Fabricius </w:t>
      </w:r>
      <w:r w:rsidR="004E6E58" w:rsidRPr="007815A1">
        <w:rPr>
          <w:rFonts w:cs="Arial"/>
          <w:i/>
          <w:color w:val="000000" w:themeColor="text1"/>
        </w:rPr>
        <w:t>et al.</w:t>
      </w:r>
      <w:r w:rsidR="004E6E58" w:rsidRPr="00A34381">
        <w:rPr>
          <w:rFonts w:cs="Arial"/>
          <w:color w:val="000000" w:themeColor="text1"/>
        </w:rPr>
        <w:t xml:space="preserve"> 2013</w:t>
      </w:r>
      <w:r w:rsidR="005F1BA3">
        <w:rPr>
          <w:rFonts w:cs="Arial"/>
          <w:color w:val="000000" w:themeColor="text1"/>
        </w:rPr>
        <w:t>a</w:t>
      </w:r>
      <w:r w:rsidR="005275D8">
        <w:rPr>
          <w:rFonts w:cs="Arial"/>
          <w:color w:val="000000" w:themeColor="text1"/>
        </w:rPr>
        <w:t xml:space="preserve">, Fabricius </w:t>
      </w:r>
      <w:r w:rsidR="005275D8" w:rsidRPr="007815A1">
        <w:rPr>
          <w:rFonts w:cs="Arial"/>
          <w:i/>
          <w:color w:val="000000" w:themeColor="text1"/>
        </w:rPr>
        <w:t>et al.</w:t>
      </w:r>
      <w:r w:rsidR="005275D8">
        <w:rPr>
          <w:rFonts w:cs="Arial"/>
          <w:color w:val="000000" w:themeColor="text1"/>
        </w:rPr>
        <w:t xml:space="preserve"> in review</w:t>
      </w:r>
      <w:r w:rsidR="004E6E58" w:rsidRPr="00A34381">
        <w:rPr>
          <w:rFonts w:cs="Arial"/>
          <w:color w:val="000000" w:themeColor="text1"/>
        </w:rPr>
        <w:t xml:space="preserve">). </w:t>
      </w:r>
      <w:r w:rsidR="00DB13AB">
        <w:rPr>
          <w:rFonts w:cs="Arial"/>
          <w:color w:val="000000" w:themeColor="text1"/>
        </w:rPr>
        <w:t>As such it is possible that when windy periods coincide with the spawning, larval and settlement phase of the coral lifecycle</w:t>
      </w:r>
      <w:r w:rsidR="00850DAF">
        <w:rPr>
          <w:rFonts w:cs="Arial"/>
          <w:color w:val="000000" w:themeColor="text1"/>
        </w:rPr>
        <w:t>,</w:t>
      </w:r>
      <w:r w:rsidR="00DB13AB">
        <w:rPr>
          <w:rFonts w:cs="Arial"/>
          <w:color w:val="000000" w:themeColor="text1"/>
        </w:rPr>
        <w:t xml:space="preserve"> the resuspension of accumulated sediment deposits may reduce coral recruitment. </w:t>
      </w:r>
      <w:r w:rsidR="00FC7B36">
        <w:rPr>
          <w:rFonts w:cs="Arial"/>
          <w:color w:val="000000" w:themeColor="text1"/>
        </w:rPr>
        <w:t>However, w</w:t>
      </w:r>
      <w:r w:rsidR="00DB13AB">
        <w:rPr>
          <w:rFonts w:cs="Arial"/>
          <w:color w:val="000000" w:themeColor="text1"/>
        </w:rPr>
        <w:t xml:space="preserve">e cannot discount the possibility that our empirical relationship between turbidity and settlement is not representative of variability in </w:t>
      </w:r>
      <w:r w:rsidR="00FC7B36">
        <w:rPr>
          <w:rFonts w:cs="Arial"/>
          <w:color w:val="000000" w:themeColor="text1"/>
        </w:rPr>
        <w:t xml:space="preserve">the </w:t>
      </w:r>
      <w:r w:rsidR="00DB13AB">
        <w:rPr>
          <w:rFonts w:cs="Arial"/>
          <w:color w:val="000000" w:themeColor="text1"/>
        </w:rPr>
        <w:t>hydrodynamic process</w:t>
      </w:r>
      <w:r w:rsidR="004E4DEF">
        <w:rPr>
          <w:rFonts w:cs="Arial"/>
          <w:color w:val="000000" w:themeColor="text1"/>
        </w:rPr>
        <w:t>es that</w:t>
      </w:r>
      <w:r w:rsidR="00DB13AB">
        <w:rPr>
          <w:rFonts w:cs="Arial"/>
          <w:color w:val="000000" w:themeColor="text1"/>
        </w:rPr>
        <w:t xml:space="preserve"> influence the connectivity between our sample reefs and populations of spawning corals.  </w:t>
      </w:r>
      <w:bookmarkStart w:id="111" w:name="_Toc374111956"/>
    </w:p>
    <w:p w:rsidR="00A94074" w:rsidRDefault="00A94074" w:rsidP="00A94074"/>
    <w:p w:rsidR="004E6E58" w:rsidRDefault="004E6E58" w:rsidP="00A94074">
      <w:pPr>
        <w:pStyle w:val="Heading4"/>
      </w:pPr>
      <w:r w:rsidRPr="009147A1">
        <w:t>C</w:t>
      </w:r>
      <w:r w:rsidR="00C814F8">
        <w:t>over of c</w:t>
      </w:r>
      <w:r w:rsidRPr="009147A1">
        <w:t xml:space="preserve">rustose </w:t>
      </w:r>
      <w:r w:rsidR="00C814F8">
        <w:t>c</w:t>
      </w:r>
      <w:r w:rsidR="00C814F8" w:rsidRPr="009147A1">
        <w:t xml:space="preserve">oralline </w:t>
      </w:r>
      <w:bookmarkEnd w:id="111"/>
      <w:r w:rsidR="00C814F8">
        <w:t>a</w:t>
      </w:r>
      <w:r w:rsidR="00C814F8" w:rsidRPr="009147A1">
        <w:t xml:space="preserve">lgae </w:t>
      </w:r>
      <w:r w:rsidR="00C814F8">
        <w:t>on settlement tiles</w:t>
      </w:r>
    </w:p>
    <w:p w:rsidR="004E6E58" w:rsidRPr="009147A1" w:rsidRDefault="000D165E" w:rsidP="004E6E58">
      <w:pPr>
        <w:rPr>
          <w:rFonts w:cs="Arial"/>
          <w:color w:val="000000" w:themeColor="text1"/>
        </w:rPr>
      </w:pPr>
      <w:r>
        <w:rPr>
          <w:rFonts w:cs="Arial"/>
        </w:rPr>
        <w:t>A</w:t>
      </w:r>
      <w:r w:rsidR="004E6E58" w:rsidRPr="009147A1">
        <w:rPr>
          <w:rFonts w:cs="Arial"/>
        </w:rPr>
        <w:t xml:space="preserve"> weak </w:t>
      </w:r>
      <w:r>
        <w:rPr>
          <w:rFonts w:cs="Arial"/>
        </w:rPr>
        <w:t>positive relationship</w:t>
      </w:r>
      <w:r w:rsidR="00EA2233">
        <w:rPr>
          <w:rFonts w:cs="Arial"/>
        </w:rPr>
        <w:t xml:space="preserve"> </w:t>
      </w:r>
      <w:r w:rsidR="004E6E58" w:rsidRPr="009147A1">
        <w:rPr>
          <w:rFonts w:cs="Arial"/>
        </w:rPr>
        <w:t xml:space="preserve">was found for higher recruitment in years when tiles had higher cover of </w:t>
      </w:r>
      <w:r w:rsidR="004E6E58" w:rsidRPr="009147A1">
        <w:rPr>
          <w:rFonts w:eastAsia="Calibri" w:cs="Arial"/>
        </w:rPr>
        <w:t>CCA (</w:t>
      </w:r>
      <w:r w:rsidR="00F9016E">
        <w:rPr>
          <w:rFonts w:eastAsia="Calibri" w:cs="Arial"/>
        </w:rPr>
        <w:t>Figure 34</w:t>
      </w:r>
      <w:r w:rsidR="00C814F8" w:rsidRPr="009147A1">
        <w:rPr>
          <w:rFonts w:eastAsia="Calibri" w:cs="Arial"/>
        </w:rPr>
        <w:t>c</w:t>
      </w:r>
      <w:r w:rsidR="004E6E58" w:rsidRPr="009147A1">
        <w:rPr>
          <w:rFonts w:eastAsia="Calibri" w:cs="Arial"/>
        </w:rPr>
        <w:t>)</w:t>
      </w:r>
      <w:r w:rsidR="008F6E56">
        <w:rPr>
          <w:rFonts w:eastAsia="Calibri" w:cs="Arial"/>
        </w:rPr>
        <w:t>. The direction of this r</w:t>
      </w:r>
      <w:r w:rsidR="00A94074">
        <w:rPr>
          <w:rFonts w:eastAsia="Calibri" w:cs="Arial"/>
        </w:rPr>
        <w:t xml:space="preserve">elationship is consistent with experimental work that demonstrates that </w:t>
      </w:r>
      <w:r w:rsidR="004E6E58" w:rsidRPr="009147A1">
        <w:rPr>
          <w:rFonts w:eastAsia="Calibri" w:cs="Arial"/>
        </w:rPr>
        <w:t xml:space="preserve">presence of CCA, in combination with a complex microbial biofilm, can be a strong inducer of coral attachment and metamorphosis (Heyward </w:t>
      </w:r>
      <w:r w:rsidR="00C814F8">
        <w:rPr>
          <w:rFonts w:eastAsia="Calibri" w:cs="Arial"/>
        </w:rPr>
        <w:t>and</w:t>
      </w:r>
      <w:r w:rsidR="00C814F8" w:rsidRPr="009147A1">
        <w:rPr>
          <w:rFonts w:eastAsia="Calibri" w:cs="Arial"/>
        </w:rPr>
        <w:t xml:space="preserve"> </w:t>
      </w:r>
      <w:r w:rsidR="004E6E58" w:rsidRPr="009147A1">
        <w:rPr>
          <w:rFonts w:eastAsia="Calibri" w:cs="Arial"/>
        </w:rPr>
        <w:t xml:space="preserve">Negri 1999, Harrington </w:t>
      </w:r>
      <w:r w:rsidR="004E6E58" w:rsidRPr="007815A1">
        <w:rPr>
          <w:rFonts w:eastAsia="Calibri" w:cs="Arial"/>
          <w:i/>
        </w:rPr>
        <w:t>et al.</w:t>
      </w:r>
      <w:r w:rsidR="004E6E58" w:rsidRPr="009147A1">
        <w:rPr>
          <w:rFonts w:eastAsia="Calibri" w:cs="Arial"/>
        </w:rPr>
        <w:t xml:space="preserve"> 2004, Webster </w:t>
      </w:r>
      <w:r w:rsidR="004E6E58" w:rsidRPr="007815A1">
        <w:rPr>
          <w:rFonts w:eastAsia="Calibri" w:cs="Arial"/>
          <w:i/>
        </w:rPr>
        <w:t>et al.</w:t>
      </w:r>
      <w:r w:rsidR="004E6E58" w:rsidRPr="009147A1">
        <w:rPr>
          <w:rFonts w:eastAsia="Calibri" w:cs="Arial"/>
        </w:rPr>
        <w:t xml:space="preserve"> 2004, </w:t>
      </w:r>
      <w:r w:rsidR="004E6E58" w:rsidRPr="009147A1">
        <w:rPr>
          <w:rFonts w:cs="Arial"/>
        </w:rPr>
        <w:t xml:space="preserve">Vermeij </w:t>
      </w:r>
      <w:r w:rsidR="00C814F8">
        <w:rPr>
          <w:rFonts w:cs="Arial"/>
        </w:rPr>
        <w:t>and</w:t>
      </w:r>
      <w:r w:rsidR="00C814F8" w:rsidRPr="009147A1">
        <w:rPr>
          <w:rFonts w:cs="Arial"/>
        </w:rPr>
        <w:t xml:space="preserve"> </w:t>
      </w:r>
      <w:r w:rsidR="004E6E58" w:rsidRPr="009147A1">
        <w:rPr>
          <w:rFonts w:cs="Arial"/>
        </w:rPr>
        <w:t>Sandin 2008</w:t>
      </w:r>
      <w:r w:rsidR="004E6E58" w:rsidRPr="009147A1">
        <w:rPr>
          <w:rFonts w:eastAsia="Calibri" w:cs="Arial"/>
        </w:rPr>
        <w:t xml:space="preserve">). </w:t>
      </w:r>
      <w:r w:rsidR="00A94074">
        <w:rPr>
          <w:rFonts w:eastAsia="Calibri" w:cs="Arial"/>
        </w:rPr>
        <w:t>I</w:t>
      </w:r>
      <w:r w:rsidR="004E6E58" w:rsidRPr="009147A1">
        <w:rPr>
          <w:rFonts w:eastAsia="Calibri" w:cs="Arial"/>
        </w:rPr>
        <w:t xml:space="preserve">t is </w:t>
      </w:r>
      <w:r w:rsidR="00A94074">
        <w:rPr>
          <w:rFonts w:eastAsia="Calibri" w:cs="Arial"/>
        </w:rPr>
        <w:t xml:space="preserve">also </w:t>
      </w:r>
      <w:r w:rsidR="004E6E58" w:rsidRPr="009147A1">
        <w:rPr>
          <w:rFonts w:eastAsia="Calibri" w:cs="Arial"/>
        </w:rPr>
        <w:t xml:space="preserve">clear from other studies that the presence of CCA, and co-existing biofilms, is heavily influenced by local conditions. </w:t>
      </w:r>
      <w:r w:rsidR="00A94074">
        <w:rPr>
          <w:rFonts w:eastAsia="Calibri" w:cs="Arial"/>
        </w:rPr>
        <w:t>In broad terms t</w:t>
      </w:r>
      <w:r w:rsidR="004E6E58" w:rsidRPr="009147A1">
        <w:rPr>
          <w:rFonts w:eastAsia="Calibri" w:cs="Arial"/>
        </w:rPr>
        <w:t xml:space="preserve">he distribution of CCA across the GBR is related to the </w:t>
      </w:r>
      <w:r w:rsidR="004E6E58" w:rsidRPr="009147A1">
        <w:rPr>
          <w:rFonts w:eastAsia="Calibri" w:cs="Arial"/>
        </w:rPr>
        <w:lastRenderedPageBreak/>
        <w:t>sedimentary environment (Fabricius</w:t>
      </w:r>
      <w:r w:rsidR="004E6E58">
        <w:rPr>
          <w:rFonts w:eastAsia="Calibri" w:cs="Arial"/>
        </w:rPr>
        <w:t xml:space="preserve"> </w:t>
      </w:r>
      <w:r w:rsidR="00C814F8">
        <w:rPr>
          <w:rFonts w:eastAsia="Calibri" w:cs="Arial"/>
        </w:rPr>
        <w:t xml:space="preserve">and </w:t>
      </w:r>
      <w:r w:rsidR="004E6E58">
        <w:rPr>
          <w:rFonts w:eastAsia="Calibri" w:cs="Arial"/>
        </w:rPr>
        <w:t>De’ath</w:t>
      </w:r>
      <w:r w:rsidR="004E6E58" w:rsidRPr="009147A1">
        <w:rPr>
          <w:rFonts w:eastAsia="Calibri" w:cs="Arial"/>
        </w:rPr>
        <w:t xml:space="preserve"> 2001</w:t>
      </w:r>
      <w:r w:rsidR="004E6E58">
        <w:rPr>
          <w:rFonts w:eastAsia="Calibri" w:cs="Arial"/>
        </w:rPr>
        <w:t>b</w:t>
      </w:r>
      <w:r w:rsidR="004E6E58" w:rsidRPr="009147A1">
        <w:rPr>
          <w:rFonts w:eastAsia="Calibri" w:cs="Arial"/>
        </w:rPr>
        <w:t xml:space="preserve">), ranging from &lt;1% cover at </w:t>
      </w:r>
      <w:r w:rsidR="00023DE0">
        <w:rPr>
          <w:rFonts w:eastAsia="Calibri" w:cs="Arial"/>
        </w:rPr>
        <w:t xml:space="preserve">reefs pone to high rates of sedimentation in </w:t>
      </w:r>
      <w:r w:rsidR="004E6E58" w:rsidRPr="009147A1">
        <w:rPr>
          <w:rFonts w:eastAsia="Calibri" w:cs="Arial"/>
        </w:rPr>
        <w:t xml:space="preserve">inshore </w:t>
      </w:r>
      <w:r w:rsidR="00023DE0">
        <w:rPr>
          <w:rFonts w:eastAsia="Calibri" w:cs="Arial"/>
        </w:rPr>
        <w:t>waters</w:t>
      </w:r>
      <w:r w:rsidR="004E6E58" w:rsidRPr="009147A1">
        <w:rPr>
          <w:rFonts w:eastAsia="Calibri" w:cs="Arial"/>
        </w:rPr>
        <w:t xml:space="preserve">, to &gt;20% cover among the clearer outer reefs.  Where reefs experience frequent turbidity, or during periods of extended flood plumes, changes </w:t>
      </w:r>
      <w:r w:rsidR="00023DE0">
        <w:rPr>
          <w:rFonts w:eastAsia="Calibri" w:cs="Arial"/>
        </w:rPr>
        <w:t xml:space="preserve">occur in the </w:t>
      </w:r>
      <w:r w:rsidR="004E6E58" w:rsidRPr="009147A1">
        <w:rPr>
          <w:rFonts w:eastAsia="Calibri" w:cs="Arial"/>
        </w:rPr>
        <w:t>bacteria</w:t>
      </w:r>
      <w:r w:rsidR="00023DE0">
        <w:rPr>
          <w:rFonts w:eastAsia="Calibri" w:cs="Arial"/>
        </w:rPr>
        <w:t>l communities in both the water</w:t>
      </w:r>
      <w:r w:rsidR="004E6E58" w:rsidRPr="009147A1">
        <w:rPr>
          <w:rFonts w:eastAsia="Calibri" w:cs="Arial"/>
        </w:rPr>
        <w:t xml:space="preserve"> column </w:t>
      </w:r>
      <w:r w:rsidR="00023DE0">
        <w:rPr>
          <w:rFonts w:eastAsia="Calibri" w:cs="Arial"/>
        </w:rPr>
        <w:t xml:space="preserve">and </w:t>
      </w:r>
      <w:r w:rsidR="004E6E58" w:rsidRPr="009147A1">
        <w:rPr>
          <w:rFonts w:eastAsia="Calibri" w:cs="Arial"/>
        </w:rPr>
        <w:t>among biofilms (</w:t>
      </w:r>
      <w:r w:rsidR="004E6E58" w:rsidRPr="009147A1">
        <w:rPr>
          <w:rFonts w:cs="Arial"/>
          <w:color w:val="000000"/>
        </w:rPr>
        <w:t xml:space="preserve">Witt </w:t>
      </w:r>
      <w:r w:rsidR="004E6E58" w:rsidRPr="007815A1">
        <w:rPr>
          <w:rFonts w:cs="Arial"/>
          <w:i/>
          <w:color w:val="000000"/>
        </w:rPr>
        <w:t>et al.</w:t>
      </w:r>
      <w:r w:rsidR="004E6E58" w:rsidRPr="009147A1">
        <w:rPr>
          <w:rFonts w:cs="Arial"/>
          <w:color w:val="000000"/>
        </w:rPr>
        <w:t xml:space="preserve"> 2012)</w:t>
      </w:r>
      <w:r w:rsidR="00023DE0">
        <w:rPr>
          <w:rFonts w:cs="Arial"/>
          <w:color w:val="000000"/>
        </w:rPr>
        <w:t xml:space="preserve">, that </w:t>
      </w:r>
      <w:r w:rsidR="004E6E58" w:rsidRPr="009147A1">
        <w:rPr>
          <w:rFonts w:eastAsia="Calibri" w:cs="Arial"/>
        </w:rPr>
        <w:t xml:space="preserve">may result in </w:t>
      </w:r>
      <w:r w:rsidR="008F6E56">
        <w:rPr>
          <w:rFonts w:eastAsia="Calibri" w:cs="Arial"/>
        </w:rPr>
        <w:t>less induction</w:t>
      </w:r>
      <w:r w:rsidR="004E6E58" w:rsidRPr="009147A1">
        <w:rPr>
          <w:rFonts w:eastAsia="Calibri" w:cs="Arial"/>
        </w:rPr>
        <w:t xml:space="preserve"> of coral recruitment (</w:t>
      </w:r>
      <w:r w:rsidR="004E6E58" w:rsidRPr="009147A1">
        <w:rPr>
          <w:rFonts w:cs="Arial"/>
        </w:rPr>
        <w:t xml:space="preserve">Tebben </w:t>
      </w:r>
      <w:r w:rsidR="004E6E58" w:rsidRPr="007815A1">
        <w:rPr>
          <w:rFonts w:cs="Arial"/>
          <w:i/>
        </w:rPr>
        <w:t>et al.</w:t>
      </w:r>
      <w:r w:rsidR="004E6E58" w:rsidRPr="009147A1">
        <w:rPr>
          <w:rFonts w:cs="Arial"/>
        </w:rPr>
        <w:t xml:space="preserve"> 2011)</w:t>
      </w:r>
      <w:r w:rsidR="004E6E58" w:rsidRPr="009147A1">
        <w:rPr>
          <w:rFonts w:eastAsia="Calibri" w:cs="Arial"/>
        </w:rPr>
        <w:t xml:space="preserve">. </w:t>
      </w:r>
      <w:r w:rsidR="00023DE0">
        <w:rPr>
          <w:rFonts w:eastAsia="Calibri" w:cs="Arial"/>
        </w:rPr>
        <w:t>T</w:t>
      </w:r>
      <w:r w:rsidR="00023DE0" w:rsidRPr="009147A1">
        <w:rPr>
          <w:rFonts w:eastAsia="Calibri" w:cs="Arial"/>
        </w:rPr>
        <w:t xml:space="preserve">race concentrations of the herbicide diuron, </w:t>
      </w:r>
      <w:r w:rsidR="00023DE0">
        <w:rPr>
          <w:rFonts w:eastAsia="Calibri" w:cs="Arial"/>
        </w:rPr>
        <w:t>which is widely detected</w:t>
      </w:r>
      <w:r w:rsidR="00023DE0" w:rsidRPr="009147A1">
        <w:rPr>
          <w:rFonts w:eastAsia="Calibri" w:cs="Arial"/>
        </w:rPr>
        <w:t xml:space="preserve"> in the inshore </w:t>
      </w:r>
      <w:r w:rsidR="00023DE0">
        <w:rPr>
          <w:rFonts w:eastAsia="Calibri" w:cs="Arial"/>
        </w:rPr>
        <w:t>GBR</w:t>
      </w:r>
      <w:r w:rsidR="00023DE0" w:rsidRPr="009147A1">
        <w:rPr>
          <w:rFonts w:eastAsia="Calibri" w:cs="Arial"/>
        </w:rPr>
        <w:t xml:space="preserve">, can significantly affect the health of CCA (Harrington </w:t>
      </w:r>
      <w:r w:rsidR="00023DE0" w:rsidRPr="007815A1">
        <w:rPr>
          <w:rFonts w:eastAsia="Calibri" w:cs="Arial"/>
          <w:i/>
        </w:rPr>
        <w:t>et al.</w:t>
      </w:r>
      <w:r w:rsidR="00023DE0" w:rsidRPr="009147A1">
        <w:rPr>
          <w:rFonts w:eastAsia="Calibri" w:cs="Arial"/>
        </w:rPr>
        <w:t xml:space="preserve"> 2005). </w:t>
      </w:r>
      <w:r w:rsidR="00023DE0">
        <w:rPr>
          <w:rFonts w:eastAsia="Calibri" w:cs="Arial"/>
        </w:rPr>
        <w:t xml:space="preserve">In addition </w:t>
      </w:r>
      <w:r w:rsidR="004E6E58" w:rsidRPr="009147A1">
        <w:rPr>
          <w:rFonts w:eastAsia="Calibri" w:cs="Arial"/>
        </w:rPr>
        <w:t xml:space="preserve">recent studies have shown that ocean acidification </w:t>
      </w:r>
      <w:r w:rsidR="00315F38">
        <w:rPr>
          <w:rFonts w:eastAsia="Calibri" w:cs="Arial"/>
        </w:rPr>
        <w:t>and thermal stress can</w:t>
      </w:r>
      <w:r w:rsidR="004E6E58" w:rsidRPr="009147A1">
        <w:rPr>
          <w:rFonts w:eastAsia="Calibri" w:cs="Arial"/>
        </w:rPr>
        <w:t xml:space="preserve"> negatively affect CCA cues for coral settlement (</w:t>
      </w:r>
      <w:r w:rsidR="00315F38">
        <w:rPr>
          <w:rFonts w:eastAsia="Calibri" w:cs="Arial"/>
        </w:rPr>
        <w:t xml:space="preserve">Webster </w:t>
      </w:r>
      <w:r w:rsidR="00315F38" w:rsidRPr="007815A1">
        <w:rPr>
          <w:rFonts w:eastAsia="Calibri" w:cs="Arial"/>
          <w:i/>
        </w:rPr>
        <w:t>et al.</w:t>
      </w:r>
      <w:r w:rsidR="00315F38">
        <w:rPr>
          <w:rFonts w:eastAsia="Calibri" w:cs="Arial"/>
        </w:rPr>
        <w:t xml:space="preserve"> 2011, </w:t>
      </w:r>
      <w:r w:rsidR="004E6E58" w:rsidRPr="009147A1">
        <w:rPr>
          <w:rFonts w:eastAsia="Calibri" w:cs="Arial"/>
        </w:rPr>
        <w:t xml:space="preserve">Webster </w:t>
      </w:r>
      <w:r w:rsidR="004E6E58" w:rsidRPr="007815A1">
        <w:rPr>
          <w:rFonts w:eastAsia="Calibri" w:cs="Arial"/>
          <w:i/>
        </w:rPr>
        <w:t>et al.</w:t>
      </w:r>
      <w:r w:rsidR="004E6E58" w:rsidRPr="009147A1">
        <w:rPr>
          <w:rFonts w:eastAsia="Calibri" w:cs="Arial"/>
        </w:rPr>
        <w:t xml:space="preserve"> 2013)</w:t>
      </w:r>
      <w:r w:rsidR="00315F38">
        <w:rPr>
          <w:rFonts w:eastAsia="Calibri" w:cs="Arial"/>
        </w:rPr>
        <w:t xml:space="preserve"> suggesting future climate change may compound any environmental</w:t>
      </w:r>
      <w:r w:rsidR="00FC7B36">
        <w:rPr>
          <w:rFonts w:eastAsia="Calibri" w:cs="Arial"/>
        </w:rPr>
        <w:t xml:space="preserve"> limitations to CCA and biofilm</w:t>
      </w:r>
      <w:r w:rsidR="00315F38">
        <w:rPr>
          <w:rFonts w:eastAsia="Calibri" w:cs="Arial"/>
        </w:rPr>
        <w:t xml:space="preserve"> facilitation of coral settlement.</w:t>
      </w:r>
    </w:p>
    <w:p w:rsidR="004E6E58" w:rsidRDefault="004E6E58" w:rsidP="004E6E58">
      <w:pPr>
        <w:rPr>
          <w:rFonts w:cs="Arial"/>
        </w:rPr>
      </w:pPr>
    </w:p>
    <w:p w:rsidR="000D165E" w:rsidRDefault="000D165E" w:rsidP="000D165E">
      <w:pPr>
        <w:contextualSpacing/>
      </w:pPr>
      <w:r>
        <w:rPr>
          <w:noProof/>
          <w:lang w:val="en-AU" w:eastAsia="en-AU"/>
        </w:rPr>
        <w:drawing>
          <wp:inline distT="0" distB="0" distL="0" distR="0" wp14:anchorId="29AE2E7C" wp14:editId="1A3A1EBF">
            <wp:extent cx="5245100" cy="2945357"/>
            <wp:effectExtent l="0" t="0" r="0" b="7620"/>
            <wp:docPr id="2" name="Picture 2" descr="Figure 34 Partial effects plots of covariates to Acroporidae settlement.  Partial effects plots of covariates to Acroporidae settlement, where a) years, b) turbidity, and c) cover of crustose coralline algae (CCA) on tiles. Dashed lines represent 95% confidence interval of the relationship. Both turbidity and CCA are scaled by dividing each observation by the reef level pre-centred mean.&#10;" title="Figure 34 Partial effects plots of covariates to Acroporidae settlemen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igure year and turbidity.png"/>
                    <pic:cNvPicPr/>
                  </pic:nvPicPr>
                  <pic:blipFill>
                    <a:blip r:embed="rId332">
                      <a:extLst>
                        <a:ext uri="{28A0092B-C50C-407E-A947-70E740481C1C}">
                          <a14:useLocalDpi xmlns:a14="http://schemas.microsoft.com/office/drawing/2010/main" val="0"/>
                        </a:ext>
                      </a:extLst>
                    </a:blip>
                    <a:stretch>
                      <a:fillRect/>
                    </a:stretch>
                  </pic:blipFill>
                  <pic:spPr>
                    <a:xfrm>
                      <a:off x="0" y="0"/>
                      <a:ext cx="5246144" cy="2945943"/>
                    </a:xfrm>
                    <a:prstGeom prst="rect">
                      <a:avLst/>
                    </a:prstGeom>
                  </pic:spPr>
                </pic:pic>
              </a:graphicData>
            </a:graphic>
          </wp:inline>
        </w:drawing>
      </w:r>
    </w:p>
    <w:p w:rsidR="000D165E" w:rsidRDefault="000D165E" w:rsidP="000D165E">
      <w:pPr>
        <w:contextualSpacing/>
      </w:pPr>
    </w:p>
    <w:p w:rsidR="000D165E" w:rsidRDefault="003D0F00" w:rsidP="003D0F00">
      <w:pPr>
        <w:pStyle w:val="Caption"/>
      </w:pPr>
      <w:bookmarkStart w:id="112" w:name="_Toc392930514"/>
      <w:r>
        <w:t xml:space="preserve">Figure </w:t>
      </w:r>
      <w:r>
        <w:fldChar w:fldCharType="begin"/>
      </w:r>
      <w:r>
        <w:instrText xml:space="preserve"> SEQ Figure \* ARABIC </w:instrText>
      </w:r>
      <w:r>
        <w:fldChar w:fldCharType="separate"/>
      </w:r>
      <w:r w:rsidR="00D523D3">
        <w:rPr>
          <w:noProof/>
        </w:rPr>
        <w:t>34</w:t>
      </w:r>
      <w:r>
        <w:fldChar w:fldCharType="end"/>
      </w:r>
      <w:r>
        <w:tab/>
      </w:r>
      <w:r w:rsidR="00BD1AD9">
        <w:tab/>
      </w:r>
      <w:r w:rsidR="000D165E" w:rsidRPr="007820CC">
        <w:t xml:space="preserve">Partial effects plots </w:t>
      </w:r>
      <w:r w:rsidR="000D165E">
        <w:t xml:space="preserve">of covariates to </w:t>
      </w:r>
      <w:r w:rsidR="000D165E" w:rsidRPr="007820CC">
        <w:t xml:space="preserve">Acroporidae </w:t>
      </w:r>
      <w:r w:rsidR="000D165E">
        <w:t>settlement.</w:t>
      </w:r>
      <w:bookmarkEnd w:id="112"/>
      <w:r w:rsidR="000D165E">
        <w:t xml:space="preserve"> </w:t>
      </w:r>
    </w:p>
    <w:p w:rsidR="000D165E" w:rsidRPr="00207CA6" w:rsidRDefault="000D165E" w:rsidP="000D165E">
      <w:pPr>
        <w:pStyle w:val="Caption"/>
        <w:rPr>
          <w:rStyle w:val="IntenseReference"/>
        </w:rPr>
      </w:pPr>
      <w:r w:rsidRPr="00207CA6">
        <w:rPr>
          <w:rStyle w:val="IntenseReference"/>
        </w:rPr>
        <w:t>a) years, b) turbidity, and c) cover of crustose coralline algae (CCA) on tiles. Dashed lines represent 95% confidence interval of the relationship. Both turbidity and CCA are scaled by dividing each observation by the reef level pre-centred mean.</w:t>
      </w:r>
    </w:p>
    <w:p w:rsidR="000D165E" w:rsidRDefault="000D165E" w:rsidP="004E6E58">
      <w:pPr>
        <w:rPr>
          <w:rFonts w:cs="Arial"/>
        </w:rPr>
      </w:pPr>
    </w:p>
    <w:p w:rsidR="00E52398" w:rsidRDefault="00E52398">
      <w:pPr>
        <w:rPr>
          <w:rFonts w:eastAsia="SimSun"/>
          <w:i/>
          <w:szCs w:val="24"/>
        </w:rPr>
      </w:pPr>
      <w:bookmarkStart w:id="113" w:name="_Toc374111957"/>
    </w:p>
    <w:p w:rsidR="004E6E58" w:rsidRDefault="004E6E58" w:rsidP="004E6E58">
      <w:pPr>
        <w:pStyle w:val="Heading4"/>
      </w:pPr>
      <w:r w:rsidRPr="009147A1">
        <w:t>Adult cover</w:t>
      </w:r>
      <w:bookmarkEnd w:id="113"/>
    </w:p>
    <w:p w:rsidR="00C70959" w:rsidRDefault="00C70959" w:rsidP="00C70959">
      <w:r w:rsidRPr="009147A1">
        <w:rPr>
          <w:rFonts w:eastAsia="Calibri" w:cs="Arial"/>
        </w:rPr>
        <w:t>Averaged across years</w:t>
      </w:r>
      <w:r>
        <w:rPr>
          <w:rFonts w:eastAsia="Calibri" w:cs="Arial"/>
        </w:rPr>
        <w:t xml:space="preserve"> there was a </w:t>
      </w:r>
      <w:r w:rsidRPr="009147A1">
        <w:rPr>
          <w:rFonts w:eastAsia="Calibri" w:cs="Arial"/>
        </w:rPr>
        <w:t xml:space="preserve">positive relationship between the maximum cover of adult Acroporidae </w:t>
      </w:r>
      <w:r>
        <w:rPr>
          <w:rFonts w:eastAsia="Calibri" w:cs="Arial"/>
        </w:rPr>
        <w:t xml:space="preserve">at a reef </w:t>
      </w:r>
      <w:r w:rsidRPr="009147A1">
        <w:rPr>
          <w:rFonts w:eastAsia="Calibri" w:cs="Arial"/>
        </w:rPr>
        <w:t>and the mean number of spat settling to tiles</w:t>
      </w:r>
      <w:r w:rsidR="00FC7B36">
        <w:rPr>
          <w:rFonts w:eastAsia="Calibri" w:cs="Arial"/>
        </w:rPr>
        <w:t>,</w:t>
      </w:r>
      <w:r w:rsidRPr="009147A1">
        <w:rPr>
          <w:rFonts w:eastAsia="Calibri" w:cs="Arial"/>
        </w:rPr>
        <w:t xml:space="preserve"> suggest</w:t>
      </w:r>
      <w:r>
        <w:rPr>
          <w:rFonts w:eastAsia="Calibri" w:cs="Arial"/>
        </w:rPr>
        <w:t xml:space="preserve">ing </w:t>
      </w:r>
      <w:r w:rsidRPr="009147A1">
        <w:rPr>
          <w:rFonts w:eastAsia="Calibri" w:cs="Arial"/>
        </w:rPr>
        <w:t>a brood</w:t>
      </w:r>
      <w:r w:rsidR="00FC7B36">
        <w:rPr>
          <w:rFonts w:eastAsia="Calibri" w:cs="Arial"/>
        </w:rPr>
        <w:t>-</w:t>
      </w:r>
      <w:r w:rsidRPr="009147A1">
        <w:rPr>
          <w:rFonts w:eastAsia="Calibri" w:cs="Arial"/>
        </w:rPr>
        <w:t>stock</w:t>
      </w:r>
      <w:r w:rsidR="00FC7B36">
        <w:rPr>
          <w:rFonts w:eastAsia="Calibri" w:cs="Arial"/>
        </w:rPr>
        <w:t xml:space="preserve"> – </w:t>
      </w:r>
      <w:r w:rsidRPr="009147A1">
        <w:rPr>
          <w:rFonts w:eastAsia="Calibri" w:cs="Arial"/>
        </w:rPr>
        <w:t>recruitment relationship (Figure 3</w:t>
      </w:r>
      <w:r w:rsidR="00246CCF">
        <w:rPr>
          <w:rFonts w:eastAsia="Calibri" w:cs="Arial"/>
        </w:rPr>
        <w:t>5</w:t>
      </w:r>
      <w:r w:rsidRPr="009147A1">
        <w:rPr>
          <w:rFonts w:eastAsia="Calibri" w:cs="Arial"/>
        </w:rPr>
        <w:t xml:space="preserve">). Hughes </w:t>
      </w:r>
      <w:r w:rsidRPr="007815A1">
        <w:rPr>
          <w:rFonts w:eastAsia="Calibri" w:cs="Arial"/>
          <w:i/>
        </w:rPr>
        <w:t>et al.</w:t>
      </w:r>
      <w:r w:rsidRPr="009147A1">
        <w:rPr>
          <w:rFonts w:eastAsia="Calibri" w:cs="Arial"/>
        </w:rPr>
        <w:t xml:space="preserve"> (2000) have shown local adult fecundity to be a significant determinant of coral settlement. It could equally be argued that the relationship between high potential cover of Acroporidae and settlement occurs as a result of the larvae selectively settling into environments conducive to their subsequent survival, a trait with clear evolutionary merit (</w:t>
      </w:r>
      <w:r w:rsidRPr="00A34381">
        <w:rPr>
          <w:rFonts w:eastAsia="Calibri" w:cs="Arial"/>
        </w:rPr>
        <w:t xml:space="preserve">Baird </w:t>
      </w:r>
      <w:r w:rsidRPr="007815A1">
        <w:rPr>
          <w:rFonts w:eastAsia="Calibri" w:cs="Arial"/>
          <w:i/>
        </w:rPr>
        <w:t>et al.</w:t>
      </w:r>
      <w:r w:rsidRPr="00A34381">
        <w:rPr>
          <w:rFonts w:eastAsia="Calibri" w:cs="Arial"/>
        </w:rPr>
        <w:t xml:space="preserve"> 2003).</w:t>
      </w:r>
      <w:r w:rsidRPr="009147A1">
        <w:rPr>
          <w:rFonts w:eastAsia="Calibri" w:cs="Arial"/>
        </w:rPr>
        <w:t xml:space="preserve"> Attempting to attribute variability between years with variability in brood</w:t>
      </w:r>
      <w:r w:rsidR="00FC7B36">
        <w:rPr>
          <w:rFonts w:eastAsia="Calibri" w:cs="Arial"/>
        </w:rPr>
        <w:t>-</w:t>
      </w:r>
      <w:r w:rsidRPr="009147A1">
        <w:rPr>
          <w:rFonts w:eastAsia="Calibri" w:cs="Arial"/>
        </w:rPr>
        <w:t xml:space="preserve">stock is problematic </w:t>
      </w:r>
      <w:r>
        <w:rPr>
          <w:rFonts w:eastAsia="Calibri" w:cs="Arial"/>
        </w:rPr>
        <w:t xml:space="preserve">as the </w:t>
      </w:r>
      <w:r w:rsidRPr="009147A1">
        <w:rPr>
          <w:rFonts w:eastAsia="Calibri" w:cs="Arial"/>
        </w:rPr>
        <w:t>variability in the hydrodynamic environment</w:t>
      </w:r>
      <w:r>
        <w:rPr>
          <w:rFonts w:eastAsia="Calibri" w:cs="Arial"/>
        </w:rPr>
        <w:t xml:space="preserve"> </w:t>
      </w:r>
      <w:r w:rsidRPr="009147A1">
        <w:rPr>
          <w:rFonts w:eastAsia="Calibri" w:cs="Arial"/>
        </w:rPr>
        <w:t xml:space="preserve">at scales that determine retention or dispersal of larvae within a natal reef, </w:t>
      </w:r>
      <w:r>
        <w:rPr>
          <w:rFonts w:eastAsia="Calibri" w:cs="Arial"/>
        </w:rPr>
        <w:t>or</w:t>
      </w:r>
      <w:r w:rsidRPr="009147A1">
        <w:rPr>
          <w:rFonts w:eastAsia="Calibri" w:cs="Arial"/>
        </w:rPr>
        <w:t xml:space="preserve"> promote connectivity between reefs</w:t>
      </w:r>
      <w:r>
        <w:rPr>
          <w:rFonts w:eastAsia="Calibri" w:cs="Arial"/>
        </w:rPr>
        <w:t>,</w:t>
      </w:r>
      <w:r w:rsidRPr="009147A1">
        <w:rPr>
          <w:rFonts w:eastAsia="Calibri" w:cs="Arial"/>
        </w:rPr>
        <w:t xml:space="preserve"> dictate that potential brood</w:t>
      </w:r>
      <w:r w:rsidR="00FC7B36">
        <w:rPr>
          <w:rFonts w:eastAsia="Calibri" w:cs="Arial"/>
        </w:rPr>
        <w:t>-</w:t>
      </w:r>
      <w:r w:rsidRPr="009147A1">
        <w:rPr>
          <w:rFonts w:eastAsia="Calibri" w:cs="Arial"/>
        </w:rPr>
        <w:t>stock is effectively unknown</w:t>
      </w:r>
      <w:r>
        <w:rPr>
          <w:rFonts w:eastAsia="Calibri" w:cs="Arial"/>
        </w:rPr>
        <w:t xml:space="preserve"> at any single place in time</w:t>
      </w:r>
      <w:r w:rsidRPr="009147A1">
        <w:rPr>
          <w:rFonts w:eastAsia="Calibri" w:cs="Arial"/>
        </w:rPr>
        <w:t xml:space="preserve">. </w:t>
      </w:r>
    </w:p>
    <w:p w:rsidR="007E07EB" w:rsidRDefault="007E07EB" w:rsidP="007E07EB"/>
    <w:p w:rsidR="007E07EB" w:rsidRDefault="004545DB" w:rsidP="00007AA2">
      <w:pPr>
        <w:contextualSpacing/>
        <w:jc w:val="center"/>
      </w:pPr>
      <w:r>
        <w:rPr>
          <w:noProof/>
          <w:lang w:val="en-AU" w:eastAsia="en-AU"/>
        </w:rPr>
        <w:lastRenderedPageBreak/>
        <w:drawing>
          <wp:inline distT="0" distB="0" distL="0" distR="0" wp14:anchorId="42BA34BE" wp14:editId="7C862F11">
            <wp:extent cx="2927350" cy="2341880"/>
            <wp:effectExtent l="0" t="0" r="6350" b="1270"/>
            <wp:docPr id="22" name="Picture 22" descr="Figure 35 Relationship between settlement and the maximum cover of adult Acroporidae.  Relationship between settlement and the maximum cover of adult Acroporidae. Fitted line was derived with the exclusion of Barren Island (grey symbol). &#10;" title="Figure 35 Relationship between settlement and the maximum cover of adult Acroporida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igure settlement v cover spatial.png"/>
                    <pic:cNvPicPr/>
                  </pic:nvPicPr>
                  <pic:blipFill rotWithShape="1">
                    <a:blip r:embed="rId333">
                      <a:extLst>
                        <a:ext uri="{28A0092B-C50C-407E-A947-70E740481C1C}">
                          <a14:useLocalDpi xmlns:a14="http://schemas.microsoft.com/office/drawing/2010/main" val="0"/>
                        </a:ext>
                      </a:extLst>
                    </a:blip>
                    <a:srcRect t="16364" b="3636"/>
                    <a:stretch/>
                  </pic:blipFill>
                  <pic:spPr bwMode="auto">
                    <a:xfrm>
                      <a:off x="0" y="0"/>
                      <a:ext cx="2921627" cy="2337302"/>
                    </a:xfrm>
                    <a:prstGeom prst="rect">
                      <a:avLst/>
                    </a:prstGeom>
                    <a:ln>
                      <a:noFill/>
                    </a:ln>
                    <a:extLst>
                      <a:ext uri="{53640926-AAD7-44D8-BBD7-CCE9431645EC}">
                        <a14:shadowObscured xmlns:a14="http://schemas.microsoft.com/office/drawing/2010/main"/>
                      </a:ext>
                    </a:extLst>
                  </pic:spPr>
                </pic:pic>
              </a:graphicData>
            </a:graphic>
          </wp:inline>
        </w:drawing>
      </w:r>
    </w:p>
    <w:p w:rsidR="00207CA6" w:rsidRDefault="003D0F00" w:rsidP="003D0F00">
      <w:pPr>
        <w:pStyle w:val="Caption"/>
      </w:pPr>
      <w:bookmarkStart w:id="114" w:name="_Toc392930515"/>
      <w:r>
        <w:t xml:space="preserve">Figure </w:t>
      </w:r>
      <w:r>
        <w:fldChar w:fldCharType="begin"/>
      </w:r>
      <w:r>
        <w:instrText xml:space="preserve"> SEQ Figure \* ARABIC </w:instrText>
      </w:r>
      <w:r>
        <w:fldChar w:fldCharType="separate"/>
      </w:r>
      <w:r w:rsidR="00D523D3">
        <w:rPr>
          <w:noProof/>
        </w:rPr>
        <w:t>35</w:t>
      </w:r>
      <w:r>
        <w:fldChar w:fldCharType="end"/>
      </w:r>
      <w:r>
        <w:tab/>
      </w:r>
      <w:r w:rsidR="00BD1AD9">
        <w:tab/>
      </w:r>
      <w:r w:rsidR="007E07EB">
        <w:t>Relationship between settlement and the maximum cover of adult Acroporidae.</w:t>
      </w:r>
      <w:bookmarkEnd w:id="114"/>
      <w:r w:rsidR="007E07EB">
        <w:t xml:space="preserve"> </w:t>
      </w:r>
    </w:p>
    <w:p w:rsidR="007E07EB" w:rsidRPr="00207CA6" w:rsidRDefault="007E07EB" w:rsidP="009147A1">
      <w:pPr>
        <w:pStyle w:val="Caption"/>
        <w:rPr>
          <w:rStyle w:val="IntenseReference"/>
        </w:rPr>
      </w:pPr>
      <w:r w:rsidRPr="00207CA6">
        <w:rPr>
          <w:rStyle w:val="IntenseReference"/>
        </w:rPr>
        <w:t>Fitted line wa</w:t>
      </w:r>
      <w:r w:rsidR="00207CA6" w:rsidRPr="00207CA6">
        <w:rPr>
          <w:rStyle w:val="IntenseReference"/>
        </w:rPr>
        <w:t>s derived with the exclusion of</w:t>
      </w:r>
      <w:r w:rsidRPr="00207CA6">
        <w:rPr>
          <w:rStyle w:val="IntenseReference"/>
        </w:rPr>
        <w:t xml:space="preserve"> Barren Island (grey symbol). </w:t>
      </w:r>
    </w:p>
    <w:p w:rsidR="007E07EB" w:rsidRPr="00E02C4E" w:rsidRDefault="007E07EB" w:rsidP="007E07EB">
      <w:pPr>
        <w:contextualSpacing/>
      </w:pPr>
    </w:p>
    <w:p w:rsidR="00B41657" w:rsidRDefault="00B41657">
      <w:pPr>
        <w:rPr>
          <w:rFonts w:eastAsia="SimSun"/>
          <w:i/>
          <w:szCs w:val="24"/>
        </w:rPr>
      </w:pPr>
      <w:bookmarkStart w:id="115" w:name="_Toc374111958"/>
    </w:p>
    <w:p w:rsidR="007E07EB" w:rsidRDefault="007E07EB" w:rsidP="009147A1">
      <w:pPr>
        <w:pStyle w:val="Heading4"/>
      </w:pPr>
      <w:r w:rsidRPr="009147A1">
        <w:t xml:space="preserve">Efficacy of settlement tiles to </w:t>
      </w:r>
      <w:r w:rsidR="00DA10C9">
        <w:t>assess coral</w:t>
      </w:r>
      <w:r w:rsidR="00DA10C9" w:rsidRPr="009147A1">
        <w:t xml:space="preserve"> </w:t>
      </w:r>
      <w:r w:rsidRPr="009147A1">
        <w:t>replenishment</w:t>
      </w:r>
      <w:bookmarkEnd w:id="115"/>
    </w:p>
    <w:p w:rsidR="004545DB" w:rsidRPr="004545DB" w:rsidRDefault="004545DB" w:rsidP="004545DB"/>
    <w:p w:rsidR="007E07EB" w:rsidRPr="009147A1" w:rsidRDefault="007E07EB" w:rsidP="00C669E4">
      <w:pPr>
        <w:rPr>
          <w:rFonts w:eastAsia="Calibri" w:cs="Arial"/>
        </w:rPr>
      </w:pPr>
      <w:r w:rsidRPr="009147A1">
        <w:rPr>
          <w:rFonts w:eastAsia="Calibri" w:cs="Arial"/>
        </w:rPr>
        <w:t xml:space="preserve">While our analyses provide results generally consistent with the bulk of experimental data in demonstrating positive relationships between both CCA and </w:t>
      </w:r>
      <w:r w:rsidR="00C94613">
        <w:rPr>
          <w:rFonts w:eastAsia="Calibri" w:cs="Arial"/>
        </w:rPr>
        <w:t xml:space="preserve">adult coral </w:t>
      </w:r>
      <w:r w:rsidRPr="009147A1">
        <w:rPr>
          <w:rFonts w:eastAsia="Calibri" w:cs="Arial"/>
        </w:rPr>
        <w:t xml:space="preserve">cover to </w:t>
      </w:r>
      <w:r w:rsidR="00C94613">
        <w:rPr>
          <w:rFonts w:eastAsia="Calibri" w:cs="Arial"/>
        </w:rPr>
        <w:t xml:space="preserve">larval </w:t>
      </w:r>
      <w:r w:rsidRPr="009147A1">
        <w:rPr>
          <w:rFonts w:eastAsia="Calibri" w:cs="Arial"/>
        </w:rPr>
        <w:t xml:space="preserve">settlement, and a negative relationship between turbidity and settlement, these relationships were not strong. We suspect our inability to more definitively identify environmental </w:t>
      </w:r>
      <w:r w:rsidR="00C94613">
        <w:rPr>
          <w:rFonts w:eastAsia="Calibri" w:cs="Arial"/>
        </w:rPr>
        <w:t>drivers</w:t>
      </w:r>
      <w:r w:rsidRPr="009147A1">
        <w:rPr>
          <w:rFonts w:eastAsia="Calibri" w:cs="Arial"/>
        </w:rPr>
        <w:t xml:space="preserve"> </w:t>
      </w:r>
      <w:r w:rsidR="00C94613">
        <w:rPr>
          <w:rFonts w:eastAsia="Calibri" w:cs="Arial"/>
        </w:rPr>
        <w:t xml:space="preserve">of coral </w:t>
      </w:r>
      <w:r w:rsidRPr="009147A1">
        <w:rPr>
          <w:rFonts w:eastAsia="Calibri" w:cs="Arial"/>
        </w:rPr>
        <w:t xml:space="preserve">settlement success </w:t>
      </w:r>
      <w:r w:rsidR="00E4481C">
        <w:rPr>
          <w:rFonts w:eastAsia="Calibri" w:cs="Arial"/>
        </w:rPr>
        <w:t xml:space="preserve">is because variables </w:t>
      </w:r>
      <w:r w:rsidR="00FC7B36">
        <w:rPr>
          <w:rFonts w:eastAsia="Calibri" w:cs="Arial"/>
        </w:rPr>
        <w:t xml:space="preserve">in </w:t>
      </w:r>
      <w:r w:rsidR="00E4481C">
        <w:rPr>
          <w:rFonts w:eastAsia="Calibri" w:cs="Arial"/>
        </w:rPr>
        <w:t xml:space="preserve">addition to those measured interact to affect settlement and so likely </w:t>
      </w:r>
      <w:r w:rsidRPr="009147A1">
        <w:rPr>
          <w:rFonts w:eastAsia="Calibri" w:cs="Arial"/>
        </w:rPr>
        <w:t>confound</w:t>
      </w:r>
      <w:r w:rsidR="00FE7D17">
        <w:rPr>
          <w:rFonts w:eastAsia="Calibri" w:cs="Arial"/>
        </w:rPr>
        <w:t xml:space="preserve"> any </w:t>
      </w:r>
      <w:r w:rsidRPr="009147A1">
        <w:rPr>
          <w:rFonts w:eastAsia="Calibri" w:cs="Arial"/>
        </w:rPr>
        <w:t xml:space="preserve">influence of </w:t>
      </w:r>
      <w:r w:rsidR="00FE7D17">
        <w:rPr>
          <w:rFonts w:eastAsia="Calibri" w:cs="Arial"/>
        </w:rPr>
        <w:t xml:space="preserve">the variables </w:t>
      </w:r>
      <w:r w:rsidRPr="009147A1">
        <w:rPr>
          <w:rFonts w:eastAsia="Calibri" w:cs="Arial"/>
        </w:rPr>
        <w:t xml:space="preserve">included in our models. </w:t>
      </w:r>
    </w:p>
    <w:p w:rsidR="007E07EB" w:rsidRPr="009147A1" w:rsidRDefault="007E07EB" w:rsidP="00C669E4">
      <w:pPr>
        <w:rPr>
          <w:rFonts w:eastAsia="Calibri" w:cs="Arial"/>
        </w:rPr>
      </w:pPr>
    </w:p>
    <w:p w:rsidR="007E07EB" w:rsidRPr="009147A1" w:rsidRDefault="007E07EB" w:rsidP="00C669E4">
      <w:pPr>
        <w:rPr>
          <w:rFonts w:eastAsia="Calibri" w:cs="Arial"/>
        </w:rPr>
      </w:pPr>
      <w:r w:rsidRPr="009147A1">
        <w:rPr>
          <w:rFonts w:eastAsia="Calibri" w:cs="Arial"/>
        </w:rPr>
        <w:t>There are two primary difficulties in the interpretation of the spatial and temporal patterns in settlement data</w:t>
      </w:r>
      <w:r w:rsidR="004545DB">
        <w:rPr>
          <w:rFonts w:eastAsia="Calibri" w:cs="Arial"/>
        </w:rPr>
        <w:t>:</w:t>
      </w:r>
      <w:r w:rsidRPr="009147A1">
        <w:rPr>
          <w:rFonts w:eastAsia="Calibri" w:cs="Arial"/>
        </w:rPr>
        <w:t xml:space="preserve"> variability in connectivity to brood-stock, and variability in the microbial conditioning of the tiles at the time of settlement, both of which were beyond the logistic constraints of the </w:t>
      </w:r>
      <w:r w:rsidR="00C94613">
        <w:rPr>
          <w:rFonts w:eastAsia="Calibri" w:cs="Arial"/>
        </w:rPr>
        <w:t>MMP</w:t>
      </w:r>
      <w:r w:rsidRPr="009147A1">
        <w:rPr>
          <w:rFonts w:eastAsia="Calibri" w:cs="Arial"/>
        </w:rPr>
        <w:t>. The relationship between larval supply to a site and potential brood</w:t>
      </w:r>
      <w:r w:rsidR="00FC7B36">
        <w:rPr>
          <w:rFonts w:eastAsia="Calibri" w:cs="Arial"/>
        </w:rPr>
        <w:t>-</w:t>
      </w:r>
      <w:r w:rsidRPr="009147A1">
        <w:rPr>
          <w:rFonts w:eastAsia="Calibri" w:cs="Arial"/>
        </w:rPr>
        <w:t>stock is governed by</w:t>
      </w:r>
      <w:r w:rsidR="008B395D" w:rsidRPr="008B395D">
        <w:rPr>
          <w:rFonts w:eastAsia="Calibri" w:cs="Arial"/>
        </w:rPr>
        <w:t xml:space="preserve"> </w:t>
      </w:r>
      <w:r w:rsidR="008B395D">
        <w:rPr>
          <w:rFonts w:eastAsia="Calibri" w:cs="Arial"/>
        </w:rPr>
        <w:t>the extent and fecundity of the brood-stock, and</w:t>
      </w:r>
      <w:r w:rsidRPr="009147A1">
        <w:rPr>
          <w:rFonts w:eastAsia="Calibri" w:cs="Arial"/>
        </w:rPr>
        <w:t xml:space="preserve"> the hydrodynamic processes which vary continuously in response to local weather conditions and larger scale currents. The result of this variability is that for any spawning event the dispersal or retention of larvae within and between reefs may vary substantially. Without adequately accounting for variability in the ‘effective brood</w:t>
      </w:r>
      <w:r w:rsidR="00053BA8">
        <w:rPr>
          <w:rFonts w:eastAsia="Calibri" w:cs="Arial"/>
        </w:rPr>
        <w:t>-</w:t>
      </w:r>
      <w:r w:rsidRPr="009147A1">
        <w:rPr>
          <w:rFonts w:eastAsia="Calibri" w:cs="Arial"/>
        </w:rPr>
        <w:t>stock’ any relationship to environmental variables will be confounded. Importantly</w:t>
      </w:r>
      <w:r w:rsidR="004545DB">
        <w:rPr>
          <w:rFonts w:eastAsia="Calibri" w:cs="Arial"/>
        </w:rPr>
        <w:t>,</w:t>
      </w:r>
      <w:r w:rsidRPr="009147A1">
        <w:rPr>
          <w:rFonts w:eastAsia="Calibri" w:cs="Arial"/>
        </w:rPr>
        <w:t xml:space="preserve"> the effective brood</w:t>
      </w:r>
      <w:r w:rsidR="00053BA8">
        <w:rPr>
          <w:rFonts w:eastAsia="Calibri" w:cs="Arial"/>
        </w:rPr>
        <w:t>-</w:t>
      </w:r>
      <w:r w:rsidRPr="009147A1">
        <w:rPr>
          <w:rFonts w:eastAsia="Calibri" w:cs="Arial"/>
        </w:rPr>
        <w:t>stock of any reef in any year will almost certainly include population</w:t>
      </w:r>
      <w:r w:rsidR="00C94613">
        <w:rPr>
          <w:rFonts w:eastAsia="Calibri" w:cs="Arial"/>
        </w:rPr>
        <w:t>s</w:t>
      </w:r>
      <w:r w:rsidRPr="009147A1">
        <w:rPr>
          <w:rFonts w:eastAsia="Calibri" w:cs="Arial"/>
        </w:rPr>
        <w:t xml:space="preserve"> of corals extending well beyond our monitoring sites. </w:t>
      </w:r>
      <w:r w:rsidR="008B395D">
        <w:rPr>
          <w:rFonts w:eastAsia="Calibri" w:cs="Arial"/>
        </w:rPr>
        <w:t xml:space="preserve">Broadcast spawners, such as the Acroporidae, are dependent on both intra- and inter-reef connectivity for dispersal within complexes such as the Great Barrier Reef. While coral communities are typically self-seeding, dispersal at local and regional scales (10’s </w:t>
      </w:r>
      <w:r w:rsidR="00802FEC">
        <w:rPr>
          <w:rFonts w:eastAsia="Calibri" w:cs="Arial"/>
        </w:rPr>
        <w:t>to</w:t>
      </w:r>
      <w:r w:rsidR="008B395D">
        <w:rPr>
          <w:rFonts w:eastAsia="Calibri" w:cs="Arial"/>
        </w:rPr>
        <w:t xml:space="preserve"> 100</w:t>
      </w:r>
      <w:r w:rsidR="00802FEC">
        <w:rPr>
          <w:rFonts w:eastAsia="Calibri" w:cs="Arial"/>
        </w:rPr>
        <w:t>’s km</w:t>
      </w:r>
      <w:r w:rsidR="008B395D">
        <w:rPr>
          <w:rFonts w:eastAsia="Calibri" w:cs="Arial"/>
        </w:rPr>
        <w:t xml:space="preserve">) has been reported by several authors (review by Jones et al. (2009), </w:t>
      </w:r>
      <w:r w:rsidR="0091559B">
        <w:rPr>
          <w:rFonts w:eastAsia="Calibri" w:cs="Arial"/>
        </w:rPr>
        <w:t>v</w:t>
      </w:r>
      <w:r w:rsidR="008B395D">
        <w:rPr>
          <w:rFonts w:eastAsia="Calibri" w:cs="Arial"/>
        </w:rPr>
        <w:t xml:space="preserve">an Oppen et al. (2011)). </w:t>
      </w:r>
      <w:r w:rsidR="00053BA8">
        <w:rPr>
          <w:rFonts w:eastAsia="Calibri" w:cs="Arial"/>
        </w:rPr>
        <w:t>M</w:t>
      </w:r>
      <w:r w:rsidR="008B395D">
        <w:rPr>
          <w:rFonts w:eastAsia="Calibri" w:cs="Arial"/>
        </w:rPr>
        <w:t>ost studies have used molecular genetics to prove connectivity</w:t>
      </w:r>
      <w:r w:rsidR="00595C40">
        <w:rPr>
          <w:rFonts w:eastAsia="Calibri" w:cs="Arial"/>
        </w:rPr>
        <w:t>,</w:t>
      </w:r>
      <w:r w:rsidR="00053BA8">
        <w:rPr>
          <w:rFonts w:eastAsia="Calibri" w:cs="Arial"/>
        </w:rPr>
        <w:t xml:space="preserve"> as</w:t>
      </w:r>
      <w:r w:rsidR="008B395D">
        <w:rPr>
          <w:rFonts w:eastAsia="Calibri" w:cs="Arial"/>
        </w:rPr>
        <w:t xml:space="preserve"> hydrodynamic models of coral settlement have been difficult to validate, even at local spatial scales (Oliver et al 1992). During our study, Pandora Reef, with a particularly depauperate coral community, received a large pulse of larvae from outside the immediate reefal area. </w:t>
      </w:r>
      <w:r w:rsidR="00C70959">
        <w:rPr>
          <w:rFonts w:eastAsia="Calibri" w:cs="Arial"/>
        </w:rPr>
        <w:t>Certainly, the general pattern of reducing cover of Acroporidae on a regional scale</w:t>
      </w:r>
      <w:r w:rsidR="00053BA8">
        <w:rPr>
          <w:rFonts w:eastAsia="Calibri" w:cs="Arial"/>
        </w:rPr>
        <w:t>,</w:t>
      </w:r>
      <w:r w:rsidR="00C70959">
        <w:rPr>
          <w:rFonts w:eastAsia="Calibri" w:cs="Arial"/>
        </w:rPr>
        <w:t xml:space="preserve"> and declines in cover mentioned above</w:t>
      </w:r>
      <w:r w:rsidR="00053BA8">
        <w:rPr>
          <w:rFonts w:eastAsia="Calibri" w:cs="Arial"/>
        </w:rPr>
        <w:t>,</w:t>
      </w:r>
      <w:r w:rsidR="00C70959">
        <w:rPr>
          <w:rFonts w:eastAsia="Calibri" w:cs="Arial"/>
        </w:rPr>
        <w:t xml:space="preserve"> imply a general brood</w:t>
      </w:r>
      <w:r w:rsidR="00053BA8">
        <w:rPr>
          <w:rFonts w:eastAsia="Calibri" w:cs="Arial"/>
        </w:rPr>
        <w:t>-</w:t>
      </w:r>
      <w:r w:rsidR="00C70959">
        <w:rPr>
          <w:rFonts w:eastAsia="Calibri" w:cs="Arial"/>
        </w:rPr>
        <w:t>stock to settlement relationship.</w:t>
      </w:r>
      <w:r w:rsidRPr="009147A1">
        <w:rPr>
          <w:rFonts w:eastAsia="Calibri" w:cs="Arial"/>
        </w:rPr>
        <w:t xml:space="preserve"> To improve the estimate of brood</w:t>
      </w:r>
      <w:r w:rsidR="00053BA8">
        <w:rPr>
          <w:rFonts w:eastAsia="Calibri" w:cs="Arial"/>
        </w:rPr>
        <w:t>-</w:t>
      </w:r>
      <w:r w:rsidRPr="009147A1">
        <w:rPr>
          <w:rFonts w:eastAsia="Calibri" w:cs="Arial"/>
        </w:rPr>
        <w:t>stock availability would require expanding the survey to include estimates of adult cover more broadly within each region and</w:t>
      </w:r>
      <w:r w:rsidR="004545DB">
        <w:rPr>
          <w:rFonts w:eastAsia="Calibri" w:cs="Arial"/>
        </w:rPr>
        <w:t>,</w:t>
      </w:r>
      <w:r w:rsidRPr="009147A1">
        <w:rPr>
          <w:rFonts w:eastAsia="Calibri" w:cs="Arial"/>
        </w:rPr>
        <w:t xml:space="preserve"> crucially</w:t>
      </w:r>
      <w:r w:rsidR="004545DB">
        <w:rPr>
          <w:rFonts w:eastAsia="Calibri" w:cs="Arial"/>
        </w:rPr>
        <w:t>,</w:t>
      </w:r>
      <w:r w:rsidRPr="009147A1">
        <w:rPr>
          <w:rFonts w:eastAsia="Calibri" w:cs="Arial"/>
        </w:rPr>
        <w:t xml:space="preserve"> incorporate hydrodynamic modelling to better identify </w:t>
      </w:r>
      <w:r w:rsidR="00053BA8">
        <w:rPr>
          <w:rFonts w:eastAsia="Calibri" w:cs="Arial"/>
        </w:rPr>
        <w:t xml:space="preserve">the </w:t>
      </w:r>
      <w:r w:rsidRPr="009147A1">
        <w:rPr>
          <w:rFonts w:eastAsia="Calibri" w:cs="Arial"/>
        </w:rPr>
        <w:t xml:space="preserve">potential </w:t>
      </w:r>
      <w:r w:rsidR="008B395D">
        <w:rPr>
          <w:rFonts w:eastAsia="Calibri" w:cs="Arial"/>
        </w:rPr>
        <w:t>provenance</w:t>
      </w:r>
      <w:r w:rsidR="008B395D" w:rsidRPr="009147A1">
        <w:rPr>
          <w:rFonts w:eastAsia="Calibri" w:cs="Arial"/>
        </w:rPr>
        <w:t xml:space="preserve"> </w:t>
      </w:r>
      <w:r w:rsidRPr="009147A1">
        <w:rPr>
          <w:rFonts w:eastAsia="Calibri" w:cs="Arial"/>
        </w:rPr>
        <w:t>of larvae</w:t>
      </w:r>
      <w:r w:rsidR="00C94613">
        <w:rPr>
          <w:rFonts w:eastAsia="Calibri" w:cs="Arial"/>
        </w:rPr>
        <w:t>, which is</w:t>
      </w:r>
      <w:r w:rsidRPr="009147A1">
        <w:rPr>
          <w:rFonts w:eastAsia="Calibri" w:cs="Arial"/>
        </w:rPr>
        <w:t xml:space="preserve"> beyond the scope of this </w:t>
      </w:r>
      <w:r w:rsidR="00C94613">
        <w:rPr>
          <w:rFonts w:eastAsia="Calibri" w:cs="Arial"/>
        </w:rPr>
        <w:t>monitoring program</w:t>
      </w:r>
      <w:r w:rsidRPr="009147A1">
        <w:rPr>
          <w:rFonts w:eastAsia="Calibri" w:cs="Arial"/>
        </w:rPr>
        <w:t xml:space="preserve">.  </w:t>
      </w:r>
    </w:p>
    <w:p w:rsidR="007E07EB" w:rsidRPr="009147A1" w:rsidRDefault="007E07EB" w:rsidP="00C669E4">
      <w:pPr>
        <w:rPr>
          <w:rFonts w:eastAsia="Calibri" w:cs="Arial"/>
        </w:rPr>
      </w:pPr>
    </w:p>
    <w:p w:rsidR="00C70959" w:rsidRPr="009147A1" w:rsidRDefault="00C70959" w:rsidP="00C70959">
      <w:pPr>
        <w:rPr>
          <w:rFonts w:eastAsia="Calibri" w:cs="Arial"/>
        </w:rPr>
      </w:pPr>
      <w:r w:rsidRPr="009147A1">
        <w:rPr>
          <w:rFonts w:eastAsia="Calibri" w:cs="Arial"/>
        </w:rPr>
        <w:lastRenderedPageBreak/>
        <w:t>Acroporidae larvae have been shown to be highly sensitive to the presence of CCA and biofilms on potential recruitment surfaces</w:t>
      </w:r>
      <w:r w:rsidR="005A77BC">
        <w:rPr>
          <w:rFonts w:eastAsia="Calibri" w:cs="Arial"/>
        </w:rPr>
        <w:t xml:space="preserve"> (Harrington </w:t>
      </w:r>
      <w:r w:rsidR="005A77BC" w:rsidRPr="005A77BC">
        <w:rPr>
          <w:rFonts w:eastAsia="Calibri" w:cs="Arial"/>
          <w:i/>
        </w:rPr>
        <w:t>et al.</w:t>
      </w:r>
      <w:r w:rsidR="005A77BC">
        <w:rPr>
          <w:rFonts w:eastAsia="Calibri" w:cs="Arial"/>
        </w:rPr>
        <w:t xml:space="preserve"> 2004, Webster </w:t>
      </w:r>
      <w:r w:rsidR="005A77BC" w:rsidRPr="005A77BC">
        <w:rPr>
          <w:rFonts w:eastAsia="Calibri" w:cs="Arial"/>
          <w:i/>
        </w:rPr>
        <w:t>et al.</w:t>
      </w:r>
      <w:r w:rsidR="005A77BC">
        <w:rPr>
          <w:rFonts w:eastAsia="Calibri" w:cs="Arial"/>
        </w:rPr>
        <w:t xml:space="preserve"> 2004)</w:t>
      </w:r>
      <w:r w:rsidRPr="009147A1">
        <w:rPr>
          <w:rFonts w:eastAsia="Calibri" w:cs="Arial"/>
        </w:rPr>
        <w:t xml:space="preserve">.  To capture the bulk of the expected Acroporidae spawning necessitated the deployment of tiles over several lunar cycles. However, given the variable timing of spawning between years and across species there was limited opportunity to present a standard settlement surface at the time of spawning.  </w:t>
      </w:r>
      <w:r>
        <w:rPr>
          <w:rFonts w:eastAsia="Calibri" w:cs="Arial"/>
        </w:rPr>
        <w:t>Further,</w:t>
      </w:r>
      <w:r w:rsidRPr="009147A1">
        <w:rPr>
          <w:rFonts w:eastAsia="Calibri" w:cs="Arial"/>
        </w:rPr>
        <w:t xml:space="preserve"> the biofilm condition of the tiles will almost certainly vary across the months of the tile deployment</w:t>
      </w:r>
      <w:r>
        <w:rPr>
          <w:rFonts w:eastAsia="Calibri" w:cs="Arial"/>
        </w:rPr>
        <w:t xml:space="preserve"> meaning that the cover of CCA observed on collection will not be the same as that present at the time of settlement</w:t>
      </w:r>
      <w:r w:rsidRPr="009147A1">
        <w:rPr>
          <w:rFonts w:eastAsia="Calibri" w:cs="Arial"/>
        </w:rPr>
        <w:t xml:space="preserve">. Standardising the conditioning of tiles simultaneously across </w:t>
      </w:r>
      <w:r>
        <w:rPr>
          <w:rFonts w:eastAsia="Calibri" w:cs="Arial"/>
        </w:rPr>
        <w:t xml:space="preserve">the large </w:t>
      </w:r>
      <w:r w:rsidRPr="009147A1">
        <w:rPr>
          <w:rFonts w:eastAsia="Calibri" w:cs="Arial"/>
        </w:rPr>
        <w:t xml:space="preserve">spatial </w:t>
      </w:r>
      <w:r>
        <w:rPr>
          <w:rFonts w:eastAsia="Calibri" w:cs="Arial"/>
        </w:rPr>
        <w:t>scale</w:t>
      </w:r>
      <w:r w:rsidR="00595C40">
        <w:rPr>
          <w:rFonts w:eastAsia="Calibri" w:cs="Arial"/>
        </w:rPr>
        <w:t>,</w:t>
      </w:r>
      <w:r>
        <w:rPr>
          <w:rFonts w:eastAsia="Calibri" w:cs="Arial"/>
        </w:rPr>
        <w:t xml:space="preserve"> and for each potential spawning event</w:t>
      </w:r>
      <w:r w:rsidR="00595C40">
        <w:rPr>
          <w:rFonts w:eastAsia="Calibri" w:cs="Arial"/>
        </w:rPr>
        <w:t>,</w:t>
      </w:r>
      <w:r>
        <w:rPr>
          <w:rFonts w:eastAsia="Calibri" w:cs="Arial"/>
        </w:rPr>
        <w:t xml:space="preserve"> </w:t>
      </w:r>
      <w:r w:rsidRPr="009147A1">
        <w:rPr>
          <w:rFonts w:eastAsia="Calibri" w:cs="Arial"/>
        </w:rPr>
        <w:t xml:space="preserve">presents a problem not easily resolved within the logistic capability of the current MMP.  </w:t>
      </w:r>
      <w:r>
        <w:rPr>
          <w:rFonts w:eastAsia="Calibri" w:cs="Arial"/>
        </w:rPr>
        <w:t>A further confounding factor is that it the relative ‘attractiveness’ of tiles compared to reefal substrates may vary across environmental gradients an</w:t>
      </w:r>
      <w:r w:rsidR="00595C40">
        <w:rPr>
          <w:rFonts w:eastAsia="Calibri" w:cs="Arial"/>
        </w:rPr>
        <w:t>d</w:t>
      </w:r>
      <w:r>
        <w:rPr>
          <w:rFonts w:eastAsia="Calibri" w:cs="Arial"/>
        </w:rPr>
        <w:t xml:space="preserve"> have the effect of decoupling observed settlement patterns from environmental drivers. For example, at </w:t>
      </w:r>
      <w:r w:rsidRPr="009147A1">
        <w:rPr>
          <w:rFonts w:eastAsia="Calibri" w:cs="Arial"/>
        </w:rPr>
        <w:t xml:space="preserve">reefs situated in conditions promoting </w:t>
      </w:r>
      <w:r>
        <w:rPr>
          <w:rFonts w:eastAsia="Calibri" w:cs="Arial"/>
        </w:rPr>
        <w:t>unsuitable</w:t>
      </w:r>
      <w:r w:rsidRPr="009147A1">
        <w:rPr>
          <w:rFonts w:eastAsia="Calibri" w:cs="Arial"/>
        </w:rPr>
        <w:t xml:space="preserve"> </w:t>
      </w:r>
      <w:r>
        <w:rPr>
          <w:rFonts w:eastAsia="Calibri" w:cs="Arial"/>
        </w:rPr>
        <w:t xml:space="preserve">settlement </w:t>
      </w:r>
      <w:r w:rsidRPr="009147A1">
        <w:rPr>
          <w:rFonts w:eastAsia="Calibri" w:cs="Arial"/>
        </w:rPr>
        <w:t>substrates (i.e. poorer water quality</w:t>
      </w:r>
      <w:r>
        <w:rPr>
          <w:rFonts w:eastAsia="Calibri" w:cs="Arial"/>
        </w:rPr>
        <w:t>, high sedimentation</w:t>
      </w:r>
      <w:r w:rsidRPr="009147A1">
        <w:rPr>
          <w:rFonts w:eastAsia="Calibri" w:cs="Arial"/>
        </w:rPr>
        <w:t>), the recently deployed tiles may offer a relatively attractive substrate compared to</w:t>
      </w:r>
      <w:r>
        <w:rPr>
          <w:rFonts w:eastAsia="Calibri" w:cs="Arial"/>
        </w:rPr>
        <w:t xml:space="preserve"> the surrounding</w:t>
      </w:r>
      <w:r w:rsidRPr="009147A1">
        <w:rPr>
          <w:rFonts w:eastAsia="Calibri" w:cs="Arial"/>
        </w:rPr>
        <w:t xml:space="preserve"> reef</w:t>
      </w:r>
      <w:r>
        <w:rPr>
          <w:rFonts w:eastAsia="Calibri" w:cs="Arial"/>
        </w:rPr>
        <w:t xml:space="preserve"> </w:t>
      </w:r>
      <w:r w:rsidR="005A075C">
        <w:rPr>
          <w:rFonts w:eastAsia="Calibri" w:cs="Arial"/>
        </w:rPr>
        <w:t xml:space="preserve">- </w:t>
      </w:r>
      <w:r>
        <w:rPr>
          <w:rFonts w:eastAsia="Calibri" w:cs="Arial"/>
        </w:rPr>
        <w:t xml:space="preserve">in contrast to reefs where </w:t>
      </w:r>
      <w:r w:rsidRPr="009147A1">
        <w:rPr>
          <w:rFonts w:eastAsia="Calibri" w:cs="Arial"/>
        </w:rPr>
        <w:t xml:space="preserve">environmental conditions promote the development of </w:t>
      </w:r>
      <w:r>
        <w:rPr>
          <w:rFonts w:eastAsia="Calibri" w:cs="Arial"/>
        </w:rPr>
        <w:t>suitable</w:t>
      </w:r>
      <w:r w:rsidRPr="009147A1">
        <w:rPr>
          <w:rFonts w:eastAsia="Calibri" w:cs="Arial"/>
        </w:rPr>
        <w:t xml:space="preserve"> biofilms </w:t>
      </w:r>
      <w:r>
        <w:rPr>
          <w:rFonts w:eastAsia="Calibri" w:cs="Arial"/>
        </w:rPr>
        <w:t xml:space="preserve">for coral settlement </w:t>
      </w:r>
      <w:r w:rsidRPr="009147A1">
        <w:rPr>
          <w:rFonts w:eastAsia="Calibri" w:cs="Arial"/>
        </w:rPr>
        <w:t xml:space="preserve">on reefal substrates. </w:t>
      </w:r>
    </w:p>
    <w:p w:rsidR="007E07EB" w:rsidRPr="009147A1" w:rsidRDefault="00C70959" w:rsidP="00C70959">
      <w:pPr>
        <w:tabs>
          <w:tab w:val="left" w:pos="8310"/>
        </w:tabs>
        <w:rPr>
          <w:rFonts w:eastAsia="Calibri" w:cs="Arial"/>
        </w:rPr>
      </w:pPr>
      <w:r>
        <w:rPr>
          <w:rFonts w:eastAsia="Calibri" w:cs="Arial"/>
        </w:rPr>
        <w:tab/>
      </w:r>
    </w:p>
    <w:p w:rsidR="007E07EB" w:rsidRPr="009147A1" w:rsidRDefault="007E07EB" w:rsidP="00C669E4">
      <w:pPr>
        <w:rPr>
          <w:rFonts w:eastAsia="Calibri" w:cs="Arial"/>
        </w:rPr>
      </w:pPr>
      <w:r w:rsidRPr="009147A1">
        <w:rPr>
          <w:rFonts w:eastAsia="Calibri" w:cs="Arial"/>
        </w:rPr>
        <w:t>We argue that the</w:t>
      </w:r>
      <w:r w:rsidR="00C669E4" w:rsidRPr="009147A1">
        <w:rPr>
          <w:rFonts w:eastAsia="Calibri" w:cs="Arial"/>
        </w:rPr>
        <w:t xml:space="preserve"> above</w:t>
      </w:r>
      <w:r w:rsidRPr="009147A1">
        <w:rPr>
          <w:rFonts w:eastAsia="Calibri" w:cs="Arial"/>
        </w:rPr>
        <w:t xml:space="preserve"> issues </w:t>
      </w:r>
      <w:r w:rsidR="00C94613">
        <w:rPr>
          <w:rFonts w:eastAsia="Calibri" w:cs="Arial"/>
        </w:rPr>
        <w:t>reduce</w:t>
      </w:r>
      <w:r w:rsidRPr="009147A1">
        <w:rPr>
          <w:rFonts w:eastAsia="Calibri" w:cs="Arial"/>
        </w:rPr>
        <w:t xml:space="preserve"> the usefulness of settlement tiles as a sampling technique </w:t>
      </w:r>
      <w:r w:rsidR="00DA10C9">
        <w:rPr>
          <w:rFonts w:eastAsia="Calibri" w:cs="Arial"/>
        </w:rPr>
        <w:t>to assess</w:t>
      </w:r>
      <w:r w:rsidRPr="009147A1">
        <w:rPr>
          <w:rFonts w:eastAsia="Calibri" w:cs="Arial"/>
        </w:rPr>
        <w:t xml:space="preserve"> the potential environmental limitations to coral replenishment. We have shown that viable larvae are reaching all </w:t>
      </w:r>
      <w:r w:rsidR="00DA10C9">
        <w:rPr>
          <w:rFonts w:eastAsia="Calibri" w:cs="Arial"/>
        </w:rPr>
        <w:t xml:space="preserve">of the twelve monitored </w:t>
      </w:r>
      <w:r w:rsidRPr="009147A1">
        <w:rPr>
          <w:rFonts w:eastAsia="Calibri" w:cs="Arial"/>
        </w:rPr>
        <w:t>reefs</w:t>
      </w:r>
      <w:r w:rsidR="00DA10C9">
        <w:rPr>
          <w:rFonts w:eastAsia="Calibri" w:cs="Arial"/>
        </w:rPr>
        <w:t xml:space="preserve"> however, high</w:t>
      </w:r>
      <w:r w:rsidRPr="009147A1">
        <w:rPr>
          <w:rFonts w:eastAsia="Calibri" w:cs="Arial"/>
        </w:rPr>
        <w:t xml:space="preserve"> turbidity </w:t>
      </w:r>
      <w:r w:rsidR="00DA10C9">
        <w:rPr>
          <w:rFonts w:eastAsia="Calibri" w:cs="Arial"/>
        </w:rPr>
        <w:t>may</w:t>
      </w:r>
      <w:r w:rsidRPr="009147A1">
        <w:rPr>
          <w:rFonts w:eastAsia="Calibri" w:cs="Arial"/>
        </w:rPr>
        <w:t xml:space="preserve"> reduce settlement. We conclude that, for the purposes of long-term monitoring of coral reef dynamics, recruitment success is </w:t>
      </w:r>
      <w:r w:rsidR="00DA10C9">
        <w:rPr>
          <w:rFonts w:eastAsia="Calibri" w:cs="Arial"/>
        </w:rPr>
        <w:t xml:space="preserve">much </w:t>
      </w:r>
      <w:r w:rsidRPr="009147A1">
        <w:rPr>
          <w:rFonts w:eastAsia="Calibri" w:cs="Arial"/>
        </w:rPr>
        <w:t xml:space="preserve">better reflected by monitoring the </w:t>
      </w:r>
      <w:r w:rsidR="005D3A56">
        <w:rPr>
          <w:rFonts w:eastAsia="Calibri" w:cs="Arial"/>
        </w:rPr>
        <w:t xml:space="preserve">abundance </w:t>
      </w:r>
      <w:r w:rsidRPr="009147A1">
        <w:rPr>
          <w:rFonts w:eastAsia="Calibri" w:cs="Arial"/>
        </w:rPr>
        <w:t>of coral juveniles</w:t>
      </w:r>
      <w:r w:rsidR="005A075C">
        <w:rPr>
          <w:rFonts w:eastAsia="Calibri" w:cs="Arial"/>
        </w:rPr>
        <w:t>;</w:t>
      </w:r>
      <w:r w:rsidR="00DA10C9">
        <w:rPr>
          <w:rFonts w:eastAsia="Calibri" w:cs="Arial"/>
        </w:rPr>
        <w:t xml:space="preserve"> </w:t>
      </w:r>
      <w:r w:rsidRPr="009147A1">
        <w:rPr>
          <w:rFonts w:eastAsia="Calibri" w:cs="Arial"/>
        </w:rPr>
        <w:t xml:space="preserve">those small size-class corals that, having successfully survived the usually-high mortality rates of the first </w:t>
      </w:r>
      <w:r w:rsidR="00DA10C9">
        <w:rPr>
          <w:rFonts w:eastAsia="Calibri" w:cs="Arial"/>
        </w:rPr>
        <w:t xml:space="preserve">one to </w:t>
      </w:r>
      <w:r w:rsidRPr="009147A1">
        <w:rPr>
          <w:rFonts w:eastAsia="Calibri" w:cs="Arial"/>
        </w:rPr>
        <w:t>two years, replenish the coral community and are responsible for future reef resilience.</w:t>
      </w:r>
      <w:r w:rsidR="00DA10C9">
        <w:rPr>
          <w:rFonts w:eastAsia="Calibri" w:cs="Arial"/>
        </w:rPr>
        <w:t xml:space="preserve"> The MMP includes the density of hard coral juveniles as a key indicator for reef resilience, and includes this measure in the coral health index for the Reef Report Card (see main report). </w:t>
      </w:r>
    </w:p>
    <w:p w:rsidR="007E07EB" w:rsidRDefault="007E07EB" w:rsidP="00C669E4">
      <w:pPr>
        <w:rPr>
          <w:color w:val="000000" w:themeColor="text1"/>
        </w:rPr>
      </w:pPr>
    </w:p>
    <w:p w:rsidR="007E07EB" w:rsidRDefault="007E07EB" w:rsidP="007E07EB">
      <w:pPr>
        <w:contextualSpacing/>
      </w:pPr>
    </w:p>
    <w:p w:rsidR="007E07EB" w:rsidRPr="001414D8" w:rsidRDefault="007E07EB" w:rsidP="00A36AB6">
      <w:r w:rsidRPr="001414D8">
        <w:t xml:space="preserve"> </w:t>
      </w:r>
    </w:p>
    <w:p w:rsidR="00E52398" w:rsidRDefault="00E52398" w:rsidP="0091559B">
      <w:pPr>
        <w:rPr>
          <w:color w:val="000000" w:themeColor="text1"/>
          <w:kern w:val="28"/>
          <w:sz w:val="36"/>
        </w:rPr>
      </w:pPr>
      <w:r>
        <w:br w:type="page"/>
      </w:r>
    </w:p>
    <w:p w:rsidR="00E52398" w:rsidRDefault="00E52398" w:rsidP="00B6278B">
      <w:pPr>
        <w:pStyle w:val="Heading2"/>
      </w:pPr>
      <w:bookmarkStart w:id="116" w:name="_Toc393133582"/>
      <w:bookmarkStart w:id="117" w:name="_Toc334990247"/>
      <w:bookmarkStart w:id="118" w:name="OLE_LINK5"/>
      <w:bookmarkStart w:id="119" w:name="OLE_LINK6"/>
      <w:r>
        <w:lastRenderedPageBreak/>
        <w:t>3.3</w:t>
      </w:r>
      <w:r>
        <w:tab/>
        <w:t>Case study: The importance of long-term time series in water quality monitoring</w:t>
      </w:r>
      <w:bookmarkEnd w:id="116"/>
      <w:r>
        <w:t xml:space="preserve"> </w:t>
      </w:r>
      <w:bookmarkEnd w:id="117"/>
    </w:p>
    <w:bookmarkEnd w:id="118"/>
    <w:bookmarkEnd w:id="119"/>
    <w:p w:rsidR="001F0B48" w:rsidRDefault="001F0B48" w:rsidP="001F0B48">
      <w:pPr>
        <w:rPr>
          <w:rFonts w:eastAsiaTheme="minorHAnsi"/>
        </w:rPr>
      </w:pPr>
      <w:r>
        <w:rPr>
          <w:rFonts w:eastAsiaTheme="minorHAnsi"/>
        </w:rPr>
        <w:t xml:space="preserve">Observational time series are becoming increasingly important as they are the most effective tool for detecting long-term, systemic changes in marine systems (e.g. Cloern and Jassby 2010, Wiltshire </w:t>
      </w:r>
      <w:r w:rsidRPr="00B6405A">
        <w:rPr>
          <w:rFonts w:eastAsiaTheme="minorHAnsi"/>
          <w:i/>
        </w:rPr>
        <w:t>et al.</w:t>
      </w:r>
      <w:r>
        <w:rPr>
          <w:rFonts w:eastAsiaTheme="minorHAnsi"/>
        </w:rPr>
        <w:t xml:space="preserve"> 2010). Our knowledge of the behaviour of ecosystems is often biased by the frequency, spatial extent, and especially, the duration of observations of a system. Modern instrumental monitoring systems (e.g. the Integrated Marine Observing System which includes sites in the GBR, imos.org.au) have greatly increased the frequency of observations, but the spatial coverage is generally limited and the duration (~5 years) is still too short to unambiguously detect trends.</w:t>
      </w:r>
    </w:p>
    <w:p w:rsidR="001F0B48" w:rsidRDefault="001F0B48" w:rsidP="001F0B48"/>
    <w:p w:rsidR="001F0B48" w:rsidRDefault="0091559B" w:rsidP="001F0B48">
      <w:r>
        <w:t>T</w:t>
      </w:r>
      <w:r w:rsidR="001F0B48" w:rsidRPr="007A279D">
        <w:t>he ‘Cairns Transect’, regularly sampled by AIMS since 1989, is the long</w:t>
      </w:r>
      <w:r w:rsidR="001F0B48">
        <w:t>est</w:t>
      </w:r>
      <w:r w:rsidR="001F0B48" w:rsidRPr="007A279D">
        <w:t>-term dataset</w:t>
      </w:r>
      <w:r w:rsidR="001F0B48">
        <w:t xml:space="preserve"> covering</w:t>
      </w:r>
      <w:r w:rsidR="001F0B48" w:rsidRPr="007A279D">
        <w:t xml:space="preserve"> </w:t>
      </w:r>
      <w:r w:rsidR="001F0B48">
        <w:t xml:space="preserve">a comprehensive range of </w:t>
      </w:r>
      <w:r w:rsidR="001F0B48" w:rsidRPr="007A279D">
        <w:t>water quality parameters in the GBR lagoon</w:t>
      </w:r>
      <w:r w:rsidR="001F0B48">
        <w:t xml:space="preserve">. </w:t>
      </w:r>
      <w:r>
        <w:t xml:space="preserve">The only other long time series is a surface chlorophyll dataset (1992-2007) from a number of cross-shelf transects along the GBR </w:t>
      </w:r>
      <w:r w:rsidR="001F0B48">
        <w:t xml:space="preserve">(Brodie </w:t>
      </w:r>
      <w:r w:rsidR="001F0B48" w:rsidRPr="00B6405A">
        <w:rPr>
          <w:i/>
        </w:rPr>
        <w:t>et al.</w:t>
      </w:r>
      <w:r w:rsidR="001F0B48">
        <w:t xml:space="preserve"> 2007</w:t>
      </w:r>
      <w:r w:rsidR="001F0B48" w:rsidRPr="007A279D">
        <w:t>)</w:t>
      </w:r>
      <w:r w:rsidR="001F0B48">
        <w:t xml:space="preserve"> </w:t>
      </w:r>
    </w:p>
    <w:p w:rsidR="001F0B48" w:rsidRDefault="001F0B48" w:rsidP="001F0B48"/>
    <w:p w:rsidR="001F0B48" w:rsidRDefault="001F0B48" w:rsidP="001F0B48">
      <w:r w:rsidRPr="007A279D">
        <w:t xml:space="preserve">The </w:t>
      </w:r>
      <w:r>
        <w:t xml:space="preserve">complete suite of MMP manual </w:t>
      </w:r>
      <w:r w:rsidRPr="007A279D">
        <w:t xml:space="preserve">water quality parameters </w:t>
      </w:r>
      <w:r>
        <w:t>(see Appendix 1</w:t>
      </w:r>
      <w:r w:rsidR="00C93074">
        <w:t>.1.1</w:t>
      </w:r>
      <w:r>
        <w:t xml:space="preserve">) </w:t>
      </w:r>
      <w:r w:rsidRPr="007A279D">
        <w:t xml:space="preserve">were measured at </w:t>
      </w:r>
      <w:r>
        <w:t>eleven locations between Cape Tribulation and Cape Grafton from 1989-</w:t>
      </w:r>
      <w:r w:rsidRPr="007A279D">
        <w:t>200</w:t>
      </w:r>
      <w:r>
        <w:t>8, reduced to six locations from 2008</w:t>
      </w:r>
      <w:r w:rsidRPr="007A279D">
        <w:t xml:space="preserve">. </w:t>
      </w:r>
      <w:r>
        <w:t xml:space="preserve">The transect includes both deep mid-shelf and shallow coastal sites which are directly affected by runoff from the wet tropics, and in particular, flood plumes from the Barron and Daintree </w:t>
      </w:r>
      <w:r>
        <w:rPr>
          <w:szCs w:val="21"/>
          <w:lang w:val="en-US"/>
        </w:rPr>
        <w:t>Rivers (see Figures 3 and 4 in main report)</w:t>
      </w:r>
      <w:r>
        <w:t>. Sampling frequency ranged from 1-4 times p</w:t>
      </w:r>
      <w:r w:rsidRPr="007A279D">
        <w:t>er year</w:t>
      </w:r>
      <w:r w:rsidRPr="00CB5AAE">
        <w:t xml:space="preserve"> </w:t>
      </w:r>
      <w:r>
        <w:t>between 1989 and 2007, with regular sampling</w:t>
      </w:r>
      <w:r w:rsidRPr="007A279D">
        <w:t xml:space="preserve"> </w:t>
      </w:r>
      <w:r>
        <w:t xml:space="preserve">three times a year since 2007. </w:t>
      </w:r>
      <w:r w:rsidR="0091559B">
        <w:t xml:space="preserve">As well as calculating the </w:t>
      </w:r>
      <w:r w:rsidR="005068C8">
        <w:t xml:space="preserve">MMP </w:t>
      </w:r>
      <w:r w:rsidR="0091559B">
        <w:t>water quality index for these long-term data</w:t>
      </w:r>
      <w:r w:rsidR="005068C8">
        <w:t xml:space="preserve">, we explored the </w:t>
      </w:r>
      <w:r>
        <w:t>temporal trends (see Appendix 1</w:t>
      </w:r>
      <w:r w:rsidR="00C93074">
        <w:t>.2.2</w:t>
      </w:r>
      <w:r>
        <w:t xml:space="preserve"> for methods)</w:t>
      </w:r>
      <w:r w:rsidR="005068C8">
        <w:t xml:space="preserve"> of</w:t>
      </w:r>
      <w:r>
        <w:t xml:space="preserve"> eight </w:t>
      </w:r>
      <w:r w:rsidR="005068C8">
        <w:t xml:space="preserve">water quality </w:t>
      </w:r>
      <w:r>
        <w:t>variables</w:t>
      </w:r>
      <w:r w:rsidR="005068C8">
        <w:t xml:space="preserve"> for relationships with potential environmental drivers</w:t>
      </w:r>
      <w:r>
        <w:t xml:space="preserve">: chlorophyll </w:t>
      </w:r>
      <w:r w:rsidRPr="00230920">
        <w:rPr>
          <w:i/>
        </w:rPr>
        <w:t>a</w:t>
      </w:r>
      <w:r>
        <w:t xml:space="preserve"> (chl), </w:t>
      </w:r>
      <w:r w:rsidRPr="007A279D">
        <w:t xml:space="preserve">particulate nitrogen (PN), dissolved </w:t>
      </w:r>
      <w:r>
        <w:t xml:space="preserve">organic </w:t>
      </w:r>
      <w:r w:rsidRPr="007A279D">
        <w:t>nitrogen (</w:t>
      </w:r>
      <w:r>
        <w:t>DON</w:t>
      </w:r>
      <w:r w:rsidRPr="007A279D">
        <w:t>)</w:t>
      </w:r>
      <w:r>
        <w:t>, oxidised nitrogen (NO</w:t>
      </w:r>
      <w:r w:rsidRPr="00001670">
        <w:rPr>
          <w:vertAlign w:val="subscript"/>
        </w:rPr>
        <w:t>x</w:t>
      </w:r>
      <w:r>
        <w:t xml:space="preserve"> =NO</w:t>
      </w:r>
      <w:r w:rsidRPr="00362036">
        <w:rPr>
          <w:vertAlign w:val="subscript"/>
        </w:rPr>
        <w:t>2</w:t>
      </w:r>
      <w:r>
        <w:t>, + NO</w:t>
      </w:r>
      <w:r w:rsidRPr="00362036">
        <w:rPr>
          <w:vertAlign w:val="subscript"/>
        </w:rPr>
        <w:t>3</w:t>
      </w:r>
      <w:r>
        <w:t>),</w:t>
      </w:r>
      <w:r w:rsidRPr="007A279D">
        <w:t xml:space="preserve"> particulate phosphorus (PP), dissolved </w:t>
      </w:r>
      <w:r>
        <w:t>organic</w:t>
      </w:r>
      <w:r w:rsidRPr="007A279D">
        <w:t xml:space="preserve"> phosphorus (</w:t>
      </w:r>
      <w:r>
        <w:t>DOP), phosphate (PO</w:t>
      </w:r>
      <w:r w:rsidRPr="00BB32E8">
        <w:rPr>
          <w:vertAlign w:val="subscript"/>
        </w:rPr>
        <w:t>4</w:t>
      </w:r>
      <w:r>
        <w:t>) and</w:t>
      </w:r>
      <w:r w:rsidRPr="007A279D">
        <w:t xml:space="preserve"> suspended solids (SS)</w:t>
      </w:r>
      <w:r>
        <w:t xml:space="preserve">. </w:t>
      </w:r>
    </w:p>
    <w:p w:rsidR="001F0B48" w:rsidRDefault="001F0B48" w:rsidP="001F0B48">
      <w:pPr>
        <w:rPr>
          <w:rFonts w:eastAsia="MS Mincho"/>
        </w:rPr>
      </w:pPr>
    </w:p>
    <w:p w:rsidR="001F0B48" w:rsidRDefault="001F0B48" w:rsidP="001F0B48">
      <w:r>
        <w:t>While most water quality index values calculated from the Cairns transect data are close to, or above the GBRMPA guideline (</w:t>
      </w:r>
      <w:r w:rsidR="00BD2613">
        <w:t>guideline</w:t>
      </w:r>
      <w:r>
        <w:t>; GBRMPA, 2009), the index went through a four-year period of below-</w:t>
      </w:r>
      <w:r w:rsidR="00BD2613">
        <w:t>guideline</w:t>
      </w:r>
      <w:r>
        <w:t xml:space="preserve"> values between 1998 and 2002 after which the index continually improved (Figure 36). A weak downward trend in the index has occurred from 2008. </w:t>
      </w:r>
    </w:p>
    <w:p w:rsidR="001F0B48" w:rsidRDefault="001F0B48" w:rsidP="001F0B48">
      <w:pPr>
        <w:rPr>
          <w:rFonts w:eastAsia="MS Mincho"/>
        </w:rPr>
      </w:pPr>
    </w:p>
    <w:p w:rsidR="001F0B48" w:rsidRDefault="001F0B48" w:rsidP="001F0B48">
      <w:pPr>
        <w:jc w:val="center"/>
        <w:rPr>
          <w:rFonts w:eastAsia="MS Mincho"/>
        </w:rPr>
      </w:pPr>
      <w:r>
        <w:rPr>
          <w:noProof/>
          <w:lang w:val="en-AU" w:eastAsia="en-AU"/>
        </w:rPr>
        <w:drawing>
          <wp:inline distT="0" distB="0" distL="0" distR="0" wp14:anchorId="42C89B68" wp14:editId="24FEC4C4">
            <wp:extent cx="3192780" cy="2586474"/>
            <wp:effectExtent l="0" t="0" r="7620" b="4445"/>
            <wp:docPr id="12" name="Filename hint" descr=" Water quality index scores 1992-2013 Colour coded trend in water quality index from 1992 to 2013. Low point in yellow from 1999 to 2002 after which scores rise through to a maximum in 2009-2010" title="Water quality index scores 1992-20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Filename hint"/>
                    <pic:cNvPicPr/>
                  </pic:nvPicPr>
                  <pic:blipFill rotWithShape="1">
                    <a:blip r:embed="rId334" cstate="print"/>
                    <a:srcRect t="10303" b="8687"/>
                    <a:stretch/>
                  </pic:blipFill>
                  <pic:spPr bwMode="auto">
                    <a:xfrm>
                      <a:off x="0" y="0"/>
                      <a:ext cx="3196660" cy="2589617"/>
                    </a:xfrm>
                    <a:prstGeom prst="rect">
                      <a:avLst/>
                    </a:prstGeom>
                    <a:ln>
                      <a:noFill/>
                    </a:ln>
                    <a:extLst>
                      <a:ext uri="{53640926-AAD7-44D8-BBD7-CCE9431645EC}">
                        <a14:shadowObscured xmlns:a14="http://schemas.microsoft.com/office/drawing/2010/main"/>
                      </a:ext>
                    </a:extLst>
                  </pic:spPr>
                </pic:pic>
              </a:graphicData>
            </a:graphic>
          </wp:inline>
        </w:drawing>
      </w:r>
    </w:p>
    <w:p w:rsidR="001F0B48" w:rsidRDefault="001F0B48" w:rsidP="001F0B48">
      <w:pPr>
        <w:rPr>
          <w:rFonts w:eastAsia="MS Mincho"/>
        </w:rPr>
      </w:pPr>
    </w:p>
    <w:p w:rsidR="00BD1AD9" w:rsidRDefault="003D0F00" w:rsidP="003D0F00">
      <w:pPr>
        <w:pStyle w:val="Caption"/>
      </w:pPr>
      <w:bookmarkStart w:id="120" w:name="_Toc392930516"/>
      <w:r>
        <w:t xml:space="preserve">Figure </w:t>
      </w:r>
      <w:r>
        <w:fldChar w:fldCharType="begin"/>
      </w:r>
      <w:r>
        <w:instrText xml:space="preserve"> SEQ Figure \* ARABIC </w:instrText>
      </w:r>
      <w:r>
        <w:fldChar w:fldCharType="separate"/>
      </w:r>
      <w:r w:rsidR="00D523D3">
        <w:rPr>
          <w:noProof/>
        </w:rPr>
        <w:t>36</w:t>
      </w:r>
      <w:r>
        <w:fldChar w:fldCharType="end"/>
      </w:r>
      <w:r>
        <w:tab/>
      </w:r>
      <w:r w:rsidR="00BD1AD9">
        <w:tab/>
      </w:r>
      <w:r w:rsidR="001F0B48">
        <w:t>Water quality index scores 1992-2013.</w:t>
      </w:r>
      <w:bookmarkEnd w:id="120"/>
      <w:r w:rsidR="001F0B48">
        <w:t xml:space="preserve"> </w:t>
      </w:r>
    </w:p>
    <w:p w:rsidR="001F0B48" w:rsidRPr="00BD1AD9" w:rsidRDefault="001F0B48" w:rsidP="003D0F00">
      <w:pPr>
        <w:pStyle w:val="Caption"/>
        <w:rPr>
          <w:rStyle w:val="IntenseReference"/>
        </w:rPr>
      </w:pPr>
      <w:r w:rsidRPr="00BD1AD9">
        <w:rPr>
          <w:rStyle w:val="IntenseReference"/>
        </w:rPr>
        <w:lastRenderedPageBreak/>
        <w:t>The index aggregates four-year running means of concentrations of particulate phosphorus, particulate nitrogen, chlorophyll and suspended solids relative to Guideline (GBRMPA 2009, see Appendix 1</w:t>
      </w:r>
      <w:r w:rsidR="00C93074">
        <w:rPr>
          <w:rStyle w:val="IntenseReference"/>
        </w:rPr>
        <w:t>.2.3</w:t>
      </w:r>
      <w:r w:rsidRPr="00BD1AD9">
        <w:rPr>
          <w:rStyle w:val="IntenseReference"/>
        </w:rPr>
        <w:t xml:space="preserve"> for detailed information on the derivation of scores).</w:t>
      </w:r>
    </w:p>
    <w:p w:rsidR="001F0B48" w:rsidRDefault="001F0B48" w:rsidP="001F0B48"/>
    <w:p w:rsidR="001F0B48" w:rsidRDefault="001F0B48" w:rsidP="001F0B48">
      <w:r>
        <w:t>To identify long-term trends in the eight water quality variables, the periodic (seasonal) component of variability in the data was first removed (Figure 37a, see Figure A2-2 for seasonality in these variables). For water quality variables that are sampled infrequently, variations in physical conditions can add substantial noise to the data which can hamper the detection of</w:t>
      </w:r>
      <w:r w:rsidR="00FE7D17">
        <w:t>,</w:t>
      </w:r>
      <w:r>
        <w:t xml:space="preserve"> and reduce confidence in</w:t>
      </w:r>
      <w:r w:rsidR="00FE7D17">
        <w:t>,</w:t>
      </w:r>
      <w:r>
        <w:t xml:space="preserve"> the underlying long-term trends. Hence, in a second step, the trends were standardised to remove the influence of confounding physical drivers (wind waves and tidal flow</w:t>
      </w:r>
      <w:r w:rsidR="00AF4648">
        <w:t>, see Appendix A1.2.2</w:t>
      </w:r>
      <w:r>
        <w:t xml:space="preserve">). The remaining long-term trends (Figure 37b) are considered to be primarily influenced, directly and indirectly, by land runoff. </w:t>
      </w:r>
    </w:p>
    <w:p w:rsidR="001F0B48" w:rsidRDefault="001F0B48" w:rsidP="001F0B48">
      <w:pPr>
        <w:tabs>
          <w:tab w:val="left" w:pos="0"/>
        </w:tabs>
      </w:pPr>
    </w:p>
    <w:p w:rsidR="001F0B48" w:rsidRDefault="001F0B48" w:rsidP="001F0B48">
      <w:pPr>
        <w:tabs>
          <w:tab w:val="left" w:pos="0"/>
        </w:tabs>
      </w:pPr>
      <w:r w:rsidRPr="00B17DCB">
        <w:t xml:space="preserve">All </w:t>
      </w:r>
      <w:r>
        <w:t>eight variables</w:t>
      </w:r>
      <w:r w:rsidRPr="00B17DCB">
        <w:t xml:space="preserve"> parameters showed significant long-term </w:t>
      </w:r>
      <w:r>
        <w:t>variability</w:t>
      </w:r>
      <w:r w:rsidRPr="00B17DCB">
        <w:t xml:space="preserve"> (</w:t>
      </w:r>
      <w:r>
        <w:t>Figure 37</w:t>
      </w:r>
      <w:r w:rsidRPr="00B17DCB">
        <w:t>)</w:t>
      </w:r>
      <w:r>
        <w:t>. The SS concentrations were high from 1997 to 2003</w:t>
      </w:r>
      <w:r w:rsidRPr="00E40F0C">
        <w:t xml:space="preserve"> </w:t>
      </w:r>
      <w:r>
        <w:t xml:space="preserve">with the overall trendline clearly above the </w:t>
      </w:r>
      <w:r w:rsidR="00B56427">
        <w:t>guideline</w:t>
      </w:r>
      <w:r>
        <w:t>, and then declined with a brief period of slightly elevated values in 2010-11. The nitrogen species PN and NOx showed distinct peaks in 2000, while DON had maximum values in 2004. PN has since declined with a brief increase in 2008/09, while NO</w:t>
      </w:r>
      <w:r w:rsidRPr="005737F7">
        <w:rPr>
          <w:vertAlign w:val="subscript"/>
        </w:rPr>
        <w:t>x</w:t>
      </w:r>
      <w:r>
        <w:t xml:space="preserve"> greatly increased from 2004 and DON from 2008 onwards. Chlorophyll </w:t>
      </w:r>
      <w:r w:rsidRPr="00332AE2">
        <w:rPr>
          <w:i/>
        </w:rPr>
        <w:t>a</w:t>
      </w:r>
      <w:r>
        <w:t xml:space="preserve"> and the phosphorus species PP and PO</w:t>
      </w:r>
      <w:r w:rsidRPr="005737F7">
        <w:rPr>
          <w:vertAlign w:val="subscript"/>
        </w:rPr>
        <w:t>4</w:t>
      </w:r>
      <w:r>
        <w:t xml:space="preserve"> had regular multi-year cycles. The chl and PP trendlines cycled around the </w:t>
      </w:r>
      <w:r w:rsidR="00B56427">
        <w:t>guideline</w:t>
      </w:r>
      <w:r>
        <w:t>, with PP showing a slightly decreasing trend and PO</w:t>
      </w:r>
      <w:r w:rsidRPr="00EA4AAA">
        <w:rPr>
          <w:vertAlign w:val="subscript"/>
        </w:rPr>
        <w:t>4</w:t>
      </w:r>
      <w:r>
        <w:t xml:space="preserve"> an increasing trend. DOP had a period of high concentrations around 1999-2005</w:t>
      </w:r>
      <w:r w:rsidR="0015472D">
        <w:t xml:space="preserve"> (Fig</w:t>
      </w:r>
      <w:r w:rsidR="005068C8">
        <w:t>ure 37</w:t>
      </w:r>
      <w:r w:rsidR="0015472D">
        <w:t>)</w:t>
      </w:r>
      <w:r>
        <w:t xml:space="preserve">. </w:t>
      </w:r>
    </w:p>
    <w:p w:rsidR="001F0B48" w:rsidRDefault="001F0B48" w:rsidP="001F0B48">
      <w:pPr>
        <w:tabs>
          <w:tab w:val="left" w:pos="0"/>
        </w:tabs>
      </w:pPr>
    </w:p>
    <w:p w:rsidR="0015472D" w:rsidRDefault="001F0B48" w:rsidP="001F0B48">
      <w:r>
        <w:rPr>
          <w:rFonts w:eastAsia="MS Mincho"/>
          <w:lang w:val="en-US"/>
        </w:rPr>
        <w:t>The 24-year sampling period was characterized by substantial inter-annual variability in the magnitude of land runoff (indicated by the discharge of the rivers directly influencing this marine area</w:t>
      </w:r>
      <w:r w:rsidR="005068C8">
        <w:rPr>
          <w:rFonts w:eastAsia="MS Mincho"/>
          <w:lang w:val="en-US"/>
        </w:rPr>
        <w:t>, Figure 38</w:t>
      </w:r>
      <w:r>
        <w:rPr>
          <w:rFonts w:eastAsia="MS Mincho"/>
          <w:lang w:val="en-US"/>
        </w:rPr>
        <w:t xml:space="preserve">) and by changes in catchment land use (indicated by land clearing rates). </w:t>
      </w:r>
      <w:r>
        <w:t xml:space="preserve">Vegetation clearing rates increased dramatically after 1994 and more than doubled in the period between 1995 and 2001 over the previous 1991-95 period </w:t>
      </w:r>
      <w:r>
        <w:rPr>
          <w:rFonts w:eastAsia="MS Mincho"/>
          <w:lang w:val="en-US"/>
        </w:rPr>
        <w:t>(Figure 38</w:t>
      </w:r>
      <w:r>
        <w:t>). The resulting soil disturbance coupled with increased rainfall would have resulted in increased soil erosion</w:t>
      </w:r>
      <w:r w:rsidRPr="00515A25">
        <w:t>, increased delivery of sediment and associated nutrients to the river systems and a greater input of sediment and nutrients to coastal waters during</w:t>
      </w:r>
      <w:r>
        <w:t xml:space="preserve"> that period.</w:t>
      </w:r>
    </w:p>
    <w:p w:rsidR="0015472D" w:rsidRDefault="0015472D" w:rsidP="001F0B48"/>
    <w:p w:rsidR="001F0B48" w:rsidRDefault="001F0B48" w:rsidP="001F0B48">
      <w:pPr>
        <w:tabs>
          <w:tab w:val="left" w:pos="0"/>
        </w:tabs>
      </w:pPr>
    </w:p>
    <w:p w:rsidR="001F0B48" w:rsidRDefault="001F0B48" w:rsidP="001F0B48">
      <w:pPr>
        <w:tabs>
          <w:tab w:val="left" w:pos="0"/>
        </w:tabs>
      </w:pPr>
      <w:r>
        <w:rPr>
          <w:lang w:val="en-US"/>
        </w:rPr>
        <w:t>The relatively ‘w</w:t>
      </w:r>
      <w:r w:rsidRPr="00DD7624">
        <w:rPr>
          <w:lang w:val="en-US"/>
        </w:rPr>
        <w:t>et</w:t>
      </w:r>
      <w:r>
        <w:rPr>
          <w:lang w:val="en-US"/>
        </w:rPr>
        <w:t>’</w:t>
      </w:r>
      <w:r w:rsidRPr="00DD7624">
        <w:rPr>
          <w:lang w:val="en-US"/>
        </w:rPr>
        <w:t xml:space="preserve"> years </w:t>
      </w:r>
      <w:r w:rsidRPr="00DD7624">
        <w:t>1996-2001</w:t>
      </w:r>
      <w:r w:rsidRPr="00DD7624">
        <w:rPr>
          <w:lang w:val="en-US"/>
        </w:rPr>
        <w:t xml:space="preserve"> </w:t>
      </w:r>
      <w:r>
        <w:rPr>
          <w:lang w:val="en-US"/>
        </w:rPr>
        <w:t xml:space="preserve">coincided with the </w:t>
      </w:r>
      <w:r w:rsidRPr="00DD7624">
        <w:rPr>
          <w:lang w:val="en-US"/>
        </w:rPr>
        <w:t xml:space="preserve">high </w:t>
      </w:r>
      <w:r w:rsidRPr="00DD7624">
        <w:t>land clearing rates</w:t>
      </w:r>
      <w:r>
        <w:t xml:space="preserve"> and preceded the ~1997-2003 period characterized by </w:t>
      </w:r>
      <w:r w:rsidRPr="00DD7624">
        <w:t>high</w:t>
      </w:r>
      <w:r>
        <w:t>er</w:t>
      </w:r>
      <w:r w:rsidRPr="00DD7624">
        <w:t xml:space="preserve"> concentrations</w:t>
      </w:r>
      <w:r>
        <w:t xml:space="preserve"> </w:t>
      </w:r>
      <w:r w:rsidRPr="00DD7624">
        <w:t xml:space="preserve">of chlorophyll </w:t>
      </w:r>
      <w:r w:rsidRPr="00DD7624">
        <w:rPr>
          <w:i/>
          <w:lang w:val="en-US"/>
        </w:rPr>
        <w:t>a</w:t>
      </w:r>
      <w:r w:rsidRPr="00DD7624">
        <w:t xml:space="preserve">, </w:t>
      </w:r>
      <w:r w:rsidR="00611B69">
        <w:t xml:space="preserve">particulate and dissolved </w:t>
      </w:r>
      <w:r>
        <w:t>nutrients</w:t>
      </w:r>
      <w:r w:rsidR="00611B69">
        <w:t>,</w:t>
      </w:r>
      <w:r w:rsidRPr="00DD7624">
        <w:t xml:space="preserve"> and suspended solids in the adjacent marine waters. After </w:t>
      </w:r>
      <w:r>
        <w:t xml:space="preserve">2000, </w:t>
      </w:r>
      <w:r w:rsidRPr="00DD7624">
        <w:t>land clearing</w:t>
      </w:r>
      <w:r>
        <w:t xml:space="preserve"> activity</w:t>
      </w:r>
      <w:r w:rsidRPr="00DD7624">
        <w:t xml:space="preserve"> </w:t>
      </w:r>
      <w:r>
        <w:t>decreased and was</w:t>
      </w:r>
      <w:r w:rsidRPr="00DD7624">
        <w:t xml:space="preserve"> </w:t>
      </w:r>
      <w:r>
        <w:t xml:space="preserve">very </w:t>
      </w:r>
      <w:r w:rsidRPr="00DD7624">
        <w:t>low</w:t>
      </w:r>
      <w:r>
        <w:t xml:space="preserve"> by 2009. </w:t>
      </w:r>
      <w:r w:rsidR="00611B69">
        <w:t>In this period, c</w:t>
      </w:r>
      <w:r w:rsidRPr="00DD7624">
        <w:t xml:space="preserve">oncentrations </w:t>
      </w:r>
      <w:r>
        <w:t>of suspended sediments and p</w:t>
      </w:r>
      <w:r w:rsidRPr="00DD7624">
        <w:t>articulate</w:t>
      </w:r>
      <w:r>
        <w:t xml:space="preserve"> nutrients</w:t>
      </w:r>
      <w:r w:rsidRPr="00DD7624">
        <w:t xml:space="preserve"> </w:t>
      </w:r>
      <w:r>
        <w:t>only exhibited minor increases during the period of higher river flow starting in 2004, with major floods in 2008 and 2011. In contrast</w:t>
      </w:r>
      <w:r w:rsidRPr="00DD7624">
        <w:t xml:space="preserve">, </w:t>
      </w:r>
      <w:r>
        <w:t>NO</w:t>
      </w:r>
      <w:r w:rsidRPr="005737F7">
        <w:rPr>
          <w:vertAlign w:val="subscript"/>
        </w:rPr>
        <w:t>x</w:t>
      </w:r>
      <w:r w:rsidRPr="00DD7624">
        <w:t xml:space="preserve"> </w:t>
      </w:r>
      <w:r>
        <w:t>distinctly</w:t>
      </w:r>
      <w:r w:rsidRPr="00DD7624">
        <w:t xml:space="preserve"> increase</w:t>
      </w:r>
      <w:r>
        <w:t>d</w:t>
      </w:r>
      <w:r w:rsidRPr="00DD7624">
        <w:t xml:space="preserve"> </w:t>
      </w:r>
      <w:r>
        <w:t>from</w:t>
      </w:r>
      <w:r w:rsidRPr="00DD7624">
        <w:t xml:space="preserve"> 2004</w:t>
      </w:r>
      <w:r>
        <w:t xml:space="preserve"> and DON from 2008 to levels similar to the earlier period </w:t>
      </w:r>
      <w:r w:rsidR="00611B69">
        <w:t xml:space="preserve">(~1997-2003) </w:t>
      </w:r>
      <w:r>
        <w:t xml:space="preserve">of high values. </w:t>
      </w:r>
    </w:p>
    <w:p w:rsidR="001F0B48" w:rsidRPr="0065402B" w:rsidRDefault="001F0B48" w:rsidP="001F0B48">
      <w:pPr>
        <w:rPr>
          <w:rFonts w:eastAsia="MS Mincho"/>
        </w:rPr>
      </w:pPr>
    </w:p>
    <w:p w:rsidR="001F0B48" w:rsidRDefault="001F0B48" w:rsidP="001F0B48">
      <w:pPr>
        <w:tabs>
          <w:tab w:val="left" w:pos="0"/>
        </w:tabs>
      </w:pPr>
      <w:r>
        <w:t xml:space="preserve">The evidence for a long-term change in GBR inshore water quality is strong, but circumstantial. Historical changes in biological communities (corals: Roff </w:t>
      </w:r>
      <w:r w:rsidRPr="003551FE">
        <w:rPr>
          <w:i/>
        </w:rPr>
        <w:t>et al.</w:t>
      </w:r>
      <w:r>
        <w:t xml:space="preserve"> 2013; foraminifera: Uthicke </w:t>
      </w:r>
      <w:r w:rsidRPr="003551FE">
        <w:rPr>
          <w:i/>
        </w:rPr>
        <w:t>et al</w:t>
      </w:r>
      <w:r>
        <w:t xml:space="preserve">. 2012a) and coral geochemical records (McCulloch </w:t>
      </w:r>
      <w:r w:rsidRPr="003551FE">
        <w:rPr>
          <w:i/>
        </w:rPr>
        <w:t>et al</w:t>
      </w:r>
      <w:r>
        <w:t xml:space="preserve">. 2003, Lewis </w:t>
      </w:r>
      <w:r w:rsidRPr="003551FE">
        <w:rPr>
          <w:i/>
        </w:rPr>
        <w:t>et al.</w:t>
      </w:r>
      <w:r>
        <w:t xml:space="preserve"> 2007, Jupiter 2008, Mallela </w:t>
      </w:r>
      <w:r w:rsidRPr="003551FE">
        <w:rPr>
          <w:i/>
        </w:rPr>
        <w:t>et al.</w:t>
      </w:r>
      <w:r>
        <w:t xml:space="preserve"> 2013) indicate changes in marine water quality that are coincident with or follow historical changes in land use that have increased nutrient and sediment loads in river runoff (Kroon </w:t>
      </w:r>
      <w:r w:rsidRPr="003551FE">
        <w:rPr>
          <w:i/>
        </w:rPr>
        <w:t>et al.</w:t>
      </w:r>
      <w:r>
        <w:t xml:space="preserve"> 2012). A comparison of Secchi disc readings from the 1928-1929 British Museum Expedition to Low Isles, which is close to the Cairns transect, with more recent readings suggest a 50% decline in mean water clarity (Wolanski and Spagnol 2000). </w:t>
      </w:r>
    </w:p>
    <w:p w:rsidR="001F0B48" w:rsidRDefault="001F0B48" w:rsidP="001F0B48">
      <w:pPr>
        <w:rPr>
          <w:rFonts w:eastAsia="MS Mincho"/>
        </w:rPr>
        <w:sectPr w:rsidR="001F0B48" w:rsidSect="00EE065F">
          <w:pgSz w:w="11906" w:h="16838"/>
          <w:pgMar w:top="1440" w:right="1440" w:bottom="1440" w:left="1440" w:header="708" w:footer="708" w:gutter="0"/>
          <w:pgNumType w:start="1"/>
          <w:cols w:space="708"/>
          <w:docGrid w:linePitch="360"/>
        </w:sectPr>
      </w:pPr>
    </w:p>
    <w:p w:rsidR="001F0B48" w:rsidRDefault="001F0B48" w:rsidP="001F0B48">
      <w:pPr>
        <w:rPr>
          <w:rFonts w:eastAsia="MS Mincho"/>
        </w:rPr>
      </w:pPr>
      <w:r>
        <w:rPr>
          <w:noProof/>
          <w:lang w:val="en-AU" w:eastAsia="en-AU"/>
        </w:rPr>
        <w:lastRenderedPageBreak/>
        <w:drawing>
          <wp:inline distT="0" distB="0" distL="0" distR="0" wp14:anchorId="5CCF60D4" wp14:editId="1AC285C0">
            <wp:extent cx="8884920" cy="4442460"/>
            <wp:effectExtent l="0" t="0" r="0" b="0"/>
            <wp:docPr id="14" name="Filename hint" descr="Figure 37 Long-term water quality trends along the Cairns Transect.&#10;Trends in manually sampled water quality variables are represented by blue lines with blue shaded areas defining 95% confidence intervals of those trends, black dots represent observed data. a) Values de-trended for seasonal variability b) Values de-trended for variability due to season, wind, swell height and tidal flow.&#10;" title="Figure 37 Long-term water quality trends along the Cairns Trans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Filename hint"/>
                    <pic:cNvPicPr/>
                  </pic:nvPicPr>
                  <pic:blipFill>
                    <a:blip r:embed="rId335" cstate="print"/>
                    <a:stretch>
                      <a:fillRect/>
                    </a:stretch>
                  </pic:blipFill>
                  <pic:spPr>
                    <a:xfrm>
                      <a:off x="0" y="0"/>
                      <a:ext cx="8884920" cy="4442460"/>
                    </a:xfrm>
                    <a:prstGeom prst="rect">
                      <a:avLst/>
                    </a:prstGeom>
                  </pic:spPr>
                </pic:pic>
              </a:graphicData>
            </a:graphic>
          </wp:inline>
        </w:drawing>
      </w:r>
    </w:p>
    <w:p w:rsidR="001F0B48" w:rsidRDefault="003D0F00" w:rsidP="003D0F00">
      <w:pPr>
        <w:pStyle w:val="Caption"/>
      </w:pPr>
      <w:bookmarkStart w:id="121" w:name="_Toc392930517"/>
      <w:r>
        <w:t xml:space="preserve">Figure </w:t>
      </w:r>
      <w:r>
        <w:fldChar w:fldCharType="begin"/>
      </w:r>
      <w:r>
        <w:instrText xml:space="preserve"> SEQ Figure \* ARABIC </w:instrText>
      </w:r>
      <w:r>
        <w:fldChar w:fldCharType="separate"/>
      </w:r>
      <w:r w:rsidR="00D523D3">
        <w:rPr>
          <w:noProof/>
        </w:rPr>
        <w:t>37</w:t>
      </w:r>
      <w:r>
        <w:fldChar w:fldCharType="end"/>
      </w:r>
      <w:r w:rsidR="00BD1AD9">
        <w:tab/>
      </w:r>
      <w:r>
        <w:tab/>
      </w:r>
      <w:r w:rsidR="001F0B48">
        <w:t>Long-term water quality trends along the Cairns Transect.</w:t>
      </w:r>
      <w:bookmarkEnd w:id="121"/>
    </w:p>
    <w:p w:rsidR="001F0B48" w:rsidRPr="0022440C" w:rsidRDefault="001F0B48" w:rsidP="001F0B48">
      <w:pPr>
        <w:pStyle w:val="Caption"/>
        <w:rPr>
          <w:bCs/>
          <w:color w:val="000000" w:themeColor="text1"/>
        </w:rPr>
      </w:pPr>
      <w:r w:rsidRPr="002C3B96">
        <w:rPr>
          <w:rStyle w:val="IntenseReference"/>
        </w:rPr>
        <w:t>Trends in manually sampled water quality variables are represented by blue lines</w:t>
      </w:r>
      <w:r>
        <w:t xml:space="preserve"> </w:t>
      </w:r>
      <w:r w:rsidRPr="002C3B96">
        <w:rPr>
          <w:rStyle w:val="IntenseReference"/>
        </w:rPr>
        <w:t>with blue shaded areas defining 95% confidence intervals of those trends, black dots represent observed data</w:t>
      </w:r>
      <w:r>
        <w:rPr>
          <w:rStyle w:val="IntenseReference"/>
        </w:rPr>
        <w:t>. a) Values de-trended for seasonal variability b) Values de-trended for variability due to season, wind, swell height and tidal flow.</w:t>
      </w:r>
    </w:p>
    <w:p w:rsidR="001F0B48" w:rsidRDefault="001F0B48" w:rsidP="001F0B48">
      <w:pPr>
        <w:rPr>
          <w:rFonts w:eastAsia="MS Mincho"/>
        </w:rPr>
      </w:pPr>
      <w:r w:rsidRPr="002C3B96">
        <w:rPr>
          <w:rStyle w:val="IntenseReference"/>
        </w:rPr>
        <w:t>.</w:t>
      </w:r>
    </w:p>
    <w:p w:rsidR="001F0B48" w:rsidRDefault="001F0B48" w:rsidP="001F0B48">
      <w:pPr>
        <w:rPr>
          <w:rFonts w:eastAsia="MS Mincho"/>
        </w:rPr>
        <w:sectPr w:rsidR="001F0B48" w:rsidSect="002836BE">
          <w:pgSz w:w="16838" w:h="11906" w:orient="landscape"/>
          <w:pgMar w:top="1440" w:right="1440" w:bottom="1440" w:left="1440" w:header="708" w:footer="708" w:gutter="0"/>
          <w:cols w:space="708"/>
          <w:docGrid w:linePitch="360"/>
        </w:sectPr>
      </w:pPr>
    </w:p>
    <w:p w:rsidR="001F0B48" w:rsidRPr="00DF6DD8" w:rsidRDefault="001F0B48" w:rsidP="001F0B48">
      <w:pPr>
        <w:rPr>
          <w:rFonts w:eastAsia="MS Mincho"/>
        </w:rPr>
      </w:pPr>
    </w:p>
    <w:p w:rsidR="001F0B48" w:rsidRDefault="001F0B48" w:rsidP="001F0B48">
      <w:pPr>
        <w:rPr>
          <w:rFonts w:eastAsia="MS Mincho"/>
          <w:lang w:val="en-US"/>
        </w:rPr>
      </w:pPr>
      <w:r>
        <w:rPr>
          <w:noProof/>
          <w:lang w:val="en-AU" w:eastAsia="en-AU"/>
        </w:rPr>
        <w:drawing>
          <wp:inline distT="0" distB="0" distL="0" distR="0" wp14:anchorId="3391DD55" wp14:editId="7DE4E3C3">
            <wp:extent cx="5731510" cy="1909891"/>
            <wp:effectExtent l="0" t="0" r="2540" b="0"/>
            <wp:docPr id="15" name="Filename hint" descr="Figure 38 Combined river discharge (blue line) and annual woody vegetation clearing rate for the Barron and Daintree catchments. (from the Queensland Statewide Landcover and Trees Study http://www.nrm.qld.gov.au/slats/)." title="Figure 38 Combined river discharge (blue line) and annual woody vegetation clearing rate for the Barron and Daintree catch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Filename hint"/>
                    <pic:cNvPicPr/>
                  </pic:nvPicPr>
                  <pic:blipFill>
                    <a:blip r:embed="rId336" cstate="print"/>
                    <a:stretch>
                      <a:fillRect/>
                    </a:stretch>
                  </pic:blipFill>
                  <pic:spPr>
                    <a:xfrm>
                      <a:off x="0" y="0"/>
                      <a:ext cx="5731510" cy="1909891"/>
                    </a:xfrm>
                    <a:prstGeom prst="rect">
                      <a:avLst/>
                    </a:prstGeom>
                  </pic:spPr>
                </pic:pic>
              </a:graphicData>
            </a:graphic>
          </wp:inline>
        </w:drawing>
      </w:r>
    </w:p>
    <w:p w:rsidR="001F0B48" w:rsidRPr="00BD1AD9" w:rsidRDefault="003D0F00" w:rsidP="003D0F00">
      <w:pPr>
        <w:pStyle w:val="Caption"/>
        <w:rPr>
          <w:rStyle w:val="IntenseReference"/>
        </w:rPr>
      </w:pPr>
      <w:bookmarkStart w:id="122" w:name="_Toc392930518"/>
      <w:r>
        <w:t xml:space="preserve">Figure </w:t>
      </w:r>
      <w:r>
        <w:fldChar w:fldCharType="begin"/>
      </w:r>
      <w:r>
        <w:instrText xml:space="preserve"> SEQ Figure \* ARABIC </w:instrText>
      </w:r>
      <w:r>
        <w:fldChar w:fldCharType="separate"/>
      </w:r>
      <w:r w:rsidR="00D523D3">
        <w:rPr>
          <w:noProof/>
        </w:rPr>
        <w:t>38</w:t>
      </w:r>
      <w:r>
        <w:fldChar w:fldCharType="end"/>
      </w:r>
      <w:r w:rsidR="00BD1AD9">
        <w:tab/>
      </w:r>
      <w:r>
        <w:tab/>
      </w:r>
      <w:r w:rsidR="001F0B48" w:rsidRPr="000F1341">
        <w:t>Combined river discharge (blue line) and annual woody vegetation clearing rate for the Barron and Daintree catchments</w:t>
      </w:r>
      <w:r w:rsidR="00AB479F">
        <w:t>.</w:t>
      </w:r>
      <w:bookmarkEnd w:id="122"/>
      <w:r w:rsidR="001F0B48" w:rsidRPr="000F1341">
        <w:t xml:space="preserve"> </w:t>
      </w:r>
      <w:r w:rsidR="001F0B48" w:rsidRPr="00BD1AD9">
        <w:rPr>
          <w:rStyle w:val="IntenseReference"/>
        </w:rPr>
        <w:t xml:space="preserve">(from the Queensland Statewide Landcover and Trees Study </w:t>
      </w:r>
      <w:hyperlink r:id="rId337" w:tooltip="Queensland Statewide Landcover and Trees Study" w:history="1">
        <w:r w:rsidR="001F0B48" w:rsidRPr="00BD1AD9">
          <w:rPr>
            <w:rStyle w:val="IntenseReference"/>
          </w:rPr>
          <w:t>http://www.nrm.qld.gov.au/slats/</w:t>
        </w:r>
      </w:hyperlink>
      <w:r w:rsidR="001F0B48" w:rsidRPr="00BD1AD9">
        <w:rPr>
          <w:rStyle w:val="IntenseReference"/>
        </w:rPr>
        <w:t>).</w:t>
      </w:r>
    </w:p>
    <w:p w:rsidR="001F0B48" w:rsidRDefault="001F0B48" w:rsidP="001F0B48"/>
    <w:p w:rsidR="001F0B48" w:rsidRDefault="001F0B48" w:rsidP="001F0B48"/>
    <w:p w:rsidR="001F0B48" w:rsidRDefault="001F0B48" w:rsidP="001F0B48">
      <w:pPr>
        <w:tabs>
          <w:tab w:val="left" w:pos="0"/>
        </w:tabs>
      </w:pPr>
      <w:r>
        <w:t xml:space="preserve">A previous analysis of the Cairns transect data to 2008 presented empirical evidence that land clearing in adjacent river catchments has both an immediate and longer-term impact on water quality (Schaffelke </w:t>
      </w:r>
      <w:r w:rsidRPr="003551FE">
        <w:rPr>
          <w:i/>
        </w:rPr>
        <w:t>et al</w:t>
      </w:r>
      <w:r>
        <w:t xml:space="preserve">. 2010). The observed changes in the current, longer, time series, which encompasses another period of high discharge, </w:t>
      </w:r>
      <w:r w:rsidRPr="00DD7624">
        <w:t xml:space="preserve">warrant further </w:t>
      </w:r>
      <w:r>
        <w:t>in-depth analysis of the external drivers for the water quality changes. Unfortunately, current time series of reliable end-of-river nutrient and suspended sediment load estimates are too short to be useful for establishing correlations with the long-term marine water quality data sets.</w:t>
      </w:r>
    </w:p>
    <w:p w:rsidR="001F0B48" w:rsidRDefault="001F0B48" w:rsidP="001F0B48"/>
    <w:p w:rsidR="001F0B48" w:rsidRDefault="001F0B48" w:rsidP="001F0B48">
      <w:r>
        <w:t>The changes in water-quality variables and their apparent relationship with both natural and anthropogenic drivers were only detectable because of the 24-year duration of the Cairns Transect data set. Shorter term studies, especially if undertaken in the period from 1995 to 2001, would have produced a much different picture of water quality in the inshore waters of the GBR lagoon.</w:t>
      </w:r>
    </w:p>
    <w:p w:rsidR="001F0B48" w:rsidRDefault="001F0B48" w:rsidP="001F0B48"/>
    <w:p w:rsidR="001F0B48" w:rsidRDefault="001F0B48" w:rsidP="001F0B48">
      <w:r>
        <w:t xml:space="preserve">Given the World Heritage status of the GBR region and the clear links between lagoonal water quality and catchment development, </w:t>
      </w:r>
      <w:r w:rsidRPr="00B04CDB">
        <w:t xml:space="preserve">there is </w:t>
      </w:r>
      <w:r>
        <w:t xml:space="preserve">clear need to more effectively manage land use activities, and to continue to monitor the effects of improved land management practices through initiatives such as the Paddock to Reef Program. </w:t>
      </w:r>
    </w:p>
    <w:p w:rsidR="00F51209" w:rsidRPr="00B6278B" w:rsidRDefault="007E07EB" w:rsidP="00E77311">
      <w:pPr>
        <w:pStyle w:val="Heading1"/>
      </w:pPr>
      <w:r w:rsidRPr="005D3A56">
        <w:br w:type="page"/>
      </w:r>
      <w:bookmarkStart w:id="123" w:name="_Toc393133583"/>
      <w:r w:rsidR="00B6278B">
        <w:rPr>
          <w:rStyle w:val="Heading3Char"/>
          <w:b/>
          <w:i w:val="0"/>
          <w:sz w:val="36"/>
          <w:szCs w:val="28"/>
        </w:rPr>
        <w:lastRenderedPageBreak/>
        <w:t>4</w:t>
      </w:r>
      <w:r w:rsidR="00F51209" w:rsidRPr="00B6278B">
        <w:rPr>
          <w:rStyle w:val="Heading3Char"/>
          <w:b/>
          <w:i w:val="0"/>
          <w:sz w:val="36"/>
          <w:szCs w:val="28"/>
        </w:rPr>
        <w:t>.</w:t>
      </w:r>
      <w:r w:rsidR="00B6278B">
        <w:rPr>
          <w:rStyle w:val="Heading3Char"/>
          <w:b/>
          <w:i w:val="0"/>
          <w:sz w:val="36"/>
          <w:szCs w:val="28"/>
        </w:rPr>
        <w:tab/>
      </w:r>
      <w:r w:rsidR="00CA73DF">
        <w:rPr>
          <w:rStyle w:val="Heading3Char"/>
          <w:b/>
          <w:i w:val="0"/>
          <w:sz w:val="36"/>
          <w:szCs w:val="28"/>
        </w:rPr>
        <w:t>Conclusion</w:t>
      </w:r>
      <w:bookmarkEnd w:id="123"/>
    </w:p>
    <w:p w:rsidR="001A2999" w:rsidRDefault="001A2999" w:rsidP="001A2999">
      <w:r w:rsidRPr="009E7457">
        <w:rPr>
          <w:color w:val="000000" w:themeColor="text1"/>
        </w:rPr>
        <w:t>Local environmental conditions</w:t>
      </w:r>
      <w:r>
        <w:rPr>
          <w:color w:val="000000" w:themeColor="text1"/>
        </w:rPr>
        <w:t>, such as water quality,</w:t>
      </w:r>
      <w:r w:rsidRPr="009E7457">
        <w:rPr>
          <w:color w:val="000000" w:themeColor="text1"/>
        </w:rPr>
        <w:t xml:space="preserve"> clearly influence the benthic communities found on coastal and inshore reefs of the </w:t>
      </w:r>
      <w:r w:rsidRPr="006F3BB8">
        <w:t>Great Barrier Reef</w:t>
      </w:r>
      <w:r w:rsidRPr="009E7457">
        <w:rPr>
          <w:color w:val="000000" w:themeColor="text1"/>
        </w:rPr>
        <w:t xml:space="preserve"> </w:t>
      </w:r>
      <w:r>
        <w:rPr>
          <w:color w:val="000000" w:themeColor="text1"/>
        </w:rPr>
        <w:t>(</w:t>
      </w:r>
      <w:r w:rsidRPr="009E7457">
        <w:rPr>
          <w:color w:val="000000" w:themeColor="text1"/>
        </w:rPr>
        <w:t>GBR</w:t>
      </w:r>
      <w:r>
        <w:rPr>
          <w:color w:val="000000" w:themeColor="text1"/>
        </w:rPr>
        <w:t>)</w:t>
      </w:r>
      <w:r w:rsidRPr="009E7457">
        <w:rPr>
          <w:color w:val="000000" w:themeColor="text1"/>
        </w:rPr>
        <w:t>. Collectively</w:t>
      </w:r>
      <w:r>
        <w:rPr>
          <w:color w:val="000000" w:themeColor="text1"/>
        </w:rPr>
        <w:t>,</w:t>
      </w:r>
      <w:r w:rsidRPr="009E7457">
        <w:rPr>
          <w:color w:val="000000" w:themeColor="text1"/>
        </w:rPr>
        <w:t xml:space="preserve"> these reefs differ markedly from those found in clearer, offshore waters (e.g. Done 1982, Wismer </w:t>
      </w:r>
      <w:r w:rsidRPr="009E7457">
        <w:rPr>
          <w:i/>
          <w:color w:val="000000" w:themeColor="text1"/>
        </w:rPr>
        <w:t>et al.</w:t>
      </w:r>
      <w:r w:rsidRPr="009E7457">
        <w:rPr>
          <w:color w:val="000000" w:themeColor="text1"/>
        </w:rPr>
        <w:t xml:space="preserve"> 2009, De</w:t>
      </w:r>
      <w:r>
        <w:rPr>
          <w:color w:val="000000" w:themeColor="text1"/>
        </w:rPr>
        <w:t>’</w:t>
      </w:r>
      <w:r w:rsidRPr="009E7457">
        <w:rPr>
          <w:color w:val="000000" w:themeColor="text1"/>
        </w:rPr>
        <w:t>ath and Fabricius 2010). Within the inshore zone</w:t>
      </w:r>
      <w:r>
        <w:rPr>
          <w:color w:val="000000" w:themeColor="text1"/>
        </w:rPr>
        <w:t>,</w:t>
      </w:r>
      <w:r w:rsidRPr="009E7457">
        <w:rPr>
          <w:color w:val="000000" w:themeColor="text1"/>
        </w:rPr>
        <w:t xml:space="preserve"> coral reef communities vary along steep environmental gradients that occur with distance from the coast and from major rivers (van Woesik and Done 1997, van Woesik </w:t>
      </w:r>
      <w:r w:rsidRPr="009E7457">
        <w:rPr>
          <w:i/>
          <w:color w:val="000000" w:themeColor="text1"/>
        </w:rPr>
        <w:t>et al.</w:t>
      </w:r>
      <w:r w:rsidRPr="009E7457">
        <w:rPr>
          <w:color w:val="000000" w:themeColor="text1"/>
        </w:rPr>
        <w:t xml:space="preserve"> 1999, Fabricius </w:t>
      </w:r>
      <w:r w:rsidRPr="009E7457">
        <w:rPr>
          <w:i/>
          <w:color w:val="000000" w:themeColor="text1"/>
        </w:rPr>
        <w:t>et al.</w:t>
      </w:r>
      <w:r w:rsidRPr="009E7457">
        <w:rPr>
          <w:color w:val="000000" w:themeColor="text1"/>
        </w:rPr>
        <w:t xml:space="preserve"> 2005, De’ath and Fabricius 2008,</w:t>
      </w:r>
      <w:r>
        <w:rPr>
          <w:color w:val="000000" w:themeColor="text1"/>
        </w:rPr>
        <w:t xml:space="preserve"> Uthicke </w:t>
      </w:r>
      <w:r w:rsidRPr="00492398">
        <w:rPr>
          <w:i/>
          <w:color w:val="000000" w:themeColor="text1"/>
        </w:rPr>
        <w:t>et al.</w:t>
      </w:r>
      <w:r>
        <w:rPr>
          <w:color w:val="000000" w:themeColor="text1"/>
        </w:rPr>
        <w:t xml:space="preserve"> 2010</w:t>
      </w:r>
      <w:r w:rsidRPr="009E7457">
        <w:rPr>
          <w:color w:val="000000" w:themeColor="text1"/>
        </w:rPr>
        <w:t xml:space="preserve">, Fabricius </w:t>
      </w:r>
      <w:r w:rsidRPr="009E7457">
        <w:rPr>
          <w:i/>
          <w:color w:val="000000" w:themeColor="text1"/>
        </w:rPr>
        <w:t>et al.</w:t>
      </w:r>
      <w:r w:rsidRPr="009E7457">
        <w:rPr>
          <w:color w:val="000000" w:themeColor="text1"/>
        </w:rPr>
        <w:t xml:space="preserve"> 201</w:t>
      </w:r>
      <w:r>
        <w:rPr>
          <w:color w:val="000000" w:themeColor="text1"/>
        </w:rPr>
        <w:t>2</w:t>
      </w:r>
      <w:r w:rsidRPr="009E7457">
        <w:rPr>
          <w:color w:val="000000" w:themeColor="text1"/>
        </w:rPr>
        <w:t>)</w:t>
      </w:r>
      <w:r>
        <w:rPr>
          <w:color w:val="000000" w:themeColor="text1"/>
        </w:rPr>
        <w:t xml:space="preserve">, but also within individual reefs in response to localised hydrodynamic conditions (Uthicke </w:t>
      </w:r>
      <w:r w:rsidRPr="006B47A9">
        <w:rPr>
          <w:i/>
          <w:color w:val="000000" w:themeColor="text1"/>
        </w:rPr>
        <w:t>et al.</w:t>
      </w:r>
      <w:r>
        <w:rPr>
          <w:color w:val="000000" w:themeColor="text1"/>
        </w:rPr>
        <w:t xml:space="preserve"> 2010, </w:t>
      </w:r>
      <w:r w:rsidRPr="009E7457">
        <w:rPr>
          <w:color w:val="000000" w:themeColor="text1"/>
        </w:rPr>
        <w:t xml:space="preserve">Thompson </w:t>
      </w:r>
      <w:r w:rsidRPr="009E7457">
        <w:rPr>
          <w:i/>
          <w:color w:val="000000" w:themeColor="text1"/>
        </w:rPr>
        <w:t>et al.</w:t>
      </w:r>
      <w:r w:rsidR="00E26623">
        <w:rPr>
          <w:color w:val="000000" w:themeColor="text1"/>
        </w:rPr>
        <w:t xml:space="preserve"> 2010</w:t>
      </w:r>
      <w:r>
        <w:rPr>
          <w:color w:val="000000" w:themeColor="text1"/>
        </w:rPr>
        <w:t>,</w:t>
      </w:r>
      <w:r w:rsidRPr="00492398">
        <w:rPr>
          <w:color w:val="000000" w:themeColor="text1"/>
        </w:rPr>
        <w:t xml:space="preserve"> </w:t>
      </w:r>
      <w:r>
        <w:rPr>
          <w:color w:val="000000" w:themeColor="text1"/>
        </w:rPr>
        <w:t xml:space="preserve">Browne </w:t>
      </w:r>
      <w:r w:rsidRPr="00AE286D">
        <w:rPr>
          <w:i/>
          <w:color w:val="000000" w:themeColor="text1"/>
        </w:rPr>
        <w:t>et al</w:t>
      </w:r>
      <w:r>
        <w:rPr>
          <w:color w:val="000000" w:themeColor="text1"/>
        </w:rPr>
        <w:t>. 2010)</w:t>
      </w:r>
      <w:r w:rsidRPr="009E7457">
        <w:rPr>
          <w:color w:val="000000" w:themeColor="text1"/>
        </w:rPr>
        <w:t xml:space="preserve">. </w:t>
      </w:r>
      <w:r w:rsidDel="00A45D48">
        <w:rPr>
          <w:color w:val="000000" w:themeColor="text1"/>
        </w:rPr>
        <w:t>The premise underpinning</w:t>
      </w:r>
      <w:r w:rsidRPr="009E7457" w:rsidDel="00A45D48">
        <w:rPr>
          <w:color w:val="000000" w:themeColor="text1"/>
        </w:rPr>
        <w:t xml:space="preserve"> Reef</w:t>
      </w:r>
      <w:r w:rsidR="00891010">
        <w:rPr>
          <w:color w:val="000000" w:themeColor="text1"/>
        </w:rPr>
        <w:t xml:space="preserve"> 2050</w:t>
      </w:r>
      <w:r w:rsidRPr="009E7457" w:rsidDel="00A45D48">
        <w:rPr>
          <w:color w:val="000000" w:themeColor="text1"/>
        </w:rPr>
        <w:t xml:space="preserve"> Plan </w:t>
      </w:r>
      <w:r w:rsidDel="00A45D48">
        <w:rPr>
          <w:color w:val="000000" w:themeColor="text1"/>
        </w:rPr>
        <w:t xml:space="preserve">is that contaminant loads delivered by rivers sufficiently alter the environmental </w:t>
      </w:r>
      <w:r w:rsidRPr="00C15C2E" w:rsidDel="00A45D48">
        <w:t>conditions in inshore waters of the GBR to suppress ecological resilience.</w:t>
      </w:r>
      <w:r w:rsidRPr="00C15C2E">
        <w:t xml:space="preserve"> </w:t>
      </w:r>
    </w:p>
    <w:p w:rsidR="001A2999" w:rsidRDefault="001A2999" w:rsidP="001A2999"/>
    <w:p w:rsidR="001A2999" w:rsidRPr="00C15C2E" w:rsidRDefault="001A2999" w:rsidP="001A2999">
      <w:r w:rsidRPr="00C15C2E">
        <w:t xml:space="preserve">In this report </w:t>
      </w:r>
      <w:r w:rsidR="004620F7">
        <w:t xml:space="preserve">for the MMP </w:t>
      </w:r>
      <w:r w:rsidRPr="00C15C2E">
        <w:t xml:space="preserve">we provide temporal trends </w:t>
      </w:r>
      <w:r>
        <w:t>of</w:t>
      </w:r>
      <w:r w:rsidRPr="00C15C2E">
        <w:t xml:space="preserve"> water quality </w:t>
      </w:r>
      <w:r>
        <w:t>indicators</w:t>
      </w:r>
      <w:r w:rsidR="00A041FF">
        <w:t xml:space="preserve"> in the GBR</w:t>
      </w:r>
      <w:r>
        <w:t>, together with trends in sediment quality and coral reef condition indicators. The w</w:t>
      </w:r>
      <w:r w:rsidRPr="00C15C2E">
        <w:t xml:space="preserve">ater </w:t>
      </w:r>
      <w:r>
        <w:t xml:space="preserve">and sediment </w:t>
      </w:r>
      <w:r w:rsidRPr="00C15C2E">
        <w:t xml:space="preserve">quality </w:t>
      </w:r>
      <w:r>
        <w:t>around</w:t>
      </w:r>
      <w:r w:rsidRPr="00C15C2E">
        <w:t xml:space="preserve"> inshore reefs change</w:t>
      </w:r>
      <w:r>
        <w:t>d</w:t>
      </w:r>
      <w:r w:rsidRPr="00C15C2E">
        <w:t xml:space="preserve"> in response to the magnitude of river flows</w:t>
      </w:r>
      <w:r w:rsidR="0051410F">
        <w:t xml:space="preserve"> </w:t>
      </w:r>
      <w:r>
        <w:t xml:space="preserve">- used here as </w:t>
      </w:r>
      <w:r w:rsidRPr="00C15C2E">
        <w:t xml:space="preserve">a proxy for </w:t>
      </w:r>
      <w:r>
        <w:t xml:space="preserve">river </w:t>
      </w:r>
      <w:r w:rsidRPr="00C15C2E">
        <w:t xml:space="preserve">loads of </w:t>
      </w:r>
      <w:r>
        <w:t>sediments, nutrients and pollutants. These c</w:t>
      </w:r>
      <w:r w:rsidRPr="00C15C2E">
        <w:t>hange</w:t>
      </w:r>
      <w:r>
        <w:t>d</w:t>
      </w:r>
      <w:r w:rsidRPr="00C15C2E">
        <w:t xml:space="preserve"> </w:t>
      </w:r>
      <w:r>
        <w:t xml:space="preserve">environmental </w:t>
      </w:r>
      <w:r w:rsidRPr="00C15C2E">
        <w:t xml:space="preserve">conditions </w:t>
      </w:r>
      <w:r>
        <w:t xml:space="preserve">had clear impacts on the </w:t>
      </w:r>
      <w:r w:rsidRPr="00C15C2E">
        <w:t xml:space="preserve">resilience of inshore coral </w:t>
      </w:r>
      <w:r>
        <w:t xml:space="preserve">reef </w:t>
      </w:r>
      <w:r w:rsidRPr="00C15C2E">
        <w:t>communities</w:t>
      </w:r>
      <w:r>
        <w:t>.</w:t>
      </w:r>
      <w:r w:rsidRPr="00C15C2E">
        <w:t xml:space="preserve"> </w:t>
      </w:r>
    </w:p>
    <w:p w:rsidR="001A2999" w:rsidRDefault="001A2999" w:rsidP="001A2999">
      <w:pPr>
        <w:rPr>
          <w:color w:val="000000" w:themeColor="text1"/>
        </w:rPr>
      </w:pPr>
    </w:p>
    <w:p w:rsidR="001A2999" w:rsidRPr="002F1BDD" w:rsidRDefault="001A2999" w:rsidP="002F1BDD">
      <w:pPr>
        <w:pStyle w:val="Heading4"/>
      </w:pPr>
      <w:r w:rsidRPr="002F1BDD">
        <w:t>Variation in runoff alters environmental conditions at near-shore reefs</w:t>
      </w:r>
    </w:p>
    <w:p w:rsidR="001A2999" w:rsidRDefault="001A2999" w:rsidP="001A2999"/>
    <w:p w:rsidR="001A2999" w:rsidRDefault="001A2999" w:rsidP="001A2999">
      <w:pPr>
        <w:rPr>
          <w:lang w:val="en-US"/>
        </w:rPr>
      </w:pPr>
      <w:r>
        <w:rPr>
          <w:lang w:val="en-US"/>
        </w:rPr>
        <w:t>W</w:t>
      </w:r>
      <w:r w:rsidRPr="00AA4F21">
        <w:rPr>
          <w:lang w:val="en-US"/>
        </w:rPr>
        <w:t>ater quality in the inshore GBR shows clear gradients away from river mouths</w:t>
      </w:r>
      <w:r>
        <w:rPr>
          <w:lang w:val="en-US"/>
        </w:rPr>
        <w:t>, with higher levels of most indicators close to the coast,</w:t>
      </w:r>
      <w:r w:rsidRPr="00AA4F21">
        <w:rPr>
          <w:lang w:val="en-US"/>
        </w:rPr>
        <w:t xml:space="preserve"> and is influenced over short time periods by flood events and sediment resuspension</w:t>
      </w:r>
      <w:r>
        <w:rPr>
          <w:lang w:val="en-US"/>
        </w:rPr>
        <w:t>,</w:t>
      </w:r>
      <w:r w:rsidRPr="00AA4F21">
        <w:rPr>
          <w:lang w:val="en-US"/>
        </w:rPr>
        <w:t xml:space="preserve"> and over longer time periods by a complex interplay of physical forcing and biological transformation processes</w:t>
      </w:r>
      <w:r>
        <w:rPr>
          <w:lang w:val="en-US"/>
        </w:rPr>
        <w:t xml:space="preserve"> </w:t>
      </w:r>
      <w:r w:rsidRPr="00AA4F21">
        <w:rPr>
          <w:lang w:val="en-US"/>
        </w:rPr>
        <w:t>(</w:t>
      </w:r>
      <w:r>
        <w:rPr>
          <w:color w:val="000000" w:themeColor="text1"/>
        </w:rPr>
        <w:t xml:space="preserve">see Schaffelke </w:t>
      </w:r>
      <w:r w:rsidRPr="007815A1">
        <w:rPr>
          <w:i/>
          <w:color w:val="000000" w:themeColor="text1"/>
        </w:rPr>
        <w:t>et al.</w:t>
      </w:r>
      <w:r>
        <w:rPr>
          <w:color w:val="000000" w:themeColor="text1"/>
        </w:rPr>
        <w:t xml:space="preserve"> 2013 and references therein</w:t>
      </w:r>
      <w:r w:rsidRPr="00AA4F21">
        <w:rPr>
          <w:lang w:val="en-US"/>
        </w:rPr>
        <w:t>)</w:t>
      </w:r>
      <w:r>
        <w:rPr>
          <w:lang w:val="en-US"/>
        </w:rPr>
        <w:t>.</w:t>
      </w:r>
      <w:r w:rsidR="00E104A8">
        <w:rPr>
          <w:lang w:val="en-US"/>
        </w:rPr>
        <w:t xml:space="preserve"> Such gradients and process</w:t>
      </w:r>
      <w:r w:rsidR="0051410F">
        <w:rPr>
          <w:lang w:val="en-US"/>
        </w:rPr>
        <w:t>es</w:t>
      </w:r>
      <w:r w:rsidR="00E104A8">
        <w:rPr>
          <w:lang w:val="en-US"/>
        </w:rPr>
        <w:t xml:space="preserve"> are a natural part of the GBR ecosystem</w:t>
      </w:r>
      <w:r w:rsidR="00E904AB">
        <w:rPr>
          <w:lang w:val="en-US"/>
        </w:rPr>
        <w:t>,</w:t>
      </w:r>
      <w:r w:rsidR="00E104A8">
        <w:rPr>
          <w:lang w:val="en-US"/>
        </w:rPr>
        <w:t xml:space="preserve"> albeit under</w:t>
      </w:r>
      <w:r w:rsidR="004C72EA">
        <w:rPr>
          <w:lang w:val="en-US"/>
        </w:rPr>
        <w:t xml:space="preserve"> far lower levels of input of runoff</w:t>
      </w:r>
      <w:r w:rsidR="00E904AB">
        <w:rPr>
          <w:lang w:val="en-US"/>
        </w:rPr>
        <w:t>-</w:t>
      </w:r>
      <w:r w:rsidR="004C72EA">
        <w:rPr>
          <w:lang w:val="en-US"/>
        </w:rPr>
        <w:t xml:space="preserve">derived pollutants than currently occur. </w:t>
      </w:r>
      <w:r>
        <w:rPr>
          <w:lang w:val="en-US"/>
        </w:rPr>
        <w:t xml:space="preserve"> </w:t>
      </w:r>
      <w:r w:rsidRPr="00AA4F21">
        <w:rPr>
          <w:lang w:val="en-US"/>
        </w:rPr>
        <w:t>A</w:t>
      </w:r>
      <w:r>
        <w:rPr>
          <w:lang w:val="en-US"/>
        </w:rPr>
        <w:t>n</w:t>
      </w:r>
      <w:r w:rsidRPr="00AA4F21">
        <w:rPr>
          <w:lang w:val="en-US"/>
        </w:rPr>
        <w:t xml:space="preserve"> analysis o</w:t>
      </w:r>
      <w:r>
        <w:rPr>
          <w:lang w:val="en-US"/>
        </w:rPr>
        <w:t>f</w:t>
      </w:r>
      <w:r w:rsidRPr="00AA4F21">
        <w:rPr>
          <w:lang w:val="en-US"/>
        </w:rPr>
        <w:t xml:space="preserve"> </w:t>
      </w:r>
      <w:r>
        <w:rPr>
          <w:lang w:val="en-US"/>
        </w:rPr>
        <w:t>five</w:t>
      </w:r>
      <w:r w:rsidRPr="006F3BB8">
        <w:rPr>
          <w:lang w:val="en-US"/>
        </w:rPr>
        <w:t xml:space="preserve"> years of MMP water quality data showed significant variability (Schaffelke </w:t>
      </w:r>
      <w:r w:rsidRPr="00BB5923">
        <w:rPr>
          <w:i/>
          <w:lang w:val="en-US"/>
        </w:rPr>
        <w:t>et al.</w:t>
      </w:r>
      <w:r w:rsidRPr="006F3BB8">
        <w:rPr>
          <w:lang w:val="en-US"/>
        </w:rPr>
        <w:t xml:space="preserve"> </w:t>
      </w:r>
      <w:r>
        <w:rPr>
          <w:lang w:val="en-US"/>
        </w:rPr>
        <w:t>2012</w:t>
      </w:r>
      <w:r w:rsidRPr="006F3BB8">
        <w:rPr>
          <w:lang w:val="en-US"/>
        </w:rPr>
        <w:t>)</w:t>
      </w:r>
      <w:r>
        <w:rPr>
          <w:lang w:val="en-US"/>
        </w:rPr>
        <w:t xml:space="preserve">. </w:t>
      </w:r>
      <w:r>
        <w:t>M</w:t>
      </w:r>
      <w:r w:rsidRPr="006F3BB8">
        <w:t>ost variation was explained by temporal factors</w:t>
      </w:r>
      <w:r>
        <w:t xml:space="preserve"> (seasons, years and river flow)</w:t>
      </w:r>
      <w:r w:rsidRPr="006F3BB8">
        <w:t xml:space="preserve">, highlighting the extremely variable climate of </w:t>
      </w:r>
      <w:r w:rsidR="003535EA">
        <w:t>coral reef systems</w:t>
      </w:r>
      <w:r>
        <w:t>, with r</w:t>
      </w:r>
      <w:r w:rsidRPr="006F3BB8">
        <w:rPr>
          <w:szCs w:val="21"/>
        </w:rPr>
        <w:t xml:space="preserve">egional aspects </w:t>
      </w:r>
      <w:r>
        <w:rPr>
          <w:szCs w:val="21"/>
        </w:rPr>
        <w:t xml:space="preserve">(such as latitude, land use on adjacent catchments, proximity to rivers and </w:t>
      </w:r>
      <w:r w:rsidRPr="006F3BB8">
        <w:rPr>
          <w:szCs w:val="21"/>
        </w:rPr>
        <w:t>resuspension</w:t>
      </w:r>
      <w:r>
        <w:rPr>
          <w:szCs w:val="21"/>
        </w:rPr>
        <w:t>)</w:t>
      </w:r>
      <w:r w:rsidRPr="006F3BB8">
        <w:rPr>
          <w:szCs w:val="21"/>
        </w:rPr>
        <w:t xml:space="preserve"> explain</w:t>
      </w:r>
      <w:r>
        <w:rPr>
          <w:szCs w:val="21"/>
        </w:rPr>
        <w:t>ing</w:t>
      </w:r>
      <w:r w:rsidRPr="006F3BB8">
        <w:rPr>
          <w:szCs w:val="21"/>
        </w:rPr>
        <w:t xml:space="preserve"> a smaller, albeit significant, amount of the variation</w:t>
      </w:r>
      <w:r w:rsidR="00E104A8">
        <w:rPr>
          <w:lang w:val="en-US"/>
        </w:rPr>
        <w:t xml:space="preserve">. </w:t>
      </w:r>
      <w:r w:rsidR="004C72EA">
        <w:rPr>
          <w:lang w:val="en-US"/>
        </w:rPr>
        <w:t>It is the quantification of the compounding of conditions along naturally occurring gradients as a result of runoff and any subsequent improvement under Reef 2050 Plan that is the core focus of the water quality monitoring component of the MMP.</w:t>
      </w:r>
    </w:p>
    <w:p w:rsidR="004C72EA" w:rsidRDefault="004C72EA" w:rsidP="001A2999">
      <w:pPr>
        <w:rPr>
          <w:lang w:val="en-US"/>
        </w:rPr>
      </w:pPr>
    </w:p>
    <w:p w:rsidR="001A2999" w:rsidRDefault="001A2999" w:rsidP="001A2999">
      <w:r>
        <w:rPr>
          <w:lang w:val="en-US"/>
        </w:rPr>
        <w:t xml:space="preserve">The current report shows that over the course of the MMP, most monitored water quality parameters have changed in response to changes in river </w:t>
      </w:r>
      <w:r w:rsidR="00E2132F">
        <w:rPr>
          <w:lang w:val="en-US"/>
        </w:rPr>
        <w:t>discharge</w:t>
      </w:r>
      <w:r>
        <w:rPr>
          <w:lang w:val="en-US"/>
        </w:rPr>
        <w:t xml:space="preserve">. It was the substantial change in rainfall pattern from a period of below-median rainfall leading up to and including the first two years of monitoring followed by a period of well above-median flows that facilitated our demonstration that riverine inputs are sufficient to alter environmental conditions in inshore waters of the GBR. </w:t>
      </w:r>
      <w:r w:rsidRPr="007A20DC">
        <w:t xml:space="preserve">In the period 2007 to 2012, discharges from </w:t>
      </w:r>
      <w:r>
        <w:t xml:space="preserve">the major </w:t>
      </w:r>
      <w:r w:rsidRPr="007A20DC">
        <w:t xml:space="preserve">rivers in the Burdekin, Mackay Whitsunday and Fitzroy regions were at least twice the long-term median in at least four of the six years. In comparison, discharges </w:t>
      </w:r>
      <w:r>
        <w:t xml:space="preserve">in all regions </w:t>
      </w:r>
      <w:r w:rsidRPr="007A20DC">
        <w:t>were generally well below the long-term median in the period 2002 to 2006</w:t>
      </w:r>
      <w:r>
        <w:t xml:space="preserve">. In 2013, discharges were below-median in in the Wet Tropics and Burdekin regions, but were still 2-3 times above-median in most rivers of the </w:t>
      </w:r>
      <w:r w:rsidRPr="007A20DC">
        <w:t xml:space="preserve">Mackay Whitsunday </w:t>
      </w:r>
      <w:r>
        <w:t xml:space="preserve">Region </w:t>
      </w:r>
      <w:r w:rsidRPr="007A20DC">
        <w:t xml:space="preserve">and </w:t>
      </w:r>
      <w:r>
        <w:t xml:space="preserve">in the </w:t>
      </w:r>
      <w:r w:rsidRPr="007A20DC">
        <w:t xml:space="preserve">Fitzroy </w:t>
      </w:r>
      <w:r>
        <w:t>River</w:t>
      </w:r>
      <w:r w:rsidRPr="007A20DC">
        <w:t>.</w:t>
      </w:r>
      <w:r w:rsidR="00EA665A">
        <w:t xml:space="preserve"> The range of river discharges experienced over the duration of the MMP have confounded the ability to assess any changes in water quality that can be ascribed to Reef Plan initiatives to</w:t>
      </w:r>
      <w:r w:rsidR="00E104A8">
        <w:t>-</w:t>
      </w:r>
      <w:r w:rsidR="00EA665A">
        <w:t>date. The data do</w:t>
      </w:r>
      <w:r w:rsidR="00E904AB">
        <w:t>,</w:t>
      </w:r>
      <w:r w:rsidR="00EA665A">
        <w:t xml:space="preserve"> however</w:t>
      </w:r>
      <w:r w:rsidR="00E904AB">
        <w:t>,</w:t>
      </w:r>
      <w:r w:rsidR="00EA665A">
        <w:t xml:space="preserve"> provide a solid baseline </w:t>
      </w:r>
      <w:r w:rsidR="00C527F6">
        <w:t>allowing the future de</w:t>
      </w:r>
      <w:r w:rsidR="00E904AB">
        <w:t>-</w:t>
      </w:r>
      <w:r w:rsidR="00C527F6">
        <w:t xml:space="preserve">trending of water quality data from the effects of flow variation. </w:t>
      </w:r>
      <w:r w:rsidR="00EA665A">
        <w:t xml:space="preserve">  </w:t>
      </w:r>
    </w:p>
    <w:p w:rsidR="001A2999" w:rsidRDefault="001A2999" w:rsidP="001A2999"/>
    <w:p w:rsidR="001A2999" w:rsidRDefault="001A2999" w:rsidP="001A2999">
      <w:r>
        <w:t>Our data show i</w:t>
      </w:r>
      <w:r w:rsidRPr="007A20DC">
        <w:rPr>
          <w:rFonts w:cs="Arial"/>
          <w:szCs w:val="22"/>
        </w:rPr>
        <w:t>ncreases in mean turbidity and concentrations of suspended solids, chlorophyll and nutrients and declines in Secchi depth that correspond to increased river flow in all regions.</w:t>
      </w:r>
      <w:r w:rsidRPr="00E31A43">
        <w:rPr>
          <w:rFonts w:cs="Arial"/>
          <w:szCs w:val="22"/>
        </w:rPr>
        <w:t xml:space="preserve"> </w:t>
      </w:r>
      <w:r>
        <w:rPr>
          <w:rFonts w:cs="Arial"/>
          <w:szCs w:val="22"/>
        </w:rPr>
        <w:t xml:space="preserve">This is particularly pronounced </w:t>
      </w:r>
      <w:r w:rsidRPr="007A20DC">
        <w:rPr>
          <w:rFonts w:cs="Arial"/>
          <w:szCs w:val="22"/>
        </w:rPr>
        <w:t>at reef sites</w:t>
      </w:r>
      <w:r>
        <w:rPr>
          <w:rFonts w:cs="Arial"/>
          <w:szCs w:val="22"/>
        </w:rPr>
        <w:t xml:space="preserve"> which are close to the coast and frequently exposed to riverine </w:t>
      </w:r>
      <w:r>
        <w:rPr>
          <w:rFonts w:cs="Arial"/>
          <w:szCs w:val="22"/>
        </w:rPr>
        <w:lastRenderedPageBreak/>
        <w:t>flood plumes (</w:t>
      </w:r>
      <w:r w:rsidR="00645AB8" w:rsidRPr="00645AB8">
        <w:rPr>
          <w:rFonts w:cs="Arial"/>
          <w:szCs w:val="22"/>
          <w:lang w:val="en-AU" w:eastAsia="en-AU"/>
        </w:rPr>
        <w:t>Álvarez-Romero</w:t>
      </w:r>
      <w:r>
        <w:rPr>
          <w:rFonts w:cs="Arial"/>
          <w:szCs w:val="22"/>
        </w:rPr>
        <w:t xml:space="preserve"> </w:t>
      </w:r>
      <w:r w:rsidRPr="007815A1">
        <w:rPr>
          <w:rFonts w:cs="Arial"/>
          <w:i/>
          <w:szCs w:val="22"/>
        </w:rPr>
        <w:t>et al.</w:t>
      </w:r>
      <w:r>
        <w:rPr>
          <w:rFonts w:cs="Arial"/>
          <w:szCs w:val="22"/>
        </w:rPr>
        <w:t xml:space="preserve"> 2013). </w:t>
      </w:r>
      <w:r>
        <w:rPr>
          <w:rFonts w:cs="Arial"/>
        </w:rPr>
        <w:t>O</w:t>
      </w:r>
      <w:r w:rsidRPr="00921CA6">
        <w:rPr>
          <w:rFonts w:cs="Arial"/>
        </w:rPr>
        <w:t>ver the course of the MMP monitoring</w:t>
      </w:r>
      <w:r>
        <w:rPr>
          <w:rFonts w:cs="Arial"/>
        </w:rPr>
        <w:t>, t</w:t>
      </w:r>
      <w:r>
        <w:rPr>
          <w:rFonts w:cs="Arial"/>
          <w:szCs w:val="22"/>
        </w:rPr>
        <w:t>he (sub-)</w:t>
      </w:r>
      <w:r w:rsidR="002C1B37">
        <w:rPr>
          <w:rFonts w:cs="Arial"/>
          <w:szCs w:val="22"/>
        </w:rPr>
        <w:t xml:space="preserve"> </w:t>
      </w:r>
      <w:r>
        <w:rPr>
          <w:rFonts w:cs="Arial"/>
          <w:szCs w:val="22"/>
        </w:rPr>
        <w:t xml:space="preserve">regional water quality index for reef water quality slightly declined in the Wet Tropics, markedly declined in the Mackay Whitsunday regions, intermittently declined in the Fitzroy Region but </w:t>
      </w:r>
      <w:r w:rsidRPr="00921CA6">
        <w:rPr>
          <w:rFonts w:cs="Arial"/>
        </w:rPr>
        <w:t>remained relatively stable</w:t>
      </w:r>
      <w:r w:rsidRPr="00A303CF">
        <w:rPr>
          <w:rFonts w:cs="Arial"/>
        </w:rPr>
        <w:t xml:space="preserve"> </w:t>
      </w:r>
      <w:r w:rsidRPr="00921CA6">
        <w:rPr>
          <w:rFonts w:cs="Arial"/>
        </w:rPr>
        <w:t>in the Burdekin Region</w:t>
      </w:r>
      <w:r>
        <w:rPr>
          <w:rFonts w:cs="Arial"/>
        </w:rPr>
        <w:t xml:space="preserve">. </w:t>
      </w:r>
      <w:r w:rsidRPr="007A20DC">
        <w:t xml:space="preserve">Most water quality parameters </w:t>
      </w:r>
      <w:r>
        <w:t>showed</w:t>
      </w:r>
      <w:r w:rsidRPr="007A20DC">
        <w:t xml:space="preserve"> some improvement </w:t>
      </w:r>
      <w:r>
        <w:t>after 2011</w:t>
      </w:r>
      <w:r w:rsidR="0025450B">
        <w:t xml:space="preserve"> (</w:t>
      </w:r>
      <w:r>
        <w:t>which was an extreme flood year</w:t>
      </w:r>
      <w:r w:rsidR="0025450B">
        <w:t>)</w:t>
      </w:r>
      <w:r w:rsidRPr="007A20DC">
        <w:t xml:space="preserve">, corresponding to </w:t>
      </w:r>
      <w:r>
        <w:t>decreasing</w:t>
      </w:r>
      <w:r w:rsidRPr="007A20DC">
        <w:t xml:space="preserve"> river </w:t>
      </w:r>
      <w:r>
        <w:t xml:space="preserve">discharge but perhaps also </w:t>
      </w:r>
      <w:r w:rsidRPr="00091BD9">
        <w:t xml:space="preserve">indicating the potential exhaustion of catchment sources of fine sediment and nutrients </w:t>
      </w:r>
      <w:r>
        <w:rPr>
          <w:color w:val="000000" w:themeColor="text1"/>
        </w:rPr>
        <w:t>or reduced erosion due</w:t>
      </w:r>
      <w:r w:rsidR="00331E15">
        <w:rPr>
          <w:color w:val="000000" w:themeColor="text1"/>
        </w:rPr>
        <w:t xml:space="preserve"> to</w:t>
      </w:r>
      <w:r>
        <w:rPr>
          <w:color w:val="000000" w:themeColor="text1"/>
        </w:rPr>
        <w:t xml:space="preserve"> high vegetation cover resulting from the preceding years of high rainfall</w:t>
      </w:r>
      <w:r w:rsidRPr="00091BD9">
        <w:t xml:space="preserve"> (Kuhnert </w:t>
      </w:r>
      <w:r w:rsidRPr="0092659B">
        <w:rPr>
          <w:i/>
        </w:rPr>
        <w:t>et al.</w:t>
      </w:r>
      <w:r w:rsidRPr="00091BD9">
        <w:t xml:space="preserve"> 2012). </w:t>
      </w:r>
      <w:r w:rsidR="00254E1A">
        <w:t xml:space="preserve"> </w:t>
      </w:r>
      <w:r w:rsidRPr="007A20DC">
        <w:t>However</w:t>
      </w:r>
      <w:r>
        <w:t>,</w:t>
      </w:r>
      <w:r w:rsidRPr="007A20DC">
        <w:t xml:space="preserve"> </w:t>
      </w:r>
      <w:r>
        <w:t>concentrations of dissolved oxidised nitrogen (</w:t>
      </w:r>
      <w:r w:rsidRPr="007A20DC">
        <w:t>NOx</w:t>
      </w:r>
      <w:r>
        <w:t>)</w:t>
      </w:r>
      <w:r w:rsidRPr="007A20DC">
        <w:t xml:space="preserve"> remained at a high level in all six (sub-)regions, while chlorophyll was high in four (sub-)</w:t>
      </w:r>
      <w:r w:rsidR="002520EA">
        <w:t xml:space="preserve"> </w:t>
      </w:r>
      <w:r w:rsidRPr="007A20DC">
        <w:t>regions.</w:t>
      </w:r>
      <w:r>
        <w:t xml:space="preserve"> These findings may indicat</w:t>
      </w:r>
      <w:r w:rsidR="00515A25">
        <w:t xml:space="preserve">e </w:t>
      </w:r>
      <w:r>
        <w:t xml:space="preserve">extended residence </w:t>
      </w:r>
      <w:r w:rsidR="00515A25">
        <w:t>of</w:t>
      </w:r>
      <w:r>
        <w:t xml:space="preserve"> runoff-derived contaminants within the GBR lagoon</w:t>
      </w:r>
      <w:r w:rsidR="00540D22">
        <w:t xml:space="preserve"> and active transformation processes of organic matter that continue to release dissolved nutrients</w:t>
      </w:r>
      <w:r>
        <w:t xml:space="preserve">. </w:t>
      </w:r>
      <w:r w:rsidR="00842057">
        <w:t xml:space="preserve">The improvement of land management practices may have also contributed to the improvements in some water quality parameters; the last Reef Plan report cards (2010, 2011, and 2012-2013, </w:t>
      </w:r>
      <w:r w:rsidR="00842057">
        <w:rPr>
          <w:rFonts w:cs="Arial"/>
          <w:szCs w:val="22"/>
          <w:lang w:val="en-US"/>
        </w:rPr>
        <w:t>a</w:t>
      </w:r>
      <w:r w:rsidR="00842057" w:rsidRPr="00E07C83">
        <w:rPr>
          <w:rFonts w:cs="Arial"/>
          <w:szCs w:val="22"/>
          <w:lang w:val="en-US"/>
        </w:rPr>
        <w:t xml:space="preserve">vailable at </w:t>
      </w:r>
      <w:hyperlink r:id="rId338" w:tooltip="Link to the last Reef Plan report cards (2010, 2011, and 2012-2013" w:history="1">
        <w:r w:rsidR="00842057" w:rsidRPr="00E07C83">
          <w:rPr>
            <w:rStyle w:val="Hyperlink"/>
            <w:rFonts w:cs="Arial"/>
            <w:bCs/>
            <w:szCs w:val="22"/>
            <w:lang w:val="en-US"/>
          </w:rPr>
          <w:t>www.reefplan.qld.gov.au</w:t>
        </w:r>
      </w:hyperlink>
      <w:r w:rsidR="00842057">
        <w:t>) report reductions in end-of-river loads of sediment and nutrients. However, these load reductions are estimated using models based on the adoption of agricultural best management practices and it is unclear if these reductions have measurably changed the end-of-river loads. Recent studies suggested significant time lags between management changes and reductions in river loads and the requirement for decadal time-series to unequivocally detect such changes (Brodie et al. 2012, Darnell et al. 2012, Barrtley et al. 2014).</w:t>
      </w:r>
    </w:p>
    <w:p w:rsidR="001A2999" w:rsidRDefault="001A2999" w:rsidP="001A2999"/>
    <w:p w:rsidR="001A2999" w:rsidRDefault="001A2999" w:rsidP="001A2999">
      <w:pPr>
        <w:rPr>
          <w:color w:val="000000" w:themeColor="text1"/>
        </w:rPr>
      </w:pPr>
      <w:r w:rsidRPr="00667D04">
        <w:rPr>
          <w:color w:val="000000" w:themeColor="text1"/>
        </w:rPr>
        <w:t xml:space="preserve">To understand the effects of land runoff on GBR coastal and inshore waters, it is important to understand the </w:t>
      </w:r>
      <w:r w:rsidRPr="00667D04">
        <w:rPr>
          <w:color w:val="000000" w:themeColor="text1"/>
          <w:lang w:val="en-US"/>
        </w:rPr>
        <w:t xml:space="preserve">fundamental processes that control the fate and impact of freshwater, sediment, nutrients and pesticides delivered from catchments. </w:t>
      </w:r>
      <w:r w:rsidRPr="00667D04">
        <w:rPr>
          <w:color w:val="000000" w:themeColor="text1"/>
        </w:rPr>
        <w:t>A</w:t>
      </w:r>
      <w:r>
        <w:rPr>
          <w:color w:val="000000" w:themeColor="text1"/>
        </w:rPr>
        <w:t>t this point a</w:t>
      </w:r>
      <w:r w:rsidRPr="00667D04">
        <w:rPr>
          <w:color w:val="000000" w:themeColor="text1"/>
        </w:rPr>
        <w:t xml:space="preserve"> distinction must be made between flushing time of water and residence time of nutrients, sediments and other contaminants.</w:t>
      </w:r>
      <w:r>
        <w:rPr>
          <w:color w:val="000000" w:themeColor="text1"/>
        </w:rPr>
        <w:t xml:space="preserve"> Flushing times of waters introduced as runoff are a function of </w:t>
      </w:r>
      <w:r>
        <w:rPr>
          <w:color w:val="000000" w:themeColor="text1"/>
          <w:lang w:val="en-US"/>
        </w:rPr>
        <w:t xml:space="preserve">river </w:t>
      </w:r>
      <w:r w:rsidRPr="00667D04">
        <w:rPr>
          <w:color w:val="000000" w:themeColor="text1"/>
        </w:rPr>
        <w:t xml:space="preserve">flows, exchange rates and oceanographic processes. Water flushing times in the GBR lagoon are still debated as estimates from different modelling approaches range from weeks (Hancock </w:t>
      </w:r>
      <w:r w:rsidRPr="00667D04">
        <w:rPr>
          <w:i/>
          <w:color w:val="000000" w:themeColor="text1"/>
        </w:rPr>
        <w:t>et al.</w:t>
      </w:r>
      <w:r w:rsidRPr="00667D04">
        <w:rPr>
          <w:color w:val="000000" w:themeColor="text1"/>
        </w:rPr>
        <w:t xml:space="preserve"> 2006), Wang </w:t>
      </w:r>
      <w:r w:rsidRPr="00667D04">
        <w:rPr>
          <w:i/>
          <w:color w:val="000000" w:themeColor="text1"/>
        </w:rPr>
        <w:t>et al.</w:t>
      </w:r>
      <w:r w:rsidRPr="00667D04">
        <w:rPr>
          <w:color w:val="000000" w:themeColor="text1"/>
        </w:rPr>
        <w:t xml:space="preserve"> 2007, Choukroun </w:t>
      </w:r>
      <w:r w:rsidRPr="00667D04">
        <w:rPr>
          <w:i/>
          <w:color w:val="000000" w:themeColor="text1"/>
        </w:rPr>
        <w:t>et al.</w:t>
      </w:r>
      <w:r w:rsidRPr="00667D04">
        <w:rPr>
          <w:color w:val="000000" w:themeColor="text1"/>
        </w:rPr>
        <w:t xml:space="preserve"> 2010) to several months (Brinkman </w:t>
      </w:r>
      <w:r w:rsidRPr="00667D04">
        <w:rPr>
          <w:i/>
          <w:color w:val="000000" w:themeColor="text1"/>
        </w:rPr>
        <w:t>et al.</w:t>
      </w:r>
      <w:r w:rsidRPr="00667D04">
        <w:rPr>
          <w:color w:val="000000" w:themeColor="text1"/>
        </w:rPr>
        <w:t xml:space="preserve"> 2002, Luick </w:t>
      </w:r>
      <w:r w:rsidRPr="00667D04">
        <w:rPr>
          <w:i/>
          <w:color w:val="000000" w:themeColor="text1"/>
        </w:rPr>
        <w:t>et al.</w:t>
      </w:r>
      <w:r w:rsidRPr="00667D04">
        <w:rPr>
          <w:color w:val="000000" w:themeColor="text1"/>
        </w:rPr>
        <w:t xml:space="preserve"> 2007). Analysis of satellite imagery of flood plumes suggest flushing times of several weeks in the coastal and inshore GBR (Schroeder </w:t>
      </w:r>
      <w:r w:rsidRPr="00667D04">
        <w:rPr>
          <w:i/>
          <w:color w:val="000000" w:themeColor="text1"/>
        </w:rPr>
        <w:t>et al.</w:t>
      </w:r>
      <w:r w:rsidRPr="00667D04">
        <w:rPr>
          <w:color w:val="000000" w:themeColor="text1"/>
        </w:rPr>
        <w:t xml:space="preserve"> 2012) and episodic transport of flood-borne material into the mid</w:t>
      </w:r>
      <w:r>
        <w:rPr>
          <w:color w:val="000000" w:themeColor="text1"/>
        </w:rPr>
        <w:t>-</w:t>
      </w:r>
      <w:r w:rsidRPr="00667D04">
        <w:rPr>
          <w:color w:val="000000" w:themeColor="text1"/>
        </w:rPr>
        <w:t>shelf and outer</w:t>
      </w:r>
      <w:r>
        <w:rPr>
          <w:color w:val="000000" w:themeColor="text1"/>
        </w:rPr>
        <w:t>-</w:t>
      </w:r>
      <w:r w:rsidRPr="00667D04">
        <w:rPr>
          <w:color w:val="000000" w:themeColor="text1"/>
        </w:rPr>
        <w:t xml:space="preserve">shelf reef regions (Devlin and Schaffelke 2009). </w:t>
      </w:r>
      <w:r>
        <w:rPr>
          <w:color w:val="000000" w:themeColor="text1"/>
        </w:rPr>
        <w:t xml:space="preserve">Residence </w:t>
      </w:r>
      <w:r w:rsidRPr="00667D04">
        <w:rPr>
          <w:color w:val="000000" w:themeColor="text1"/>
        </w:rPr>
        <w:t>times</w:t>
      </w:r>
      <w:r>
        <w:rPr>
          <w:color w:val="000000" w:themeColor="text1"/>
        </w:rPr>
        <w:t xml:space="preserve"> additionally consider the mediation of flushing time by </w:t>
      </w:r>
      <w:r w:rsidRPr="00667D04">
        <w:rPr>
          <w:color w:val="000000" w:themeColor="text1"/>
        </w:rPr>
        <w:t xml:space="preserve">processes such as biological uptake and transformation, sedimentation and burial, resuspension and remineralisation (Alongi and McKinnon 2005, Furnas </w:t>
      </w:r>
      <w:r w:rsidRPr="0092659B">
        <w:rPr>
          <w:i/>
          <w:color w:val="000000" w:themeColor="text1"/>
        </w:rPr>
        <w:t>et al</w:t>
      </w:r>
      <w:r w:rsidR="0092659B" w:rsidRPr="0092659B">
        <w:rPr>
          <w:i/>
          <w:color w:val="000000" w:themeColor="text1"/>
        </w:rPr>
        <w:t>.</w:t>
      </w:r>
      <w:r w:rsidRPr="00667D04">
        <w:rPr>
          <w:color w:val="000000" w:themeColor="text1"/>
        </w:rPr>
        <w:t xml:space="preserve"> 2011, Bainbridge </w:t>
      </w:r>
      <w:r w:rsidRPr="0092659B">
        <w:rPr>
          <w:i/>
          <w:color w:val="000000" w:themeColor="text1"/>
        </w:rPr>
        <w:t>et al.</w:t>
      </w:r>
      <w:r w:rsidRPr="00667D04">
        <w:rPr>
          <w:color w:val="000000" w:themeColor="text1"/>
        </w:rPr>
        <w:t xml:space="preserve"> 2012), which are not yet fully quantified on a whole-of-GBR scale (see Furnas </w:t>
      </w:r>
      <w:r w:rsidRPr="00667D04">
        <w:rPr>
          <w:i/>
          <w:color w:val="000000" w:themeColor="text1"/>
        </w:rPr>
        <w:t>et al.</w:t>
      </w:r>
      <w:r w:rsidRPr="00667D04">
        <w:rPr>
          <w:color w:val="000000" w:themeColor="text1"/>
        </w:rPr>
        <w:t xml:space="preserve"> 2011).</w:t>
      </w:r>
      <w:r>
        <w:rPr>
          <w:color w:val="000000" w:themeColor="text1"/>
        </w:rPr>
        <w:t xml:space="preserve"> </w:t>
      </w:r>
    </w:p>
    <w:p w:rsidR="001A2999" w:rsidRDefault="001A2999" w:rsidP="001A2999">
      <w:pPr>
        <w:rPr>
          <w:color w:val="000000" w:themeColor="text1"/>
        </w:rPr>
      </w:pPr>
    </w:p>
    <w:p w:rsidR="001A2999" w:rsidRDefault="001A2999" w:rsidP="001A2999">
      <w:pPr>
        <w:rPr>
          <w:color w:val="000000" w:themeColor="text1"/>
        </w:rPr>
      </w:pPr>
      <w:r>
        <w:t>Gross</w:t>
      </w:r>
      <w:r w:rsidRPr="007A20DC">
        <w:t xml:space="preserve"> levels of turbidity and sedimentation at a given location are largely driven by resuspension of accumulated sediment deposits (Larcombe </w:t>
      </w:r>
      <w:r w:rsidRPr="007A20DC">
        <w:rPr>
          <w:i/>
        </w:rPr>
        <w:t>et al.</w:t>
      </w:r>
      <w:r w:rsidRPr="007A20DC">
        <w:t xml:space="preserve"> 1995, Larcombe </w:t>
      </w:r>
      <w:r w:rsidRPr="007A20DC">
        <w:rPr>
          <w:i/>
        </w:rPr>
        <w:t>et al.</w:t>
      </w:r>
      <w:r w:rsidRPr="007A20DC">
        <w:t xml:space="preserve"> 2001)</w:t>
      </w:r>
      <w:r>
        <w:t xml:space="preserve">, which is also a mechanism for the release of sediment-associated nutrients (Furnas </w:t>
      </w:r>
      <w:r w:rsidRPr="0092659B">
        <w:rPr>
          <w:i/>
        </w:rPr>
        <w:t>et al.</w:t>
      </w:r>
      <w:r>
        <w:t xml:space="preserve"> 2011). </w:t>
      </w:r>
      <w:r w:rsidRPr="007A20DC">
        <w:t xml:space="preserve">However, it is becoming increasingly apparent that the additional flux of fine sediment imported by rivers remains in the coastal zone for periods of months to years leading to chronically elevated turbidity and rates of sedimentation (Wolanski </w:t>
      </w:r>
      <w:r w:rsidRPr="007A20DC">
        <w:rPr>
          <w:i/>
        </w:rPr>
        <w:t>et al.</w:t>
      </w:r>
      <w:r w:rsidRPr="007A20DC">
        <w:t xml:space="preserve"> </w:t>
      </w:r>
      <w:r w:rsidR="00F157E0" w:rsidRPr="007A20DC">
        <w:t>200</w:t>
      </w:r>
      <w:r w:rsidR="00F157E0">
        <w:t>8</w:t>
      </w:r>
      <w:r w:rsidRPr="007A20DC">
        <w:t xml:space="preserve">, Lambrechts </w:t>
      </w:r>
      <w:r w:rsidRPr="007A20DC">
        <w:rPr>
          <w:i/>
        </w:rPr>
        <w:t>et al.</w:t>
      </w:r>
      <w:r w:rsidRPr="007A20DC">
        <w:t xml:space="preserve"> 2010, Brodie </w:t>
      </w:r>
      <w:r w:rsidRPr="007A20DC">
        <w:rPr>
          <w:i/>
        </w:rPr>
        <w:t>et al</w:t>
      </w:r>
      <w:r w:rsidRPr="007A20DC">
        <w:t>. 2012</w:t>
      </w:r>
      <w:r w:rsidR="00741682">
        <w:t>b</w:t>
      </w:r>
      <w:r w:rsidRPr="007A20DC">
        <w:t xml:space="preserve">, </w:t>
      </w:r>
      <w:r>
        <w:rPr>
          <w:rFonts w:cs="Arial"/>
          <w:szCs w:val="22"/>
        </w:rPr>
        <w:t xml:space="preserve">Thompson </w:t>
      </w:r>
      <w:r w:rsidRPr="0092659B">
        <w:rPr>
          <w:rFonts w:cs="Arial"/>
          <w:i/>
          <w:szCs w:val="22"/>
        </w:rPr>
        <w:t>et al.</w:t>
      </w:r>
      <w:r>
        <w:rPr>
          <w:rFonts w:cs="Arial"/>
          <w:szCs w:val="22"/>
        </w:rPr>
        <w:t xml:space="preserve"> 2012, </w:t>
      </w:r>
      <w:r w:rsidRPr="007A20DC">
        <w:t xml:space="preserve">Fabricius </w:t>
      </w:r>
      <w:r w:rsidRPr="007A20DC">
        <w:rPr>
          <w:i/>
        </w:rPr>
        <w:t>et al.</w:t>
      </w:r>
      <w:r>
        <w:t xml:space="preserve"> 2013a</w:t>
      </w:r>
      <w:r w:rsidRPr="007A20DC">
        <w:t>).</w:t>
      </w:r>
      <w:r>
        <w:t xml:space="preserve"> An increase in turbidity and chlorophyll levels during years with above-median river discharge was also shown in an analysis of MMP remote sensing data for the reefs monitored in the Mackay Whitsunday Region (Thompson </w:t>
      </w:r>
      <w:r w:rsidRPr="0092659B">
        <w:rPr>
          <w:i/>
        </w:rPr>
        <w:t>et al.</w:t>
      </w:r>
      <w:r>
        <w:t xml:space="preserve">, in </w:t>
      </w:r>
      <w:r w:rsidR="0092659B">
        <w:t>review</w:t>
      </w:r>
      <w:r>
        <w:t xml:space="preserve">) and another study showed a correlation between decreased photic depth and river flow in the Burdekin region (Fabricius </w:t>
      </w:r>
      <w:r w:rsidRPr="0092659B">
        <w:rPr>
          <w:i/>
        </w:rPr>
        <w:t>et al.</w:t>
      </w:r>
      <w:r>
        <w:t xml:space="preserve"> in review). </w:t>
      </w:r>
      <w:r w:rsidRPr="00667D04">
        <w:rPr>
          <w:color w:val="000000" w:themeColor="text1"/>
        </w:rPr>
        <w:t xml:space="preserve">MMP water quality data are </w:t>
      </w:r>
      <w:r>
        <w:rPr>
          <w:color w:val="000000" w:themeColor="text1"/>
        </w:rPr>
        <w:t xml:space="preserve">currently being </w:t>
      </w:r>
      <w:r w:rsidRPr="00667D04">
        <w:rPr>
          <w:color w:val="000000" w:themeColor="text1"/>
        </w:rPr>
        <w:t xml:space="preserve">used to parameterise models </w:t>
      </w:r>
      <w:r w:rsidRPr="00667D04">
        <w:rPr>
          <w:color w:val="000000" w:themeColor="text1"/>
          <w:lang w:val="en-US"/>
        </w:rPr>
        <w:t>of sediment dynamics and biogeochemical processes under the multi-agency project eReefs (</w:t>
      </w:r>
      <w:hyperlink r:id="rId339" w:tooltip="MMP water quality data are currently being used to parameterise models of sediment dynamics and biogeochemical processes under the multi-agency project eReefs" w:history="1">
        <w:r w:rsidRPr="00667D04">
          <w:rPr>
            <w:rStyle w:val="Hyperlink"/>
            <w:color w:val="000000" w:themeColor="text1"/>
            <w:lang w:val="en-US"/>
          </w:rPr>
          <w:t>http://www.bom.gov.au/environment/eReefs_Infosheet.pdf</w:t>
        </w:r>
      </w:hyperlink>
      <w:r w:rsidRPr="00667D04">
        <w:rPr>
          <w:color w:val="000000" w:themeColor="text1"/>
          <w:lang w:val="en-US"/>
        </w:rPr>
        <w:t>),</w:t>
      </w:r>
      <w:r>
        <w:rPr>
          <w:color w:val="000000" w:themeColor="text1"/>
          <w:lang w:val="en-US"/>
        </w:rPr>
        <w:t xml:space="preserve"> that will enhance </w:t>
      </w:r>
      <w:r w:rsidRPr="00667D04">
        <w:rPr>
          <w:color w:val="000000" w:themeColor="text1"/>
          <w:lang w:val="en-US"/>
        </w:rPr>
        <w:t xml:space="preserve">the capacity to predict </w:t>
      </w:r>
      <w:r w:rsidRPr="00667D04">
        <w:rPr>
          <w:color w:val="000000" w:themeColor="text1"/>
        </w:rPr>
        <w:t>changes in water quality in space and time in response to changing land use and runoff load scenarios.</w:t>
      </w:r>
    </w:p>
    <w:p w:rsidR="00C173E3" w:rsidRDefault="00C173E3" w:rsidP="001A2999"/>
    <w:p w:rsidR="001A2999" w:rsidRDefault="001A2999" w:rsidP="001A2999">
      <w:r>
        <w:t xml:space="preserve">The trends in site-specific water quality presented in this report provide a useful indication of the actual environmental conditions coral reef organisms were exposed to. To better understand the </w:t>
      </w:r>
      <w:r>
        <w:lastRenderedPageBreak/>
        <w:t>relative importance of the various covariates influencing these water quality conditions, t</w:t>
      </w:r>
      <w:r w:rsidRPr="00DD7624">
        <w:rPr>
          <w:lang w:val="en-US"/>
        </w:rPr>
        <w:t>he case study using data from the AIMS Cairns Transect (1989-2013)</w:t>
      </w:r>
      <w:r>
        <w:rPr>
          <w:lang w:val="en-US"/>
        </w:rPr>
        <w:t xml:space="preserve"> </w:t>
      </w:r>
      <w:r>
        <w:t>included</w:t>
      </w:r>
      <w:r w:rsidRPr="00DD7624">
        <w:t xml:space="preserve"> temporal trends correct</w:t>
      </w:r>
      <w:r>
        <w:t>ed</w:t>
      </w:r>
      <w:r w:rsidRPr="00DD7624">
        <w:t xml:space="preserve"> for physical forcing by wind, wave and tide-driven resuspension</w:t>
      </w:r>
      <w:r>
        <w:t xml:space="preserve">. This </w:t>
      </w:r>
      <w:r w:rsidRPr="00DD7624">
        <w:t xml:space="preserve">reveals the variability caused by </w:t>
      </w:r>
      <w:r>
        <w:t>other drivers such as river discharge, and could be used</w:t>
      </w:r>
      <w:r w:rsidRPr="00DD7624">
        <w:t xml:space="preserve"> in future analyses of the MMP water quality data</w:t>
      </w:r>
      <w:r w:rsidRPr="00D01132">
        <w:t xml:space="preserve"> </w:t>
      </w:r>
      <w:r>
        <w:t xml:space="preserve">to </w:t>
      </w:r>
      <w:r w:rsidRPr="00DD7624">
        <w:t>attribute long-term trends in ambient marine water quality to changes in land runoff</w:t>
      </w:r>
      <w:r>
        <w:t xml:space="preserve"> to better inform catchment management decisions.</w:t>
      </w:r>
      <w:r w:rsidRPr="00DD7624">
        <w:rPr>
          <w:lang w:val="en-US"/>
        </w:rPr>
        <w:t xml:space="preserve"> </w:t>
      </w:r>
      <w:r>
        <w:rPr>
          <w:lang w:val="en-US"/>
        </w:rPr>
        <w:t>In the catchments adjacent to the Cairns transect, the w</w:t>
      </w:r>
      <w:r w:rsidRPr="00DD7624">
        <w:rPr>
          <w:lang w:val="en-US"/>
        </w:rPr>
        <w:t xml:space="preserve">et years </w:t>
      </w:r>
      <w:r w:rsidRPr="00DD7624">
        <w:t>1996-2001</w:t>
      </w:r>
      <w:r w:rsidRPr="00DD7624">
        <w:rPr>
          <w:lang w:val="en-US"/>
        </w:rPr>
        <w:t xml:space="preserve"> </w:t>
      </w:r>
      <w:r w:rsidRPr="00DD7624">
        <w:t xml:space="preserve">coincided </w:t>
      </w:r>
      <w:r>
        <w:t xml:space="preserve">with </w:t>
      </w:r>
      <w:r w:rsidRPr="00DD7624">
        <w:rPr>
          <w:lang w:val="en-US"/>
        </w:rPr>
        <w:t xml:space="preserve">high </w:t>
      </w:r>
      <w:r w:rsidRPr="00DD7624">
        <w:t xml:space="preserve">land clearing rates and were associated with high concentrations in the adjacent marine waters of chlorophyll </w:t>
      </w:r>
      <w:r w:rsidRPr="00DD7624">
        <w:rPr>
          <w:i/>
          <w:lang w:val="en-US"/>
        </w:rPr>
        <w:t>a</w:t>
      </w:r>
      <w:r w:rsidRPr="00DD7624">
        <w:t xml:space="preserve">, </w:t>
      </w:r>
      <w:r>
        <w:t>nutrients</w:t>
      </w:r>
      <w:r w:rsidRPr="00DD7624">
        <w:t xml:space="preserve"> and suspended solids. After </w:t>
      </w:r>
      <w:r>
        <w:t xml:space="preserve">this period, </w:t>
      </w:r>
      <w:r w:rsidRPr="00DD7624">
        <w:t xml:space="preserve">land clearing </w:t>
      </w:r>
      <w:r>
        <w:t>rates were</w:t>
      </w:r>
      <w:r w:rsidRPr="00DD7624">
        <w:t xml:space="preserve"> low</w:t>
      </w:r>
      <w:r>
        <w:t xml:space="preserve">, </w:t>
      </w:r>
      <w:r w:rsidRPr="00DD7624">
        <w:t xml:space="preserve">concentrations </w:t>
      </w:r>
      <w:r>
        <w:t>of suspended sediments and p</w:t>
      </w:r>
      <w:r w:rsidRPr="00DD7624">
        <w:t>articulate</w:t>
      </w:r>
      <w:r>
        <w:t xml:space="preserve"> nutrients</w:t>
      </w:r>
      <w:r w:rsidRPr="00DD7624">
        <w:t xml:space="preserve"> decreased</w:t>
      </w:r>
      <w:r>
        <w:t xml:space="preserve"> and only showed very minor increases during the major flood year of 2011. In contrast</w:t>
      </w:r>
      <w:r w:rsidRPr="00DD7624">
        <w:t xml:space="preserve">, dissolved </w:t>
      </w:r>
      <w:r>
        <w:t xml:space="preserve">inorganic </w:t>
      </w:r>
      <w:r w:rsidRPr="00DD7624">
        <w:t xml:space="preserve">nitrogen </w:t>
      </w:r>
      <w:r>
        <w:t>distinctly</w:t>
      </w:r>
      <w:r w:rsidRPr="00DD7624">
        <w:t xml:space="preserve"> increase</w:t>
      </w:r>
      <w:r>
        <w:t>d</w:t>
      </w:r>
      <w:r w:rsidRPr="00DD7624">
        <w:t xml:space="preserve"> </w:t>
      </w:r>
      <w:r>
        <w:t>from</w:t>
      </w:r>
      <w:r w:rsidRPr="00DD7624">
        <w:t xml:space="preserve"> 2004, while chlorophyll concentrations show</w:t>
      </w:r>
      <w:r>
        <w:t>ed</w:t>
      </w:r>
      <w:r w:rsidRPr="00DD7624">
        <w:t xml:space="preserve"> regular multi-year cycles</w:t>
      </w:r>
      <w:r>
        <w:t xml:space="preserve">. </w:t>
      </w:r>
    </w:p>
    <w:p w:rsidR="001A2999" w:rsidRDefault="001A2999" w:rsidP="001A2999"/>
    <w:p w:rsidR="001A2999" w:rsidRDefault="001A2999" w:rsidP="001A2999">
      <w:pPr>
        <w:rPr>
          <w:color w:val="000000" w:themeColor="text1"/>
        </w:rPr>
      </w:pPr>
      <w:r>
        <w:rPr>
          <w:color w:val="000000" w:themeColor="text1"/>
        </w:rPr>
        <w:t xml:space="preserve">At most MMP survey reefs, the turbidity and suspended solids concentrations increased during ~2008-2012. This led to an increased supply of fine sediment, and any adsorbed contaminants, to the reef substratum (Thompson </w:t>
      </w:r>
      <w:r w:rsidRPr="0092659B">
        <w:rPr>
          <w:i/>
          <w:color w:val="000000" w:themeColor="text1"/>
        </w:rPr>
        <w:t>et al.</w:t>
      </w:r>
      <w:r>
        <w:rPr>
          <w:color w:val="000000" w:themeColor="text1"/>
        </w:rPr>
        <w:t xml:space="preserve"> 2012). H</w:t>
      </w:r>
      <w:r w:rsidRPr="00253E4E">
        <w:rPr>
          <w:color w:val="000000" w:themeColor="text1"/>
        </w:rPr>
        <w:t xml:space="preserve">igh rates of sedimentation require a combination of </w:t>
      </w:r>
      <w:r>
        <w:rPr>
          <w:color w:val="000000" w:themeColor="text1"/>
        </w:rPr>
        <w:t xml:space="preserve">a high </w:t>
      </w:r>
      <w:r w:rsidRPr="00253E4E">
        <w:rPr>
          <w:color w:val="000000" w:themeColor="text1"/>
        </w:rPr>
        <w:t xml:space="preserve">supply of suspended particles, measurable as high turbidity, coupled with a low energy hydrodynamic setting that allows these particles to settle and accumulate (Wolanski </w:t>
      </w:r>
      <w:r w:rsidRPr="00253E4E">
        <w:rPr>
          <w:i/>
          <w:color w:val="000000" w:themeColor="text1"/>
        </w:rPr>
        <w:t>et al.</w:t>
      </w:r>
      <w:r w:rsidRPr="00253E4E">
        <w:rPr>
          <w:color w:val="000000" w:themeColor="text1"/>
        </w:rPr>
        <w:t xml:space="preserve"> 2005). </w:t>
      </w:r>
      <w:r>
        <w:rPr>
          <w:color w:val="000000" w:themeColor="text1"/>
        </w:rPr>
        <w:t xml:space="preserve">While there was a general increase in the </w:t>
      </w:r>
      <w:r w:rsidRPr="00253E4E">
        <w:rPr>
          <w:color w:val="000000" w:themeColor="text1"/>
        </w:rPr>
        <w:t xml:space="preserve">proportions of fine-grained particles, nutrients and </w:t>
      </w:r>
      <w:r>
        <w:rPr>
          <w:color w:val="000000" w:themeColor="text1"/>
        </w:rPr>
        <w:t>organic carbon in sediments at the reefs sites in all regions, this result is likely to underestimate the changes occurring at the more turbid and sheltered locations because reefs in relatively clear waters that are exposed to wave-driven resuspension are unlikely to accumulate fine sediments and</w:t>
      </w:r>
      <w:r w:rsidR="00331E15">
        <w:rPr>
          <w:color w:val="000000" w:themeColor="text1"/>
        </w:rPr>
        <w:t xml:space="preserve"> so </w:t>
      </w:r>
      <w:r w:rsidR="005979D9">
        <w:rPr>
          <w:color w:val="000000" w:themeColor="text1"/>
        </w:rPr>
        <w:t>limit the sensitivity of our analyses to detect trends in sediment characteristics as a response of increased turbidity</w:t>
      </w:r>
      <w:r w:rsidRPr="00253E4E">
        <w:rPr>
          <w:color w:val="000000" w:themeColor="text1"/>
        </w:rPr>
        <w:t xml:space="preserve">. </w:t>
      </w:r>
      <w:r>
        <w:rPr>
          <w:color w:val="000000" w:themeColor="text1"/>
        </w:rPr>
        <w:t>R</w:t>
      </w:r>
      <w:r w:rsidRPr="00253E4E">
        <w:rPr>
          <w:color w:val="000000" w:themeColor="text1"/>
        </w:rPr>
        <w:t>eefs in the Mackay Whitsunday Region</w:t>
      </w:r>
      <w:r>
        <w:rPr>
          <w:color w:val="000000" w:themeColor="text1"/>
        </w:rPr>
        <w:t>,</w:t>
      </w:r>
      <w:r w:rsidRPr="00253E4E">
        <w:rPr>
          <w:color w:val="000000" w:themeColor="text1"/>
        </w:rPr>
        <w:t xml:space="preserve"> Middle Reef in the Burdekin Region and Snapper </w:t>
      </w:r>
      <w:r>
        <w:rPr>
          <w:color w:val="000000" w:themeColor="text1"/>
        </w:rPr>
        <w:t xml:space="preserve">Island </w:t>
      </w:r>
      <w:r w:rsidRPr="00253E4E">
        <w:rPr>
          <w:color w:val="000000" w:themeColor="text1"/>
        </w:rPr>
        <w:t xml:space="preserve">North in the Wet Tropics Region are subjected to high levels of turbidity, have sediments with high proportions of fine-grained particles, nutrients and </w:t>
      </w:r>
      <w:r>
        <w:rPr>
          <w:color w:val="000000" w:themeColor="text1"/>
        </w:rPr>
        <w:t>organic carbon</w:t>
      </w:r>
      <w:r w:rsidRPr="00253E4E">
        <w:rPr>
          <w:color w:val="000000" w:themeColor="text1"/>
        </w:rPr>
        <w:t xml:space="preserve"> and are hence considered to be predisposed to </w:t>
      </w:r>
      <w:r>
        <w:rPr>
          <w:color w:val="000000" w:themeColor="text1"/>
        </w:rPr>
        <w:t xml:space="preserve">the detrimental </w:t>
      </w:r>
      <w:r w:rsidRPr="00253E4E">
        <w:rPr>
          <w:color w:val="000000" w:themeColor="text1"/>
        </w:rPr>
        <w:t>impacts</w:t>
      </w:r>
      <w:r>
        <w:rPr>
          <w:color w:val="000000" w:themeColor="text1"/>
        </w:rPr>
        <w:t xml:space="preserve"> of</w:t>
      </w:r>
      <w:r w:rsidRPr="009C0807">
        <w:rPr>
          <w:color w:val="000000" w:themeColor="text1"/>
        </w:rPr>
        <w:t xml:space="preserve"> </w:t>
      </w:r>
      <w:r w:rsidRPr="00253E4E">
        <w:rPr>
          <w:color w:val="000000" w:themeColor="text1"/>
        </w:rPr>
        <w:t xml:space="preserve">sedimentation. </w:t>
      </w:r>
      <w:r>
        <w:rPr>
          <w:color w:val="000000" w:themeColor="text1"/>
        </w:rPr>
        <w:t xml:space="preserve">In the Fitzroy Region, these sediment quality indicators showed marked increases after the recent major floods, especially at sites close to the coast. </w:t>
      </w:r>
    </w:p>
    <w:p w:rsidR="001A2999" w:rsidRDefault="001A2999" w:rsidP="001A2999">
      <w:pPr>
        <w:rPr>
          <w:color w:val="000000" w:themeColor="text1"/>
        </w:rPr>
      </w:pPr>
    </w:p>
    <w:p w:rsidR="001A2999" w:rsidRDefault="001A2999" w:rsidP="001A2999">
      <w:pPr>
        <w:pStyle w:val="Heading4"/>
      </w:pPr>
      <w:r>
        <w:t>Ecological response of coral reef communities to changed environmental conditions</w:t>
      </w:r>
    </w:p>
    <w:p w:rsidR="001A2999" w:rsidRPr="00737286" w:rsidRDefault="001A2999" w:rsidP="001A2999"/>
    <w:p w:rsidR="001A2999" w:rsidRDefault="001A2999" w:rsidP="001A2999">
      <w:r>
        <w:t>The</w:t>
      </w:r>
      <w:r w:rsidRPr="00737286">
        <w:t xml:space="preserve"> steady decline of the FORAM index on most reefs </w:t>
      </w:r>
      <w:r>
        <w:t xml:space="preserve">is a strong indication that our observations of changed water quality and sediment characteristics represent a shift in environmental conditions sufficient </w:t>
      </w:r>
      <w:r w:rsidR="00FD78F2">
        <w:t xml:space="preserve">to alter </w:t>
      </w:r>
      <w:r>
        <w:t>foraminifera</w:t>
      </w:r>
      <w:r w:rsidR="00FD78F2">
        <w:t>l</w:t>
      </w:r>
      <w:r>
        <w:t xml:space="preserve"> </w:t>
      </w:r>
      <w:r w:rsidR="00FD78F2">
        <w:t>assemblages</w:t>
      </w:r>
      <w:r>
        <w:t xml:space="preserve">. </w:t>
      </w:r>
      <w:r w:rsidRPr="00737286">
        <w:t xml:space="preserve">The recent changes in the foraminiferal assemblages of the inshore GBR </w:t>
      </w:r>
      <w:r>
        <w:t xml:space="preserve">are consistent with </w:t>
      </w:r>
      <w:r w:rsidRPr="00737286">
        <w:t>response</w:t>
      </w:r>
      <w:r>
        <w:t xml:space="preserve">s </w:t>
      </w:r>
      <w:r w:rsidR="00FD78F2">
        <w:t xml:space="preserve">linked to </w:t>
      </w:r>
      <w:r>
        <w:t xml:space="preserve">declines in light availability and increased sediment nutrient concentrations </w:t>
      </w:r>
      <w:r w:rsidRPr="00737286">
        <w:t xml:space="preserve">(Uthicke and Nobes 2008, Uthicke and Altenrath 2010, Reymond </w:t>
      </w:r>
      <w:r w:rsidRPr="00737286">
        <w:rPr>
          <w:i/>
        </w:rPr>
        <w:t>et al</w:t>
      </w:r>
      <w:r w:rsidRPr="00737286">
        <w:t xml:space="preserve">. 2011, Uthicke </w:t>
      </w:r>
      <w:r w:rsidRPr="00737286">
        <w:rPr>
          <w:i/>
        </w:rPr>
        <w:t>et al.</w:t>
      </w:r>
      <w:r w:rsidRPr="00737286">
        <w:t xml:space="preserve"> 2012b). </w:t>
      </w:r>
      <w:r w:rsidR="008306BF">
        <w:t xml:space="preserve">Increases in </w:t>
      </w:r>
      <w:r w:rsidR="00156E4F" w:rsidRPr="00DD7624">
        <w:t xml:space="preserve">dissolved </w:t>
      </w:r>
      <w:r w:rsidR="00156E4F">
        <w:t xml:space="preserve">inorganic </w:t>
      </w:r>
      <w:r w:rsidR="00156E4F" w:rsidRPr="00DD7624">
        <w:t xml:space="preserve">nitrogen </w:t>
      </w:r>
      <w:r w:rsidR="00156E4F">
        <w:t xml:space="preserve">in the </w:t>
      </w:r>
      <w:r w:rsidR="008306BF">
        <w:t>water column seem to be detrimental to symbiont</w:t>
      </w:r>
      <w:r w:rsidR="00540D22">
        <w:t>-</w:t>
      </w:r>
      <w:r w:rsidR="008306BF">
        <w:t xml:space="preserve">bearing foraminifera </w:t>
      </w:r>
      <w:r w:rsidR="008306BF">
        <w:fldChar w:fldCharType="begin"/>
      </w:r>
      <w:r w:rsidR="008306BF">
        <w:instrText xml:space="preserve"> ADDIN EN.CITE &lt;EndNote&gt;&lt;Cite&gt;&lt;Author&gt;Reymond&lt;/Author&gt;&lt;Year&gt;2012&lt;/Year&gt;&lt;RecNum&gt;3483&lt;/RecNum&gt;&lt;DisplayText&gt;(Reymond et al. 2012)&lt;/DisplayText&gt;&lt;record&gt;&lt;rec-number&gt;3483&lt;/rec-number&gt;&lt;foreign-keys&gt;&lt;key app="EN" db-id="s0xe009r6tpwdte252txs9v255d9vrx9edvt"&gt;3483&lt;/key&gt;&lt;/foreign-keys&gt;&lt;ref-type name="Journal Article"&gt;17&lt;/ref-type&gt;&lt;contributors&gt;&lt;authors&gt;&lt;author&gt;Reymond, C. E.&lt;/author&gt;&lt;author&gt;Uthicke, S.&lt;/author&gt;&lt;author&gt;Pandolfi, J.M.&lt;/author&gt;&lt;/authors&gt;&lt;/contributors&gt;&lt;titles&gt;&lt;title&gt;Tropical Foraminifera as indicators of water quality and temperature&lt;/title&gt;&lt;secondary-title&gt;&lt;style face="normal" font="default" size="100%"&gt;Proceedings of the 12&lt;/style&gt;&lt;style face="superscript" font="default" size="100%"&gt;th&lt;/style&gt;&lt;style face="normal" font="default" size="100%"&gt; International Coral Reef Symposium, Cairns, Australia, 9-13 July 2012, 21B Enhancing coral reef resilience through management of water quality, D. Yellowlees &amp;amp; T. P. Hughes (eds.), James Cook University, Townsville, Queensland 4811, Australia&lt;/style&gt;&lt;/secondary-title&gt;&lt;/titles&gt;&lt;dates&gt;&lt;year&gt;2012&lt;/year&gt;&lt;/dates&gt;&lt;urls&gt;&lt;pdf-urls&gt;&lt;url&gt;file://C:\Documents and Settings\suthicke\My Documents\pdf papers\Own Papers\Reymond et al ICRS 2012.pdf&lt;/url&gt;&lt;/pdf-urls&gt;&lt;/urls&gt;&lt;/record&gt;&lt;/Cite&gt;&lt;/EndNote&gt;</w:instrText>
      </w:r>
      <w:r w:rsidR="008306BF">
        <w:fldChar w:fldCharType="separate"/>
      </w:r>
      <w:r w:rsidR="008306BF">
        <w:rPr>
          <w:noProof/>
        </w:rPr>
        <w:t>(</w:t>
      </w:r>
      <w:hyperlink w:anchor="_ENREF_4" w:tooltip="Reymond, 2012 #3483" w:history="1">
        <w:r w:rsidR="008306BF">
          <w:rPr>
            <w:noProof/>
          </w:rPr>
          <w:t>Reymond et al. 2012</w:t>
        </w:r>
      </w:hyperlink>
      <w:r w:rsidR="008306BF">
        <w:rPr>
          <w:noProof/>
        </w:rPr>
        <w:t>)</w:t>
      </w:r>
      <w:r w:rsidR="008306BF">
        <w:fldChar w:fldCharType="end"/>
      </w:r>
      <w:r w:rsidR="00156E4F">
        <w:t>. I</w:t>
      </w:r>
      <w:r w:rsidR="00156E4F" w:rsidRPr="00156E4F">
        <w:t>ncreased DIN explained a higher amount of</w:t>
      </w:r>
      <w:r w:rsidR="00156E4F">
        <w:t xml:space="preserve"> variation of </w:t>
      </w:r>
      <w:r w:rsidR="00FD78F2">
        <w:t xml:space="preserve">reduced </w:t>
      </w:r>
      <w:r w:rsidR="00156E4F">
        <w:t xml:space="preserve">calcification </w:t>
      </w:r>
      <w:r w:rsidR="00540D22">
        <w:t>in</w:t>
      </w:r>
      <w:r w:rsidR="00156E4F">
        <w:t xml:space="preserve"> two foraminifera</w:t>
      </w:r>
      <w:r w:rsidR="00FD78F2">
        <w:t>l</w:t>
      </w:r>
      <w:r w:rsidR="00156E4F">
        <w:t xml:space="preserve"> species</w:t>
      </w:r>
      <w:r w:rsidR="00156E4F" w:rsidRPr="00156E4F">
        <w:t xml:space="preserve"> </w:t>
      </w:r>
      <w:r w:rsidR="008306BF" w:rsidRPr="00156E4F">
        <w:t xml:space="preserve">in the Whitsunday area </w:t>
      </w:r>
      <w:r w:rsidR="008306BF">
        <w:t xml:space="preserve">than reduced light conditions </w:t>
      </w:r>
      <w:r w:rsidR="008306BF">
        <w:fldChar w:fldCharType="begin"/>
      </w:r>
      <w:r w:rsidR="008306BF">
        <w:instrText xml:space="preserve"> ADDIN EN.CITE &lt;EndNote&gt;&lt;Cite&gt;&lt;Author&gt;Uthicke&lt;/Author&gt;&lt;Year&gt;2010&lt;/Year&gt;&lt;RecNum&gt;2947&lt;/RecNum&gt;&lt;DisplayText&gt;(Uthicke and Altenrath 2010)&lt;/DisplayText&gt;&lt;record&gt;&lt;rec-number&gt;2947&lt;/rec-number&gt;&lt;foreign-keys&gt;&lt;key app="EN" db-id="s0xe009r6tpwdte252txs9v255d9vrx9edvt"&gt;2947&lt;/key&gt;&lt;/foreign-keys&gt;&lt;ref-type name="Journal Article"&gt;17&lt;/ref-type&gt;&lt;contributors&gt;&lt;authors&gt;&lt;author&gt;Uthicke, S&lt;/author&gt;&lt;author&gt;Altenrath, C&lt;/author&gt;&lt;/authors&gt;&lt;/contributors&gt;&lt;titles&gt;&lt;title&gt;Water column nutrients control growth and C : N ratios of symbiont-bearing benthic foraminifera on the Great Barrier Reef, Australia&lt;/title&gt;&lt;secondary-title&gt;Limnol Oceanogr&lt;/secondary-title&gt;&lt;/titles&gt;&lt;periodical&gt;&lt;full-title&gt;Limnol Oceanogr&lt;/full-title&gt;&lt;/periodical&gt;&lt;pages&gt;1681-1696&lt;/pages&gt;&lt;volume&gt;55&lt;/volume&gt;&lt;number&gt;4&lt;/number&gt;&lt;dates&gt;&lt;year&gt;2010&lt;/year&gt;&lt;/dates&gt;&lt;urls&gt;&lt;pdf-urls&gt;&lt;url&gt;file://C:\Documents and Settings\suthicke\My Documents\pdf papers\Own Papers\Uthicke and Altenrath L&amp;amp;O 2010.pdf&lt;/url&gt;&lt;/pdf-urls&gt;&lt;/urls&gt;&lt;/record&gt;&lt;/Cite&gt;&lt;/EndNote&gt;</w:instrText>
      </w:r>
      <w:r w:rsidR="008306BF">
        <w:fldChar w:fldCharType="separate"/>
      </w:r>
      <w:r w:rsidR="008306BF">
        <w:rPr>
          <w:noProof/>
        </w:rPr>
        <w:t>(</w:t>
      </w:r>
      <w:hyperlink w:anchor="_ENREF_6" w:tooltip="Uthicke, 2010 #2947" w:history="1">
        <w:r w:rsidR="008306BF">
          <w:rPr>
            <w:noProof/>
          </w:rPr>
          <w:t>Uthicke and Altenrath 2010</w:t>
        </w:r>
      </w:hyperlink>
      <w:r w:rsidR="008306BF">
        <w:rPr>
          <w:noProof/>
        </w:rPr>
        <w:t>)</w:t>
      </w:r>
      <w:r w:rsidR="008306BF">
        <w:fldChar w:fldCharType="end"/>
      </w:r>
      <w:r w:rsidR="00FD78F2">
        <w:t>. E</w:t>
      </w:r>
      <w:r w:rsidR="008306BF">
        <w:t xml:space="preserve">xperimental studies also showed reduced growth and increased mortality under elevated DIN </w:t>
      </w:r>
      <w:r w:rsidR="008306BF">
        <w:fldChar w:fldCharType="begin">
          <w:fldData xml:space="preserve">PEVuZE5vdGU+PENpdGU+PEF1dGhvcj5SZXltb25kPC9BdXRob3I+PFllYXI+MjAxMTwvWWVhcj48
UmVjTnVtPjMyMjg8L1JlY051bT48RGlzcGxheVRleHQ+KFJleW1vbmQgZXQgYWwuIDIwMTEsIFV0
aGlja2UgZXQgYWwuIDIwMTIpPC9EaXNwbGF5VGV4dD48cmVjb3JkPjxyZWMtbnVtYmVyPjMyMjg8
L3JlYy1udW1iZXI+PGZvcmVpZ24ta2V5cz48a2V5IGFwcD0iRU4iIGRiLWlkPSJzMHhlMDA5cjZ0
cHdkdGUyNTJ0eHM5djI1NWQ5dnJ4OWVkdnQiPjMyMjg8L2tleT48L2ZvcmVpZ24ta2V5cz48cmVm
LXR5cGUgbmFtZT0iSm91cm5hbCBBcnRpY2xlIj4xNzwvcmVmLXR5cGU+PGNvbnRyaWJ1dG9ycz48
YXV0aG9ycz48YXV0aG9yPlJleW1vbmQsIEMuIEUuPC9hdXRob3I+PGF1dGhvcj5VdGhpY2tlLCBT
LjwvYXV0aG9yPjxhdXRob3I+UGFuZG9sZmksIEouTS48L2F1dGhvcj48L2F1dGhvcnM+PC9jb250
cmlidXRvcnM+PHRpdGxlcz48dGl0bGU+PHN0eWxlIGZhY2U9Im5vcm1hbCIgZm9udD0iZGVmYXVs
dCIgc2l6ZT0iMTAwJSI+SW5oaWJpdGVkIGdyb3d0aCBpbiB0aGUgcGhvdG9zeW1iaW9udC1iZWFy
aW5nIGZvcmFtaW5pZmVyIDwvc3R5bGU+PHN0eWxlIGZhY2U9Iml0YWxpYyIgZm9udD0iZGVmYXVs
dCIgc2l6ZT0iMTAwJSI+TWFyZ2lub3BvcmEgdmVydGVicmFsaXM8L3N0eWxlPjxzdHlsZSBmYWNl
PSJub3JtYWwiIGZvbnQ9ImRlZmF1bHQiIHNpemU9IjEwMCUiPiBmcm9tIHRoZSBuZWFyc2hvcmUg
R3JlYXQgQmFycmllciBSZWVmLCBBdXN0cmFsaWE8L3N0eWxlPjwvdGl0bGU+PHNlY29uZGFyeS10
aXRsZT5NYXJpbmUgRWNvbG9neSBQcm9ncmVzcyBTZXJpZXM8L3NlY29uZGFyeS10aXRsZT48L3Rp
dGxlcz48cGVyaW9kaWNhbD48ZnVsbC10aXRsZT5NYXJpbmUgRWNvbG9neSBQcm9ncmVzcyBTZXJp
ZXM8L2Z1bGwtdGl0bGU+PC9wZXJpb2RpY2FsPjxwYWdlcz45Ny0xMDk8L3BhZ2VzPjx2b2x1bWU+
NDM1PC92b2x1bWU+PGRhdGVzPjx5ZWFyPjIwMTE8L3llYXI+PHB1Yi1kYXRlcz48ZGF0ZT5BdWd1
c3QgMjIsIDIwMTE8L2RhdGU+PC9wdWItZGF0ZXM+PC9kYXRlcz48dXJscz48cmVsYXRlZC11cmxz
Pjx1cmw+aHR0cDovL3d3dy5pbnQtcmVzLmNvbS9hYnN0cmFjdHMvbWVwcy92NDM1L3A5Ny0xMDkv
IDwvdXJsPjwvcmVsYXRlZC11cmxzPjxwZGYtdXJscz48dXJsPmZpbGU6Ly9DOlxEb2N1bWVudHMg
YW5kIFNldHRpbmdzXHN1dGhpY2tlXE15IERvY3VtZW50c1xwZGYgcGFwZXJzXE93biBQYXBlcnNc
UmV5bW9uZCBldCBhbCBNRVBTIDIwMTEucGRmPC91cmw+PC9wZGYtdXJscz48L3VybHM+PGVsZWN0
cm9uaWMtcmVzb3VyY2UtbnVtPjEwLjMzNTQvbWVwczA5MTcyPC9lbGVjdHJvbmljLXJlc291cmNl
LW51bT48L3JlY29yZD48L0NpdGU+PENpdGU+PEF1dGhvcj5VdGhpY2tlPC9BdXRob3I+PFllYXI+
MjAxMjwvWWVhcj48UmVjTnVtPjMzMTg8L1JlY051bT48cmVjb3JkPjxyZWMtbnVtYmVyPjMzMTg8
L3JlYy1udW1iZXI+PGZvcmVpZ24ta2V5cz48a2V5IGFwcD0iRU4iIGRiLWlkPSJzMHhlMDA5cjZ0
cHdkdGUyNTJ0eHM5djI1NWQ5dnJ4OWVkdnQiPjMzMTg8L2tleT48L2ZvcmVpZ24ta2V5cz48cmVm
LXR5cGUgbmFtZT0iSm91cm5hbCBBcnRpY2xlIj4xNzwvcmVmLXR5cGU+PGNvbnRyaWJ1dG9ycz48
YXV0aG9ycz48YXV0aG9yPlV0aGlja2UsIFMuPC9hdXRob3I+PGF1dGhvcj5Wb2dlbCwgTi48L2F1
dGhvcj48YXV0aG9yPkRveWxlLCBKLjwvYXV0aG9yPjxhdXRob3I+U2NobWlkdCwgQzwvYXV0aG9y
PjxhdXRob3I+SHVtcGhyZXksIEMgPC9hdXRob3I+PC9hdXRob3JzPjwvY29udHJpYnV0b3JzPjx0
aXRsZXM+PHRpdGxlPjxzdHlsZSBmYWNlPSJub3JtYWwiIGZvbnQ9ImRlZmF1bHQiIHNpemU9IjEw
MCUiPkludGVyYWN0aXZlIGVmZmVjdHMgb2YgY2xpbWF0ZSBjaGFuZ2UgYW5kIGV1dHJvcGhpY2F0
aW9uIG9uIHRoZSBkaW5vZmxhZ2VsbGF0ZSBiZWFyaW5nIGJlbnRoaWMgZm9yYW1pbmlmZXJhIDwv
c3R5bGU+PHN0eWxlIGZhY2U9Iml0YWxpYyIgZm9udD0iZGVmYXVsdCIgc2l6ZT0iMTAwJSI+TWFy
Z2lub3BvcmEgdmVydGVicmFsaXM8L3N0eWxlPjwvdGl0bGU+PHNlY29uZGFyeS10aXRsZT5Db3Jh
bCBSZWVmczwvc2Vjb25kYXJ5LXRpdGxlPjwvdGl0bGVzPjxwZXJpb2RpY2FsPjxmdWxsLXRpdGxl
PkNvcmFsIFJlZWZzPC9mdWxsLXRpdGxlPjwvcGVyaW9kaWNhbD48cGFnZXM+NDAxLTQxNDwvcGFn
ZXM+PHZvbHVtZT4zMTwvdm9sdW1lPjxkYXRlcz48eWVhcj4yMDEyPC95ZWFyPjwvZGF0ZXM+PHVy
bHM+PHBkZi11cmxzPjx1cmw+ZmlsZTovL0M6XERvY3VtZW50cyBhbmQgU2V0dGluZ3Ncc3V0aGlj
a2VcTXkgRG9jdW1lbnRzXHBkZiBwYXBlcnNcT3duIFBhcGVyc1xVdGhpY2tlIGV0IGFsIE1hcmdp
bm9wb3JhIENvcmFsIFJlZWZzIDIwMTIucGRmPC91cmw+PC9wZGYtdXJscz48L3VybHM+PC9yZWNv
cmQ+PC9DaXRlPjwvRW5kTm90ZT4A
</w:fldData>
        </w:fldChar>
      </w:r>
      <w:r w:rsidR="008306BF">
        <w:instrText xml:space="preserve"> ADDIN EN.CITE </w:instrText>
      </w:r>
      <w:r w:rsidR="008306BF">
        <w:fldChar w:fldCharType="begin">
          <w:fldData xml:space="preserve">PEVuZE5vdGU+PENpdGU+PEF1dGhvcj5SZXltb25kPC9BdXRob3I+PFllYXI+MjAxMTwvWWVhcj48
UmVjTnVtPjMyMjg8L1JlY051bT48RGlzcGxheVRleHQ+KFJleW1vbmQgZXQgYWwuIDIwMTEsIFV0
aGlja2UgZXQgYWwuIDIwMTIpPC9EaXNwbGF5VGV4dD48cmVjb3JkPjxyZWMtbnVtYmVyPjMyMjg8
L3JlYy1udW1iZXI+PGZvcmVpZ24ta2V5cz48a2V5IGFwcD0iRU4iIGRiLWlkPSJzMHhlMDA5cjZ0
cHdkdGUyNTJ0eHM5djI1NWQ5dnJ4OWVkdnQiPjMyMjg8L2tleT48L2ZvcmVpZ24ta2V5cz48cmVm
LXR5cGUgbmFtZT0iSm91cm5hbCBBcnRpY2xlIj4xNzwvcmVmLXR5cGU+PGNvbnRyaWJ1dG9ycz48
YXV0aG9ycz48YXV0aG9yPlJleW1vbmQsIEMuIEUuPC9hdXRob3I+PGF1dGhvcj5VdGhpY2tlLCBT
LjwvYXV0aG9yPjxhdXRob3I+UGFuZG9sZmksIEouTS48L2F1dGhvcj48L2F1dGhvcnM+PC9jb250
cmlidXRvcnM+PHRpdGxlcz48dGl0bGU+PHN0eWxlIGZhY2U9Im5vcm1hbCIgZm9udD0iZGVmYXVs
dCIgc2l6ZT0iMTAwJSI+SW5oaWJpdGVkIGdyb3d0aCBpbiB0aGUgcGhvdG9zeW1iaW9udC1iZWFy
aW5nIGZvcmFtaW5pZmVyIDwvc3R5bGU+PHN0eWxlIGZhY2U9Iml0YWxpYyIgZm9udD0iZGVmYXVs
dCIgc2l6ZT0iMTAwJSI+TWFyZ2lub3BvcmEgdmVydGVicmFsaXM8L3N0eWxlPjxzdHlsZSBmYWNl
PSJub3JtYWwiIGZvbnQ9ImRlZmF1bHQiIHNpemU9IjEwMCUiPiBmcm9tIHRoZSBuZWFyc2hvcmUg
R3JlYXQgQmFycmllciBSZWVmLCBBdXN0cmFsaWE8L3N0eWxlPjwvdGl0bGU+PHNlY29uZGFyeS10
aXRsZT5NYXJpbmUgRWNvbG9neSBQcm9ncmVzcyBTZXJpZXM8L3NlY29uZGFyeS10aXRsZT48L3Rp
dGxlcz48cGVyaW9kaWNhbD48ZnVsbC10aXRsZT5NYXJpbmUgRWNvbG9neSBQcm9ncmVzcyBTZXJp
ZXM8L2Z1bGwtdGl0bGU+PC9wZXJpb2RpY2FsPjxwYWdlcz45Ny0xMDk8L3BhZ2VzPjx2b2x1bWU+
NDM1PC92b2x1bWU+PGRhdGVzPjx5ZWFyPjIwMTE8L3llYXI+PHB1Yi1kYXRlcz48ZGF0ZT5BdWd1
c3QgMjIsIDIwMTE8L2RhdGU+PC9wdWItZGF0ZXM+PC9kYXRlcz48dXJscz48cmVsYXRlZC11cmxz
Pjx1cmw+aHR0cDovL3d3dy5pbnQtcmVzLmNvbS9hYnN0cmFjdHMvbWVwcy92NDM1L3A5Ny0xMDkv
IDwvdXJsPjwvcmVsYXRlZC11cmxzPjxwZGYtdXJscz48dXJsPmZpbGU6Ly9DOlxEb2N1bWVudHMg
YW5kIFNldHRpbmdzXHN1dGhpY2tlXE15IERvY3VtZW50c1xwZGYgcGFwZXJzXE93biBQYXBlcnNc
UmV5bW9uZCBldCBhbCBNRVBTIDIwMTEucGRmPC91cmw+PC9wZGYtdXJscz48L3VybHM+PGVsZWN0
cm9uaWMtcmVzb3VyY2UtbnVtPjEwLjMzNTQvbWVwczA5MTcyPC9lbGVjdHJvbmljLXJlc291cmNl
LW51bT48L3JlY29yZD48L0NpdGU+PENpdGU+PEF1dGhvcj5VdGhpY2tlPC9BdXRob3I+PFllYXI+
MjAxMjwvWWVhcj48UmVjTnVtPjMzMTg8L1JlY051bT48cmVjb3JkPjxyZWMtbnVtYmVyPjMzMTg8
L3JlYy1udW1iZXI+PGZvcmVpZ24ta2V5cz48a2V5IGFwcD0iRU4iIGRiLWlkPSJzMHhlMDA5cjZ0
cHdkdGUyNTJ0eHM5djI1NWQ5dnJ4OWVkdnQiPjMzMTg8L2tleT48L2ZvcmVpZ24ta2V5cz48cmVm
LXR5cGUgbmFtZT0iSm91cm5hbCBBcnRpY2xlIj4xNzwvcmVmLXR5cGU+PGNvbnRyaWJ1dG9ycz48
YXV0aG9ycz48YXV0aG9yPlV0aGlja2UsIFMuPC9hdXRob3I+PGF1dGhvcj5Wb2dlbCwgTi48L2F1
dGhvcj48YXV0aG9yPkRveWxlLCBKLjwvYXV0aG9yPjxhdXRob3I+U2NobWlkdCwgQzwvYXV0aG9y
PjxhdXRob3I+SHVtcGhyZXksIEMgPC9hdXRob3I+PC9hdXRob3JzPjwvY29udHJpYnV0b3JzPjx0
aXRsZXM+PHRpdGxlPjxzdHlsZSBmYWNlPSJub3JtYWwiIGZvbnQ9ImRlZmF1bHQiIHNpemU9IjEw
MCUiPkludGVyYWN0aXZlIGVmZmVjdHMgb2YgY2xpbWF0ZSBjaGFuZ2UgYW5kIGV1dHJvcGhpY2F0
aW9uIG9uIHRoZSBkaW5vZmxhZ2VsbGF0ZSBiZWFyaW5nIGJlbnRoaWMgZm9yYW1pbmlmZXJhIDwv
c3R5bGU+PHN0eWxlIGZhY2U9Iml0YWxpYyIgZm9udD0iZGVmYXVsdCIgc2l6ZT0iMTAwJSI+TWFy
Z2lub3BvcmEgdmVydGVicmFsaXM8L3N0eWxlPjwvdGl0bGU+PHNlY29uZGFyeS10aXRsZT5Db3Jh
bCBSZWVmczwvc2Vjb25kYXJ5LXRpdGxlPjwvdGl0bGVzPjxwZXJpb2RpY2FsPjxmdWxsLXRpdGxl
PkNvcmFsIFJlZWZzPC9mdWxsLXRpdGxlPjwvcGVyaW9kaWNhbD48cGFnZXM+NDAxLTQxNDwvcGFn
ZXM+PHZvbHVtZT4zMTwvdm9sdW1lPjxkYXRlcz48eWVhcj4yMDEyPC95ZWFyPjwvZGF0ZXM+PHVy
bHM+PHBkZi11cmxzPjx1cmw+ZmlsZTovL0M6XERvY3VtZW50cyBhbmQgU2V0dGluZ3Ncc3V0aGlj
a2VcTXkgRG9jdW1lbnRzXHBkZiBwYXBlcnNcT3duIFBhcGVyc1xVdGhpY2tlIGV0IGFsIE1hcmdp
bm9wb3JhIENvcmFsIFJlZWZzIDIwMTIucGRmPC91cmw+PC9wZGYtdXJscz48L3VybHM+PC9yZWNv
cmQ+PC9DaXRlPjwvRW5kTm90ZT4A
</w:fldData>
        </w:fldChar>
      </w:r>
      <w:r w:rsidR="008306BF">
        <w:instrText xml:space="preserve"> ADDIN EN.CITE.DATA </w:instrText>
      </w:r>
      <w:r w:rsidR="008306BF">
        <w:fldChar w:fldCharType="end"/>
      </w:r>
      <w:r w:rsidR="008306BF">
        <w:fldChar w:fldCharType="separate"/>
      </w:r>
      <w:r w:rsidR="008306BF">
        <w:rPr>
          <w:noProof/>
        </w:rPr>
        <w:t>(</w:t>
      </w:r>
      <w:hyperlink w:anchor="_ENREF_3" w:tooltip="Reymond, 2011 #3228" w:history="1">
        <w:r w:rsidR="008306BF">
          <w:rPr>
            <w:noProof/>
          </w:rPr>
          <w:t xml:space="preserve">Reymond </w:t>
        </w:r>
        <w:r w:rsidR="008306BF" w:rsidRPr="003551FE">
          <w:rPr>
            <w:i/>
            <w:noProof/>
          </w:rPr>
          <w:t>et al.</w:t>
        </w:r>
        <w:r w:rsidR="008306BF">
          <w:rPr>
            <w:noProof/>
          </w:rPr>
          <w:t xml:space="preserve"> 2011</w:t>
        </w:r>
      </w:hyperlink>
      <w:r w:rsidR="008306BF">
        <w:rPr>
          <w:noProof/>
        </w:rPr>
        <w:t xml:space="preserve">, </w:t>
      </w:r>
      <w:hyperlink w:anchor="_ENREF_7" w:tooltip="Uthicke, 2012 #3318" w:history="1">
        <w:r w:rsidR="008306BF">
          <w:rPr>
            <w:noProof/>
          </w:rPr>
          <w:t xml:space="preserve">Uthicke </w:t>
        </w:r>
        <w:r w:rsidR="008306BF" w:rsidRPr="003551FE">
          <w:rPr>
            <w:i/>
            <w:noProof/>
          </w:rPr>
          <w:t>et al</w:t>
        </w:r>
        <w:r w:rsidR="008306BF">
          <w:rPr>
            <w:noProof/>
          </w:rPr>
          <w:t>. 2012</w:t>
        </w:r>
      </w:hyperlink>
      <w:r w:rsidR="0023157C">
        <w:rPr>
          <w:noProof/>
        </w:rPr>
        <w:t>b</w:t>
      </w:r>
      <w:r w:rsidR="008306BF">
        <w:rPr>
          <w:noProof/>
        </w:rPr>
        <w:t>)</w:t>
      </w:r>
      <w:r w:rsidR="008306BF">
        <w:fldChar w:fldCharType="end"/>
      </w:r>
      <w:r w:rsidR="008306BF">
        <w:t xml:space="preserve">. </w:t>
      </w:r>
      <w:r>
        <w:t xml:space="preserve">The susceptibility of foraminifera to the effects of runoff has been previously demonstrated in the Whitsunday Region where sediment cores revealed </w:t>
      </w:r>
      <w:r w:rsidRPr="00737286">
        <w:t xml:space="preserve">foraminiferal </w:t>
      </w:r>
      <w:r w:rsidR="00FD78F2">
        <w:t>assemblages</w:t>
      </w:r>
      <w:r w:rsidR="00FD78F2" w:rsidRPr="00737286">
        <w:t xml:space="preserve"> </w:t>
      </w:r>
      <w:r>
        <w:t>that had been historically persistent underwent a marked change</w:t>
      </w:r>
      <w:r w:rsidR="00FD78F2">
        <w:t>s</w:t>
      </w:r>
      <w:r>
        <w:t xml:space="preserve"> that coincided with the onset of </w:t>
      </w:r>
      <w:r w:rsidRPr="00737286">
        <w:t xml:space="preserve">anthropogenic </w:t>
      </w:r>
      <w:r>
        <w:t xml:space="preserve">changes within the catchment </w:t>
      </w:r>
      <w:r w:rsidRPr="00737286">
        <w:t xml:space="preserve">starting ~150 years ago (Tager </w:t>
      </w:r>
      <w:r w:rsidRPr="00737286">
        <w:rPr>
          <w:i/>
        </w:rPr>
        <w:t>et al.</w:t>
      </w:r>
      <w:r w:rsidRPr="00737286">
        <w:t xml:space="preserve"> 2010, Uthicke </w:t>
      </w:r>
      <w:r w:rsidRPr="00737286">
        <w:rPr>
          <w:i/>
        </w:rPr>
        <w:t>et al.</w:t>
      </w:r>
      <w:r w:rsidRPr="00737286">
        <w:t xml:space="preserve"> 2012a). </w:t>
      </w:r>
      <w:r w:rsidR="0023157C">
        <w:t>Similarly, the FORAM index at Christmas Is</w:t>
      </w:r>
      <w:r w:rsidR="00FD78F2">
        <w:t>.</w:t>
      </w:r>
      <w:r w:rsidR="0023157C">
        <w:t xml:space="preserve"> was reduced after human settlement, with the largest changes observed where human population density was high </w:t>
      </w:r>
      <w:r w:rsidR="0023157C">
        <w:fldChar w:fldCharType="begin"/>
      </w:r>
      <w:r w:rsidR="0023157C">
        <w:instrText xml:space="preserve"> ADDIN EN.CITE &lt;EndNote&gt;&lt;Cite&gt;&lt;Author&gt;Carilli&lt;/Author&gt;&lt;Year&gt;2012&lt;/Year&gt;&lt;RecNum&gt;3461&lt;/RecNum&gt;&lt;DisplayText&gt;(Carilli and Walsh 2012)&lt;/DisplayText&gt;&lt;record&gt;&lt;rec-number&gt;3461&lt;/rec-number&gt;&lt;foreign-keys&gt;&lt;key app="EN" db-id="s0xe009r6tpwdte252txs9v255d9vrx9edvt"&gt;3461&lt;/key&gt;&lt;/foreign-keys&gt;&lt;ref-type name="Journal Article"&gt;17&lt;/ref-type&gt;&lt;contributors&gt;&lt;authors&gt;&lt;author&gt;Carilli, J.&lt;/author&gt;&lt;author&gt;Walsh, S.&lt;/author&gt;&lt;/authors&gt;&lt;/contributors&gt;&lt;titles&gt;&lt;title&gt;Benthic foraminiferal assemblages from Kiritimati (Christmas) Island indicate human-mediated nutrification has occurred over the scale of decades&lt;/title&gt;&lt;secondary-title&gt;Marine Ecology Progress Series&lt;/secondary-title&gt;&lt;/titles&gt;&lt;periodical&gt;&lt;full-title&gt;Marine Ecology Progress Series&lt;/full-title&gt;&lt;/periodical&gt;&lt;pages&gt;87-99&lt;/pages&gt;&lt;volume&gt;456&lt;/volume&gt;&lt;dates&gt;&lt;year&gt;2012&lt;/year&gt;&lt;pub-dates&gt;&lt;date&gt;June 07, 2012&lt;/date&gt;&lt;/pub-dates&gt;&lt;/dates&gt;&lt;urls&gt;&lt;related-urls&gt;&lt;url&gt;http://www.int-res.com/abstracts/meps/v456/p87-99/ &lt;/url&gt;&lt;/related-urls&gt;&lt;pdf-urls&gt;&lt;url&gt;file://C:\Documents and Settings\suthicke\My Documents\pdf papers\Carilli and Walsh MEPS 2012.pdf&lt;/url&gt;&lt;/pdf-urls&gt;&lt;/urls&gt;&lt;electronic-resource-num&gt;10.3354/meps09684&lt;/electronic-resource-num&gt;&lt;/record&gt;&lt;/Cite&gt;&lt;/EndNote&gt;</w:instrText>
      </w:r>
      <w:r w:rsidR="0023157C">
        <w:fldChar w:fldCharType="separate"/>
      </w:r>
      <w:r w:rsidR="0023157C">
        <w:rPr>
          <w:noProof/>
        </w:rPr>
        <w:t>(</w:t>
      </w:r>
      <w:hyperlink w:anchor="_ENREF_1" w:tooltip="Carilli, 2012 #3461" w:history="1">
        <w:r w:rsidR="0023157C">
          <w:rPr>
            <w:noProof/>
          </w:rPr>
          <w:t>Carilli and Walsh 2012</w:t>
        </w:r>
      </w:hyperlink>
      <w:r w:rsidR="0023157C">
        <w:rPr>
          <w:noProof/>
        </w:rPr>
        <w:t>)</w:t>
      </w:r>
      <w:r w:rsidR="0023157C">
        <w:fldChar w:fldCharType="end"/>
      </w:r>
      <w:r w:rsidR="0023157C">
        <w:t xml:space="preserve">. </w:t>
      </w:r>
      <w:r w:rsidRPr="00737286">
        <w:t xml:space="preserve">The </w:t>
      </w:r>
      <w:r>
        <w:t xml:space="preserve">recent </w:t>
      </w:r>
      <w:r w:rsidRPr="00737286">
        <w:t xml:space="preserve">changes in the foraminiferal assemblages </w:t>
      </w:r>
      <w:r w:rsidR="0023157C">
        <w:t xml:space="preserve">of the inshore GBR </w:t>
      </w:r>
      <w:r w:rsidRPr="00737286">
        <w:t>indicate th</w:t>
      </w:r>
      <w:r>
        <w:t>e</w:t>
      </w:r>
      <w:r w:rsidRPr="00737286">
        <w:t xml:space="preserve"> </w:t>
      </w:r>
      <w:r>
        <w:t xml:space="preserve">ongoing and </w:t>
      </w:r>
      <w:r w:rsidRPr="00737286">
        <w:t>widespread</w:t>
      </w:r>
      <w:r>
        <w:t xml:space="preserve"> selective pressures </w:t>
      </w:r>
      <w:r w:rsidR="00251C55">
        <w:t xml:space="preserve">consistent with </w:t>
      </w:r>
      <w:r w:rsidR="004B0299">
        <w:t>observed increases in</w:t>
      </w:r>
      <w:r w:rsidR="00251C55">
        <w:t xml:space="preserve"> turbidity and </w:t>
      </w:r>
      <w:r w:rsidR="004B0299">
        <w:t xml:space="preserve">NOx </w:t>
      </w:r>
      <w:r>
        <w:t xml:space="preserve">. </w:t>
      </w:r>
    </w:p>
    <w:p w:rsidR="001A2999" w:rsidRDefault="001A2999" w:rsidP="001A2999"/>
    <w:p w:rsidR="008306BF" w:rsidRDefault="001A2999" w:rsidP="001A2999">
      <w:pPr>
        <w:rPr>
          <w:color w:val="000000" w:themeColor="text1"/>
        </w:rPr>
      </w:pPr>
      <w:r w:rsidRPr="009E7457">
        <w:rPr>
          <w:color w:val="000000" w:themeColor="text1"/>
        </w:rPr>
        <w:t xml:space="preserve">The general responses of coral reef communities to </w:t>
      </w:r>
      <w:r>
        <w:rPr>
          <w:color w:val="000000" w:themeColor="text1"/>
        </w:rPr>
        <w:t>water quality</w:t>
      </w:r>
      <w:r w:rsidRPr="009E7457">
        <w:rPr>
          <w:color w:val="000000" w:themeColor="text1"/>
        </w:rPr>
        <w:t xml:space="preserve"> are relatively well understood (</w:t>
      </w:r>
      <w:r>
        <w:rPr>
          <w:color w:val="000000" w:themeColor="text1"/>
        </w:rPr>
        <w:t xml:space="preserve">recently reviewed in Schaffelke </w:t>
      </w:r>
      <w:r w:rsidRPr="0092659B">
        <w:rPr>
          <w:i/>
          <w:color w:val="000000" w:themeColor="text1"/>
        </w:rPr>
        <w:t>et al.</w:t>
      </w:r>
      <w:r>
        <w:rPr>
          <w:color w:val="000000" w:themeColor="text1"/>
        </w:rPr>
        <w:t xml:space="preserve"> 2013) and contribute to the compositional differences that occur along environmental gradients in the inshore GBR (Done 1982, van Woesik and Done 1997, </w:t>
      </w:r>
      <w:r>
        <w:rPr>
          <w:color w:val="000000" w:themeColor="text1"/>
        </w:rPr>
        <w:lastRenderedPageBreak/>
        <w:t xml:space="preserve">van Woesik 1999, Fabricius </w:t>
      </w:r>
      <w:r w:rsidRPr="0092659B">
        <w:rPr>
          <w:i/>
          <w:color w:val="000000" w:themeColor="text1"/>
        </w:rPr>
        <w:t>et al.</w:t>
      </w:r>
      <w:r>
        <w:rPr>
          <w:color w:val="000000" w:themeColor="text1"/>
        </w:rPr>
        <w:t xml:space="preserve"> 2005, De’ath and Fabricius 2008, Browne </w:t>
      </w:r>
      <w:r w:rsidRPr="0092659B">
        <w:rPr>
          <w:i/>
          <w:color w:val="000000" w:themeColor="text1"/>
        </w:rPr>
        <w:t>et al</w:t>
      </w:r>
      <w:r>
        <w:rPr>
          <w:color w:val="000000" w:themeColor="text1"/>
        </w:rPr>
        <w:t xml:space="preserve">. 2010, De’ath and Fabricius 2010, Thompson </w:t>
      </w:r>
      <w:r w:rsidRPr="0092659B">
        <w:rPr>
          <w:i/>
          <w:color w:val="000000" w:themeColor="text1"/>
        </w:rPr>
        <w:t>et al.</w:t>
      </w:r>
      <w:r>
        <w:rPr>
          <w:color w:val="000000" w:themeColor="text1"/>
        </w:rPr>
        <w:t xml:space="preserve"> 2010, Uthicke </w:t>
      </w:r>
      <w:r w:rsidRPr="0092659B">
        <w:rPr>
          <w:i/>
          <w:color w:val="000000" w:themeColor="text1"/>
        </w:rPr>
        <w:t>et al</w:t>
      </w:r>
      <w:r>
        <w:rPr>
          <w:color w:val="000000" w:themeColor="text1"/>
        </w:rPr>
        <w:t xml:space="preserve">. 2010, Browne </w:t>
      </w:r>
      <w:r w:rsidRPr="0092659B">
        <w:rPr>
          <w:i/>
          <w:color w:val="000000" w:themeColor="text1"/>
        </w:rPr>
        <w:t>et al</w:t>
      </w:r>
      <w:r>
        <w:rPr>
          <w:color w:val="000000" w:themeColor="text1"/>
        </w:rPr>
        <w:t xml:space="preserve">. 2012, Fabricius </w:t>
      </w:r>
      <w:r w:rsidRPr="0092659B">
        <w:rPr>
          <w:i/>
          <w:color w:val="000000" w:themeColor="text1"/>
        </w:rPr>
        <w:t>et al</w:t>
      </w:r>
      <w:r w:rsidR="0092659B">
        <w:rPr>
          <w:color w:val="000000" w:themeColor="text1"/>
        </w:rPr>
        <w:t xml:space="preserve">. </w:t>
      </w:r>
      <w:r>
        <w:rPr>
          <w:color w:val="000000" w:themeColor="text1"/>
        </w:rPr>
        <w:t xml:space="preserve">2012). </w:t>
      </w:r>
      <w:r w:rsidRPr="009E7457">
        <w:rPr>
          <w:color w:val="000000" w:themeColor="text1"/>
        </w:rPr>
        <w:t>Simplistically, species that are tolerant to the environmental pressures at a given location are likely to be more abundant</w:t>
      </w:r>
      <w:r>
        <w:rPr>
          <w:color w:val="000000" w:themeColor="text1"/>
        </w:rPr>
        <w:t xml:space="preserve"> </w:t>
      </w:r>
      <w:r w:rsidRPr="009E7457">
        <w:rPr>
          <w:color w:val="000000" w:themeColor="text1"/>
        </w:rPr>
        <w:t>co</w:t>
      </w:r>
      <w:r>
        <w:rPr>
          <w:color w:val="000000" w:themeColor="text1"/>
        </w:rPr>
        <w:t xml:space="preserve">mpared to less-tolerant species. </w:t>
      </w:r>
      <w:r w:rsidRPr="009E7457">
        <w:rPr>
          <w:color w:val="000000" w:themeColor="text1"/>
        </w:rPr>
        <w:t xml:space="preserve">However, the processes shaping biological communities are complex </w:t>
      </w:r>
      <w:r>
        <w:rPr>
          <w:color w:val="000000" w:themeColor="text1"/>
        </w:rPr>
        <w:t>due to</w:t>
      </w:r>
      <w:r w:rsidRPr="009E7457">
        <w:rPr>
          <w:color w:val="000000" w:themeColor="text1"/>
        </w:rPr>
        <w:t xml:space="preserve"> interactions between environmental </w:t>
      </w:r>
      <w:r>
        <w:rPr>
          <w:color w:val="000000" w:themeColor="text1"/>
        </w:rPr>
        <w:t xml:space="preserve">variables, other organisms and the effects of </w:t>
      </w:r>
      <w:r w:rsidRPr="009E7457">
        <w:rPr>
          <w:color w:val="000000" w:themeColor="text1"/>
        </w:rPr>
        <w:t>past disturbance</w:t>
      </w:r>
      <w:r>
        <w:rPr>
          <w:color w:val="000000" w:themeColor="text1"/>
        </w:rPr>
        <w:t xml:space="preserve">s events. </w:t>
      </w:r>
      <w:r w:rsidRPr="00B91BC1">
        <w:rPr>
          <w:color w:val="000000" w:themeColor="text1"/>
        </w:rPr>
        <w:t xml:space="preserve">In contrast to the relatively short life span of </w:t>
      </w:r>
      <w:r>
        <w:rPr>
          <w:color w:val="000000" w:themeColor="text1"/>
        </w:rPr>
        <w:t>f</w:t>
      </w:r>
      <w:r w:rsidRPr="00B91BC1">
        <w:rPr>
          <w:color w:val="000000" w:themeColor="text1"/>
        </w:rPr>
        <w:t>oraminifera</w:t>
      </w:r>
      <w:r>
        <w:rPr>
          <w:color w:val="000000" w:themeColor="text1"/>
        </w:rPr>
        <w:t>,</w:t>
      </w:r>
      <w:r w:rsidRPr="00B91BC1">
        <w:rPr>
          <w:color w:val="000000" w:themeColor="text1"/>
        </w:rPr>
        <w:t xml:space="preserve"> corals are long lived and so coral community composition naturally reflects the cumulative result of selective pressures over longer time frames. </w:t>
      </w:r>
    </w:p>
    <w:p w:rsidR="008306BF" w:rsidRDefault="008306BF" w:rsidP="001A2999">
      <w:pPr>
        <w:rPr>
          <w:color w:val="000000" w:themeColor="text1"/>
        </w:rPr>
      </w:pPr>
    </w:p>
    <w:p w:rsidR="0039647B" w:rsidRDefault="001A2999" w:rsidP="005A1587">
      <w:pPr>
        <w:rPr>
          <w:color w:val="000000" w:themeColor="text1"/>
        </w:rPr>
      </w:pPr>
      <w:r>
        <w:rPr>
          <w:color w:val="000000" w:themeColor="text1"/>
        </w:rPr>
        <w:t xml:space="preserve">For corals to persist in a location requires that they are able to survive extremes in environmental conditions but also maintain a competitive ability during periods of more moderate conditions. In addition, corals are subject to acute disturbance events such as cyclones, crown-of-thorns seastar (COTS) outbreaks or thermal bleaching events. </w:t>
      </w:r>
      <w:r>
        <w:t xml:space="preserve">Since MMP surveys began in </w:t>
      </w:r>
      <w:r w:rsidRPr="00294C55">
        <w:t xml:space="preserve">2005 </w:t>
      </w:r>
      <w:r>
        <w:t>acute</w:t>
      </w:r>
      <w:r w:rsidRPr="00294C55">
        <w:t xml:space="preserve"> disturbance events</w:t>
      </w:r>
      <w:r>
        <w:t xml:space="preserve"> causing loss of coral cover have included thermal bleaching (Fitzroy Region 2006), Cyclone Larry (Wet Tropics and Burdekin regions 2006), Cyclone Ului (Whitsunday Region 2010), Cyclone Tasha (Wet Tropics 2011), Cyclone Yasi (Wet Tropics and Burdekin regions 2011), sub-cyclonic storms (Barron Daintree sub-region 2009)., Burdekin 2009, Fitzroy 2008, 2010, 2013) and COTS (Wet Tropics 2012,</w:t>
      </w:r>
      <w:r w:rsidR="002C1B37">
        <w:t xml:space="preserve"> </w:t>
      </w:r>
      <w:r>
        <w:t xml:space="preserve">2013). Direct exposure to low salinity flood waters also reduced coral cover at some reefs at 2m depths in the Fitzroy Region in 2011. </w:t>
      </w:r>
      <w:r w:rsidR="005A1587">
        <w:t xml:space="preserve">The frequency and severity of these disturbances must be considered in our interpretation of coral community condition. </w:t>
      </w:r>
      <w:r w:rsidRPr="002D7D23">
        <w:rPr>
          <w:color w:val="000000" w:themeColor="text1"/>
        </w:rPr>
        <w:t xml:space="preserve">While these impacts </w:t>
      </w:r>
      <w:r w:rsidRPr="002D7D23">
        <w:rPr>
          <w:i/>
          <w:color w:val="000000" w:themeColor="text1"/>
        </w:rPr>
        <w:t>per se</w:t>
      </w:r>
      <w:r w:rsidRPr="002D7D23">
        <w:rPr>
          <w:color w:val="000000" w:themeColor="text1"/>
        </w:rPr>
        <w:t xml:space="preserve"> do not constitute a loss of resilience, coral cover is included in our assessment of coral community resilience primarily as an indicator of the availability of brood</w:t>
      </w:r>
      <w:r w:rsidR="00BA0752">
        <w:rPr>
          <w:color w:val="000000" w:themeColor="text1"/>
        </w:rPr>
        <w:t>-</w:t>
      </w:r>
      <w:r w:rsidRPr="002D7D23">
        <w:rPr>
          <w:color w:val="000000" w:themeColor="text1"/>
        </w:rPr>
        <w:t xml:space="preserve">stock for </w:t>
      </w:r>
      <w:r>
        <w:rPr>
          <w:color w:val="000000" w:themeColor="text1"/>
        </w:rPr>
        <w:t>the recovery process</w:t>
      </w:r>
      <w:r w:rsidRPr="002D7D23">
        <w:rPr>
          <w:color w:val="000000" w:themeColor="text1"/>
        </w:rPr>
        <w:t xml:space="preserve">. </w:t>
      </w:r>
      <w:r w:rsidR="00D52BE6">
        <w:rPr>
          <w:color w:val="000000" w:themeColor="text1"/>
        </w:rPr>
        <w:t>It is very likely that the prolonged impact of acute disturbances on coral cover compared to any influences on water quality contribute to discrepancies between trends in the water quality index and coral health index.</w:t>
      </w:r>
    </w:p>
    <w:p w:rsidR="005A1587" w:rsidRDefault="005A1587" w:rsidP="005A1587">
      <w:pPr>
        <w:rPr>
          <w:color w:val="000000" w:themeColor="text1"/>
        </w:rPr>
      </w:pPr>
    </w:p>
    <w:p w:rsidR="001A2999" w:rsidRDefault="001A2999" w:rsidP="001A2999">
      <w:pPr>
        <w:rPr>
          <w:color w:val="000000" w:themeColor="text1"/>
        </w:rPr>
      </w:pPr>
      <w:r w:rsidRPr="002D7D23">
        <w:rPr>
          <w:color w:val="000000" w:themeColor="text1"/>
        </w:rPr>
        <w:t>Of more concern is that</w:t>
      </w:r>
      <w:r>
        <w:rPr>
          <w:color w:val="000000" w:themeColor="text1"/>
        </w:rPr>
        <w:t xml:space="preserve"> </w:t>
      </w:r>
      <w:r w:rsidRPr="002D7D23">
        <w:rPr>
          <w:color w:val="000000" w:themeColor="text1"/>
        </w:rPr>
        <w:t>the resilience indicators</w:t>
      </w:r>
      <w:r>
        <w:rPr>
          <w:color w:val="000000" w:themeColor="text1"/>
        </w:rPr>
        <w:t>:</w:t>
      </w:r>
      <w:r w:rsidRPr="002D7D23">
        <w:rPr>
          <w:color w:val="000000" w:themeColor="text1"/>
        </w:rPr>
        <w:t xml:space="preserve"> cover of macroalgae, juvenile density and rate of cover increase</w:t>
      </w:r>
      <w:r>
        <w:rPr>
          <w:color w:val="000000" w:themeColor="text1"/>
        </w:rPr>
        <w:t>, along with the number of coral larvae settling to tiles</w:t>
      </w:r>
      <w:r w:rsidRPr="002D7D23">
        <w:rPr>
          <w:color w:val="000000" w:themeColor="text1"/>
        </w:rPr>
        <w:t xml:space="preserve"> </w:t>
      </w:r>
      <w:r>
        <w:rPr>
          <w:color w:val="000000" w:themeColor="text1"/>
        </w:rPr>
        <w:t>have c</w:t>
      </w:r>
      <w:r w:rsidRPr="002D7D23">
        <w:rPr>
          <w:color w:val="000000" w:themeColor="text1"/>
        </w:rPr>
        <w:t>ollectively</w:t>
      </w:r>
      <w:r>
        <w:rPr>
          <w:color w:val="000000" w:themeColor="text1"/>
        </w:rPr>
        <w:t xml:space="preserve"> remained stable at low levels or declined over recent years</w:t>
      </w:r>
      <w:r w:rsidRPr="002D7D23">
        <w:rPr>
          <w:color w:val="000000" w:themeColor="text1"/>
        </w:rPr>
        <w:t xml:space="preserve">. </w:t>
      </w:r>
      <w:r w:rsidR="005A1587">
        <w:rPr>
          <w:color w:val="000000" w:themeColor="text1"/>
        </w:rPr>
        <w:t>Within our data</w:t>
      </w:r>
      <w:r w:rsidR="0039647B">
        <w:rPr>
          <w:color w:val="000000" w:themeColor="text1"/>
        </w:rPr>
        <w:t>,</w:t>
      </w:r>
      <w:r w:rsidR="005A1587">
        <w:rPr>
          <w:color w:val="000000" w:themeColor="text1"/>
        </w:rPr>
        <w:t xml:space="preserve"> we interpret the following observations as implicating</w:t>
      </w:r>
      <w:r w:rsidRPr="003668DD">
        <w:rPr>
          <w:color w:val="000000" w:themeColor="text1"/>
        </w:rPr>
        <w:t xml:space="preserve"> water quality </w:t>
      </w:r>
      <w:r w:rsidR="005A1587">
        <w:rPr>
          <w:color w:val="000000" w:themeColor="text1"/>
        </w:rPr>
        <w:t>as a</w:t>
      </w:r>
      <w:r w:rsidR="005A1587" w:rsidRPr="003668DD">
        <w:rPr>
          <w:color w:val="000000" w:themeColor="text1"/>
        </w:rPr>
        <w:t xml:space="preserve"> contributing</w:t>
      </w:r>
      <w:r w:rsidRPr="003668DD">
        <w:rPr>
          <w:color w:val="000000" w:themeColor="text1"/>
        </w:rPr>
        <w:t xml:space="preserve"> </w:t>
      </w:r>
      <w:r w:rsidR="005A1587">
        <w:rPr>
          <w:color w:val="000000" w:themeColor="text1"/>
        </w:rPr>
        <w:t xml:space="preserve">factor to </w:t>
      </w:r>
      <w:r w:rsidR="0039647B">
        <w:rPr>
          <w:color w:val="000000" w:themeColor="text1"/>
        </w:rPr>
        <w:t xml:space="preserve">the </w:t>
      </w:r>
      <w:r w:rsidR="005A1587">
        <w:rPr>
          <w:color w:val="000000" w:themeColor="text1"/>
        </w:rPr>
        <w:t>observed</w:t>
      </w:r>
      <w:r w:rsidRPr="003668DD">
        <w:rPr>
          <w:color w:val="000000" w:themeColor="text1"/>
        </w:rPr>
        <w:t xml:space="preserve"> declines in the coral health index</w:t>
      </w:r>
      <w:r>
        <w:rPr>
          <w:color w:val="000000" w:themeColor="text1"/>
        </w:rPr>
        <w:t>:</w:t>
      </w:r>
    </w:p>
    <w:p w:rsidR="001A2999" w:rsidRDefault="001A2999" w:rsidP="001A2999">
      <w:pPr>
        <w:rPr>
          <w:color w:val="000000" w:themeColor="text1"/>
        </w:rPr>
      </w:pPr>
    </w:p>
    <w:p w:rsidR="001A2999" w:rsidRDefault="001A2999" w:rsidP="00E94E33">
      <w:pPr>
        <w:pStyle w:val="ListParagraph"/>
        <w:numPr>
          <w:ilvl w:val="0"/>
          <w:numId w:val="20"/>
        </w:numPr>
        <w:ind w:left="360"/>
        <w:rPr>
          <w:color w:val="000000" w:themeColor="text1"/>
        </w:rPr>
      </w:pPr>
      <w:r w:rsidRPr="00F26E13">
        <w:rPr>
          <w:color w:val="000000" w:themeColor="text1"/>
        </w:rPr>
        <w:t>Firstly, the rate at which coral cover increases during periods free of disturbance is important if coral cover is to be maintained in the long term and at regional scales. The indicator for rate of cover change has shown general declines in most regions. In each region we noted fluctuations in the incidence of coral disease with peaks in disease generally observed in years that included major flooding, which suggests that environmental conditions associated with those floods are stressful for coral c</w:t>
      </w:r>
      <w:r w:rsidR="00540D22">
        <w:rPr>
          <w:color w:val="000000" w:themeColor="text1"/>
        </w:rPr>
        <w:t xml:space="preserve">ommunities. This is supported by studies indicating that higher availability of nutrients and organic matter are associated with higher incidence and severity of coral disease (Bruno </w:t>
      </w:r>
      <w:r w:rsidR="00540D22" w:rsidRPr="003551FE">
        <w:rPr>
          <w:i/>
          <w:color w:val="000000" w:themeColor="text1"/>
        </w:rPr>
        <w:t>et al.</w:t>
      </w:r>
      <w:r w:rsidR="00540D22">
        <w:rPr>
          <w:color w:val="000000" w:themeColor="text1"/>
        </w:rPr>
        <w:t xml:space="preserve"> 2003, Haapkyl</w:t>
      </w:r>
      <w:r w:rsidR="00540D22">
        <w:rPr>
          <w:rFonts w:cs="Arial"/>
          <w:color w:val="000000" w:themeColor="text1"/>
        </w:rPr>
        <w:t>ä</w:t>
      </w:r>
      <w:r w:rsidR="00540D22">
        <w:rPr>
          <w:color w:val="000000" w:themeColor="text1"/>
        </w:rPr>
        <w:t xml:space="preserve"> </w:t>
      </w:r>
      <w:r w:rsidR="00540D22" w:rsidRPr="003551FE">
        <w:rPr>
          <w:i/>
          <w:color w:val="000000" w:themeColor="text1"/>
        </w:rPr>
        <w:t>et al</w:t>
      </w:r>
      <w:r w:rsidR="00540D22">
        <w:rPr>
          <w:color w:val="000000" w:themeColor="text1"/>
        </w:rPr>
        <w:t xml:space="preserve">. 2011, Vega Thurber </w:t>
      </w:r>
      <w:r w:rsidR="00540D22" w:rsidRPr="003551FE">
        <w:rPr>
          <w:i/>
          <w:color w:val="000000" w:themeColor="text1"/>
        </w:rPr>
        <w:t>et al.</w:t>
      </w:r>
      <w:r w:rsidR="00540D22">
        <w:rPr>
          <w:color w:val="000000" w:themeColor="text1"/>
        </w:rPr>
        <w:t xml:space="preserve"> 2013). </w:t>
      </w:r>
      <w:r w:rsidR="00540D22">
        <w:rPr>
          <w:color w:val="000000" w:themeColor="text1"/>
        </w:rPr>
        <w:br/>
      </w:r>
      <w:r w:rsidR="00F26E13" w:rsidRPr="00F26E13">
        <w:rPr>
          <w:color w:val="000000" w:themeColor="text1"/>
        </w:rPr>
        <w:t>Two exceptions were:</w:t>
      </w:r>
      <w:r w:rsidRPr="00F26E13">
        <w:rPr>
          <w:color w:val="000000" w:themeColor="text1"/>
        </w:rPr>
        <w:t xml:space="preserve"> high levels of white syndrome observed amongst </w:t>
      </w:r>
      <w:r w:rsidRPr="00F26E13">
        <w:rPr>
          <w:i/>
          <w:color w:val="000000" w:themeColor="text1"/>
        </w:rPr>
        <w:t>Acropora</w:t>
      </w:r>
      <w:r w:rsidRPr="00F26E13">
        <w:rPr>
          <w:color w:val="000000" w:themeColor="text1"/>
        </w:rPr>
        <w:t xml:space="preserve"> communities in the Russell-Mulgrave sub-region in 2010 for which we cannot identify a plausible environmental stress</w:t>
      </w:r>
      <w:r w:rsidR="00F26E13" w:rsidRPr="00F26E13">
        <w:rPr>
          <w:color w:val="000000" w:themeColor="text1"/>
        </w:rPr>
        <w:t>or</w:t>
      </w:r>
      <w:r w:rsidRPr="00F26E13">
        <w:rPr>
          <w:color w:val="000000" w:themeColor="text1"/>
        </w:rPr>
        <w:t xml:space="preserve"> and</w:t>
      </w:r>
      <w:r w:rsidR="00F26E13" w:rsidRPr="00F26E13">
        <w:rPr>
          <w:color w:val="000000" w:themeColor="text1"/>
        </w:rPr>
        <w:t>,</w:t>
      </w:r>
      <w:r w:rsidRPr="00F26E13">
        <w:rPr>
          <w:color w:val="000000" w:themeColor="text1"/>
        </w:rPr>
        <w:t xml:space="preserve"> higher incidence of disease in 2005 and 2006 </w:t>
      </w:r>
      <w:r w:rsidR="005979D9">
        <w:rPr>
          <w:color w:val="000000" w:themeColor="text1"/>
        </w:rPr>
        <w:t xml:space="preserve">than in subsequent years </w:t>
      </w:r>
      <w:r w:rsidRPr="00F26E13">
        <w:rPr>
          <w:color w:val="000000" w:themeColor="text1"/>
        </w:rPr>
        <w:t xml:space="preserve">in the Herbert Tully sub-region. The </w:t>
      </w:r>
      <w:r w:rsidR="005979D9">
        <w:rPr>
          <w:color w:val="000000" w:themeColor="text1"/>
        </w:rPr>
        <w:t>observed higher incidence of disease</w:t>
      </w:r>
      <w:r w:rsidRPr="00F26E13">
        <w:rPr>
          <w:color w:val="000000" w:themeColor="text1"/>
        </w:rPr>
        <w:t xml:space="preserve"> in the Herbert Tully sub-region</w:t>
      </w:r>
      <w:r w:rsidR="005979D9">
        <w:rPr>
          <w:color w:val="000000" w:themeColor="text1"/>
        </w:rPr>
        <w:t xml:space="preserve"> is likely due</w:t>
      </w:r>
      <w:r w:rsidR="00166410">
        <w:rPr>
          <w:color w:val="000000" w:themeColor="text1"/>
        </w:rPr>
        <w:t>,</w:t>
      </w:r>
      <w:r w:rsidR="005979D9">
        <w:rPr>
          <w:color w:val="000000" w:themeColor="text1"/>
        </w:rPr>
        <w:t xml:space="preserve"> at least in part</w:t>
      </w:r>
      <w:r w:rsidR="00166410">
        <w:rPr>
          <w:color w:val="000000" w:themeColor="text1"/>
        </w:rPr>
        <w:t>,</w:t>
      </w:r>
      <w:r w:rsidR="005979D9">
        <w:rPr>
          <w:color w:val="000000" w:themeColor="text1"/>
        </w:rPr>
        <w:t xml:space="preserve"> to the reduced number of colonies in this region </w:t>
      </w:r>
      <w:r w:rsidR="007539A7">
        <w:rPr>
          <w:color w:val="000000" w:themeColor="text1"/>
        </w:rPr>
        <w:t>following severe reductions caused by</w:t>
      </w:r>
      <w:r w:rsidR="005979D9">
        <w:rPr>
          <w:color w:val="000000" w:themeColor="text1"/>
        </w:rPr>
        <w:t xml:space="preserve"> Cyclone</w:t>
      </w:r>
      <w:r w:rsidRPr="00F26E13">
        <w:rPr>
          <w:color w:val="000000" w:themeColor="text1"/>
        </w:rPr>
        <w:t xml:space="preserve"> Larry</w:t>
      </w:r>
      <w:r w:rsidR="00F26E13" w:rsidRPr="00F26E13">
        <w:rPr>
          <w:color w:val="000000" w:themeColor="text1"/>
        </w:rPr>
        <w:t xml:space="preserve"> </w:t>
      </w:r>
      <w:r w:rsidR="007539A7">
        <w:rPr>
          <w:color w:val="000000" w:themeColor="text1"/>
        </w:rPr>
        <w:t xml:space="preserve">in early </w:t>
      </w:r>
      <w:r w:rsidR="005979D9">
        <w:rPr>
          <w:color w:val="000000" w:themeColor="text1"/>
        </w:rPr>
        <w:t>200</w:t>
      </w:r>
      <w:r w:rsidR="00BA0752">
        <w:rPr>
          <w:color w:val="000000" w:themeColor="text1"/>
        </w:rPr>
        <w:t>6</w:t>
      </w:r>
      <w:r w:rsidR="007539A7">
        <w:rPr>
          <w:color w:val="000000" w:themeColor="text1"/>
        </w:rPr>
        <w:t>.</w:t>
      </w:r>
      <w:r w:rsidR="00F26E13" w:rsidRPr="00F26E13">
        <w:rPr>
          <w:color w:val="000000" w:themeColor="text1"/>
        </w:rPr>
        <w:t xml:space="preserve"> </w:t>
      </w:r>
    </w:p>
    <w:p w:rsidR="00F26E13" w:rsidRPr="00F26E13" w:rsidRDefault="00F26E13" w:rsidP="00F26E13">
      <w:pPr>
        <w:pStyle w:val="ListParagraph"/>
        <w:ind w:left="360"/>
        <w:rPr>
          <w:color w:val="000000" w:themeColor="text1"/>
        </w:rPr>
      </w:pPr>
    </w:p>
    <w:p w:rsidR="001A2999" w:rsidRDefault="001A2999" w:rsidP="00E94E33">
      <w:pPr>
        <w:pStyle w:val="ListParagraph"/>
        <w:numPr>
          <w:ilvl w:val="0"/>
          <w:numId w:val="20"/>
        </w:numPr>
        <w:ind w:left="360"/>
        <w:rPr>
          <w:color w:val="000000" w:themeColor="text1"/>
        </w:rPr>
      </w:pPr>
      <w:r w:rsidRPr="00DD7DA1">
        <w:rPr>
          <w:color w:val="000000" w:themeColor="text1"/>
        </w:rPr>
        <w:t xml:space="preserve">Secondly, </w:t>
      </w:r>
      <w:r>
        <w:rPr>
          <w:color w:val="000000" w:themeColor="text1"/>
        </w:rPr>
        <w:t>m</w:t>
      </w:r>
      <w:r w:rsidRPr="00DD7DA1">
        <w:rPr>
          <w:color w:val="000000" w:themeColor="text1"/>
        </w:rPr>
        <w:t>acroalgae generally benefit from increased nutrient availability due to runoff (e.g.</w:t>
      </w:r>
      <w:r>
        <w:rPr>
          <w:color w:val="000000" w:themeColor="text1"/>
        </w:rPr>
        <w:t>,</w:t>
      </w:r>
      <w:r w:rsidRPr="00DD7DA1">
        <w:rPr>
          <w:color w:val="000000" w:themeColor="text1"/>
        </w:rPr>
        <w:t xml:space="preserve"> Schaffelke </w:t>
      </w:r>
      <w:r w:rsidRPr="0092659B">
        <w:rPr>
          <w:i/>
          <w:color w:val="000000" w:themeColor="text1"/>
        </w:rPr>
        <w:t>et al.</w:t>
      </w:r>
      <w:r w:rsidRPr="00DD7DA1">
        <w:rPr>
          <w:color w:val="000000" w:themeColor="text1"/>
        </w:rPr>
        <w:t xml:space="preserve"> 2005) and, as coral competitors, supress both coral growth and juvenile settlement or survival (e.g., McCook </w:t>
      </w:r>
      <w:r w:rsidRPr="0092659B">
        <w:rPr>
          <w:i/>
          <w:color w:val="000000" w:themeColor="text1"/>
        </w:rPr>
        <w:t>et al.</w:t>
      </w:r>
      <w:r w:rsidRPr="00DD7DA1">
        <w:rPr>
          <w:color w:val="000000" w:themeColor="text1"/>
        </w:rPr>
        <w:t xml:space="preserve"> 2001</w:t>
      </w:r>
      <w:r w:rsidR="00130106">
        <w:rPr>
          <w:color w:val="000000" w:themeColor="text1"/>
        </w:rPr>
        <w:t>a</w:t>
      </w:r>
      <w:r w:rsidRPr="00DD7DA1">
        <w:rPr>
          <w:color w:val="000000" w:themeColor="text1"/>
        </w:rPr>
        <w:t xml:space="preserve">, Birrell </w:t>
      </w:r>
      <w:r w:rsidRPr="0092659B">
        <w:rPr>
          <w:i/>
          <w:color w:val="000000" w:themeColor="text1"/>
        </w:rPr>
        <w:t>et al.</w:t>
      </w:r>
      <w:r w:rsidRPr="00DD7DA1">
        <w:rPr>
          <w:color w:val="000000" w:themeColor="text1"/>
        </w:rPr>
        <w:t xml:space="preserve"> 2005, 2008). High cover of macroalgae has been recorded at 19 of the 32 reefs monitored. </w:t>
      </w:r>
      <w:r w:rsidR="0076356B">
        <w:rPr>
          <w:color w:val="000000" w:themeColor="text1"/>
        </w:rPr>
        <w:t>Of these 19 reefs</w:t>
      </w:r>
      <w:r w:rsidR="00802FEC">
        <w:rPr>
          <w:color w:val="000000" w:themeColor="text1"/>
        </w:rPr>
        <w:t>,</w:t>
      </w:r>
      <w:r>
        <w:rPr>
          <w:color w:val="000000" w:themeColor="text1"/>
        </w:rPr>
        <w:t xml:space="preserve"> </w:t>
      </w:r>
      <w:r w:rsidRPr="00DD7DA1">
        <w:rPr>
          <w:color w:val="000000" w:themeColor="text1"/>
        </w:rPr>
        <w:t>Barren Island in the Fitzroy Region</w:t>
      </w:r>
      <w:r>
        <w:rPr>
          <w:color w:val="000000" w:themeColor="text1"/>
        </w:rPr>
        <w:t xml:space="preserve"> </w:t>
      </w:r>
      <w:r w:rsidRPr="00DD7DA1">
        <w:rPr>
          <w:color w:val="000000" w:themeColor="text1"/>
        </w:rPr>
        <w:t xml:space="preserve">had </w:t>
      </w:r>
      <w:r>
        <w:rPr>
          <w:color w:val="000000" w:themeColor="text1"/>
        </w:rPr>
        <w:t>an ephemeral</w:t>
      </w:r>
      <w:r w:rsidR="00C04810">
        <w:rPr>
          <w:color w:val="000000" w:themeColor="text1"/>
        </w:rPr>
        <w:t>,</w:t>
      </w:r>
      <w:r>
        <w:rPr>
          <w:color w:val="000000" w:themeColor="text1"/>
        </w:rPr>
        <w:t xml:space="preserve"> post-disturbance macroalgal bloom after </w:t>
      </w:r>
      <w:r w:rsidR="0076356B">
        <w:rPr>
          <w:color w:val="000000" w:themeColor="text1"/>
        </w:rPr>
        <w:t xml:space="preserve">a </w:t>
      </w:r>
      <w:r w:rsidRPr="00DD7DA1">
        <w:rPr>
          <w:color w:val="000000" w:themeColor="text1"/>
        </w:rPr>
        <w:t>coral bleaching event in 2006</w:t>
      </w:r>
      <w:r w:rsidR="0076356B">
        <w:rPr>
          <w:color w:val="000000" w:themeColor="text1"/>
        </w:rPr>
        <w:t xml:space="preserve">. This bloom </w:t>
      </w:r>
      <w:r>
        <w:rPr>
          <w:color w:val="000000" w:themeColor="text1"/>
        </w:rPr>
        <w:t>was not sustained</w:t>
      </w:r>
      <w:r w:rsidR="00C04810">
        <w:rPr>
          <w:color w:val="000000" w:themeColor="text1"/>
        </w:rPr>
        <w:t>,</w:t>
      </w:r>
      <w:r>
        <w:rPr>
          <w:color w:val="000000" w:themeColor="text1"/>
        </w:rPr>
        <w:t xml:space="preserve"> </w:t>
      </w:r>
      <w:r w:rsidR="0076356B">
        <w:rPr>
          <w:color w:val="000000" w:themeColor="text1"/>
        </w:rPr>
        <w:t xml:space="preserve">potentially due to the better water quality compared to </w:t>
      </w:r>
      <w:r w:rsidR="00BA0752">
        <w:rPr>
          <w:color w:val="000000" w:themeColor="text1"/>
        </w:rPr>
        <w:t>nearby reefs where similar post-</w:t>
      </w:r>
      <w:r w:rsidR="0076356B">
        <w:rPr>
          <w:color w:val="000000" w:themeColor="text1"/>
        </w:rPr>
        <w:t>bleaching blooms persist</w:t>
      </w:r>
      <w:r w:rsidR="00C04810">
        <w:rPr>
          <w:color w:val="000000" w:themeColor="text1"/>
        </w:rPr>
        <w:t>ed</w:t>
      </w:r>
      <w:r w:rsidR="0076356B">
        <w:rPr>
          <w:color w:val="000000" w:themeColor="text1"/>
        </w:rPr>
        <w:t>.</w:t>
      </w:r>
      <w:r>
        <w:rPr>
          <w:color w:val="000000" w:themeColor="text1"/>
        </w:rPr>
        <w:t xml:space="preserve"> </w:t>
      </w:r>
      <w:r w:rsidR="00C04810" w:rsidRPr="00C04810">
        <w:rPr>
          <w:color w:val="000000" w:themeColor="text1"/>
          <w:szCs w:val="22"/>
        </w:rPr>
        <w:t xml:space="preserve">Persistent high cover of macroalgae has also largely disappeared at the 2m depth of Havannah Island, </w:t>
      </w:r>
      <w:r w:rsidR="00C04810" w:rsidRPr="00C04810">
        <w:rPr>
          <w:color w:val="000000" w:themeColor="text1"/>
          <w:szCs w:val="22"/>
        </w:rPr>
        <w:lastRenderedPageBreak/>
        <w:t xml:space="preserve">which is the reef in the Burdekin region with the least exposure to plume-type waters and generally better water quality than the sites </w:t>
      </w:r>
      <w:r w:rsidR="007345BF">
        <w:rPr>
          <w:color w:val="000000" w:themeColor="text1"/>
          <w:szCs w:val="22"/>
        </w:rPr>
        <w:t xml:space="preserve">that maintain high cover of macroalgae </w:t>
      </w:r>
      <w:r w:rsidR="00C04810" w:rsidRPr="00C04810">
        <w:rPr>
          <w:color w:val="000000" w:themeColor="text1"/>
          <w:szCs w:val="22"/>
        </w:rPr>
        <w:t xml:space="preserve">in that region. The decline in the </w:t>
      </w:r>
      <w:r w:rsidR="00EA7C9B">
        <w:rPr>
          <w:color w:val="000000" w:themeColor="text1"/>
          <w:szCs w:val="22"/>
        </w:rPr>
        <w:t xml:space="preserve">macroalgae </w:t>
      </w:r>
      <w:r w:rsidR="00C04810" w:rsidRPr="00C04810">
        <w:rPr>
          <w:color w:val="000000" w:themeColor="text1"/>
          <w:szCs w:val="22"/>
        </w:rPr>
        <w:t>resilience indicator is due to the</w:t>
      </w:r>
      <w:r w:rsidR="00EA7C9B">
        <w:rPr>
          <w:color w:val="000000" w:themeColor="text1"/>
          <w:szCs w:val="22"/>
        </w:rPr>
        <w:t xml:space="preserve"> disproportionate</w:t>
      </w:r>
      <w:r w:rsidR="00C04810" w:rsidRPr="00C04810">
        <w:rPr>
          <w:color w:val="000000" w:themeColor="text1"/>
          <w:szCs w:val="22"/>
        </w:rPr>
        <w:t xml:space="preserve"> number of reefs at which macroalgae have become established</w:t>
      </w:r>
      <w:r w:rsidR="00EA7C9B">
        <w:rPr>
          <w:color w:val="000000" w:themeColor="text1"/>
          <w:szCs w:val="22"/>
        </w:rPr>
        <w:t xml:space="preserve"> </w:t>
      </w:r>
      <w:r w:rsidR="00C04810" w:rsidRPr="00C04810">
        <w:rPr>
          <w:color w:val="000000" w:themeColor="text1"/>
          <w:szCs w:val="22"/>
        </w:rPr>
        <w:t xml:space="preserve">compared to those at </w:t>
      </w:r>
      <w:r w:rsidR="00EA7C9B">
        <w:rPr>
          <w:color w:val="000000" w:themeColor="text1"/>
          <w:szCs w:val="22"/>
        </w:rPr>
        <w:t>cover has declined</w:t>
      </w:r>
      <w:r w:rsidRPr="00C04810">
        <w:rPr>
          <w:color w:val="000000" w:themeColor="text1"/>
        </w:rPr>
        <w:t xml:space="preserve">. </w:t>
      </w:r>
    </w:p>
    <w:p w:rsidR="001A2999" w:rsidRDefault="001A2999" w:rsidP="001A2999">
      <w:pPr>
        <w:pStyle w:val="ListParagraph"/>
        <w:ind w:left="360"/>
        <w:rPr>
          <w:color w:val="000000" w:themeColor="text1"/>
        </w:rPr>
      </w:pPr>
    </w:p>
    <w:p w:rsidR="001A2999" w:rsidRPr="00F1116D" w:rsidRDefault="001A2999" w:rsidP="00E94E33">
      <w:pPr>
        <w:pStyle w:val="ListParagraph"/>
        <w:numPr>
          <w:ilvl w:val="0"/>
          <w:numId w:val="20"/>
        </w:numPr>
        <w:ind w:left="360"/>
        <w:rPr>
          <w:color w:val="000000" w:themeColor="text1"/>
        </w:rPr>
      </w:pPr>
      <w:r w:rsidRPr="00F1116D">
        <w:rPr>
          <w:color w:val="000000" w:themeColor="text1"/>
        </w:rPr>
        <w:t>Finally, the density of juvenile corals declined in all regions over the period with high runoff with lowest densities observed between 2011 and 2013 in all six (sub-)regions. The early life history stages of corals are sensitive to a range of water quality parameters that vary in response to runoff (see Fabricius 2011 for a synthesis). We now have documented declines in the number of juvenile corals at reefs exposed to a wide range of water quality conditions, which indicates that the causes of these declines are not clearly linked to a single environmental threshold. Rather, the stressors influencing larval settlement and/or subsequent survival are likely to vary across environmental gradients. Confounding direct links between water quality and coral recruitment will be secondary influences of water quality such as the presence or not of persistent macroalgal communities which limit coral recruitment, as well as factors such as reduced brood</w:t>
      </w:r>
      <w:r w:rsidR="00D74735">
        <w:rPr>
          <w:color w:val="000000" w:themeColor="text1"/>
        </w:rPr>
        <w:t>-</w:t>
      </w:r>
      <w:r w:rsidRPr="00F1116D">
        <w:rPr>
          <w:color w:val="000000" w:themeColor="text1"/>
        </w:rPr>
        <w:t>stock due to disturbance events that are not linked to water quality.</w:t>
      </w:r>
      <w:r>
        <w:rPr>
          <w:color w:val="000000" w:themeColor="text1"/>
        </w:rPr>
        <w:br/>
      </w:r>
    </w:p>
    <w:p w:rsidR="001A2999" w:rsidRPr="00F1116D" w:rsidRDefault="001A2999" w:rsidP="001A2999">
      <w:pPr>
        <w:pStyle w:val="ListParagraph"/>
        <w:ind w:left="360"/>
        <w:rPr>
          <w:color w:val="000000" w:themeColor="text1"/>
        </w:rPr>
      </w:pPr>
      <w:r w:rsidRPr="00F1116D">
        <w:rPr>
          <w:color w:val="000000" w:themeColor="text1"/>
        </w:rPr>
        <w:t>In 2013</w:t>
      </w:r>
      <w:r>
        <w:rPr>
          <w:color w:val="000000" w:themeColor="text1"/>
        </w:rPr>
        <w:t>,</w:t>
      </w:r>
      <w:r w:rsidRPr="00F1116D">
        <w:rPr>
          <w:color w:val="000000" w:themeColor="text1"/>
        </w:rPr>
        <w:t xml:space="preserve"> the indicator score for the density of juvenile corals had improved in </w:t>
      </w:r>
      <w:r>
        <w:rPr>
          <w:color w:val="000000" w:themeColor="text1"/>
        </w:rPr>
        <w:t>four</w:t>
      </w:r>
      <w:r w:rsidRPr="00F1116D">
        <w:rPr>
          <w:color w:val="000000" w:themeColor="text1"/>
        </w:rPr>
        <w:t xml:space="preserve"> of the </w:t>
      </w:r>
      <w:r>
        <w:rPr>
          <w:color w:val="000000" w:themeColor="text1"/>
        </w:rPr>
        <w:t>six</w:t>
      </w:r>
      <w:r w:rsidRPr="00F1116D">
        <w:rPr>
          <w:color w:val="000000" w:themeColor="text1"/>
        </w:rPr>
        <w:t xml:space="preserve"> (sub-)regions, </w:t>
      </w:r>
      <w:r w:rsidR="004538CD">
        <w:rPr>
          <w:color w:val="000000" w:themeColor="text1"/>
        </w:rPr>
        <w:t>coinciding with return to lower flows from adjacent catchments</w:t>
      </w:r>
      <w:r w:rsidRPr="00F1116D">
        <w:rPr>
          <w:color w:val="000000" w:themeColor="text1"/>
        </w:rPr>
        <w:t>. No improvement was observed in the Barr</w:t>
      </w:r>
      <w:r w:rsidR="00D11FD5">
        <w:rPr>
          <w:color w:val="000000" w:themeColor="text1"/>
        </w:rPr>
        <w:t>o</w:t>
      </w:r>
      <w:r w:rsidRPr="00F1116D">
        <w:rPr>
          <w:color w:val="000000" w:themeColor="text1"/>
        </w:rPr>
        <w:t>n Daintree sub-region</w:t>
      </w:r>
      <w:r>
        <w:rPr>
          <w:color w:val="000000" w:themeColor="text1"/>
        </w:rPr>
        <w:t>, which currently suffers</w:t>
      </w:r>
      <w:r w:rsidRPr="00F1116D">
        <w:rPr>
          <w:color w:val="000000" w:themeColor="text1"/>
        </w:rPr>
        <w:t xml:space="preserve"> </w:t>
      </w:r>
      <w:r>
        <w:rPr>
          <w:color w:val="000000" w:themeColor="text1"/>
        </w:rPr>
        <w:t>a</w:t>
      </w:r>
      <w:r w:rsidRPr="00F1116D">
        <w:rPr>
          <w:color w:val="000000" w:themeColor="text1"/>
        </w:rPr>
        <w:t xml:space="preserve"> </w:t>
      </w:r>
      <w:r>
        <w:rPr>
          <w:color w:val="000000" w:themeColor="text1"/>
        </w:rPr>
        <w:t>COTS</w:t>
      </w:r>
      <w:r w:rsidRPr="00F1116D">
        <w:rPr>
          <w:color w:val="000000" w:themeColor="text1"/>
        </w:rPr>
        <w:t xml:space="preserve"> outbreak at Snapper Island. Nor was there any improvement in the Fitzroy Region where a high cover of macroalgae has p</w:t>
      </w:r>
      <w:r>
        <w:rPr>
          <w:color w:val="000000" w:themeColor="text1"/>
        </w:rPr>
        <w:t>er</w:t>
      </w:r>
      <w:r w:rsidRPr="00F1116D">
        <w:rPr>
          <w:color w:val="000000" w:themeColor="text1"/>
        </w:rPr>
        <w:t>si</w:t>
      </w:r>
      <w:r>
        <w:rPr>
          <w:color w:val="000000" w:themeColor="text1"/>
        </w:rPr>
        <w:t>s</w:t>
      </w:r>
      <w:r w:rsidRPr="00F1116D">
        <w:rPr>
          <w:color w:val="000000" w:themeColor="text1"/>
        </w:rPr>
        <w:t xml:space="preserve">ted at </w:t>
      </w:r>
      <w:r w:rsidR="00166410">
        <w:rPr>
          <w:color w:val="000000" w:themeColor="text1"/>
        </w:rPr>
        <w:t>most</w:t>
      </w:r>
      <w:r w:rsidR="00F9170F" w:rsidRPr="00F1116D">
        <w:rPr>
          <w:color w:val="000000" w:themeColor="text1"/>
        </w:rPr>
        <w:t xml:space="preserve"> </w:t>
      </w:r>
      <w:r w:rsidRPr="00F1116D">
        <w:rPr>
          <w:color w:val="000000" w:themeColor="text1"/>
        </w:rPr>
        <w:t xml:space="preserve">reefs. In the Herbert Tully sub-region the increase in juvenile density was predominantly due to very high numbers of the genus </w:t>
      </w:r>
      <w:r w:rsidRPr="00F1116D">
        <w:rPr>
          <w:i/>
          <w:color w:val="000000" w:themeColor="text1"/>
        </w:rPr>
        <w:t xml:space="preserve">Turbinaria. </w:t>
      </w:r>
      <w:r w:rsidRPr="00F1116D">
        <w:rPr>
          <w:color w:val="000000" w:themeColor="text1"/>
        </w:rPr>
        <w:t xml:space="preserve"> As this genus was not well represented in the adult community prior to the successive cyclonic disturbances in 2006 and 2011</w:t>
      </w:r>
      <w:r w:rsidR="00166410">
        <w:rPr>
          <w:color w:val="000000" w:themeColor="text1"/>
        </w:rPr>
        <w:t>,</w:t>
      </w:r>
      <w:r w:rsidRPr="00F1116D">
        <w:rPr>
          <w:color w:val="000000" w:themeColor="text1"/>
        </w:rPr>
        <w:t xml:space="preserve"> it is unclear whether this recruitment pattern is si</w:t>
      </w:r>
      <w:r>
        <w:rPr>
          <w:color w:val="000000" w:themeColor="text1"/>
        </w:rPr>
        <w:t>mply due to natural variability</w:t>
      </w:r>
      <w:r w:rsidRPr="00F1116D">
        <w:rPr>
          <w:color w:val="000000" w:themeColor="text1"/>
        </w:rPr>
        <w:t xml:space="preserve"> or indicates the selection for species more suited to the recent environmental conditions than </w:t>
      </w:r>
      <w:r>
        <w:rPr>
          <w:color w:val="000000" w:themeColor="text1"/>
        </w:rPr>
        <w:t xml:space="preserve">to </w:t>
      </w:r>
      <w:r w:rsidRPr="00F1116D">
        <w:rPr>
          <w:color w:val="000000" w:themeColor="text1"/>
        </w:rPr>
        <w:t xml:space="preserve">those previously present. Although less extreme, the genus </w:t>
      </w:r>
      <w:r w:rsidRPr="00FE7104">
        <w:rPr>
          <w:i/>
          <w:color w:val="000000" w:themeColor="text1"/>
        </w:rPr>
        <w:t>Turbinaria</w:t>
      </w:r>
      <w:r w:rsidRPr="00F1116D">
        <w:rPr>
          <w:color w:val="000000" w:themeColor="text1"/>
        </w:rPr>
        <w:t xml:space="preserve"> </w:t>
      </w:r>
      <w:r w:rsidR="0078346E">
        <w:rPr>
          <w:color w:val="000000" w:themeColor="text1"/>
        </w:rPr>
        <w:t>h</w:t>
      </w:r>
      <w:r w:rsidRPr="00F1116D">
        <w:rPr>
          <w:color w:val="000000" w:themeColor="text1"/>
        </w:rPr>
        <w:t xml:space="preserve">as also recruited in higher proportions to several of the more turbid water reefs in the adjacent Burdekin Region. </w:t>
      </w:r>
    </w:p>
    <w:p w:rsidR="001A2999" w:rsidRPr="003F6280" w:rsidRDefault="001A2999" w:rsidP="001A2999">
      <w:pPr>
        <w:rPr>
          <w:color w:val="000000" w:themeColor="text1"/>
        </w:rPr>
      </w:pPr>
    </w:p>
    <w:p w:rsidR="001A2999" w:rsidRPr="003F6280" w:rsidRDefault="001A2999" w:rsidP="001A2999">
      <w:pPr>
        <w:rPr>
          <w:color w:val="000000" w:themeColor="text1"/>
        </w:rPr>
      </w:pPr>
      <w:r w:rsidRPr="003F6280">
        <w:rPr>
          <w:color w:val="000000" w:themeColor="text1"/>
        </w:rPr>
        <w:t xml:space="preserve">The widespread decline in coral reef condition demonstrates the sensitivity of inshore coral communities to elevated loads of contaminants introduced by runoff. The effects were common in all regions, across environmental gradients and affecting a diversity of taxonomic groups, which makes the identification of individual areas most at risk to the effects of runoff a challenging task. Once pollutants reach the GBR lagoon, mixing and far-field transport makes it difficult to separate the effects of different catchment sources (but see Furnas </w:t>
      </w:r>
      <w:r w:rsidRPr="003F6280">
        <w:rPr>
          <w:i/>
          <w:color w:val="000000" w:themeColor="text1"/>
        </w:rPr>
        <w:t>et al</w:t>
      </w:r>
      <w:r w:rsidRPr="003F6280">
        <w:rPr>
          <w:color w:val="000000" w:themeColor="text1"/>
        </w:rPr>
        <w:t>. 2013). Because coral communities are the result of selection influenced by the local long-term environmental conditions their responses are expected to be site-specific and exposure-dependent</w:t>
      </w:r>
      <w:r w:rsidR="000668CE">
        <w:rPr>
          <w:color w:val="000000" w:themeColor="text1"/>
        </w:rPr>
        <w:t xml:space="preserve"> (see e.g. McCook </w:t>
      </w:r>
      <w:r w:rsidR="000668CE" w:rsidRPr="001B742E">
        <w:rPr>
          <w:i/>
          <w:color w:val="000000" w:themeColor="text1"/>
        </w:rPr>
        <w:t>et al</w:t>
      </w:r>
      <w:r w:rsidR="000668CE">
        <w:rPr>
          <w:color w:val="000000" w:themeColor="text1"/>
        </w:rPr>
        <w:t>. 2001</w:t>
      </w:r>
      <w:r w:rsidR="001B742E">
        <w:rPr>
          <w:color w:val="000000" w:themeColor="text1"/>
        </w:rPr>
        <w:t>b</w:t>
      </w:r>
      <w:r w:rsidR="000668CE">
        <w:rPr>
          <w:color w:val="000000" w:themeColor="text1"/>
        </w:rPr>
        <w:t>)</w:t>
      </w:r>
      <w:r w:rsidRPr="003F6280">
        <w:rPr>
          <w:color w:val="000000" w:themeColor="text1"/>
        </w:rPr>
        <w:t xml:space="preserve">. </w:t>
      </w:r>
    </w:p>
    <w:p w:rsidR="001A2999" w:rsidRPr="003F6280" w:rsidRDefault="001A2999" w:rsidP="001A2999">
      <w:pPr>
        <w:rPr>
          <w:rFonts w:eastAsia="SimSun"/>
          <w:color w:val="000000" w:themeColor="text1"/>
        </w:rPr>
      </w:pPr>
    </w:p>
    <w:p w:rsidR="00C70959" w:rsidRDefault="001A2999" w:rsidP="00C70959">
      <w:pPr>
        <w:rPr>
          <w:color w:val="000000" w:themeColor="text1"/>
        </w:rPr>
      </w:pPr>
      <w:r w:rsidRPr="0007458F">
        <w:rPr>
          <w:color w:val="000000" w:themeColor="text1"/>
        </w:rPr>
        <w:t>In addition to reducing the ability to recover from disturbance, degraded water quality potentially increases the susceptibility of corals to disturbance. Evidence from recent research into the interactions between water quality and climate change</w:t>
      </w:r>
      <w:r w:rsidRPr="0007458F" w:rsidDel="00657E98">
        <w:rPr>
          <w:color w:val="000000" w:themeColor="text1"/>
        </w:rPr>
        <w:t xml:space="preserve"> </w:t>
      </w:r>
      <w:r w:rsidRPr="0007458F">
        <w:rPr>
          <w:color w:val="000000" w:themeColor="text1"/>
        </w:rPr>
        <w:t xml:space="preserve">suggests that the tolerance to heat stress of corals and foraminifera is reduced by exposure to contaminants including nutrients, herbicides and suspended particulate matter (Negri </w:t>
      </w:r>
      <w:r w:rsidRPr="0007458F">
        <w:rPr>
          <w:i/>
          <w:color w:val="000000" w:themeColor="text1"/>
        </w:rPr>
        <w:t>et al</w:t>
      </w:r>
      <w:r w:rsidRPr="0007458F">
        <w:rPr>
          <w:color w:val="000000" w:themeColor="text1"/>
        </w:rPr>
        <w:t xml:space="preserve">. 2011, Wiedenmann </w:t>
      </w:r>
      <w:r w:rsidRPr="0007458F">
        <w:rPr>
          <w:i/>
          <w:color w:val="000000" w:themeColor="text1"/>
        </w:rPr>
        <w:t>et al</w:t>
      </w:r>
      <w:r w:rsidRPr="0007458F">
        <w:rPr>
          <w:color w:val="000000" w:themeColor="text1"/>
        </w:rPr>
        <w:t xml:space="preserve">. 2013, Uthicke </w:t>
      </w:r>
      <w:r w:rsidRPr="0007458F">
        <w:rPr>
          <w:i/>
          <w:color w:val="000000" w:themeColor="text1"/>
        </w:rPr>
        <w:t>et al</w:t>
      </w:r>
      <w:r w:rsidRPr="0007458F">
        <w:rPr>
          <w:color w:val="000000" w:themeColor="text1"/>
        </w:rPr>
        <w:t xml:space="preserve">. 2012b, Fabricius </w:t>
      </w:r>
      <w:r w:rsidRPr="0007458F">
        <w:rPr>
          <w:i/>
          <w:color w:val="000000" w:themeColor="text1"/>
        </w:rPr>
        <w:t>et al.</w:t>
      </w:r>
      <w:r w:rsidRPr="0007458F">
        <w:rPr>
          <w:color w:val="000000" w:themeColor="text1"/>
        </w:rPr>
        <w:t xml:space="preserve"> 2013b). </w:t>
      </w:r>
      <w:r>
        <w:rPr>
          <w:color w:val="000000" w:themeColor="text1"/>
        </w:rPr>
        <w:t xml:space="preserve">The </w:t>
      </w:r>
      <w:r w:rsidRPr="00A750BA">
        <w:t xml:space="preserve">amount and variability </w:t>
      </w:r>
      <w:r>
        <w:t xml:space="preserve">of </w:t>
      </w:r>
      <w:r w:rsidRPr="00A750BA">
        <w:t>rainfall ha</w:t>
      </w:r>
      <w:r>
        <w:t>s</w:t>
      </w:r>
      <w:r w:rsidRPr="00A750BA">
        <w:t xml:space="preserve"> </w:t>
      </w:r>
      <w:r>
        <w:t xml:space="preserve">already </w:t>
      </w:r>
      <w:r w:rsidRPr="00A750BA">
        <w:t>significantly increased in northern Australia over the past 100 years (</w:t>
      </w:r>
      <w:r w:rsidRPr="00BF0239">
        <w:t>Lough 2011)</w:t>
      </w:r>
      <w:r>
        <w:t xml:space="preserve"> and </w:t>
      </w:r>
      <w:r w:rsidRPr="0007458F">
        <w:rPr>
          <w:color w:val="000000" w:themeColor="text1"/>
        </w:rPr>
        <w:t xml:space="preserve">the severity of disturbance events are projected to increase as a result of climate change (Steffen </w:t>
      </w:r>
      <w:r w:rsidRPr="0007458F">
        <w:rPr>
          <w:i/>
          <w:color w:val="000000" w:themeColor="text1"/>
        </w:rPr>
        <w:t>et al</w:t>
      </w:r>
      <w:r w:rsidRPr="0007458F">
        <w:rPr>
          <w:color w:val="000000" w:themeColor="text1"/>
        </w:rPr>
        <w:t>. 2013)</w:t>
      </w:r>
      <w:r>
        <w:rPr>
          <w:color w:val="000000" w:themeColor="text1"/>
        </w:rPr>
        <w:t>. An</w:t>
      </w:r>
      <w:r w:rsidRPr="0007458F">
        <w:rPr>
          <w:color w:val="000000" w:themeColor="text1"/>
        </w:rPr>
        <w:t xml:space="preserve">y increase in susceptibility to these disturbances as a result of local stressors </w:t>
      </w:r>
      <w:r w:rsidR="0078346E">
        <w:rPr>
          <w:color w:val="000000" w:themeColor="text1"/>
        </w:rPr>
        <w:t>will compound the pressures imposed on sensitive species and potentially lead to profound changes in coral communities</w:t>
      </w:r>
      <w:r w:rsidR="00515A25">
        <w:rPr>
          <w:color w:val="000000" w:themeColor="text1"/>
        </w:rPr>
        <w:t xml:space="preserve"> </w:t>
      </w:r>
      <w:r w:rsidRPr="0007458F">
        <w:rPr>
          <w:color w:val="000000" w:themeColor="text1"/>
        </w:rPr>
        <w:t xml:space="preserve">for GBR inshore communities. </w:t>
      </w:r>
      <w:r>
        <w:rPr>
          <w:color w:val="000000" w:themeColor="text1"/>
        </w:rPr>
        <w:t>In a similar vein,</w:t>
      </w:r>
      <w:r w:rsidRPr="0007458F">
        <w:rPr>
          <w:color w:val="000000" w:themeColor="text1"/>
        </w:rPr>
        <w:t xml:space="preserve"> evidence is accumulating that </w:t>
      </w:r>
      <w:r>
        <w:rPr>
          <w:color w:val="000000" w:themeColor="text1"/>
        </w:rPr>
        <w:t xml:space="preserve">COTS </w:t>
      </w:r>
      <w:r w:rsidRPr="0007458F">
        <w:rPr>
          <w:color w:val="000000" w:themeColor="text1"/>
        </w:rPr>
        <w:t xml:space="preserve">outbreaks are initiated as a result of increased nutrient loads delivered to the GBR lagoon </w:t>
      </w:r>
      <w:r w:rsidR="00C70959">
        <w:rPr>
          <w:color w:val="000000" w:themeColor="text1"/>
        </w:rPr>
        <w:t>and so extending the influence of runoff to large tracts of the GBR</w:t>
      </w:r>
      <w:r w:rsidR="00C70959" w:rsidRPr="0007458F">
        <w:rPr>
          <w:color w:val="000000" w:themeColor="text1"/>
        </w:rPr>
        <w:t xml:space="preserve"> (</w:t>
      </w:r>
      <w:r w:rsidR="00C70959">
        <w:rPr>
          <w:color w:val="000000" w:themeColor="text1"/>
        </w:rPr>
        <w:t xml:space="preserve">Fabricius </w:t>
      </w:r>
      <w:r w:rsidR="00C70959" w:rsidRPr="0092659B">
        <w:rPr>
          <w:i/>
          <w:color w:val="000000" w:themeColor="text1"/>
        </w:rPr>
        <w:t>et al.</w:t>
      </w:r>
      <w:r w:rsidR="00C70959">
        <w:rPr>
          <w:color w:val="000000" w:themeColor="text1"/>
        </w:rPr>
        <w:t xml:space="preserve"> 2010</w:t>
      </w:r>
      <w:r w:rsidR="00C70959" w:rsidRPr="0007458F">
        <w:rPr>
          <w:color w:val="000000" w:themeColor="text1"/>
        </w:rPr>
        <w:t>).</w:t>
      </w:r>
      <w:r w:rsidR="00C70959" w:rsidRPr="00DC7148">
        <w:rPr>
          <w:color w:val="000000" w:themeColor="text1"/>
        </w:rPr>
        <w:t xml:space="preserve"> At present, there is a limited understanding of the cumulative impacts of these multiple pressures. The GBRMPA Strategic </w:t>
      </w:r>
      <w:r w:rsidR="00C70959" w:rsidRPr="00DC7148">
        <w:rPr>
          <w:color w:val="000000" w:themeColor="text1"/>
        </w:rPr>
        <w:lastRenderedPageBreak/>
        <w:t>Assessment identified this as a key knowledge gap and the management of these impacts as a key strategic challenge (GBRMPA 2013).</w:t>
      </w:r>
      <w:r w:rsidR="00C70959">
        <w:rPr>
          <w:color w:val="000000" w:themeColor="text1"/>
        </w:rPr>
        <w:t xml:space="preserve"> </w:t>
      </w:r>
    </w:p>
    <w:p w:rsidR="001A2999" w:rsidRDefault="001A2999" w:rsidP="001A2999">
      <w:pPr>
        <w:rPr>
          <w:color w:val="000000" w:themeColor="text1"/>
        </w:rPr>
      </w:pPr>
    </w:p>
    <w:p w:rsidR="00C70959" w:rsidRPr="00490A45" w:rsidRDefault="00C70959" w:rsidP="001A2999">
      <w:r w:rsidRPr="00490A45">
        <w:t xml:space="preserve">In summary, our results clearly identify that the runoff associated with recent flood events has been sufficient to alter environmental conditions within the inshore GBR. The location of sampling sites </w:t>
      </w:r>
      <w:r w:rsidR="00E4049B">
        <w:t>along</w:t>
      </w:r>
      <w:r w:rsidRPr="00490A45">
        <w:t xml:space="preserve"> underl</w:t>
      </w:r>
      <w:r w:rsidR="00E4049B">
        <w:t>y</w:t>
      </w:r>
      <w:r w:rsidRPr="00490A45">
        <w:t xml:space="preserve">ing environmental gradients and </w:t>
      </w:r>
      <w:r w:rsidR="00E4049B">
        <w:t>adjacent to</w:t>
      </w:r>
      <w:r w:rsidRPr="00490A45">
        <w:t xml:space="preserve"> different catchments </w:t>
      </w:r>
      <w:r w:rsidR="002D7B7A">
        <w:t>influences</w:t>
      </w:r>
      <w:r w:rsidR="002D7B7A" w:rsidRPr="00490A45">
        <w:t xml:space="preserve"> </w:t>
      </w:r>
      <w:r w:rsidRPr="00490A45">
        <w:t xml:space="preserve">the exposure to the various components of runoff. </w:t>
      </w:r>
      <w:r w:rsidR="004F3FA1">
        <w:t xml:space="preserve">Large changes in environmental variables such as water quality can influence the resilience of reef communities, for example by supporting a sustained high cover of macroalgae. </w:t>
      </w:r>
      <w:r w:rsidR="002D7B7A">
        <w:t>However,</w:t>
      </w:r>
      <w:r w:rsidR="002D7B7A" w:rsidRPr="00490A45">
        <w:t xml:space="preserve"> </w:t>
      </w:r>
      <w:r w:rsidR="002D7B7A">
        <w:t>i</w:t>
      </w:r>
      <w:r w:rsidRPr="00490A45">
        <w:t xml:space="preserve">t is increasingly apparent </w:t>
      </w:r>
      <w:r w:rsidR="007345BF">
        <w:t xml:space="preserve">that </w:t>
      </w:r>
      <w:r w:rsidR="00F806C5">
        <w:t xml:space="preserve">within a location </w:t>
      </w:r>
      <w:r w:rsidR="007345BF">
        <w:t xml:space="preserve">stress to coral communities occurs due more to the response of </w:t>
      </w:r>
      <w:r w:rsidR="00F806C5">
        <w:t xml:space="preserve">sensitive species </w:t>
      </w:r>
      <w:r w:rsidR="007345BF">
        <w:t xml:space="preserve">to changes in environmental conditions than </w:t>
      </w:r>
      <w:r w:rsidR="00F806C5">
        <w:t>to the ambient conditions to which the species present are clearly tolerant.</w:t>
      </w:r>
      <w:r w:rsidR="004F3FA1">
        <w:t xml:space="preserve"> This is</w:t>
      </w:r>
      <w:r w:rsidR="002D7B7A">
        <w:t xml:space="preserve"> because the community composition</w:t>
      </w:r>
      <w:r w:rsidR="002D7B7A" w:rsidRPr="00490A45">
        <w:t xml:space="preserve"> </w:t>
      </w:r>
      <w:r w:rsidR="002D7B7A">
        <w:t xml:space="preserve">at </w:t>
      </w:r>
      <w:r w:rsidR="002D7B7A" w:rsidRPr="00490A45">
        <w:t>a</w:t>
      </w:r>
      <w:r w:rsidR="002D7B7A">
        <w:t xml:space="preserve"> </w:t>
      </w:r>
      <w:r w:rsidR="002D7B7A" w:rsidRPr="00490A45">
        <w:t xml:space="preserve">location has been selected for by the </w:t>
      </w:r>
      <w:r w:rsidR="002D7B7A">
        <w:t xml:space="preserve">long-term </w:t>
      </w:r>
      <w:r w:rsidR="002D7B7A" w:rsidRPr="00490A45">
        <w:t>environmental conditions at that site</w:t>
      </w:r>
      <w:r w:rsidR="002D7B7A">
        <w:t xml:space="preserve">. </w:t>
      </w:r>
      <w:r w:rsidR="004F3FA1">
        <w:t>E</w:t>
      </w:r>
      <w:r w:rsidR="00497F48" w:rsidRPr="00490A45">
        <w:t>nvironmental degradation is operating over several time scales with short</w:t>
      </w:r>
      <w:r w:rsidR="004F3FA1">
        <w:t>-</w:t>
      </w:r>
      <w:r w:rsidR="00497F48" w:rsidRPr="00490A45">
        <w:t xml:space="preserve">term fluctuations continuously selecting for or against </w:t>
      </w:r>
      <w:r w:rsidR="004F3FA1">
        <w:t xml:space="preserve">certain </w:t>
      </w:r>
      <w:r w:rsidR="00497F48" w:rsidRPr="00490A45">
        <w:t>species</w:t>
      </w:r>
      <w:r w:rsidR="004538CD">
        <w:t>, a processes evidenced by the increase in disease we s</w:t>
      </w:r>
      <w:r w:rsidR="00F925B5">
        <w:t>aw</w:t>
      </w:r>
      <w:r w:rsidR="004538CD">
        <w:t xml:space="preserve"> following flood events</w:t>
      </w:r>
      <w:r w:rsidR="004F3FA1">
        <w:t>, which i</w:t>
      </w:r>
      <w:r w:rsidR="00497F48" w:rsidRPr="00490A45">
        <w:t xml:space="preserve">n the long term </w:t>
      </w:r>
      <w:r w:rsidR="0033317B">
        <w:t xml:space="preserve">may </w:t>
      </w:r>
      <w:r w:rsidR="004F3FA1">
        <w:t xml:space="preserve">lead to </w:t>
      </w:r>
      <w:r w:rsidR="00497F48" w:rsidRPr="00490A45">
        <w:t>select</w:t>
      </w:r>
      <w:r w:rsidR="004F3FA1">
        <w:t>ion of</w:t>
      </w:r>
      <w:r w:rsidR="00497F48" w:rsidRPr="00490A45">
        <w:t xml:space="preserve"> species both competitively competent during ambient conditions and tolerant </w:t>
      </w:r>
      <w:r w:rsidR="004F3FA1">
        <w:t>to</w:t>
      </w:r>
      <w:r w:rsidR="00497F48" w:rsidRPr="00490A45">
        <w:t xml:space="preserve"> environmental extremes. </w:t>
      </w:r>
      <w:r w:rsidR="004F3FA1">
        <w:t xml:space="preserve">If environmental conditions further deteriorate or become more variable, the </w:t>
      </w:r>
      <w:r w:rsidR="00497F48" w:rsidRPr="00490A45">
        <w:t>coral</w:t>
      </w:r>
      <w:r w:rsidR="004F3FA1">
        <w:t xml:space="preserve"> reef species capable </w:t>
      </w:r>
      <w:r w:rsidR="004F3FA1" w:rsidRPr="00490A45">
        <w:t xml:space="preserve">of persisting </w:t>
      </w:r>
      <w:r w:rsidR="004F3FA1">
        <w:t>into the future may be</w:t>
      </w:r>
      <w:r w:rsidR="00497F48" w:rsidRPr="00490A45">
        <w:t xml:space="preserve"> an ever diminishing subset of the regional species pool (Devantier </w:t>
      </w:r>
      <w:r w:rsidR="00497F48" w:rsidRPr="00490A45">
        <w:rPr>
          <w:i/>
        </w:rPr>
        <w:t>et al.</w:t>
      </w:r>
      <w:r w:rsidR="00497F48" w:rsidRPr="00490A45">
        <w:t xml:space="preserve"> 2006)</w:t>
      </w:r>
      <w:r w:rsidR="0033317B">
        <w:t xml:space="preserve"> or lead to specialist communities </w:t>
      </w:r>
      <w:r w:rsidR="00AD71C3">
        <w:t>able to persistent in</w:t>
      </w:r>
      <w:r w:rsidR="0033317B">
        <w:t xml:space="preserve"> </w:t>
      </w:r>
      <w:r w:rsidR="00AD71C3">
        <w:t xml:space="preserve">environmental </w:t>
      </w:r>
      <w:r w:rsidR="0033317B">
        <w:t xml:space="preserve">extremes </w:t>
      </w:r>
      <w:r w:rsidR="00AD71C3">
        <w:t>or high variability (</w:t>
      </w:r>
      <w:r w:rsidR="00075CAD">
        <w:t xml:space="preserve">Browne </w:t>
      </w:r>
      <w:r w:rsidR="00075CAD" w:rsidRPr="003551FE">
        <w:rPr>
          <w:i/>
        </w:rPr>
        <w:t>et al</w:t>
      </w:r>
      <w:r w:rsidR="00075CAD">
        <w:t>.</w:t>
      </w:r>
      <w:r w:rsidR="00AD71C3">
        <w:t xml:space="preserve"> 201</w:t>
      </w:r>
      <w:r w:rsidR="00075CAD">
        <w:t>2</w:t>
      </w:r>
      <w:r w:rsidR="00AD71C3">
        <w:t xml:space="preserve">). </w:t>
      </w:r>
      <w:r w:rsidR="00F925B5">
        <w:t>In contrast</w:t>
      </w:r>
      <w:r w:rsidR="00D74735">
        <w:t>,</w:t>
      </w:r>
      <w:r w:rsidR="00CB40C1">
        <w:t xml:space="preserve"> the ongoing selection for species tolerant of the environmental conditions at a given location imposes a degree of inertia into the communities that will limit the potential for rapid response to subtly improved conditions. This inertia linked to both the occupation of space by tolerant species limiting the settlement of previously excluded species but also the limitation of larvae due to limited brood</w:t>
      </w:r>
      <w:r w:rsidR="00D74735">
        <w:t>-</w:t>
      </w:r>
      <w:r w:rsidR="00CB40C1">
        <w:t xml:space="preserve">stock of sensitive species. </w:t>
      </w:r>
    </w:p>
    <w:p w:rsidR="00C70959" w:rsidRDefault="00C70959" w:rsidP="001A2999">
      <w:pPr>
        <w:rPr>
          <w:color w:val="000000" w:themeColor="text1"/>
        </w:rPr>
      </w:pPr>
    </w:p>
    <w:p w:rsidR="00C70959" w:rsidRDefault="00C70959" w:rsidP="001A2999">
      <w:pPr>
        <w:rPr>
          <w:color w:val="000000" w:themeColor="text1"/>
        </w:rPr>
      </w:pPr>
    </w:p>
    <w:p w:rsidR="001A2999" w:rsidRPr="003F6280" w:rsidRDefault="001A2999" w:rsidP="001A2999">
      <w:pPr>
        <w:pStyle w:val="Heading4"/>
        <w:rPr>
          <w:rFonts w:cs="Arial"/>
          <w:color w:val="000000" w:themeColor="text1"/>
        </w:rPr>
      </w:pPr>
      <w:r w:rsidRPr="003F6280">
        <w:rPr>
          <w:rFonts w:cs="Arial"/>
          <w:color w:val="000000" w:themeColor="text1"/>
        </w:rPr>
        <w:t xml:space="preserve">The way forward </w:t>
      </w:r>
      <w:r>
        <w:rPr>
          <w:rFonts w:cs="Arial"/>
          <w:color w:val="000000" w:themeColor="text1"/>
        </w:rPr>
        <w:t>– recommendation for changes to the Program</w:t>
      </w:r>
      <w:r w:rsidR="00490A45">
        <w:rPr>
          <w:rFonts w:cs="Arial"/>
          <w:color w:val="000000" w:themeColor="text1"/>
        </w:rPr>
        <w:t xml:space="preserve"> and associated activities</w:t>
      </w:r>
    </w:p>
    <w:p w:rsidR="001A2999" w:rsidRDefault="001A2999" w:rsidP="001A2999">
      <w:pPr>
        <w:rPr>
          <w:color w:val="000000" w:themeColor="text1"/>
        </w:rPr>
      </w:pPr>
    </w:p>
    <w:p w:rsidR="001A2999" w:rsidRPr="008B259D" w:rsidRDefault="001A2999" w:rsidP="001A2999">
      <w:pPr>
        <w:spacing w:after="120"/>
        <w:rPr>
          <w:color w:val="000000" w:themeColor="text1"/>
        </w:rPr>
      </w:pPr>
      <w:r w:rsidRPr="008B259D">
        <w:rPr>
          <w:color w:val="000000" w:themeColor="text1"/>
        </w:rPr>
        <w:t xml:space="preserve">As our understanding of the ecology of </w:t>
      </w:r>
      <w:r>
        <w:rPr>
          <w:color w:val="000000" w:themeColor="text1"/>
        </w:rPr>
        <w:t>in</w:t>
      </w:r>
      <w:r w:rsidRPr="008B259D">
        <w:rPr>
          <w:color w:val="000000" w:themeColor="text1"/>
        </w:rPr>
        <w:t>shore reefs improves and our data set grows some aspects of our data analysis and sampling strategies can be reconsidered. We have included a case study that considers the settlement of coral larvae at our core reefs. While this study has revealed broad relationship between the settlement of larvae and the condition of the tiles in terms of coverage of crustose coralline algae, links to the availability of brood</w:t>
      </w:r>
      <w:r w:rsidR="00D74735">
        <w:rPr>
          <w:color w:val="000000" w:themeColor="text1"/>
        </w:rPr>
        <w:t>-</w:t>
      </w:r>
      <w:r w:rsidRPr="008B259D">
        <w:rPr>
          <w:color w:val="000000" w:themeColor="text1"/>
        </w:rPr>
        <w:t xml:space="preserve">stock, and limitation at high levels of turbidity, we have found the data difficult interpret due to an inability to control for a range of potential contributing factors that may influence the settlement observed. In effect we have demonstrated that competent larvae are reaching all reefs and that there has been a general decline in settlement over the period 2006-2011, a trend that continued to 2012 with data collected subsequent to the case study analysis. Because we cannot satisfactorily account for the variation due to unknown </w:t>
      </w:r>
      <w:r w:rsidR="00C44390">
        <w:rPr>
          <w:color w:val="000000" w:themeColor="text1"/>
        </w:rPr>
        <w:t>(</w:t>
      </w:r>
      <w:r w:rsidRPr="008B259D">
        <w:rPr>
          <w:color w:val="000000" w:themeColor="text1"/>
        </w:rPr>
        <w:t>and we consider unknowable</w:t>
      </w:r>
      <w:r w:rsidR="00C44390">
        <w:rPr>
          <w:color w:val="000000" w:themeColor="text1"/>
        </w:rPr>
        <w:t xml:space="preserve"> in the context of this project)</w:t>
      </w:r>
      <w:r w:rsidRPr="008B259D">
        <w:rPr>
          <w:color w:val="000000" w:themeColor="text1"/>
        </w:rPr>
        <w:t xml:space="preserve"> external drivers, and that we can estimate both regional brood</w:t>
      </w:r>
      <w:r w:rsidR="00C44390">
        <w:rPr>
          <w:color w:val="000000" w:themeColor="text1"/>
        </w:rPr>
        <w:t>-</w:t>
      </w:r>
      <w:r w:rsidRPr="008B259D">
        <w:rPr>
          <w:color w:val="000000" w:themeColor="text1"/>
        </w:rPr>
        <w:t>stock and the density of juvenile corals surviving on the actual reefal substrates, it was jointly decided between AIMS and GBRMPA to cease this component of the project.</w:t>
      </w:r>
    </w:p>
    <w:p w:rsidR="001A2999" w:rsidRDefault="001A2999" w:rsidP="001A2999">
      <w:pPr>
        <w:spacing w:after="120"/>
        <w:rPr>
          <w:color w:val="000000" w:themeColor="text1"/>
        </w:rPr>
      </w:pPr>
      <w:r w:rsidRPr="008B259D">
        <w:rPr>
          <w:color w:val="000000" w:themeColor="text1"/>
        </w:rPr>
        <w:t>The coral health index present</w:t>
      </w:r>
      <w:r w:rsidR="009032D3">
        <w:rPr>
          <w:color w:val="000000" w:themeColor="text1"/>
        </w:rPr>
        <w:t>ed</w:t>
      </w:r>
      <w:r w:rsidRPr="008B259D">
        <w:rPr>
          <w:color w:val="000000" w:themeColor="text1"/>
        </w:rPr>
        <w:t xml:space="preserve"> in this report </w:t>
      </w:r>
      <w:r w:rsidR="003D04D6">
        <w:rPr>
          <w:color w:val="000000" w:themeColor="text1"/>
        </w:rPr>
        <w:t>i</w:t>
      </w:r>
      <w:r w:rsidRPr="008B259D">
        <w:rPr>
          <w:color w:val="000000" w:themeColor="text1"/>
        </w:rPr>
        <w:t xml:space="preserve">s the coral reef component of the </w:t>
      </w:r>
      <w:r>
        <w:rPr>
          <w:color w:val="000000" w:themeColor="text1"/>
        </w:rPr>
        <w:t xml:space="preserve">Reef Plan </w:t>
      </w:r>
      <w:r w:rsidRPr="008B259D">
        <w:rPr>
          <w:color w:val="000000" w:themeColor="text1"/>
        </w:rPr>
        <w:t>GBR Report card. A key indicator of the coral health index is the density of juvenile corals. As it has been applied</w:t>
      </w:r>
      <w:r w:rsidR="003D04D6">
        <w:rPr>
          <w:color w:val="000000" w:themeColor="text1"/>
        </w:rPr>
        <w:t>,</w:t>
      </w:r>
      <w:r w:rsidRPr="008B259D">
        <w:rPr>
          <w:color w:val="000000" w:themeColor="text1"/>
        </w:rPr>
        <w:t xml:space="preserve"> the density of juvenile corals corrects for the availability of space so as to not penalise observations of low abundance of juveniles in situations where coral cover is very high or substantial areas of the sites span areas of soft sediments, both of which exclude juvenile coral from settling. What we had not considered was that the proportion of the sites defined as sand or silt would appreciably change. What we have observed is that the large flood events in recent years ha</w:t>
      </w:r>
      <w:r w:rsidR="003D04D6">
        <w:rPr>
          <w:color w:val="000000" w:themeColor="text1"/>
        </w:rPr>
        <w:t>ve</w:t>
      </w:r>
      <w:r w:rsidRPr="008B259D">
        <w:rPr>
          <w:color w:val="000000" w:themeColor="text1"/>
        </w:rPr>
        <w:t xml:space="preserve"> led to the accumulation of fine sediments </w:t>
      </w:r>
      <w:r w:rsidR="003D04D6">
        <w:rPr>
          <w:color w:val="000000" w:themeColor="text1"/>
        </w:rPr>
        <w:t>on</w:t>
      </w:r>
      <w:r w:rsidRPr="008B259D">
        <w:rPr>
          <w:color w:val="000000" w:themeColor="text1"/>
        </w:rPr>
        <w:t xml:space="preserve"> reefs in sheltered locations. This accumulation has resulted in the covering of reefal substrate </w:t>
      </w:r>
      <w:r w:rsidR="003D04D6">
        <w:rPr>
          <w:color w:val="000000" w:themeColor="text1"/>
        </w:rPr>
        <w:t xml:space="preserve">with </w:t>
      </w:r>
      <w:r w:rsidRPr="008B259D">
        <w:rPr>
          <w:color w:val="000000" w:themeColor="text1"/>
        </w:rPr>
        <w:t>that silt</w:t>
      </w:r>
      <w:r w:rsidR="003D04D6">
        <w:rPr>
          <w:color w:val="000000" w:themeColor="text1"/>
        </w:rPr>
        <w:t>, which changes</w:t>
      </w:r>
      <w:r w:rsidRPr="008B259D">
        <w:rPr>
          <w:color w:val="000000" w:themeColor="text1"/>
        </w:rPr>
        <w:t xml:space="preserve"> the categorisation of substrate from some form of algae</w:t>
      </w:r>
      <w:r w:rsidR="003D04D6">
        <w:rPr>
          <w:color w:val="000000" w:themeColor="text1"/>
        </w:rPr>
        <w:t xml:space="preserve"> to silt</w:t>
      </w:r>
      <w:r w:rsidRPr="008B259D">
        <w:rPr>
          <w:color w:val="000000" w:themeColor="text1"/>
        </w:rPr>
        <w:t>. As silt is classified as not available space</w:t>
      </w:r>
      <w:r w:rsidR="00C44390">
        <w:rPr>
          <w:color w:val="000000" w:themeColor="text1"/>
        </w:rPr>
        <w:t>,</w:t>
      </w:r>
      <w:r w:rsidRPr="008B259D">
        <w:rPr>
          <w:color w:val="000000" w:themeColor="text1"/>
        </w:rPr>
        <w:t xml:space="preserve"> and algae</w:t>
      </w:r>
      <w:r w:rsidR="00C44390">
        <w:rPr>
          <w:color w:val="000000" w:themeColor="text1"/>
        </w:rPr>
        <w:t xml:space="preserve"> is</w:t>
      </w:r>
      <w:r w:rsidRPr="008B259D">
        <w:rPr>
          <w:color w:val="000000" w:themeColor="text1"/>
        </w:rPr>
        <w:t xml:space="preserve"> classified as available</w:t>
      </w:r>
      <w:r w:rsidR="00C44390">
        <w:rPr>
          <w:color w:val="000000" w:themeColor="text1"/>
        </w:rPr>
        <w:t xml:space="preserve"> space</w:t>
      </w:r>
      <w:r w:rsidR="004F1A13">
        <w:rPr>
          <w:color w:val="000000" w:themeColor="text1"/>
        </w:rPr>
        <w:t>,</w:t>
      </w:r>
      <w:r w:rsidRPr="008B259D">
        <w:rPr>
          <w:color w:val="000000" w:themeColor="text1"/>
        </w:rPr>
        <w:t xml:space="preserve"> this results</w:t>
      </w:r>
      <w:r w:rsidR="00F806C5">
        <w:rPr>
          <w:color w:val="000000" w:themeColor="text1"/>
        </w:rPr>
        <w:t xml:space="preserve"> in </w:t>
      </w:r>
      <w:r w:rsidRPr="008B259D">
        <w:rPr>
          <w:color w:val="000000" w:themeColor="text1"/>
        </w:rPr>
        <w:t>the indic</w:t>
      </w:r>
      <w:r w:rsidR="00367A50">
        <w:rPr>
          <w:color w:val="000000" w:themeColor="text1"/>
        </w:rPr>
        <w:t>a</w:t>
      </w:r>
      <w:r w:rsidRPr="008B259D">
        <w:rPr>
          <w:color w:val="000000" w:themeColor="text1"/>
        </w:rPr>
        <w:t xml:space="preserve">tor of juvenile density </w:t>
      </w:r>
      <w:r w:rsidRPr="008B259D">
        <w:rPr>
          <w:color w:val="000000" w:themeColor="text1"/>
        </w:rPr>
        <w:lastRenderedPageBreak/>
        <w:t xml:space="preserve">increasing with increasing smothering of substrates with sediments, thus masking the likely negative effect of sediment accumulation on juvenile numbers. In retrospect we consider that future assessments </w:t>
      </w:r>
      <w:r>
        <w:rPr>
          <w:color w:val="000000" w:themeColor="text1"/>
        </w:rPr>
        <w:t>o</w:t>
      </w:r>
      <w:r w:rsidRPr="008B259D">
        <w:rPr>
          <w:color w:val="000000" w:themeColor="text1"/>
        </w:rPr>
        <w:t xml:space="preserve">f juvenile density should correct only for coral cover. </w:t>
      </w:r>
    </w:p>
    <w:p w:rsidR="00E4049B" w:rsidRPr="00E4049B" w:rsidRDefault="00490A45" w:rsidP="00E4049B">
      <w:pPr>
        <w:rPr>
          <w:color w:val="000000" w:themeColor="text1"/>
        </w:rPr>
      </w:pPr>
      <w:r>
        <w:rPr>
          <w:color w:val="000000" w:themeColor="text1"/>
        </w:rPr>
        <w:t xml:space="preserve">Our results to date indicate that the GBR Water Quality Guidelines </w:t>
      </w:r>
      <w:r w:rsidR="00317658">
        <w:rPr>
          <w:color w:val="000000" w:themeColor="text1"/>
        </w:rPr>
        <w:t>(</w:t>
      </w:r>
      <w:r w:rsidR="00B56427">
        <w:t>guideline</w:t>
      </w:r>
      <w:r w:rsidR="00317658">
        <w:rPr>
          <w:color w:val="000000" w:themeColor="text1"/>
        </w:rPr>
        <w:t xml:space="preserve">) generally reflect the condition of </w:t>
      </w:r>
      <w:r w:rsidR="00E4049B">
        <w:rPr>
          <w:color w:val="000000" w:themeColor="text1"/>
        </w:rPr>
        <w:t>inshore</w:t>
      </w:r>
      <w:r w:rsidR="00317658">
        <w:rPr>
          <w:color w:val="000000" w:themeColor="text1"/>
        </w:rPr>
        <w:t xml:space="preserve"> reefs, within the limits of disturbance-related effects. However, in the recent assessments, in particular the FORAM index showed a significant decline while the water quality variables are still mostly </w:t>
      </w:r>
      <w:r w:rsidR="000668CE">
        <w:rPr>
          <w:color w:val="000000" w:themeColor="text1"/>
        </w:rPr>
        <w:t xml:space="preserve">compliant </w:t>
      </w:r>
      <w:r w:rsidR="00317658">
        <w:rPr>
          <w:color w:val="000000" w:themeColor="text1"/>
        </w:rPr>
        <w:t xml:space="preserve">with </w:t>
      </w:r>
      <w:r w:rsidR="00B56427">
        <w:rPr>
          <w:color w:val="000000" w:themeColor="text1"/>
        </w:rPr>
        <w:t xml:space="preserve">the </w:t>
      </w:r>
      <w:r w:rsidR="00B56427">
        <w:t>guideline</w:t>
      </w:r>
      <w:r w:rsidR="00317658">
        <w:rPr>
          <w:color w:val="000000" w:themeColor="text1"/>
        </w:rPr>
        <w:t xml:space="preserve">. Many ecological responses are continuous while the </w:t>
      </w:r>
      <w:r w:rsidR="00B56427">
        <w:t>guideline</w:t>
      </w:r>
      <w:r w:rsidR="00317658">
        <w:rPr>
          <w:color w:val="000000" w:themeColor="text1"/>
        </w:rPr>
        <w:t xml:space="preserve"> provides a hard threshold. The differential responses of community types (which would reflect also site-specific selection processes) could be used in a future revision and refinement of the </w:t>
      </w:r>
      <w:r w:rsidR="00B56427">
        <w:t>guideline</w:t>
      </w:r>
      <w:r w:rsidR="00317658">
        <w:rPr>
          <w:color w:val="000000" w:themeColor="text1"/>
        </w:rPr>
        <w:t xml:space="preserve">. Also, our data demonstrate a multi annual response </w:t>
      </w:r>
      <w:r w:rsidR="00E4049B">
        <w:rPr>
          <w:color w:val="000000" w:themeColor="text1"/>
        </w:rPr>
        <w:t xml:space="preserve">of dissolved nutrients </w:t>
      </w:r>
      <w:r w:rsidR="00317658">
        <w:rPr>
          <w:color w:val="000000" w:themeColor="text1"/>
        </w:rPr>
        <w:t>to flood events</w:t>
      </w:r>
      <w:r w:rsidR="00E4049B">
        <w:rPr>
          <w:color w:val="000000" w:themeColor="text1"/>
        </w:rPr>
        <w:t xml:space="preserve">. The </w:t>
      </w:r>
      <w:r w:rsidR="00E4049B">
        <w:t xml:space="preserve">Queensland </w:t>
      </w:r>
      <w:r w:rsidR="00B56427">
        <w:t>guideline</w:t>
      </w:r>
      <w:r w:rsidR="00E4049B">
        <w:t xml:space="preserve"> for these values (NOx, PO4) are very high compared to the values measured in the MMP and, hence, </w:t>
      </w:r>
      <w:r w:rsidR="00E4049B">
        <w:rPr>
          <w:color w:val="000000" w:themeColor="text1"/>
        </w:rPr>
        <w:t>responses of these variables in an index</w:t>
      </w:r>
      <w:r w:rsidR="00E4049B">
        <w:t xml:space="preserve"> based on compliance with the </w:t>
      </w:r>
      <w:r w:rsidR="00B56427">
        <w:t>guideline</w:t>
      </w:r>
      <w:r w:rsidR="00E4049B">
        <w:t xml:space="preserve"> would not properly reflect the significant changes that we observed over the course of the monitoring as almost all values are below the guidelines. The MMP </w:t>
      </w:r>
      <w:r w:rsidR="00367A50">
        <w:t xml:space="preserve">data </w:t>
      </w:r>
      <w:r w:rsidR="00E4049B">
        <w:t xml:space="preserve">would be very valuable to </w:t>
      </w:r>
      <w:r w:rsidR="00367A50">
        <w:t xml:space="preserve">the </w:t>
      </w:r>
      <w:r w:rsidR="00E4049B">
        <w:t>develop</w:t>
      </w:r>
      <w:r w:rsidR="00367A50">
        <w:t>ment of</w:t>
      </w:r>
      <w:r w:rsidR="00B56427">
        <w:t xml:space="preserve"> guideline</w:t>
      </w:r>
      <w:r w:rsidR="00367A50">
        <w:t xml:space="preserve"> values</w:t>
      </w:r>
      <w:r w:rsidR="00E4049B">
        <w:t xml:space="preserve"> for dissolved nutrients specific for GBR inshore waters.   </w:t>
      </w:r>
      <w:r w:rsidR="009032D3">
        <w:t>In contrast, the high</w:t>
      </w:r>
      <w:r w:rsidR="000668CE">
        <w:t>-</w:t>
      </w:r>
      <w:r w:rsidR="009032D3">
        <w:t>frequency records derived from in-situ sensors corroborate data from satellites and flood plume monitoring in demonstrating the locally extreme environmental conditions resulting during flood events. It is likely that these extremes are important drivers of selection within biological communities but are currently underrepresented in water quality reporting</w:t>
      </w:r>
      <w:r w:rsidR="00D52BE6">
        <w:t xml:space="preserve">, it is possible the this underrepresentation may be contributing to some of the discrepancies between trends in </w:t>
      </w:r>
      <w:r w:rsidR="000668CE">
        <w:t>the water quality</w:t>
      </w:r>
      <w:r w:rsidR="00D52BE6">
        <w:t xml:space="preserve"> index and </w:t>
      </w:r>
      <w:r w:rsidR="000668CE">
        <w:t xml:space="preserve">the coral reef </w:t>
      </w:r>
      <w:r w:rsidR="00D52BE6">
        <w:t xml:space="preserve">community condition. </w:t>
      </w:r>
    </w:p>
    <w:p w:rsidR="00E4049B" w:rsidRDefault="00E4049B" w:rsidP="00490A45">
      <w:pPr>
        <w:rPr>
          <w:color w:val="000000" w:themeColor="text1"/>
        </w:rPr>
      </w:pPr>
    </w:p>
    <w:p w:rsidR="00566013" w:rsidRDefault="00566013" w:rsidP="00490A45">
      <w:pPr>
        <w:rPr>
          <w:color w:val="000000" w:themeColor="text1"/>
        </w:rPr>
      </w:pPr>
    </w:p>
    <w:p w:rsidR="00E4049B" w:rsidRDefault="00E4049B" w:rsidP="00490A45">
      <w:pPr>
        <w:rPr>
          <w:color w:val="000000" w:themeColor="text1"/>
        </w:rPr>
      </w:pPr>
    </w:p>
    <w:p w:rsidR="00057454" w:rsidRPr="00EF1D06" w:rsidRDefault="00057454" w:rsidP="002D1934">
      <w:pPr>
        <w:pStyle w:val="Heading2"/>
      </w:pPr>
      <w:bookmarkStart w:id="124" w:name="_Toc393133584"/>
      <w:r w:rsidRPr="00EF1D06">
        <w:t>Acknowledgments</w:t>
      </w:r>
      <w:bookmarkEnd w:id="124"/>
    </w:p>
    <w:p w:rsidR="00057454" w:rsidRPr="00BB6AB9" w:rsidRDefault="00057454" w:rsidP="00A21D47">
      <w:pPr>
        <w:rPr>
          <w:color w:val="000000" w:themeColor="text1"/>
        </w:rPr>
      </w:pPr>
      <w:r w:rsidRPr="00BB6AB9">
        <w:rPr>
          <w:color w:val="000000" w:themeColor="text1"/>
        </w:rPr>
        <w:t xml:space="preserve">We thank Aaron Anderson, Joe Gioffre, Charlotte Johansson, Shawn Smith, Marcus Stowar and Kate Osborne for valuable field assistance over the years. We also thank </w:t>
      </w:r>
      <w:r w:rsidR="001A2999">
        <w:rPr>
          <w:color w:val="000000" w:themeColor="text1"/>
        </w:rPr>
        <w:t xml:space="preserve">Ed Butler, </w:t>
      </w:r>
      <w:r w:rsidRPr="00BB6AB9">
        <w:rPr>
          <w:color w:val="000000" w:themeColor="text1"/>
        </w:rPr>
        <w:t>Terry Done, Johanna Johnson</w:t>
      </w:r>
      <w:r w:rsidR="001A2999">
        <w:rPr>
          <w:color w:val="000000" w:themeColor="text1"/>
        </w:rPr>
        <w:t>,</w:t>
      </w:r>
      <w:r w:rsidRPr="00BB6AB9">
        <w:rPr>
          <w:color w:val="000000" w:themeColor="text1"/>
        </w:rPr>
        <w:t xml:space="preserve"> Katherine Martin </w:t>
      </w:r>
      <w:r w:rsidR="001A2999" w:rsidRPr="00BB6AB9">
        <w:rPr>
          <w:color w:val="000000" w:themeColor="text1"/>
        </w:rPr>
        <w:t xml:space="preserve">and </w:t>
      </w:r>
      <w:r w:rsidR="001A2999">
        <w:rPr>
          <w:color w:val="000000" w:themeColor="text1"/>
        </w:rPr>
        <w:t xml:space="preserve">a number of anonymous reviewers </w:t>
      </w:r>
      <w:r w:rsidRPr="00BB6AB9">
        <w:rPr>
          <w:color w:val="000000" w:themeColor="text1"/>
        </w:rPr>
        <w:t>for their detailed reviews that improved the previous reports o</w:t>
      </w:r>
      <w:r w:rsidR="005C479E">
        <w:rPr>
          <w:color w:val="000000" w:themeColor="text1"/>
        </w:rPr>
        <w:t>n</w:t>
      </w:r>
      <w:r w:rsidRPr="00BB6AB9">
        <w:rPr>
          <w:color w:val="000000" w:themeColor="text1"/>
        </w:rPr>
        <w:t xml:space="preserve"> which this current instalment builds. </w:t>
      </w:r>
      <w:r w:rsidR="00BB6AB9">
        <w:rPr>
          <w:color w:val="000000" w:themeColor="text1"/>
        </w:rPr>
        <w:t xml:space="preserve">Finally we acknowledge the valuable contributions to data collection, sampling </w:t>
      </w:r>
      <w:r w:rsidR="0042231B">
        <w:rPr>
          <w:color w:val="000000" w:themeColor="text1"/>
        </w:rPr>
        <w:t>integrity</w:t>
      </w:r>
      <w:r w:rsidR="00BB6AB9">
        <w:rPr>
          <w:color w:val="000000" w:themeColor="text1"/>
        </w:rPr>
        <w:t xml:space="preserve"> and reporting of Stephen Neale and Damian Thomson over the first few years of the monitoring program and staff at Geoscience Australia for </w:t>
      </w:r>
      <w:r w:rsidR="0042231B">
        <w:rPr>
          <w:color w:val="000000" w:themeColor="text1"/>
        </w:rPr>
        <w:t>grain size</w:t>
      </w:r>
      <w:r w:rsidR="00BB6AB9">
        <w:rPr>
          <w:color w:val="000000" w:themeColor="text1"/>
        </w:rPr>
        <w:t xml:space="preserve"> analysis of sediment </w:t>
      </w:r>
      <w:r w:rsidR="00C26B79">
        <w:rPr>
          <w:color w:val="000000" w:themeColor="text1"/>
        </w:rPr>
        <w:t>samples.</w:t>
      </w:r>
    </w:p>
    <w:p w:rsidR="00057454" w:rsidRPr="003A0C2F" w:rsidRDefault="00057454" w:rsidP="00E77311">
      <w:pPr>
        <w:pStyle w:val="Heading1"/>
      </w:pPr>
      <w:r w:rsidRPr="003A0C2F">
        <w:br w:type="page"/>
      </w:r>
      <w:bookmarkStart w:id="125" w:name="_Toc393133585"/>
      <w:bookmarkEnd w:id="20"/>
      <w:bookmarkEnd w:id="21"/>
      <w:bookmarkEnd w:id="22"/>
      <w:bookmarkEnd w:id="23"/>
      <w:bookmarkEnd w:id="24"/>
      <w:bookmarkEnd w:id="25"/>
      <w:bookmarkEnd w:id="26"/>
      <w:bookmarkEnd w:id="27"/>
      <w:bookmarkEnd w:id="28"/>
      <w:r w:rsidRPr="003A0C2F">
        <w:lastRenderedPageBreak/>
        <w:t>5.</w:t>
      </w:r>
      <w:r w:rsidRPr="003A0C2F">
        <w:tab/>
        <w:t>References</w:t>
      </w:r>
      <w:bookmarkEnd w:id="125"/>
    </w:p>
    <w:p w:rsidR="00E07C83" w:rsidRDefault="00E07C83" w:rsidP="00E07C83">
      <w:pPr>
        <w:spacing w:after="120"/>
        <w:ind w:left="284" w:hanging="284"/>
        <w:rPr>
          <w:rFonts w:cs="Arial"/>
          <w:szCs w:val="22"/>
          <w:lang w:val="en-US"/>
        </w:rPr>
      </w:pPr>
      <w:r w:rsidRPr="00E07C83">
        <w:rPr>
          <w:rFonts w:cs="Arial"/>
          <w:szCs w:val="22"/>
          <w:lang w:val="en-US"/>
        </w:rPr>
        <w:t>Alongi D M, McKinnon AD (2005) The cycling and fate of terrestrially-derived sediments and nutrients in the coastal zone of the Great Barrier Reef shelf. Marine Pollution Bulletin 51:239-252.</w:t>
      </w:r>
    </w:p>
    <w:p w:rsidR="00521C0E" w:rsidRPr="00521C0E" w:rsidRDefault="00521C0E" w:rsidP="00521C0E">
      <w:pPr>
        <w:spacing w:after="120"/>
        <w:ind w:left="284" w:hanging="284"/>
        <w:rPr>
          <w:rFonts w:cs="Arial"/>
          <w:szCs w:val="22"/>
          <w:lang w:val="en-US"/>
        </w:rPr>
      </w:pPr>
      <w:r w:rsidRPr="00521C0E">
        <w:rPr>
          <w:rFonts w:cs="Arial"/>
          <w:szCs w:val="22"/>
          <w:lang w:val="en-AU" w:eastAsia="en-AU"/>
        </w:rPr>
        <w:t>Álvarez-Romero JG, Devlin MJ, Teixeira da Silva E, Petus C, Ban N, Pressey RJ</w:t>
      </w:r>
      <w:r>
        <w:rPr>
          <w:rFonts w:cs="Arial"/>
          <w:szCs w:val="22"/>
          <w:lang w:val="en-AU" w:eastAsia="en-AU"/>
        </w:rPr>
        <w:t>,</w:t>
      </w:r>
      <w:r w:rsidRPr="00521C0E">
        <w:rPr>
          <w:rFonts w:cs="Arial"/>
          <w:szCs w:val="22"/>
          <w:lang w:val="en-AU" w:eastAsia="en-AU"/>
        </w:rPr>
        <w:t xml:space="preserve"> Kool J,</w:t>
      </w:r>
      <w:r>
        <w:rPr>
          <w:rFonts w:cs="Arial"/>
          <w:szCs w:val="22"/>
          <w:lang w:val="en-AU" w:eastAsia="en-AU"/>
        </w:rPr>
        <w:t xml:space="preserve"> </w:t>
      </w:r>
      <w:r w:rsidRPr="00521C0E">
        <w:rPr>
          <w:rFonts w:cs="Arial"/>
          <w:szCs w:val="22"/>
          <w:lang w:val="en-AU" w:eastAsia="en-AU"/>
        </w:rPr>
        <w:t>Roberts S, Cerdeira WA, Brodie J (2013) A novel approach to model exposure of</w:t>
      </w:r>
      <w:r>
        <w:rPr>
          <w:rFonts w:cs="Arial"/>
          <w:szCs w:val="22"/>
          <w:lang w:val="en-AU" w:eastAsia="en-AU"/>
        </w:rPr>
        <w:t xml:space="preserve"> </w:t>
      </w:r>
      <w:r w:rsidRPr="00521C0E">
        <w:rPr>
          <w:rFonts w:cs="Arial"/>
          <w:szCs w:val="22"/>
          <w:lang w:val="en-AU" w:eastAsia="en-AU"/>
        </w:rPr>
        <w:t>coastal-marine ecosystems to riverine flood plumes based on remote sensing</w:t>
      </w:r>
      <w:r>
        <w:rPr>
          <w:rFonts w:cs="Arial"/>
          <w:szCs w:val="22"/>
          <w:lang w:val="en-AU" w:eastAsia="en-AU"/>
        </w:rPr>
        <w:t xml:space="preserve"> </w:t>
      </w:r>
      <w:r w:rsidRPr="00521C0E">
        <w:rPr>
          <w:rFonts w:cs="Arial"/>
          <w:szCs w:val="22"/>
          <w:lang w:val="en-AU" w:eastAsia="en-AU"/>
        </w:rPr>
        <w:t>techniques. J Environ Manage 119:194–207</w:t>
      </w:r>
    </w:p>
    <w:p w:rsidR="00E07C83" w:rsidRPr="00E07C83" w:rsidRDefault="00E07C83" w:rsidP="00E07C83">
      <w:pPr>
        <w:spacing w:after="120"/>
        <w:ind w:left="284" w:hanging="284"/>
        <w:rPr>
          <w:rFonts w:cs="Arial"/>
          <w:szCs w:val="22"/>
          <w:lang w:val="en-US"/>
        </w:rPr>
      </w:pPr>
      <w:r w:rsidRPr="00E07C83">
        <w:rPr>
          <w:rFonts w:cs="Arial"/>
          <w:szCs w:val="22"/>
          <w:lang w:val="en-US"/>
        </w:rPr>
        <w:t>Anon. (1997) Directory of Autoanalyser Methods, Bran and Luebbe GmbH, Norderstedt, Germany.</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 xml:space="preserve">Anon. (2003) Reef Water Quality Protection Plan for catchments adjacent to the Great Barrier Reef World Heritage Area. The State of Queensland and Commonwealth of Australia. Queensland Department of Premier and Cabinet, Brisbane. 43 pp </w:t>
      </w:r>
    </w:p>
    <w:p w:rsidR="00E07C83" w:rsidRPr="00E07C83" w:rsidRDefault="00E07C83" w:rsidP="00E07C83">
      <w:pPr>
        <w:pStyle w:val="Reportrefs"/>
        <w:spacing w:after="120"/>
        <w:ind w:left="284" w:hanging="284"/>
        <w:rPr>
          <w:rFonts w:cs="Arial"/>
          <w:sz w:val="22"/>
          <w:szCs w:val="22"/>
          <w:lang w:eastAsia="en-GB"/>
        </w:rPr>
      </w:pPr>
      <w:r w:rsidRPr="00E07C83">
        <w:rPr>
          <w:rFonts w:cs="Arial"/>
          <w:sz w:val="22"/>
          <w:szCs w:val="22"/>
          <w:lang w:eastAsia="en-GB"/>
        </w:rPr>
        <w:t xml:space="preserve">Anon. (2009) Reef Water Quality Protection Plan 2009. For the Great Barrier Reef World Heritage Area and adjacent catchments. The State of Queensland and Commonwealth of Australia. Queensland Department of the Premier and Cabinet, Brisbane. 30 pp. </w:t>
      </w:r>
    </w:p>
    <w:p w:rsidR="00E07C83" w:rsidRPr="00E07C83" w:rsidRDefault="00E07C83" w:rsidP="00E07C83">
      <w:pPr>
        <w:pStyle w:val="Reportrefs"/>
        <w:spacing w:after="120"/>
        <w:ind w:left="284" w:hanging="284"/>
        <w:rPr>
          <w:rFonts w:cs="Arial"/>
          <w:sz w:val="22"/>
          <w:szCs w:val="22"/>
          <w:lang w:eastAsia="en-GB"/>
        </w:rPr>
      </w:pPr>
      <w:r w:rsidRPr="00E07C83">
        <w:rPr>
          <w:rFonts w:cs="Arial"/>
          <w:sz w:val="22"/>
          <w:szCs w:val="22"/>
          <w:lang w:eastAsia="en-GB"/>
        </w:rPr>
        <w:t>Anon. (2010) Paddock to Reef Integrated Monitoring, Modelling and Reporting Program Design (DRAFT). Version 12 February 2010. The State of Queensland, Queensland Department of the Premier and Cabinet, Brisbane. 93 p.</w:t>
      </w:r>
    </w:p>
    <w:p w:rsidR="00E07C83" w:rsidRPr="00E07C83" w:rsidRDefault="00E07C83" w:rsidP="00E07C83">
      <w:pPr>
        <w:spacing w:after="120"/>
        <w:ind w:left="284" w:hanging="284"/>
        <w:rPr>
          <w:rFonts w:cs="Arial"/>
          <w:szCs w:val="22"/>
          <w:lang w:val="en-US"/>
        </w:rPr>
      </w:pPr>
      <w:r w:rsidRPr="00E07C83">
        <w:rPr>
          <w:rFonts w:cs="Arial"/>
          <w:szCs w:val="22"/>
          <w:lang w:val="en-US"/>
        </w:rPr>
        <w:t xml:space="preserve">Anon. (2011) </w:t>
      </w:r>
      <w:r w:rsidRPr="00E07C83">
        <w:rPr>
          <w:rFonts w:cs="Arial"/>
          <w:szCs w:val="22"/>
        </w:rPr>
        <w:t xml:space="preserve">Reef Water Quality Protection Plan. First Report 2009 Baseline. </w:t>
      </w:r>
      <w:r w:rsidRPr="00E07C83">
        <w:rPr>
          <w:rFonts w:cs="Arial"/>
          <w:szCs w:val="22"/>
          <w:lang w:val="en-US"/>
        </w:rPr>
        <w:t xml:space="preserve">The State of Queensland and Commonwealth of Australia. Queensland Department of Premier and Cabinet, Brisbane. 140 pp. Available at </w:t>
      </w:r>
      <w:hyperlink r:id="rId340" w:tooltip="Reef Water Quality Protection Plan. First Report 2009 Baseline. " w:history="1">
        <w:r w:rsidRPr="00E07C83">
          <w:rPr>
            <w:rStyle w:val="Hyperlink"/>
            <w:rFonts w:cs="Arial"/>
            <w:bCs/>
            <w:szCs w:val="22"/>
            <w:lang w:val="en-US"/>
          </w:rPr>
          <w:t>www.reefplan.qld.gov.au</w:t>
        </w:r>
      </w:hyperlink>
    </w:p>
    <w:p w:rsidR="00E07C83" w:rsidRPr="00E07C83" w:rsidRDefault="00E07C83" w:rsidP="00E07C83">
      <w:pPr>
        <w:pStyle w:val="Reportrefs"/>
        <w:spacing w:after="120"/>
        <w:ind w:left="284" w:hanging="284"/>
        <w:rPr>
          <w:rFonts w:cs="Arial"/>
          <w:sz w:val="22"/>
          <w:szCs w:val="22"/>
          <w:lang w:eastAsia="en-GB"/>
        </w:rPr>
      </w:pPr>
      <w:r w:rsidRPr="00E07C83">
        <w:rPr>
          <w:rFonts w:cs="Arial"/>
          <w:sz w:val="22"/>
          <w:szCs w:val="22"/>
          <w:lang w:val="en-AU" w:eastAsia="en-AU"/>
        </w:rPr>
        <w:t>Anon. (2013) Reef Water Quality Protection Plan 2013.Securing the health and resilience of the Great Barrier Reef World Heritage Area and adjacent catchments. The State of Queensland. Reef Water Quality Protection Plan Secretariat, Brisbane. 34 p.</w:t>
      </w:r>
      <w:r>
        <w:rPr>
          <w:rFonts w:cs="Arial"/>
          <w:sz w:val="22"/>
          <w:szCs w:val="22"/>
          <w:lang w:val="en-AU" w:eastAsia="en-AU"/>
        </w:rPr>
        <w:t xml:space="preserve"> </w:t>
      </w:r>
      <w:r w:rsidRPr="00E07C83">
        <w:rPr>
          <w:rFonts w:cs="Arial"/>
          <w:sz w:val="22"/>
          <w:szCs w:val="22"/>
          <w:lang w:eastAsia="en-GB"/>
        </w:rPr>
        <w:t xml:space="preserve">Available at </w:t>
      </w:r>
      <w:hyperlink r:id="rId341" w:tooltip="Reef Water Quality Protection Plan 2013.Securing the health and resilience of the Great Barrier Reef World Heritage Area and adjacent catchments." w:history="1">
        <w:r w:rsidRPr="00E07C83">
          <w:rPr>
            <w:rStyle w:val="Hyperlink"/>
            <w:rFonts w:cs="Arial"/>
            <w:color w:val="auto"/>
            <w:sz w:val="22"/>
            <w:szCs w:val="22"/>
            <w:lang w:eastAsia="en-GB"/>
          </w:rPr>
          <w:t>www.reefplan.qld.gov.au</w:t>
        </w:r>
      </w:hyperlink>
    </w:p>
    <w:p w:rsidR="00E07C83" w:rsidRPr="00E07C83" w:rsidRDefault="00E07C83" w:rsidP="00E07C83">
      <w:pPr>
        <w:pStyle w:val="Reportrefs"/>
        <w:spacing w:after="120"/>
        <w:ind w:left="284" w:hanging="284"/>
        <w:rPr>
          <w:rFonts w:cs="Arial"/>
          <w:sz w:val="22"/>
          <w:szCs w:val="22"/>
        </w:rPr>
      </w:pPr>
      <w:r w:rsidRPr="00E07C83">
        <w:rPr>
          <w:rFonts w:cs="Arial"/>
          <w:sz w:val="22"/>
          <w:szCs w:val="22"/>
        </w:rPr>
        <w:t>Anthony KRN (1999) Coral suspension feeding on fine particulate matter. Journal of Experimental Marine Biology and Ecology 232:85-106</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Anthony KRN, Fabricius KE (2000) Shifting roles of heterotrophy and autotrophy in coral energetics under varying turbidity. Journal of Experimental Marine Biology and Ecology 252:221-253</w:t>
      </w:r>
    </w:p>
    <w:p w:rsidR="00E07C83" w:rsidRDefault="00E07C83" w:rsidP="00E07C83">
      <w:pPr>
        <w:pStyle w:val="Reportrefs"/>
        <w:spacing w:after="120"/>
        <w:ind w:left="284" w:hanging="284"/>
        <w:rPr>
          <w:rFonts w:cs="Arial"/>
          <w:sz w:val="22"/>
          <w:szCs w:val="22"/>
          <w:lang w:eastAsia="en-AU"/>
        </w:rPr>
      </w:pPr>
      <w:r w:rsidRPr="00E07C83">
        <w:rPr>
          <w:rFonts w:cs="Arial"/>
          <w:sz w:val="22"/>
          <w:szCs w:val="22"/>
          <w:lang w:eastAsia="en-AU"/>
        </w:rPr>
        <w:t>Ayling AM, Ayling AL (2005) The dynamics of Cairns and Central section fringing reefs: 2005 Unpublished report submitted to the Great Barrier Reef Marine Park Authority, Townsville</w:t>
      </w:r>
    </w:p>
    <w:p w:rsidR="00A4750A" w:rsidRPr="00A4750A" w:rsidRDefault="00A4750A" w:rsidP="00A4750A">
      <w:pPr>
        <w:pStyle w:val="NormalWeb"/>
        <w:ind w:left="480" w:hanging="480"/>
        <w:rPr>
          <w:rFonts w:ascii="Arial" w:hAnsi="Arial" w:cs="Arial"/>
          <w:noProof/>
          <w:sz w:val="22"/>
          <w:szCs w:val="22"/>
        </w:rPr>
      </w:pPr>
      <w:r>
        <w:rPr>
          <w:rFonts w:ascii="Arial" w:hAnsi="Arial" w:cs="Arial"/>
          <w:noProof/>
          <w:sz w:val="22"/>
          <w:szCs w:val="22"/>
        </w:rPr>
        <w:t>Babcock</w:t>
      </w:r>
      <w:r w:rsidRPr="00A4750A">
        <w:rPr>
          <w:rFonts w:ascii="Arial" w:hAnsi="Arial" w:cs="Arial"/>
          <w:noProof/>
          <w:sz w:val="22"/>
          <w:szCs w:val="22"/>
        </w:rPr>
        <w:t xml:space="preserve"> RC (1988) Fine-scale spatial and temporal patterns in coral settlement. </w:t>
      </w:r>
      <w:r>
        <w:rPr>
          <w:rFonts w:ascii="Arial" w:hAnsi="Arial" w:cs="Arial"/>
          <w:noProof/>
          <w:sz w:val="22"/>
          <w:szCs w:val="22"/>
        </w:rPr>
        <w:t xml:space="preserve">In: </w:t>
      </w:r>
      <w:r w:rsidRPr="00A4750A">
        <w:rPr>
          <w:rFonts w:ascii="Arial" w:hAnsi="Arial" w:cs="Arial"/>
          <w:iCs/>
          <w:noProof/>
          <w:sz w:val="22"/>
          <w:szCs w:val="22"/>
        </w:rPr>
        <w:t>Proceedings of the 6th International Coral Reef Symposium, Australia, Vol. 2</w:t>
      </w:r>
      <w:r w:rsidR="00A34381">
        <w:rPr>
          <w:rFonts w:ascii="Arial" w:hAnsi="Arial" w:cs="Arial"/>
          <w:iCs/>
          <w:noProof/>
          <w:sz w:val="22"/>
          <w:szCs w:val="22"/>
        </w:rPr>
        <w:t>:625-634</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 xml:space="preserve">Babcock RC, Smith L (2002) Effects of sedimentation on coral settlement and survivorship. In: Proceedings of the </w:t>
      </w:r>
      <w:r w:rsidR="00A4750A">
        <w:rPr>
          <w:rFonts w:cs="Arial"/>
          <w:sz w:val="22"/>
          <w:szCs w:val="22"/>
        </w:rPr>
        <w:t>9th</w:t>
      </w:r>
      <w:r w:rsidRPr="00E07C83">
        <w:rPr>
          <w:rFonts w:cs="Arial"/>
          <w:sz w:val="22"/>
          <w:szCs w:val="22"/>
        </w:rPr>
        <w:t xml:space="preserve"> International Coral Reef Symposium, Bali, Indonesia, 245–248</w:t>
      </w:r>
    </w:p>
    <w:p w:rsidR="00E07C83" w:rsidRPr="00E07C83" w:rsidRDefault="00E07C83" w:rsidP="00E07C83">
      <w:pPr>
        <w:spacing w:after="120"/>
        <w:ind w:left="284" w:hanging="284"/>
        <w:rPr>
          <w:rFonts w:cs="Arial"/>
          <w:szCs w:val="22"/>
        </w:rPr>
      </w:pPr>
      <w:r w:rsidRPr="00E07C83">
        <w:rPr>
          <w:rFonts w:cs="Arial"/>
          <w:szCs w:val="22"/>
        </w:rPr>
        <w:t>Bainbridge ZT, Wolanski E, Álvarez-Romero JG, Lewis SE, Brodie JE (2012) Fine sediment and nutrient dynamics related to particle size and floc formation in a Burdekin River flood plume, Australia. Marine Pollution Bulletin 65: 236-248</w:t>
      </w:r>
    </w:p>
    <w:p w:rsidR="00E07C83" w:rsidRDefault="00E07C83" w:rsidP="00E07C83">
      <w:pPr>
        <w:pStyle w:val="Reportrefs"/>
        <w:spacing w:after="120"/>
        <w:ind w:left="284" w:hanging="284"/>
        <w:rPr>
          <w:rFonts w:cs="Arial"/>
          <w:sz w:val="22"/>
          <w:szCs w:val="22"/>
          <w:lang w:eastAsia="en-AU"/>
        </w:rPr>
      </w:pPr>
      <w:r w:rsidRPr="00E07C83">
        <w:rPr>
          <w:rFonts w:cs="Arial"/>
          <w:sz w:val="22"/>
          <w:szCs w:val="22"/>
          <w:lang w:eastAsia="en-AU"/>
        </w:rPr>
        <w:t>Baird AH, Babcock RC, Mundy CP (2003) Habitat selection by larvae influences the depth distribution of six common coral species. Marine Ecology Progress Series 252:289-293</w:t>
      </w:r>
    </w:p>
    <w:p w:rsidR="00A34381" w:rsidRPr="00A34381" w:rsidRDefault="00A34381" w:rsidP="00A34381">
      <w:pPr>
        <w:spacing w:before="100" w:beforeAutospacing="1" w:after="100" w:afterAutospacing="1"/>
        <w:ind w:left="480" w:hanging="480"/>
        <w:rPr>
          <w:rFonts w:cs="Arial"/>
          <w:noProof/>
        </w:rPr>
      </w:pPr>
      <w:r>
        <w:rPr>
          <w:rFonts w:cs="Arial"/>
          <w:noProof/>
          <w:szCs w:val="22"/>
        </w:rPr>
        <w:t>Baird A</w:t>
      </w:r>
      <w:r w:rsidRPr="00A34381">
        <w:rPr>
          <w:rFonts w:cs="Arial"/>
          <w:noProof/>
          <w:szCs w:val="22"/>
        </w:rPr>
        <w:t>H</w:t>
      </w:r>
      <w:r>
        <w:rPr>
          <w:rFonts w:cs="Arial"/>
          <w:noProof/>
          <w:szCs w:val="22"/>
        </w:rPr>
        <w:t xml:space="preserve">, Guest </w:t>
      </w:r>
      <w:r w:rsidRPr="00A34381">
        <w:rPr>
          <w:rFonts w:cs="Arial"/>
          <w:noProof/>
          <w:szCs w:val="22"/>
        </w:rPr>
        <w:t>JR, Willis BL (2009) Systematic and Biogeographical Patterns in the Reproductive Biology of Scleractinian Corals. doi:10.1146/annurev.ecolsys.110308.120220</w:t>
      </w:r>
    </w:p>
    <w:p w:rsidR="00E904AB" w:rsidRPr="00E904AB" w:rsidRDefault="00E07C83" w:rsidP="00E904AB">
      <w:pPr>
        <w:pStyle w:val="Reportrefs"/>
        <w:spacing w:after="120"/>
        <w:ind w:left="284" w:hanging="284"/>
        <w:rPr>
          <w:sz w:val="22"/>
          <w:lang w:val="en-AU" w:eastAsia="en-AU"/>
        </w:rPr>
      </w:pPr>
      <w:r w:rsidRPr="00E07C83">
        <w:rPr>
          <w:rFonts w:cs="Arial"/>
          <w:sz w:val="22"/>
          <w:szCs w:val="22"/>
          <w:lang w:eastAsia="en-AU"/>
        </w:rPr>
        <w:lastRenderedPageBreak/>
        <w:t>Baird AH, Marshall PA (2002) Mortality, growth and reproduction in scleractinian corals following bleaching on the Great Barrier Reef. Marine Ecology Progress Series 237:133-141</w:t>
      </w:r>
      <w:r w:rsidR="00E904AB" w:rsidRPr="00E904AB">
        <w:rPr>
          <w:sz w:val="22"/>
          <w:lang w:val="en-AU" w:eastAsia="en-AU"/>
        </w:rPr>
        <w:t>Bartley R, Bainbridge ZT, Lewis SE, Kroon FJ, Wilkinson SN, Brodie JE, Silburn DM (2014) Relating sediment impacts on coral reefs to watershed sources, processes and management: A review. Science of The Total Environment 468–469:1138-1153</w:t>
      </w:r>
    </w:p>
    <w:p w:rsidR="00E07C83" w:rsidRPr="00E07C83" w:rsidRDefault="00E07C83" w:rsidP="00E07C83">
      <w:pPr>
        <w:spacing w:after="120"/>
        <w:ind w:left="284" w:hanging="284"/>
        <w:rPr>
          <w:rFonts w:cs="Arial"/>
          <w:szCs w:val="22"/>
          <w:lang w:val="en-US"/>
        </w:rPr>
      </w:pPr>
      <w:r w:rsidRPr="00E07C83">
        <w:rPr>
          <w:rFonts w:cs="Arial"/>
          <w:szCs w:val="22"/>
          <w:lang w:val="en-US"/>
        </w:rPr>
        <w:t>Bellwood DR, Hughes TP, Folke C, Nyström M (2004) Confronting the coral reef crisis. Nature 429:827-833</w:t>
      </w:r>
    </w:p>
    <w:p w:rsidR="00E07C83" w:rsidRPr="00E07C83" w:rsidRDefault="00E07C83" w:rsidP="00E07C83">
      <w:pPr>
        <w:spacing w:after="120"/>
        <w:ind w:left="284" w:hanging="284"/>
        <w:rPr>
          <w:rFonts w:cs="Arial"/>
          <w:bCs/>
          <w:szCs w:val="22"/>
        </w:rPr>
      </w:pPr>
      <w:r w:rsidRPr="00E07C83">
        <w:rPr>
          <w:rFonts w:cs="Arial"/>
          <w:bCs/>
          <w:szCs w:val="22"/>
        </w:rPr>
        <w:t>Bentley C, Devlin M, Pa</w:t>
      </w:r>
      <w:r w:rsidR="007B789C">
        <w:rPr>
          <w:rFonts w:cs="Arial"/>
          <w:bCs/>
          <w:szCs w:val="22"/>
        </w:rPr>
        <w:t>xman C, Chue KL, Mueller J (2013</w:t>
      </w:r>
      <w:r w:rsidRPr="00E07C83">
        <w:rPr>
          <w:rFonts w:cs="Arial"/>
          <w:bCs/>
          <w:szCs w:val="22"/>
        </w:rPr>
        <w:t>)  Pesticide monitoring in inshore waters of the Great Barrier Reef using both time-integrated and event monitoring techniques (2011 - 2012). The University of Queensland, The National Research Centre for Environmental Toxicology (Entox)</w:t>
      </w:r>
    </w:p>
    <w:p w:rsidR="00E07C83" w:rsidRPr="00E07C83" w:rsidRDefault="00E07C83" w:rsidP="00E07C83">
      <w:pPr>
        <w:pStyle w:val="Reportrefs"/>
        <w:spacing w:after="120"/>
        <w:ind w:left="284" w:hanging="284"/>
        <w:rPr>
          <w:rFonts w:cs="Arial"/>
          <w:sz w:val="22"/>
          <w:szCs w:val="22"/>
          <w:lang w:eastAsia="en-AU"/>
        </w:rPr>
      </w:pPr>
      <w:r w:rsidRPr="00E07C83">
        <w:rPr>
          <w:rFonts w:cs="Arial"/>
          <w:sz w:val="22"/>
          <w:szCs w:val="22"/>
          <w:lang w:eastAsia="en-AU"/>
        </w:rPr>
        <w:t>Berkelmans R, Jones A, Brinkman R, Schlott C (2011) Salinity thresholds of reef corals.  A review prepared for the Great Barrier Reef Marine Park Authority. Australian Institute of Marine Science, Townsville. 14pp.</w:t>
      </w:r>
    </w:p>
    <w:p w:rsidR="00E07C83" w:rsidRPr="00E07C83" w:rsidRDefault="00E07C83" w:rsidP="00E07C83">
      <w:pPr>
        <w:pStyle w:val="Reportrefs"/>
        <w:spacing w:after="120"/>
        <w:ind w:left="284" w:hanging="284"/>
        <w:rPr>
          <w:rFonts w:cs="Arial"/>
          <w:color w:val="000000" w:themeColor="text1"/>
          <w:sz w:val="22"/>
          <w:szCs w:val="22"/>
        </w:rPr>
      </w:pPr>
      <w:r w:rsidRPr="00E07C83">
        <w:rPr>
          <w:rFonts w:cs="Arial"/>
          <w:color w:val="000000" w:themeColor="text1"/>
          <w:sz w:val="22"/>
          <w:szCs w:val="22"/>
        </w:rPr>
        <w:t>Birrell CL, McCook LJ, Willis BL (2005) Effects of algal turfs and sediment on coral settlement. Marine Pollution Bulletin 51:408-414</w:t>
      </w:r>
    </w:p>
    <w:p w:rsidR="00E07C83" w:rsidRPr="00E07C83" w:rsidRDefault="00E07C83" w:rsidP="00E07C83">
      <w:pPr>
        <w:pStyle w:val="Reportrefs"/>
        <w:spacing w:after="120"/>
        <w:ind w:left="284" w:hanging="284"/>
        <w:rPr>
          <w:rFonts w:cs="Arial"/>
          <w:sz w:val="22"/>
          <w:szCs w:val="22"/>
          <w:lang w:eastAsia="en-AU"/>
        </w:rPr>
      </w:pPr>
      <w:r w:rsidRPr="00E07C83">
        <w:rPr>
          <w:rFonts w:cs="Arial"/>
          <w:sz w:val="22"/>
          <w:szCs w:val="22"/>
          <w:lang w:eastAsia="en-AU"/>
        </w:rPr>
        <w:t>Birrell CL, McCook LJ, Willis BL, Diaz-Pulido GA (2008a) Effects of benthic algae on the replenishments of corals and the implications for the resilience of coral reefs. Oceanography and Marine Biology: An Annual Review 46:25-64</w:t>
      </w:r>
    </w:p>
    <w:p w:rsidR="00E07C83" w:rsidRPr="00E07C83" w:rsidRDefault="00E07C83" w:rsidP="00E07C83">
      <w:pPr>
        <w:pStyle w:val="Reportrefs"/>
        <w:spacing w:after="120"/>
        <w:ind w:left="284" w:hanging="284"/>
        <w:rPr>
          <w:rFonts w:cs="Arial"/>
          <w:sz w:val="22"/>
          <w:szCs w:val="22"/>
          <w:lang w:eastAsia="en-AU"/>
        </w:rPr>
      </w:pPr>
      <w:r w:rsidRPr="00E07C83">
        <w:rPr>
          <w:rFonts w:cs="Arial"/>
          <w:sz w:val="22"/>
          <w:szCs w:val="22"/>
          <w:lang w:eastAsia="en-AU"/>
        </w:rPr>
        <w:t>Birrell CL, McCook LJ, Willis BL, Harrington L (2008b) Chemical effects of macroalgae on larval settlement of the broadcast spawning coral Acropora millepora. Marine Ecology Progress Series 362:129-137</w:t>
      </w:r>
    </w:p>
    <w:p w:rsidR="00E07C83" w:rsidRPr="00E07C83" w:rsidRDefault="00E07C83" w:rsidP="00E07C83">
      <w:pPr>
        <w:spacing w:after="120"/>
        <w:ind w:left="284" w:hanging="284"/>
        <w:rPr>
          <w:rFonts w:cs="Arial"/>
          <w:szCs w:val="22"/>
          <w:lang w:val="en-US"/>
        </w:rPr>
      </w:pPr>
      <w:r w:rsidRPr="00E07C83">
        <w:rPr>
          <w:rFonts w:cs="Arial"/>
          <w:szCs w:val="22"/>
          <w:lang w:val="en-US"/>
        </w:rPr>
        <w:t>Boyer J, Fourqurean J, Jones R (1999) Seasonal and long-term trends in the water quality of Florida Bay (1989–1997). Estuaries and Coasts 22:417-430</w:t>
      </w:r>
    </w:p>
    <w:p w:rsidR="00C448A5" w:rsidRPr="00753627" w:rsidRDefault="00E07C83" w:rsidP="00C448A5">
      <w:pPr>
        <w:spacing w:after="120"/>
        <w:ind w:left="284" w:hanging="284"/>
        <w:rPr>
          <w:rFonts w:cs="Arial"/>
          <w:szCs w:val="22"/>
          <w:lang w:val="en-AU"/>
        </w:rPr>
      </w:pPr>
      <w:r w:rsidRPr="00490A45">
        <w:rPr>
          <w:rFonts w:cs="Arial"/>
          <w:szCs w:val="22"/>
        </w:rPr>
        <w:t xml:space="preserve">Brando VE, Blondeau-Patissier D, Schroeder T, Dekker AG, Clementson L </w:t>
      </w:r>
      <w:r w:rsidRPr="00490A45">
        <w:rPr>
          <w:rFonts w:cs="Arial"/>
          <w:szCs w:val="22"/>
          <w:lang w:val="en-US"/>
        </w:rPr>
        <w:t>(2011</w:t>
      </w:r>
      <w:r w:rsidRPr="00490A45">
        <w:rPr>
          <w:rFonts w:cs="Arial"/>
          <w:iCs/>
          <w:szCs w:val="22"/>
          <w:lang w:val="en-US"/>
        </w:rPr>
        <w:t xml:space="preserve">) Reef Rescue Marine Monitoring Program: </w:t>
      </w:r>
      <w:r w:rsidRPr="00490A45">
        <w:rPr>
          <w:rFonts w:cs="Arial"/>
          <w:iCs/>
          <w:szCs w:val="22"/>
        </w:rPr>
        <w:t xml:space="preserve"> Assessment of terrestrial run-off entering the Reef and inshore marine water quality monitoring using earth observation data.</w:t>
      </w:r>
      <w:r w:rsidRPr="00490A45">
        <w:rPr>
          <w:rFonts w:cs="Arial"/>
          <w:iCs/>
          <w:szCs w:val="22"/>
          <w:lang w:val="en-US"/>
        </w:rPr>
        <w:t xml:space="preserve"> </w:t>
      </w:r>
      <w:r w:rsidRPr="00490A45">
        <w:rPr>
          <w:rFonts w:cs="Arial"/>
          <w:szCs w:val="22"/>
          <w:lang w:val="en-US"/>
        </w:rPr>
        <w:t xml:space="preserve">Final Report for 2010/11 Activities. CSIRO, Canberra. </w:t>
      </w:r>
      <w:r w:rsidR="00D011C7" w:rsidRPr="00753627">
        <w:rPr>
          <w:rFonts w:cs="Arial"/>
          <w:szCs w:val="22"/>
          <w:lang w:val="en-AU" w:eastAsia="en-AU"/>
        </w:rPr>
        <w:t>201pp</w:t>
      </w:r>
    </w:p>
    <w:p w:rsidR="00C448A5" w:rsidRPr="00C448A5" w:rsidRDefault="00C448A5" w:rsidP="00C448A5">
      <w:pPr>
        <w:spacing w:after="120"/>
        <w:ind w:left="284" w:hanging="284"/>
        <w:rPr>
          <w:rFonts w:cs="Arial"/>
          <w:szCs w:val="22"/>
          <w:lang w:val="en-US"/>
        </w:rPr>
      </w:pPr>
      <w:r w:rsidRPr="007959B6">
        <w:rPr>
          <w:lang w:val="en-AU"/>
        </w:rPr>
        <w:t xml:space="preserve">Brando VE, Devlin MJ, Dobbie M, McNeil A, Schaffelke B, Schroeder T (2013). </w:t>
      </w:r>
      <w:r w:rsidRPr="00C448A5">
        <w:t>Developing integrated assessment metrics for reporting of water quality in the Great Barrier Reef lagoon. Report to the Reef Rescue Water Quality Research &amp; Development Program</w:t>
      </w:r>
      <w:r>
        <w:t>.</w:t>
      </w:r>
      <w:r w:rsidRPr="00C448A5">
        <w:t xml:space="preserve"> Reef and Rainforest Research Centre Limited, Cairns</w:t>
      </w:r>
      <w:r>
        <w:t xml:space="preserve">. </w:t>
      </w:r>
      <w:r w:rsidRPr="00C448A5">
        <w:t>53pp.</w:t>
      </w:r>
    </w:p>
    <w:p w:rsidR="00E07C83" w:rsidRPr="00E07C83" w:rsidRDefault="00E07C83" w:rsidP="00E07C83">
      <w:pPr>
        <w:spacing w:after="120"/>
        <w:ind w:left="284" w:hanging="284"/>
        <w:rPr>
          <w:rFonts w:cs="Arial"/>
          <w:szCs w:val="22"/>
          <w:lang w:val="en-US"/>
        </w:rPr>
      </w:pPr>
      <w:r w:rsidRPr="00E07C83">
        <w:rPr>
          <w:rFonts w:cs="Arial"/>
          <w:szCs w:val="22"/>
          <w:lang w:val="en-US"/>
        </w:rPr>
        <w:t>Brinkman R, Herzfeld M, Andrewartha J, Rizwi F, Steinberg C, Spagnol S (2011) Hydrodynamics at the whole of GBR scale. AIMS Final Project Report MTSRF Project 2.5i.1, June 2011. Report to Reef and Rainforest Research Centre. Australian Institute of Marine Science, Townsville. 42 pp.</w:t>
      </w:r>
    </w:p>
    <w:p w:rsidR="00E07C83" w:rsidRPr="00E07C83" w:rsidRDefault="00E07C83" w:rsidP="00E07C83">
      <w:pPr>
        <w:spacing w:after="120"/>
        <w:ind w:left="284" w:hanging="284"/>
        <w:rPr>
          <w:rFonts w:cs="Arial"/>
          <w:szCs w:val="22"/>
          <w:lang w:val="en-US"/>
        </w:rPr>
      </w:pPr>
      <w:r w:rsidRPr="00E07C83">
        <w:rPr>
          <w:rFonts w:cs="Arial"/>
          <w:szCs w:val="22"/>
          <w:lang w:val="en-US"/>
        </w:rPr>
        <w:t>Brinkman R, Wolanski E, Deleersnijder E, McAllister F, Skirving W (2002) Oceanic inflow from the Coral Sea into the Great Barrier Reef. Estuarine, Coastal and Shelf Science 54:655-668</w:t>
      </w:r>
    </w:p>
    <w:p w:rsidR="00E07C83" w:rsidRPr="00741682" w:rsidRDefault="00E07C83" w:rsidP="00E07C83">
      <w:pPr>
        <w:spacing w:after="120"/>
        <w:ind w:left="284" w:hanging="284"/>
        <w:rPr>
          <w:rFonts w:cs="Arial"/>
          <w:color w:val="000000" w:themeColor="text1"/>
          <w:szCs w:val="22"/>
          <w:lang w:val="en-US"/>
        </w:rPr>
      </w:pPr>
      <w:r w:rsidRPr="00741682">
        <w:rPr>
          <w:rFonts w:cs="Arial"/>
          <w:color w:val="000000" w:themeColor="text1"/>
          <w:szCs w:val="22"/>
          <w:lang w:val="en-US"/>
        </w:rPr>
        <w:t xml:space="preserve">Brodie J, Binney J, Fabricius K, Gordon I, Hoegh-Guldberg O, Hunter H, O’Reagain P, Pearson R, Quirk M, Thorburn P, Waterhouse J, Webster I, Wilkinson S (2008) Synthesis of evidence to support the Scientific Consensus Statement on Water Quality in the Great Barrier Reef. The State of Queensland (Department of the Premier and Cabinet). Published by the Reef Water Quality Protection Plan Secretariat, Brisbane. 59pp </w:t>
      </w:r>
    </w:p>
    <w:p w:rsidR="00E07C83" w:rsidRPr="00E07C83" w:rsidRDefault="00E07C83" w:rsidP="00E07C83">
      <w:pPr>
        <w:spacing w:after="120"/>
        <w:ind w:left="284" w:hanging="284"/>
        <w:rPr>
          <w:rFonts w:cs="Arial"/>
          <w:szCs w:val="22"/>
          <w:lang w:val="en-US"/>
        </w:rPr>
      </w:pPr>
      <w:r w:rsidRPr="00E07C83">
        <w:rPr>
          <w:rFonts w:cs="Arial"/>
          <w:szCs w:val="22"/>
          <w:lang w:val="en-US"/>
        </w:rPr>
        <w:t>Brodie J, De’ath G, Devlin M, Furnas MJ, Wright M (2007) Spatial and temporal patterns of near-surface chlorophyll a in the Great Barrier Reef lagoon. Marine and Freshwater Research 58: 342-353.</w:t>
      </w:r>
    </w:p>
    <w:p w:rsidR="00E07C83" w:rsidRPr="00E07C83" w:rsidRDefault="00E07C83" w:rsidP="00E07C83">
      <w:pPr>
        <w:spacing w:after="120"/>
        <w:ind w:left="284" w:hanging="284"/>
        <w:rPr>
          <w:rFonts w:cs="Arial"/>
          <w:szCs w:val="22"/>
        </w:rPr>
      </w:pPr>
      <w:r w:rsidRPr="00E07C83">
        <w:rPr>
          <w:rFonts w:cs="Arial"/>
          <w:szCs w:val="22"/>
        </w:rPr>
        <w:lastRenderedPageBreak/>
        <w:t>Brodie J, Wolanski E, Lewis S, Bainbridge Z (2012b) An assessment of residence times of land-sourced contaminants in the Great Barrier Reef lagoon and the implications for management and reef recovery. Marine Pollution Bulletin 65: 267-279</w:t>
      </w:r>
    </w:p>
    <w:p w:rsidR="00E07C83" w:rsidRPr="00E07C83" w:rsidRDefault="00E07C83" w:rsidP="00E07C83">
      <w:pPr>
        <w:spacing w:after="120"/>
        <w:ind w:left="284" w:hanging="284"/>
        <w:rPr>
          <w:rFonts w:cs="Arial"/>
          <w:szCs w:val="22"/>
        </w:rPr>
      </w:pPr>
      <w:r w:rsidRPr="00E07C83">
        <w:rPr>
          <w:rFonts w:cs="Arial"/>
          <w:szCs w:val="22"/>
        </w:rPr>
        <w:t>Brodie JE, Kroon FJ, Schaffelke B, Wolanski EC, Lewis SE, Devlin MJ, Bohnet IC, Bainbridge ZT, Waterhouse J, Davis AM (2012a) Terrestrial pollutant runoff to the Great Barrier Reef: An update of issues, priorities and management responses. Marine Pollution Bulletin 65: 81-100</w:t>
      </w:r>
    </w:p>
    <w:p w:rsidR="00E07C83" w:rsidRPr="00E07C83" w:rsidRDefault="00E07C83" w:rsidP="00E07C83">
      <w:pPr>
        <w:spacing w:after="120"/>
        <w:ind w:left="284" w:hanging="284"/>
        <w:rPr>
          <w:rFonts w:cs="Arial"/>
          <w:szCs w:val="22"/>
          <w:lang w:val="en-US"/>
        </w:rPr>
      </w:pPr>
      <w:r w:rsidRPr="00E07C83">
        <w:rPr>
          <w:rFonts w:cs="Arial"/>
          <w:szCs w:val="22"/>
          <w:lang w:val="en-US"/>
        </w:rPr>
        <w:t>Brodie JE, McKergow LA, Prosser IP, Furnas MJ, Hughes AO, Hunter H (2003) Sources of sediment and nutrient exports to the Great Barrier Reef World Heritage Area. Australian Centre for Marine and Tropical Freshwater Research Report No. 03/11. James Cook University, Townsville</w:t>
      </w:r>
    </w:p>
    <w:p w:rsidR="00075CAD" w:rsidRDefault="00E07C83" w:rsidP="00075CAD">
      <w:pPr>
        <w:spacing w:after="120"/>
        <w:ind w:left="284" w:hanging="284"/>
        <w:rPr>
          <w:rFonts w:cs="Arial"/>
          <w:color w:val="000000" w:themeColor="text1"/>
          <w:szCs w:val="22"/>
          <w:lang w:bidi="en-US"/>
        </w:rPr>
      </w:pPr>
      <w:r w:rsidRPr="00E07C83">
        <w:rPr>
          <w:rFonts w:cs="Arial"/>
          <w:color w:val="000000" w:themeColor="text1"/>
          <w:szCs w:val="22"/>
          <w:lang w:bidi="en-US"/>
        </w:rPr>
        <w:t>Browne NK, Smithers SG, Perry CT (2010) Geomorphology and community structure of Middle Reef, central Great Barrier Reef, Australia: an inner-shelf turbid zone reef subject to episodic mortality events. Coral Reefs 29: 683-689</w:t>
      </w:r>
    </w:p>
    <w:p w:rsidR="00075CAD" w:rsidRPr="00075CAD" w:rsidRDefault="00075CAD" w:rsidP="00075CAD">
      <w:pPr>
        <w:spacing w:after="120"/>
        <w:ind w:left="284" w:hanging="284"/>
        <w:rPr>
          <w:rFonts w:cs="Arial"/>
          <w:color w:val="000000" w:themeColor="text1"/>
          <w:szCs w:val="22"/>
          <w:lang w:bidi="en-US"/>
        </w:rPr>
      </w:pPr>
      <w:r>
        <w:t>Browne NK, Smithers SG, Perry CT (2012) Coral reefs of the turbid inner-shelf of the Great Barrier Reef, Australia: An environmental and geomorphic perspective on the occurrence, composition and growth. Earth-Science Reviews 115:1-20</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Bruno JF, Petes LE, Harvell CD, Hettinger A (2003) Nutrient enrichment can increase the severity of coral diseases. Ecology Letters 6:1056-1061</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Bruno JF, Sweatman H, Precht WF, Selig ER, Schutte VGW (2009) Assessing evidence of phase shifts from coral to macroalgal dominance on coral reefs. Ecology 90:1478-1484</w:t>
      </w:r>
    </w:p>
    <w:p w:rsidR="0023157C" w:rsidRDefault="00E07C83" w:rsidP="0023157C">
      <w:pPr>
        <w:spacing w:after="120"/>
        <w:ind w:left="284" w:hanging="284"/>
        <w:rPr>
          <w:rFonts w:cs="Arial"/>
          <w:szCs w:val="22"/>
          <w:lang w:val="en-US"/>
        </w:rPr>
      </w:pPr>
      <w:r w:rsidRPr="00E07C83">
        <w:rPr>
          <w:rFonts w:cs="Arial"/>
          <w:szCs w:val="22"/>
          <w:lang w:val="en-US"/>
        </w:rPr>
        <w:t>Caccia VG, Boyer JN (2005) Spatial patterning of water quality in Biscayne Bay, Florida as a function of land use and water management. Marine Pollution Bulletin 50:1416-1429</w:t>
      </w:r>
    </w:p>
    <w:p w:rsidR="0023157C" w:rsidRPr="0023157C" w:rsidRDefault="0023157C" w:rsidP="0023157C">
      <w:pPr>
        <w:spacing w:after="120"/>
        <w:ind w:left="284" w:hanging="284"/>
        <w:rPr>
          <w:rFonts w:cs="Arial"/>
          <w:szCs w:val="22"/>
          <w:lang w:val="en-US"/>
        </w:rPr>
      </w:pPr>
      <w:r w:rsidRPr="004A29CD">
        <w:rPr>
          <w:noProof/>
        </w:rPr>
        <w:t>Carilli, J</w:t>
      </w:r>
      <w:r>
        <w:rPr>
          <w:noProof/>
        </w:rPr>
        <w:t xml:space="preserve">, </w:t>
      </w:r>
      <w:r w:rsidRPr="004A29CD">
        <w:rPr>
          <w:noProof/>
        </w:rPr>
        <w:t>Walsh</w:t>
      </w:r>
      <w:r>
        <w:rPr>
          <w:noProof/>
        </w:rPr>
        <w:t xml:space="preserve"> S</w:t>
      </w:r>
      <w:r w:rsidRPr="004A29CD">
        <w:rPr>
          <w:noProof/>
        </w:rPr>
        <w:t xml:space="preserve"> </w:t>
      </w:r>
      <w:r>
        <w:rPr>
          <w:noProof/>
        </w:rPr>
        <w:t>(</w:t>
      </w:r>
      <w:r w:rsidRPr="004A29CD">
        <w:rPr>
          <w:noProof/>
        </w:rPr>
        <w:t>2012</w:t>
      </w:r>
      <w:r>
        <w:rPr>
          <w:noProof/>
        </w:rPr>
        <w:t>)</w:t>
      </w:r>
      <w:r w:rsidRPr="004A29CD">
        <w:rPr>
          <w:noProof/>
        </w:rPr>
        <w:t xml:space="preserve">. Benthic foraminiferal assemblages from Kiritimati (Christmas) Island indicate human-mediated nutrification has occurred over the scale of decades. Marine Ecology </w:t>
      </w:r>
      <w:r w:rsidRPr="0023157C">
        <w:rPr>
          <w:noProof/>
        </w:rPr>
        <w:t>Progress Series 456:87-99</w:t>
      </w:r>
    </w:p>
    <w:p w:rsidR="00E07C83" w:rsidRPr="00E07C83" w:rsidRDefault="00E07C83" w:rsidP="00E07C83">
      <w:pPr>
        <w:spacing w:after="120"/>
        <w:ind w:left="284" w:hanging="284"/>
        <w:rPr>
          <w:rFonts w:cs="Arial"/>
          <w:szCs w:val="22"/>
          <w:lang w:val="en-US"/>
        </w:rPr>
      </w:pPr>
      <w:r w:rsidRPr="00E07C83">
        <w:rPr>
          <w:rFonts w:cs="Arial"/>
          <w:szCs w:val="22"/>
          <w:lang w:val="en-US"/>
        </w:rPr>
        <w:t>Carpenter KE, Abrar M, Aeby G, Aronson RB, Banks S, Bruckner A, Chiriboga A, Cortes J, Delbeek JC, DeVantier L, Edgar GJ, Edwards AJ, Fenner D, Guzman HM, Hoeksema BW, Hodgson G, Johan O, Licuanan WY, Livingstone SR, Lovell ER, Moore JA, Obura DO, Ochavillo D, Polidoro BA, Precht WF, Quibilan MC, Reboton C, Richards ZT, Rogers AD, Sanciangco J, Sheppard A, Sheppard C, Smith J, Stuart S, Turak E, Veron JEN, Wallace C, Weil E, Wood E (2008) One-Third of Reef-Building Corals Face Elevated Extinction Risk from Climate Change and Local Impacts. Science 321:560-563</w:t>
      </w:r>
    </w:p>
    <w:p w:rsidR="00FF622F" w:rsidRPr="00641377" w:rsidRDefault="00FF622F" w:rsidP="00FF622F">
      <w:pPr>
        <w:spacing w:after="120"/>
        <w:ind w:left="284" w:hanging="284"/>
        <w:rPr>
          <w:rFonts w:cs="Arial"/>
          <w:szCs w:val="22"/>
          <w:lang w:val="en-AU"/>
        </w:rPr>
      </w:pPr>
      <w:r w:rsidRPr="00E07C83">
        <w:rPr>
          <w:rFonts w:cs="Arial"/>
          <w:szCs w:val="22"/>
        </w:rPr>
        <w:t>Cheal AJ, , Emslie M, MacNei</w:t>
      </w:r>
      <w:r>
        <w:rPr>
          <w:rFonts w:cs="Arial"/>
          <w:szCs w:val="22"/>
        </w:rPr>
        <w:t>l MA</w:t>
      </w:r>
      <w:r w:rsidRPr="00E07C83">
        <w:rPr>
          <w:rFonts w:cs="Arial"/>
          <w:szCs w:val="22"/>
        </w:rPr>
        <w:t>,</w:t>
      </w:r>
      <w:r>
        <w:rPr>
          <w:rFonts w:cs="Arial"/>
          <w:szCs w:val="22"/>
        </w:rPr>
        <w:t xml:space="preserve"> Miller I,</w:t>
      </w:r>
      <w:r w:rsidRPr="00E07C83">
        <w:rPr>
          <w:rFonts w:cs="Arial"/>
          <w:szCs w:val="22"/>
        </w:rPr>
        <w:t xml:space="preserve"> Sweatman H</w:t>
      </w:r>
      <w:r>
        <w:rPr>
          <w:rFonts w:cs="Arial"/>
          <w:szCs w:val="22"/>
        </w:rPr>
        <w:t xml:space="preserve"> (2013)</w:t>
      </w:r>
      <w:r w:rsidRPr="00641377">
        <w:rPr>
          <w:rFonts w:cs="Arial"/>
          <w:szCs w:val="22"/>
          <w:lang w:val="en-AU"/>
        </w:rPr>
        <w:t xml:space="preserve"> Spatial variation in the functional characteristics of herbivorous fish</w:t>
      </w:r>
      <w:r>
        <w:rPr>
          <w:rFonts w:cs="Arial"/>
          <w:szCs w:val="22"/>
          <w:lang w:val="en-AU"/>
        </w:rPr>
        <w:t xml:space="preserve"> </w:t>
      </w:r>
      <w:r w:rsidRPr="00641377">
        <w:rPr>
          <w:rFonts w:cs="Arial"/>
          <w:szCs w:val="22"/>
          <w:lang w:val="en-AU"/>
        </w:rPr>
        <w:t>communities and the resilience of coral reefs</w:t>
      </w:r>
      <w:r>
        <w:rPr>
          <w:rFonts w:cs="Arial"/>
          <w:szCs w:val="22"/>
          <w:lang w:val="en-AU"/>
        </w:rPr>
        <w:t xml:space="preserve"> </w:t>
      </w:r>
      <w:r w:rsidRPr="00641377">
        <w:rPr>
          <w:rFonts w:cs="Arial"/>
          <w:szCs w:val="22"/>
          <w:lang w:val="en-AU"/>
        </w:rPr>
        <w:t>Ecological Applications, 23</w:t>
      </w:r>
      <w:r>
        <w:rPr>
          <w:rFonts w:cs="Arial"/>
          <w:szCs w:val="22"/>
          <w:lang w:val="en-AU"/>
        </w:rPr>
        <w:t>:</w:t>
      </w:r>
      <w:r w:rsidRPr="00641377">
        <w:rPr>
          <w:rFonts w:cs="Arial"/>
          <w:szCs w:val="22"/>
          <w:lang w:val="en-AU"/>
        </w:rPr>
        <w:t>174–188</w:t>
      </w:r>
    </w:p>
    <w:p w:rsidR="00E07C83" w:rsidRDefault="00E07C83" w:rsidP="00E07C83">
      <w:pPr>
        <w:pStyle w:val="Reportrefs"/>
        <w:spacing w:after="120"/>
        <w:ind w:left="284" w:hanging="284"/>
        <w:rPr>
          <w:rFonts w:cs="Arial"/>
          <w:sz w:val="22"/>
          <w:szCs w:val="22"/>
          <w:lang w:eastAsia="en-AU"/>
        </w:rPr>
      </w:pPr>
      <w:r w:rsidRPr="00E07C83">
        <w:rPr>
          <w:rFonts w:cs="Arial"/>
          <w:sz w:val="22"/>
          <w:szCs w:val="22"/>
        </w:rPr>
        <w:t>Cheal AJ, MacNeil MA, Cripps E, Emslie M, Jonker M, Schaffelke B, Sweatman H (2010) Coral-macroalgal phase shifts or reef resilience: links with diversity and functional roles of herbivorous fishes on the Great Barrier Reef. Coral Reefs</w:t>
      </w:r>
      <w:r w:rsidRPr="00E07C83">
        <w:rPr>
          <w:rFonts w:cs="Arial"/>
          <w:sz w:val="22"/>
          <w:szCs w:val="22"/>
          <w:lang w:eastAsia="en-AU"/>
        </w:rPr>
        <w:t xml:space="preserve"> 29:1005-1015</w:t>
      </w:r>
    </w:p>
    <w:p w:rsidR="00A34381" w:rsidRPr="00A34381" w:rsidRDefault="00A34381" w:rsidP="00A34381">
      <w:pPr>
        <w:pStyle w:val="NormalWeb"/>
        <w:spacing w:before="0" w:beforeAutospacing="0" w:after="0" w:afterAutospacing="0"/>
        <w:ind w:left="482" w:hanging="482"/>
        <w:rPr>
          <w:rFonts w:ascii="Arial" w:hAnsi="Arial" w:cs="Arial"/>
          <w:noProof/>
          <w:sz w:val="22"/>
          <w:szCs w:val="22"/>
        </w:rPr>
      </w:pPr>
      <w:r>
        <w:rPr>
          <w:rFonts w:ascii="Arial" w:hAnsi="Arial" w:cs="Arial"/>
          <w:noProof/>
          <w:sz w:val="22"/>
          <w:szCs w:val="22"/>
        </w:rPr>
        <w:t>Chin A, Lison De Loma T, Reytar</w:t>
      </w:r>
      <w:r w:rsidRPr="00A34381">
        <w:rPr>
          <w:rFonts w:ascii="Arial" w:hAnsi="Arial" w:cs="Arial"/>
          <w:noProof/>
          <w:sz w:val="22"/>
          <w:szCs w:val="22"/>
        </w:rPr>
        <w:t xml:space="preserve"> K, Planes S</w:t>
      </w:r>
      <w:r>
        <w:rPr>
          <w:rFonts w:ascii="Arial" w:hAnsi="Arial" w:cs="Arial"/>
          <w:noProof/>
          <w:sz w:val="22"/>
          <w:szCs w:val="22"/>
        </w:rPr>
        <w:t>, Gerhardt</w:t>
      </w:r>
      <w:r w:rsidRPr="00A34381">
        <w:rPr>
          <w:rFonts w:ascii="Arial" w:hAnsi="Arial" w:cs="Arial"/>
          <w:noProof/>
          <w:sz w:val="22"/>
          <w:szCs w:val="22"/>
        </w:rPr>
        <w:t xml:space="preserve"> K, Clua E, Burke L, Wilkinson C (2011) Status of Coral Reefs of the Pacific and Outlook: 2011. Globa</w:t>
      </w:r>
      <w:r>
        <w:rPr>
          <w:rFonts w:ascii="Arial" w:hAnsi="Arial" w:cs="Arial"/>
          <w:noProof/>
          <w:sz w:val="22"/>
          <w:szCs w:val="22"/>
        </w:rPr>
        <w:t>l Coral Reef Monitoring Network,</w:t>
      </w:r>
      <w:r w:rsidRPr="00A34381">
        <w:rPr>
          <w:rFonts w:ascii="Arial" w:hAnsi="Arial" w:cs="Arial"/>
          <w:noProof/>
          <w:sz w:val="22"/>
          <w:szCs w:val="22"/>
        </w:rPr>
        <w:t xml:space="preserve"> 260</w:t>
      </w:r>
      <w:r>
        <w:rPr>
          <w:rFonts w:ascii="Arial" w:hAnsi="Arial" w:cs="Arial"/>
          <w:noProof/>
          <w:sz w:val="22"/>
          <w:szCs w:val="22"/>
        </w:rPr>
        <w:t>pp</w:t>
      </w:r>
      <w:r w:rsidRPr="00A34381">
        <w:rPr>
          <w:rFonts w:ascii="Arial" w:hAnsi="Arial" w:cs="Arial"/>
          <w:noProof/>
          <w:sz w:val="22"/>
          <w:szCs w:val="22"/>
        </w:rPr>
        <w:cr/>
      </w:r>
    </w:p>
    <w:p w:rsidR="00BA7ADA" w:rsidRDefault="00E07C83" w:rsidP="00BA7ADA">
      <w:pPr>
        <w:spacing w:after="120"/>
        <w:ind w:left="284" w:hanging="284"/>
        <w:rPr>
          <w:rFonts w:cs="Arial"/>
          <w:szCs w:val="22"/>
          <w:lang w:val="en-US"/>
        </w:rPr>
      </w:pPr>
      <w:r w:rsidRPr="00E07C83">
        <w:rPr>
          <w:rFonts w:cs="Arial"/>
          <w:szCs w:val="22"/>
          <w:lang w:val="en-US"/>
        </w:rPr>
        <w:t>Choukroun S, Ridd PV, Brinkman R, McKinna LIW (2010) On the surface circulation in the western Coral Sea and residence times in the Great Barrier Reef. J. Geophys. Res. 115: C06013. doi:10.1029/2009JC005761.</w:t>
      </w:r>
    </w:p>
    <w:p w:rsidR="00BA7ADA" w:rsidRPr="00BA7ADA" w:rsidRDefault="00BA7ADA" w:rsidP="00BA7ADA">
      <w:pPr>
        <w:spacing w:after="120"/>
        <w:ind w:left="284" w:hanging="284"/>
        <w:rPr>
          <w:rFonts w:cs="Arial"/>
          <w:szCs w:val="24"/>
          <w:lang w:val="en-AU" w:eastAsia="en-AU"/>
        </w:rPr>
      </w:pPr>
      <w:r w:rsidRPr="00BA7ADA">
        <w:rPr>
          <w:rFonts w:cs="Arial"/>
          <w:szCs w:val="24"/>
          <w:lang w:val="en-AU" w:eastAsia="en-AU"/>
        </w:rPr>
        <w:t>Cloern J, Jassby A (2010) Patterns and Scales of Phytoplankton Variability in Estuarine–Coastal Ecosystems. Estuaries and Coasts 33:230-241</w:t>
      </w:r>
    </w:p>
    <w:p w:rsidR="00E07C83" w:rsidRPr="00E07C83" w:rsidRDefault="00E07C83" w:rsidP="00E07C83">
      <w:pPr>
        <w:pStyle w:val="Reportrefs"/>
        <w:spacing w:after="120"/>
        <w:ind w:left="284" w:hanging="284"/>
        <w:rPr>
          <w:rFonts w:cs="Arial"/>
          <w:sz w:val="22"/>
          <w:szCs w:val="22"/>
        </w:rPr>
      </w:pPr>
      <w:r w:rsidRPr="00E07C83">
        <w:rPr>
          <w:rFonts w:cs="Arial"/>
          <w:sz w:val="22"/>
          <w:szCs w:val="22"/>
          <w:lang w:eastAsia="en-AU"/>
        </w:rPr>
        <w:t>Connie 2.0, CSIRO Connectivity Interface, http://www.csiro.au/connie2/</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lastRenderedPageBreak/>
        <w:t>Cooper TF, Ridd PV, Ulstrup KE,  Humphrey C, Slivkoff M, Fabricius KE (2008) Temporal dynamics in coral bioindicators for water quality on coastal coral reefs of the Great Barrier Reef. Marine and Freshwater Research 59:703-716</w:t>
      </w:r>
    </w:p>
    <w:p w:rsidR="00254E1A" w:rsidRPr="00254E1A" w:rsidRDefault="00E07C83" w:rsidP="00254E1A">
      <w:pPr>
        <w:pStyle w:val="Reportrefs"/>
        <w:spacing w:after="120"/>
        <w:ind w:left="284" w:hanging="284"/>
        <w:rPr>
          <w:rFonts w:cs="Arial"/>
          <w:sz w:val="22"/>
          <w:szCs w:val="24"/>
          <w:lang w:val="en-AU" w:eastAsia="en-AU"/>
        </w:rPr>
      </w:pPr>
      <w:r w:rsidRPr="00E07C83">
        <w:rPr>
          <w:rFonts w:cs="Arial"/>
          <w:sz w:val="22"/>
          <w:szCs w:val="22"/>
          <w:lang w:eastAsia="en-AU"/>
        </w:rPr>
        <w:t>Cooper TF, Uthicke S, Humphrey C, Fabricius KE (2007) Gradients in water column nutrients, sediment parameters, irradiance and coral reef development in the Whitsunday Region, central Great Barrier Reef. Estuarine, Coastal and Shelf Science 74:458-470</w:t>
      </w:r>
      <w:r w:rsidR="00254E1A" w:rsidRPr="00254E1A">
        <w:rPr>
          <w:rFonts w:cs="Arial"/>
          <w:sz w:val="22"/>
          <w:szCs w:val="24"/>
          <w:lang w:val="en-AU" w:eastAsia="en-AU"/>
        </w:rPr>
        <w:t>Darnell R, Henderson B, Kroon FJ, Kuhnert P (2012) Statistical power of detecting trends in total suspended sediment loads to the Great Barrier Reef. Marine Pollution Bulletin 65:203-209</w:t>
      </w:r>
    </w:p>
    <w:p w:rsidR="00E07C83" w:rsidRPr="00E07C83" w:rsidRDefault="00E07C83" w:rsidP="00E07C83">
      <w:pPr>
        <w:spacing w:after="120"/>
        <w:ind w:left="284" w:hanging="284"/>
        <w:rPr>
          <w:rFonts w:cs="Arial"/>
          <w:szCs w:val="22"/>
          <w:lang w:val="en-US"/>
        </w:rPr>
      </w:pPr>
      <w:r w:rsidRPr="00E07C83">
        <w:rPr>
          <w:rFonts w:cs="Arial"/>
          <w:szCs w:val="22"/>
          <w:lang w:val="en-US"/>
        </w:rPr>
        <w:t>De'ath G, Fabricius KE (2008) Water Quality of the Great Barrier Reef: Distributions, Effects on Reef Biota and Trigger Values for the Protection of Ecosystem Health. Research Publication No. 89. Great Barrier Marine Park Authority, Townsville, p. 104 p</w:t>
      </w:r>
    </w:p>
    <w:p w:rsidR="00E07C83" w:rsidRDefault="00E07C83" w:rsidP="00E07C83">
      <w:pPr>
        <w:spacing w:after="120"/>
        <w:ind w:left="284" w:hanging="284"/>
        <w:rPr>
          <w:rFonts w:cs="Arial"/>
          <w:szCs w:val="22"/>
          <w:lang w:val="en-US"/>
        </w:rPr>
      </w:pPr>
      <w:r w:rsidRPr="00E07C83">
        <w:rPr>
          <w:rFonts w:cs="Arial"/>
          <w:szCs w:val="22"/>
          <w:lang w:val="en-US"/>
        </w:rPr>
        <w:t>De'ath G, Fabricius KE (2010) Water quality as a regional driver of coral biodiversity and macroalgae on the Great Barrier Reef. Ecological Applications 20:840–850</w:t>
      </w:r>
    </w:p>
    <w:p w:rsidR="00BF0239" w:rsidRPr="00E07C83" w:rsidRDefault="00BF0239" w:rsidP="00BF0239">
      <w:pPr>
        <w:pStyle w:val="Reportrefs"/>
        <w:spacing w:after="120"/>
        <w:ind w:left="284" w:hanging="284"/>
        <w:rPr>
          <w:rFonts w:eastAsia="MS Mincho" w:cs="Arial"/>
          <w:sz w:val="22"/>
          <w:szCs w:val="22"/>
          <w:lang w:eastAsia="ja-JP"/>
        </w:rPr>
      </w:pPr>
      <w:r w:rsidRPr="00E07C83">
        <w:rPr>
          <w:rFonts w:eastAsia="MS Mincho" w:cs="Arial"/>
          <w:sz w:val="22"/>
          <w:szCs w:val="22"/>
          <w:lang w:eastAsia="ja-JP"/>
        </w:rPr>
        <w:t xml:space="preserve">De’ath G, Fabricius KE, Sweatman H, Puotinen M (2012) The 27-year decline of coral cover on the Great Barrier Reef and its causes. Proceedings of the National Academy of Sciences 190(44):17995-17999 </w:t>
      </w:r>
    </w:p>
    <w:p w:rsidR="00E07C83" w:rsidRPr="00E07C83" w:rsidRDefault="00E07C83" w:rsidP="00E07C83">
      <w:pPr>
        <w:pStyle w:val="Reportrefs"/>
        <w:spacing w:after="120"/>
        <w:ind w:left="284" w:hanging="284"/>
        <w:rPr>
          <w:rFonts w:eastAsia="MS Mincho" w:cs="Arial"/>
          <w:sz w:val="22"/>
          <w:szCs w:val="22"/>
          <w:lang w:eastAsia="ja-JP"/>
        </w:rPr>
      </w:pPr>
      <w:r w:rsidRPr="00E07C83">
        <w:rPr>
          <w:rFonts w:eastAsia="MS Mincho" w:cs="Arial"/>
          <w:sz w:val="22"/>
          <w:szCs w:val="22"/>
          <w:lang w:eastAsia="ja-JP"/>
        </w:rPr>
        <w:t>Dennis B, Taper ML (1994) Density dependence in time series observations of natural populations: estimation and testing. Ecological Monographs 64:205-224</w:t>
      </w:r>
    </w:p>
    <w:p w:rsidR="00E07C83" w:rsidRPr="00E07C83" w:rsidRDefault="00E07C83" w:rsidP="00E07C83">
      <w:pPr>
        <w:spacing w:after="120"/>
        <w:ind w:left="284" w:hanging="284"/>
        <w:rPr>
          <w:rFonts w:cs="Arial"/>
          <w:szCs w:val="22"/>
          <w:lang w:val="en-US"/>
        </w:rPr>
      </w:pPr>
      <w:r w:rsidRPr="00E07C83">
        <w:rPr>
          <w:rFonts w:cs="Arial"/>
          <w:szCs w:val="22"/>
        </w:rPr>
        <w:t xml:space="preserve">Department of Environment and Resource Management (2009) </w:t>
      </w:r>
      <w:r w:rsidRPr="00E07C83">
        <w:rPr>
          <w:rFonts w:cs="Arial"/>
          <w:iCs/>
          <w:szCs w:val="22"/>
        </w:rPr>
        <w:t>Queensland Water Quality Guidelines</w:t>
      </w:r>
      <w:r w:rsidRPr="00E07C83">
        <w:rPr>
          <w:rFonts w:cs="Arial"/>
          <w:szCs w:val="22"/>
        </w:rPr>
        <w:t xml:space="preserve">, Version 3. 167 p. Available at </w:t>
      </w:r>
      <w:hyperlink r:id="rId342" w:tooltip="Queensland Water Quality Guidelines, Version 3. 167 p." w:history="1">
        <w:r w:rsidRPr="00E07C83">
          <w:rPr>
            <w:rStyle w:val="Hyperlink"/>
            <w:rFonts w:cs="Arial"/>
            <w:bCs/>
            <w:szCs w:val="22"/>
          </w:rPr>
          <w:t>www.derm.qld.gov.au</w:t>
        </w:r>
      </w:hyperlink>
      <w:r w:rsidRPr="00E07C83">
        <w:rPr>
          <w:rFonts w:cs="Arial"/>
          <w:szCs w:val="22"/>
        </w:rPr>
        <w:t>. ISBN 978-0-9806986-0-2</w:t>
      </w:r>
    </w:p>
    <w:p w:rsidR="003128AB" w:rsidRDefault="003128AB" w:rsidP="00E07C83">
      <w:pPr>
        <w:spacing w:after="120"/>
        <w:ind w:left="284" w:hanging="284"/>
        <w:rPr>
          <w:rFonts w:cs="Arial"/>
          <w:color w:val="000000" w:themeColor="text1"/>
          <w:szCs w:val="22"/>
        </w:rPr>
      </w:pPr>
      <w:r>
        <w:rPr>
          <w:rFonts w:cs="Arial"/>
          <w:color w:val="000000" w:themeColor="text1"/>
          <w:szCs w:val="22"/>
        </w:rPr>
        <w:t>DeVantier L, De’ath G, Turak E, Done TJ, Fabricius KE (2006) Species richness and community structure of reef-building corals on the nearshore G</w:t>
      </w:r>
      <w:r w:rsidR="00221CDB">
        <w:rPr>
          <w:rFonts w:cs="Arial"/>
          <w:color w:val="000000" w:themeColor="text1"/>
          <w:szCs w:val="22"/>
        </w:rPr>
        <w:t>reat Barrier Reef. Coral Reef 25</w:t>
      </w:r>
      <w:r>
        <w:rPr>
          <w:rFonts w:cs="Arial"/>
          <w:color w:val="000000" w:themeColor="text1"/>
          <w:szCs w:val="22"/>
        </w:rPr>
        <w:t>:</w:t>
      </w:r>
      <w:r w:rsidR="00221CDB">
        <w:rPr>
          <w:rFonts w:cs="Arial"/>
          <w:color w:val="000000" w:themeColor="text1"/>
          <w:szCs w:val="22"/>
        </w:rPr>
        <w:t>329-340</w:t>
      </w:r>
    </w:p>
    <w:p w:rsidR="00E07C83" w:rsidRDefault="00E07C83" w:rsidP="00E07C83">
      <w:pPr>
        <w:spacing w:after="120"/>
        <w:ind w:left="284" w:hanging="284"/>
        <w:rPr>
          <w:rFonts w:cs="Arial"/>
          <w:szCs w:val="22"/>
          <w:lang w:val="en-US"/>
        </w:rPr>
      </w:pPr>
      <w:r w:rsidRPr="00E07C83">
        <w:rPr>
          <w:rFonts w:cs="Arial"/>
          <w:szCs w:val="22"/>
          <w:lang w:val="en-US"/>
        </w:rPr>
        <w:t>Devlin M, Schaffelke B (2009) Spatial extent of riverine flood plumes and exposure of marine ecosystems in the Tully coastal region, Great Barrier Reef. Marine and Freshwater Research 60:1109-1122</w:t>
      </w:r>
    </w:p>
    <w:p w:rsidR="001313D2" w:rsidRPr="001313D2" w:rsidRDefault="001313D2" w:rsidP="001313D2">
      <w:pPr>
        <w:spacing w:after="120"/>
        <w:ind w:left="284" w:hanging="284"/>
        <w:rPr>
          <w:lang w:val="en-US"/>
        </w:rPr>
      </w:pPr>
      <w:r>
        <w:rPr>
          <w:lang w:val="en-US"/>
        </w:rPr>
        <w:t>Devlin M, McKinna LW, Álvarez-Romero J, Petus C, Abott B, Harkness P, Brodie J (2012) Mapping the pollutants in surface plume waters in the Great Barrier Reef, Australia. Marine Pollution Bulletin 65:224:235</w:t>
      </w:r>
    </w:p>
    <w:p w:rsidR="00645AB8" w:rsidRDefault="00645AB8" w:rsidP="003128AB">
      <w:pPr>
        <w:spacing w:after="120"/>
        <w:ind w:left="284" w:hanging="284"/>
        <w:rPr>
          <w:lang w:val="en-US"/>
        </w:rPr>
      </w:pPr>
      <w:r>
        <w:rPr>
          <w:lang w:val="en-US"/>
        </w:rPr>
        <w:t>Devlin M, Petus C, da Silva, ET Debose J, Álvarez-Romero J, in prep. Reef Rescue Marine Monitoring Program: Final report of JCU Activities 2012/13 - Flood Plumes and Extreme weather monitoring for the Great Barrier Reef Marine Park Authority. James Cook University, Townsville, Australia.</w:t>
      </w:r>
    </w:p>
    <w:p w:rsidR="00E07C83" w:rsidRPr="00E07C83" w:rsidRDefault="00E07C83" w:rsidP="00E07C83">
      <w:pPr>
        <w:pStyle w:val="Reportrefs"/>
        <w:spacing w:after="120"/>
        <w:ind w:left="284" w:hanging="284"/>
        <w:rPr>
          <w:rFonts w:eastAsia="MS Mincho" w:cs="Arial"/>
          <w:sz w:val="22"/>
          <w:szCs w:val="22"/>
          <w:lang w:eastAsia="ja-JP"/>
        </w:rPr>
      </w:pPr>
      <w:r w:rsidRPr="00E07C83">
        <w:rPr>
          <w:rFonts w:eastAsia="MS Mincho" w:cs="Arial"/>
          <w:sz w:val="22"/>
          <w:szCs w:val="22"/>
          <w:lang w:eastAsia="ja-JP"/>
        </w:rPr>
        <w:t>Diaz-Pulido G, Harii S, McCook LJ, Hoegh-Guldberg O (2010) The impact of benthic algae on the settlement of a reef-building coral. Coral Reefs 29:203-208</w:t>
      </w:r>
    </w:p>
    <w:p w:rsidR="00E07C83" w:rsidRPr="00E07C83" w:rsidRDefault="00E07C83" w:rsidP="00E07C83">
      <w:pPr>
        <w:pStyle w:val="Reportrefs"/>
        <w:spacing w:after="120"/>
        <w:ind w:left="284" w:hanging="284"/>
        <w:rPr>
          <w:rFonts w:eastAsia="MS Mincho" w:cs="Arial"/>
          <w:sz w:val="22"/>
          <w:szCs w:val="22"/>
          <w:lang w:eastAsia="ja-JP"/>
        </w:rPr>
      </w:pPr>
      <w:r w:rsidRPr="00E07C83">
        <w:rPr>
          <w:rFonts w:eastAsia="MS Mincho" w:cs="Arial"/>
          <w:sz w:val="22"/>
          <w:szCs w:val="22"/>
          <w:lang w:eastAsia="ja-JP"/>
        </w:rPr>
        <w:t xml:space="preserve">Diaz-Pulido G, McCook LJ, Dove S, Berkelmans R, Roff G, Kline DI, Weeks S, Evans RD, Williamson DH, Hoegh-Guldberg O (2009) Doom and Boom on a Resilient Reef: Climate Change, Algal Overgrowth and Coral Recovery. PLoS ONE 4(4): e5239. </w:t>
      </w:r>
    </w:p>
    <w:p w:rsidR="00E07C83" w:rsidRPr="00E07C83" w:rsidRDefault="00E07C83" w:rsidP="00E07C83">
      <w:pPr>
        <w:pStyle w:val="Reportrefs"/>
        <w:spacing w:after="120"/>
        <w:ind w:left="284" w:hanging="284"/>
        <w:rPr>
          <w:rFonts w:cs="Arial"/>
          <w:sz w:val="22"/>
          <w:szCs w:val="22"/>
          <w:lang w:eastAsia="en-AU"/>
        </w:rPr>
      </w:pPr>
      <w:r w:rsidRPr="00E07C83">
        <w:rPr>
          <w:rFonts w:cs="Arial"/>
          <w:sz w:val="22"/>
          <w:szCs w:val="22"/>
          <w:lang w:eastAsia="en-AU"/>
        </w:rPr>
        <w:t>Done T, Turak E, Wakeford M, DeVantier L, McDonald A and Fisk D (2007) Decadal changes in turbid-water coral communities at Pandora Reef: loss of resilience or too soon to tell? Coral reefs 26:789–805</w:t>
      </w:r>
    </w:p>
    <w:p w:rsidR="00E07C83" w:rsidRPr="00E07C83" w:rsidRDefault="00E07C83" w:rsidP="00E07C83">
      <w:pPr>
        <w:pStyle w:val="Reportrefs"/>
        <w:spacing w:after="120"/>
        <w:ind w:left="284" w:hanging="284"/>
        <w:rPr>
          <w:rFonts w:eastAsia="MS Mincho" w:cs="Arial"/>
          <w:sz w:val="22"/>
          <w:szCs w:val="22"/>
          <w:lang w:eastAsia="ja-JP"/>
        </w:rPr>
      </w:pPr>
      <w:r w:rsidRPr="00E07C83">
        <w:rPr>
          <w:rFonts w:eastAsia="MS Mincho" w:cs="Arial"/>
          <w:sz w:val="22"/>
          <w:szCs w:val="22"/>
          <w:lang w:eastAsia="ja-JP"/>
        </w:rPr>
        <w:t>Done TJ (1982) Patterns in the distribution of coral communities across the central Great Barrier Reef. Coral Reefs 1:95-107</w:t>
      </w:r>
    </w:p>
    <w:p w:rsidR="00A34381" w:rsidRPr="00A34381" w:rsidRDefault="00A34381" w:rsidP="00A34381">
      <w:pPr>
        <w:pStyle w:val="NormalWeb"/>
        <w:ind w:left="480" w:hanging="480"/>
        <w:rPr>
          <w:rFonts w:ascii="Arial" w:hAnsi="Arial" w:cs="Arial"/>
          <w:noProof/>
          <w:sz w:val="22"/>
          <w:szCs w:val="22"/>
        </w:rPr>
      </w:pPr>
      <w:r>
        <w:rPr>
          <w:rFonts w:ascii="Arial" w:hAnsi="Arial" w:cs="Arial"/>
          <w:noProof/>
          <w:sz w:val="22"/>
          <w:szCs w:val="22"/>
        </w:rPr>
        <w:t>Dunstan PK, Johnson CR (1998)</w:t>
      </w:r>
      <w:r w:rsidRPr="00A34381">
        <w:rPr>
          <w:rFonts w:ascii="Arial" w:hAnsi="Arial" w:cs="Arial"/>
          <w:noProof/>
          <w:sz w:val="22"/>
          <w:szCs w:val="22"/>
        </w:rPr>
        <w:t xml:space="preserve"> Spatio-temporal variation in coral recruitment at different scales on Heron Reef, southern Great Barrier Reef. </w:t>
      </w:r>
      <w:r w:rsidRPr="00A34381">
        <w:rPr>
          <w:rFonts w:ascii="Arial" w:hAnsi="Arial" w:cs="Arial"/>
          <w:iCs/>
          <w:noProof/>
          <w:sz w:val="22"/>
          <w:szCs w:val="22"/>
        </w:rPr>
        <w:t>Coral Reefs</w:t>
      </w:r>
      <w:r>
        <w:rPr>
          <w:rFonts w:ascii="Arial" w:hAnsi="Arial" w:cs="Arial"/>
          <w:iCs/>
          <w:noProof/>
          <w:sz w:val="22"/>
          <w:szCs w:val="22"/>
        </w:rPr>
        <w:t xml:space="preserve"> 17:</w:t>
      </w:r>
      <w:r w:rsidRPr="00A34381">
        <w:rPr>
          <w:rFonts w:ascii="Arial" w:hAnsi="Arial" w:cs="Arial"/>
          <w:noProof/>
          <w:sz w:val="22"/>
          <w:szCs w:val="22"/>
        </w:rPr>
        <w:t>71–81</w:t>
      </w:r>
    </w:p>
    <w:p w:rsidR="00E07C83" w:rsidRPr="00E07C83" w:rsidRDefault="00E07C83" w:rsidP="00E07C83">
      <w:pPr>
        <w:pStyle w:val="Reportrefs"/>
        <w:spacing w:after="120"/>
        <w:ind w:left="284" w:hanging="284"/>
        <w:rPr>
          <w:rFonts w:cs="Arial"/>
          <w:color w:val="000000" w:themeColor="text1"/>
          <w:sz w:val="22"/>
          <w:szCs w:val="22"/>
          <w:lang w:eastAsia="en-AU"/>
        </w:rPr>
      </w:pPr>
      <w:r w:rsidRPr="00E07C83">
        <w:rPr>
          <w:rFonts w:cs="Arial"/>
          <w:color w:val="000000" w:themeColor="text1"/>
          <w:sz w:val="22"/>
          <w:szCs w:val="22"/>
          <w:lang w:eastAsia="en-AU"/>
        </w:rPr>
        <w:t>Erftemeijer PLA, Reigl B, Hoeksema BW, Todd PA (2012) Environmental impacts of dredging and other sediment disturbances on corals: A review. Marine Pollution Bulletin 64:1737-1765</w:t>
      </w:r>
    </w:p>
    <w:p w:rsidR="00E07C83" w:rsidRPr="00E07C83" w:rsidRDefault="00E07C83" w:rsidP="00E07C83">
      <w:pPr>
        <w:spacing w:after="120"/>
        <w:ind w:left="284" w:hanging="284"/>
        <w:rPr>
          <w:rFonts w:cs="Arial"/>
          <w:szCs w:val="22"/>
          <w:lang w:val="en-US"/>
        </w:rPr>
      </w:pPr>
      <w:r w:rsidRPr="00E07C83">
        <w:rPr>
          <w:rFonts w:cs="Arial"/>
          <w:szCs w:val="22"/>
          <w:lang w:val="en-US"/>
        </w:rPr>
        <w:lastRenderedPageBreak/>
        <w:t>Fabricius KE (2005) Effects of terrestrial runoff on the ecology of corals and coral reefs: Review and synthesis. Marine Pollution Bulletin 50:125-146.</w:t>
      </w:r>
    </w:p>
    <w:p w:rsidR="00E07C83" w:rsidRPr="00E07C83" w:rsidRDefault="00E07C83" w:rsidP="00E07C83">
      <w:pPr>
        <w:spacing w:after="120"/>
        <w:ind w:left="284" w:hanging="284"/>
        <w:rPr>
          <w:rFonts w:cs="Arial"/>
          <w:szCs w:val="22"/>
        </w:rPr>
      </w:pPr>
      <w:r w:rsidRPr="00E07C83">
        <w:rPr>
          <w:rFonts w:cs="Arial"/>
          <w:szCs w:val="22"/>
        </w:rPr>
        <w:t>Fabricius KE (2011) Factors determining the resilience of coral reefs to eutrophication: a review and conceptual model. In: Dubinsky Z, Stambler N (eds) Coral Reefs: An Ecosystem in Transition, Springer Press, pp 493-506</w:t>
      </w:r>
    </w:p>
    <w:p w:rsidR="00E07C83" w:rsidRPr="00E07C83" w:rsidRDefault="00E07C83" w:rsidP="00E07C83">
      <w:pPr>
        <w:pStyle w:val="Reportrefs"/>
        <w:spacing w:after="120"/>
        <w:ind w:left="284" w:hanging="284"/>
        <w:rPr>
          <w:rFonts w:cs="Arial"/>
          <w:sz w:val="22"/>
          <w:szCs w:val="22"/>
          <w:lang w:eastAsia="en-AU"/>
        </w:rPr>
      </w:pPr>
      <w:r w:rsidRPr="00E07C83">
        <w:rPr>
          <w:rFonts w:eastAsia="MS Mincho" w:cs="Arial"/>
          <w:sz w:val="22"/>
          <w:szCs w:val="22"/>
          <w:lang w:eastAsia="ja-JP"/>
        </w:rPr>
        <w:t>Fabricius KE, Cooper TF, Humphrey C, Uthicke S, De’ath G, Davidson J, LeGrand H,</w:t>
      </w:r>
      <w:r w:rsidR="005F1BA3">
        <w:rPr>
          <w:rFonts w:eastAsia="MS Mincho" w:cs="Arial"/>
          <w:sz w:val="22"/>
          <w:szCs w:val="22"/>
          <w:lang w:eastAsia="ja-JP"/>
        </w:rPr>
        <w:t xml:space="preserve"> Thompson A, Schaffelke B (2012</w:t>
      </w:r>
      <w:r w:rsidRPr="00E07C83">
        <w:rPr>
          <w:rFonts w:eastAsia="MS Mincho" w:cs="Arial"/>
          <w:sz w:val="22"/>
          <w:szCs w:val="22"/>
          <w:lang w:eastAsia="ja-JP"/>
        </w:rPr>
        <w:t xml:space="preserve">) A bioindicator system for water quality on inshore coral reefs of the Great Barrier Reef. Marine Pollution Bulletin </w:t>
      </w:r>
      <w:r w:rsidRPr="00E07C83">
        <w:rPr>
          <w:rFonts w:cs="Arial"/>
          <w:sz w:val="22"/>
          <w:szCs w:val="22"/>
          <w:lang w:eastAsia="en-AU"/>
        </w:rPr>
        <w:t>65:320-332</w:t>
      </w:r>
    </w:p>
    <w:p w:rsidR="00E07C83" w:rsidRPr="00E07C83" w:rsidRDefault="00E07C83" w:rsidP="00E07C83">
      <w:pPr>
        <w:pStyle w:val="Reportrefs"/>
        <w:spacing w:after="120"/>
        <w:ind w:left="284" w:hanging="284"/>
        <w:rPr>
          <w:rFonts w:cs="Arial"/>
          <w:color w:val="000000" w:themeColor="text1"/>
          <w:sz w:val="22"/>
          <w:szCs w:val="22"/>
          <w:lang w:val="en-AU"/>
        </w:rPr>
      </w:pPr>
      <w:r w:rsidRPr="00E07C83">
        <w:rPr>
          <w:rFonts w:cs="Arial"/>
          <w:sz w:val="22"/>
          <w:szCs w:val="22"/>
        </w:rPr>
        <w:t>Fabricius KE, Cseke S, Humphrey CA, De’ath G (2013b) Does trophic status enhance or reduce the thermal tolerance of scleractinian corals? A review, experiment and conceptual framework. PLoS ONE 8 e54399</w:t>
      </w:r>
    </w:p>
    <w:p w:rsidR="00E07C83" w:rsidRDefault="00E07C83" w:rsidP="00E07C83">
      <w:pPr>
        <w:pStyle w:val="Reportrefs"/>
        <w:spacing w:after="120"/>
        <w:ind w:left="284" w:hanging="284"/>
        <w:rPr>
          <w:rFonts w:eastAsia="MS Mincho" w:cs="Arial"/>
          <w:sz w:val="22"/>
          <w:szCs w:val="22"/>
          <w:lang w:eastAsia="ja-JP"/>
        </w:rPr>
      </w:pPr>
      <w:r w:rsidRPr="00E07C83">
        <w:rPr>
          <w:rFonts w:eastAsia="MS Mincho" w:cs="Arial"/>
          <w:sz w:val="22"/>
          <w:szCs w:val="22"/>
          <w:lang w:eastAsia="ja-JP"/>
        </w:rPr>
        <w:t>Fabricius KE, De’ath G (2001</w:t>
      </w:r>
      <w:r w:rsidR="00A34381">
        <w:rPr>
          <w:rFonts w:eastAsia="MS Mincho" w:cs="Arial"/>
          <w:sz w:val="22"/>
          <w:szCs w:val="22"/>
          <w:lang w:eastAsia="ja-JP"/>
        </w:rPr>
        <w:t>a</w:t>
      </w:r>
      <w:r w:rsidRPr="00E07C83">
        <w:rPr>
          <w:rFonts w:eastAsia="MS Mincho" w:cs="Arial"/>
          <w:sz w:val="22"/>
          <w:szCs w:val="22"/>
          <w:lang w:eastAsia="ja-JP"/>
        </w:rPr>
        <w:t>) Biodiversity on the Great Barrier Reef: Large-scale patterns and turbidity-related local loss of soft coral taxa. In Wolanski E (ed) Biological-Physical Links: Oceanographic processes on the Great Barrier Reef. CRC Press, Boca Raton</w:t>
      </w:r>
    </w:p>
    <w:p w:rsidR="00A34381" w:rsidRPr="00A34381" w:rsidRDefault="00C406A8" w:rsidP="00E07C83">
      <w:pPr>
        <w:pStyle w:val="Reportrefs"/>
        <w:spacing w:after="120"/>
        <w:ind w:left="284" w:hanging="284"/>
        <w:rPr>
          <w:rFonts w:eastAsia="MS Mincho" w:cs="Arial"/>
          <w:sz w:val="22"/>
          <w:szCs w:val="22"/>
          <w:lang w:eastAsia="ja-JP"/>
        </w:rPr>
      </w:pPr>
      <w:r>
        <w:rPr>
          <w:rFonts w:cs="Arial"/>
          <w:noProof/>
          <w:sz w:val="22"/>
          <w:szCs w:val="22"/>
        </w:rPr>
        <w:t>Fabricius, K</w:t>
      </w:r>
      <w:r w:rsidR="00A34381" w:rsidRPr="00A34381">
        <w:rPr>
          <w:rFonts w:cs="Arial"/>
          <w:noProof/>
          <w:sz w:val="22"/>
          <w:szCs w:val="22"/>
        </w:rPr>
        <w:t>E</w:t>
      </w:r>
      <w:r>
        <w:rPr>
          <w:rFonts w:cs="Arial"/>
          <w:noProof/>
          <w:sz w:val="22"/>
          <w:szCs w:val="22"/>
        </w:rPr>
        <w:t>, De’ath</w:t>
      </w:r>
      <w:r w:rsidR="00A34381" w:rsidRPr="00A34381">
        <w:rPr>
          <w:rFonts w:cs="Arial"/>
          <w:noProof/>
          <w:sz w:val="22"/>
          <w:szCs w:val="22"/>
        </w:rPr>
        <w:t xml:space="preserve"> G (2001</w:t>
      </w:r>
      <w:r w:rsidR="00A34381">
        <w:rPr>
          <w:rFonts w:cs="Arial"/>
          <w:noProof/>
          <w:sz w:val="22"/>
          <w:szCs w:val="22"/>
        </w:rPr>
        <w:t>b)</w:t>
      </w:r>
      <w:r w:rsidR="00A34381" w:rsidRPr="00A34381">
        <w:rPr>
          <w:rFonts w:cs="Arial"/>
          <w:noProof/>
          <w:sz w:val="22"/>
          <w:szCs w:val="22"/>
        </w:rPr>
        <w:t xml:space="preserve"> Environmental factors associated with the spatial distribution of crustose coralline algae on the Great Barrier Reef. </w:t>
      </w:r>
      <w:r w:rsidR="00A34381" w:rsidRPr="00A34381">
        <w:rPr>
          <w:rFonts w:cs="Arial"/>
          <w:iCs/>
          <w:noProof/>
          <w:sz w:val="22"/>
          <w:szCs w:val="22"/>
        </w:rPr>
        <w:t>Coral Reefs</w:t>
      </w:r>
      <w:r w:rsidR="00A34381" w:rsidRPr="00A34381">
        <w:rPr>
          <w:rFonts w:cs="Arial"/>
          <w:noProof/>
          <w:sz w:val="22"/>
          <w:szCs w:val="22"/>
        </w:rPr>
        <w:t xml:space="preserve">, </w:t>
      </w:r>
      <w:r w:rsidR="00A34381" w:rsidRPr="00A34381">
        <w:rPr>
          <w:rFonts w:cs="Arial"/>
          <w:iCs/>
          <w:noProof/>
          <w:sz w:val="22"/>
          <w:szCs w:val="22"/>
        </w:rPr>
        <w:t>19</w:t>
      </w:r>
      <w:r w:rsidR="00A34381">
        <w:rPr>
          <w:rFonts w:cs="Arial"/>
          <w:iCs/>
          <w:noProof/>
          <w:sz w:val="22"/>
          <w:szCs w:val="22"/>
        </w:rPr>
        <w:t>:</w:t>
      </w:r>
      <w:r w:rsidR="00A34381">
        <w:rPr>
          <w:rFonts w:cs="Arial"/>
          <w:noProof/>
          <w:sz w:val="22"/>
          <w:szCs w:val="22"/>
        </w:rPr>
        <w:t>303–309</w:t>
      </w:r>
    </w:p>
    <w:p w:rsidR="00E07C83" w:rsidRPr="00E07C83" w:rsidRDefault="00E07C83" w:rsidP="00E07C83">
      <w:pPr>
        <w:spacing w:after="120"/>
        <w:ind w:left="284" w:hanging="284"/>
        <w:rPr>
          <w:rFonts w:cs="Arial"/>
          <w:szCs w:val="22"/>
          <w:lang w:val="en-AU"/>
        </w:rPr>
      </w:pPr>
      <w:r w:rsidRPr="00E07C83">
        <w:rPr>
          <w:rFonts w:cs="Arial"/>
          <w:szCs w:val="22"/>
          <w:lang w:val="en-AU"/>
        </w:rPr>
        <w:t>Fabricius KE, De’ath G, Humphrey C, Zagorskis I, Schaffelke B (2013a) Intra-annual variation in turbidity in response to terrestrial runoff on near-shore coral reefs of the Great Barrier Reef, Estuarine Coastal and Shelf Science 116:57-65</w:t>
      </w:r>
    </w:p>
    <w:p w:rsidR="00E07C83" w:rsidRPr="00E07C83" w:rsidRDefault="00E07C83" w:rsidP="00E07C83">
      <w:pPr>
        <w:pStyle w:val="Reportrefs"/>
        <w:spacing w:after="120"/>
        <w:ind w:left="284" w:hanging="284"/>
        <w:rPr>
          <w:rFonts w:eastAsia="MS Mincho" w:cs="Arial"/>
          <w:sz w:val="22"/>
          <w:szCs w:val="22"/>
          <w:lang w:eastAsia="ja-JP"/>
        </w:rPr>
      </w:pPr>
      <w:r w:rsidRPr="00E07C83">
        <w:rPr>
          <w:rFonts w:eastAsia="MS Mincho" w:cs="Arial"/>
          <w:sz w:val="22"/>
          <w:szCs w:val="22"/>
          <w:lang w:eastAsia="ja-JP"/>
        </w:rPr>
        <w:t>Fabricius KE, De’ath G, McCook L, Turak E, Williams DMcB (2005) Changes in algal, coral and fish assemblages along water quality gradients on the inshore Great Barrier Reef. Marine Pollution Bulletin 51:384-396</w:t>
      </w:r>
    </w:p>
    <w:p w:rsidR="00C406A8" w:rsidRPr="00C406A8" w:rsidRDefault="00C406A8" w:rsidP="00C406A8">
      <w:pPr>
        <w:spacing w:after="120"/>
        <w:ind w:left="284" w:hanging="284"/>
        <w:rPr>
          <w:rFonts w:cs="Arial"/>
          <w:szCs w:val="22"/>
          <w:lang w:val="en-US"/>
        </w:rPr>
      </w:pPr>
      <w:r w:rsidRPr="00E32FBA">
        <w:t>Fabricius KE, Logan M, Weeks S, Brodie J (in review) Assessing inter- and intra-annual changes in water clarity in response to river run-off on the central Great Barrier Reef from 10 years of MODIS-Aqua data. Marine Pollution Bulletin</w:t>
      </w:r>
    </w:p>
    <w:p w:rsidR="00C406A8" w:rsidRPr="00E07C83" w:rsidRDefault="00C406A8" w:rsidP="00C406A8">
      <w:pPr>
        <w:pStyle w:val="Reportrefs"/>
        <w:spacing w:after="120"/>
        <w:ind w:left="284" w:hanging="284"/>
        <w:rPr>
          <w:rFonts w:eastAsia="MS Mincho" w:cs="Arial"/>
          <w:sz w:val="22"/>
          <w:szCs w:val="22"/>
          <w:lang w:eastAsia="ja-JP"/>
        </w:rPr>
      </w:pPr>
      <w:r w:rsidRPr="00E07C83">
        <w:rPr>
          <w:rFonts w:eastAsia="MS Mincho" w:cs="Arial"/>
          <w:sz w:val="22"/>
          <w:szCs w:val="22"/>
          <w:lang w:eastAsia="ja-JP"/>
        </w:rPr>
        <w:t>Fabricius K</w:t>
      </w:r>
      <w:r>
        <w:rPr>
          <w:rFonts w:eastAsia="MS Mincho" w:cs="Arial"/>
          <w:sz w:val="22"/>
          <w:szCs w:val="22"/>
          <w:lang w:eastAsia="ja-JP"/>
        </w:rPr>
        <w:t>E</w:t>
      </w:r>
      <w:r w:rsidRPr="00E07C83">
        <w:rPr>
          <w:rFonts w:eastAsia="MS Mincho" w:cs="Arial"/>
          <w:sz w:val="22"/>
          <w:szCs w:val="22"/>
          <w:lang w:eastAsia="ja-JP"/>
        </w:rPr>
        <w:t xml:space="preserve">, Okaji K, De’ath G (2010) Three lines of evidence to link outbreaks of the crown-of-thorns seastar </w:t>
      </w:r>
      <w:r w:rsidRPr="00E07C83">
        <w:rPr>
          <w:rFonts w:eastAsia="MS Mincho" w:cs="Arial"/>
          <w:i/>
          <w:iCs/>
          <w:sz w:val="22"/>
          <w:szCs w:val="22"/>
          <w:lang w:eastAsia="ja-JP"/>
        </w:rPr>
        <w:t xml:space="preserve">Acanthaster planci </w:t>
      </w:r>
      <w:r w:rsidRPr="00E07C83">
        <w:rPr>
          <w:rFonts w:eastAsia="MS Mincho" w:cs="Arial"/>
          <w:sz w:val="22"/>
          <w:szCs w:val="22"/>
          <w:lang w:eastAsia="ja-JP"/>
        </w:rPr>
        <w:t>to the release of larval food limitation. Coral Reefs 29:593-605</w:t>
      </w:r>
    </w:p>
    <w:p w:rsidR="00E07C83" w:rsidRPr="00E07C83" w:rsidRDefault="00E07C83" w:rsidP="00E07C83">
      <w:pPr>
        <w:pStyle w:val="Reportrefs"/>
        <w:spacing w:after="120"/>
        <w:ind w:left="284" w:hanging="284"/>
        <w:rPr>
          <w:rFonts w:eastAsia="MS Mincho" w:cs="Arial"/>
          <w:sz w:val="22"/>
          <w:szCs w:val="22"/>
          <w:lang w:eastAsia="ja-JP"/>
        </w:rPr>
      </w:pPr>
      <w:r w:rsidRPr="00E07C83">
        <w:rPr>
          <w:rFonts w:eastAsia="MS Mincho" w:cs="Arial"/>
          <w:sz w:val="22"/>
          <w:szCs w:val="22"/>
          <w:lang w:eastAsia="ja-JP"/>
        </w:rPr>
        <w:t>Fabricius KE, Wild C, Wolanski E, Abele D (2003) Effects of transparent exopolymer particles and muddy terrigenous sediments on survival of hard coral recruits. Estuarine, Costal and Shelf Science 57:613-621</w:t>
      </w:r>
    </w:p>
    <w:p w:rsidR="00E07C83" w:rsidRPr="00E07C83" w:rsidRDefault="00E07C83" w:rsidP="00E07C83">
      <w:pPr>
        <w:pStyle w:val="Reportrefs"/>
        <w:spacing w:after="120"/>
        <w:ind w:left="284" w:hanging="284"/>
        <w:rPr>
          <w:rFonts w:eastAsia="MS Mincho" w:cs="Arial"/>
          <w:sz w:val="22"/>
          <w:szCs w:val="22"/>
          <w:lang w:eastAsia="ja-JP"/>
        </w:rPr>
      </w:pPr>
      <w:r w:rsidRPr="00E07C83">
        <w:rPr>
          <w:rFonts w:eastAsia="MS Mincho" w:cs="Arial"/>
          <w:sz w:val="22"/>
          <w:szCs w:val="22"/>
          <w:lang w:eastAsia="ja-JP"/>
        </w:rPr>
        <w:t>Fabricius KE, Wolanski E (2000) Rapid smothering of coral reef organisms by muddy marine snow. Estuarine, Costal and Shelf Science 50:115-120</w:t>
      </w:r>
    </w:p>
    <w:p w:rsidR="00E07C83" w:rsidRPr="00E07C83" w:rsidRDefault="00E07C83" w:rsidP="00E07C83">
      <w:pPr>
        <w:pStyle w:val="Reportrefs"/>
        <w:spacing w:after="120"/>
        <w:ind w:left="284" w:hanging="284"/>
        <w:rPr>
          <w:rFonts w:eastAsia="MS Mincho" w:cs="Arial"/>
          <w:sz w:val="22"/>
          <w:szCs w:val="22"/>
        </w:rPr>
      </w:pPr>
      <w:r w:rsidRPr="00E07C83">
        <w:rPr>
          <w:rFonts w:eastAsia="MS Mincho" w:cs="Arial"/>
          <w:sz w:val="22"/>
          <w:szCs w:val="22"/>
          <w:lang w:eastAsia="ja-JP"/>
        </w:rPr>
        <w:t xml:space="preserve">Falkowski PG, Jokiel PL, Kinzie RA (1990) Irradiance and corals. </w:t>
      </w:r>
      <w:r w:rsidRPr="00E07C83">
        <w:rPr>
          <w:rFonts w:eastAsia="MS Mincho" w:cs="Arial"/>
          <w:sz w:val="22"/>
          <w:szCs w:val="22"/>
        </w:rPr>
        <w:t>In Dubinsky Z (ed) Ecosystems of the world 25: Coral Reefs. Elsevier, New York, pp 89-107</w:t>
      </w:r>
    </w:p>
    <w:p w:rsidR="00E07C83" w:rsidRPr="00E07C83" w:rsidRDefault="00E07C83" w:rsidP="00E07C83">
      <w:pPr>
        <w:pStyle w:val="Reportrefs"/>
        <w:spacing w:after="120"/>
        <w:ind w:left="284" w:hanging="284"/>
        <w:rPr>
          <w:rFonts w:eastAsia="MS Mincho" w:cs="Arial"/>
          <w:sz w:val="22"/>
          <w:szCs w:val="22"/>
        </w:rPr>
      </w:pPr>
      <w:r w:rsidRPr="00E07C83">
        <w:rPr>
          <w:rFonts w:eastAsia="MS Mincho" w:cs="Arial"/>
          <w:sz w:val="22"/>
          <w:szCs w:val="22"/>
        </w:rPr>
        <w:t xml:space="preserve">Foster NL, Box SJ, Mumby PJ (2008) Competitive effects of macroalgae on the fecundity of the reef-building coral </w:t>
      </w:r>
      <w:r w:rsidRPr="00E07C83">
        <w:rPr>
          <w:rFonts w:eastAsia="MS Mincho" w:cs="Arial"/>
          <w:i/>
          <w:sz w:val="22"/>
          <w:szCs w:val="22"/>
        </w:rPr>
        <w:t>Montastrea annularis</w:t>
      </w:r>
      <w:r w:rsidRPr="00E07C83">
        <w:rPr>
          <w:rFonts w:eastAsia="MS Mincho" w:cs="Arial"/>
          <w:sz w:val="22"/>
          <w:szCs w:val="22"/>
        </w:rPr>
        <w:t>. Marine Ecology Progress Series 367:143-152.</w:t>
      </w:r>
    </w:p>
    <w:p w:rsidR="00E07C83" w:rsidRPr="00E07C83" w:rsidRDefault="00E07C83" w:rsidP="00E07C83">
      <w:pPr>
        <w:spacing w:after="120"/>
        <w:ind w:left="284" w:hanging="284"/>
        <w:rPr>
          <w:rFonts w:cs="Arial"/>
          <w:szCs w:val="22"/>
          <w:lang w:val="en-US"/>
        </w:rPr>
      </w:pPr>
      <w:r w:rsidRPr="00E07C83">
        <w:rPr>
          <w:rFonts w:cs="Arial"/>
          <w:szCs w:val="22"/>
          <w:lang w:val="en-US"/>
        </w:rPr>
        <w:t xml:space="preserve">Furnas M, Alongi D, McKinnon AD, Trott L, Skuza M (2011) Regional-scale nitrogen and phosphorus budgets for the northern (14ºS) and central (17ºS) Great Barrier Reef shelf ecosystem. Continental Shelf Research </w:t>
      </w:r>
      <w:r w:rsidRPr="00E07C83">
        <w:rPr>
          <w:rFonts w:cs="Arial"/>
          <w:szCs w:val="22"/>
        </w:rPr>
        <w:t>31:1967-1990</w:t>
      </w:r>
    </w:p>
    <w:p w:rsidR="00E07C83" w:rsidRPr="00E07C83" w:rsidRDefault="00E07C83" w:rsidP="00E07C83">
      <w:pPr>
        <w:pStyle w:val="Reportrefs"/>
        <w:spacing w:after="120"/>
        <w:ind w:left="284" w:hanging="284"/>
        <w:rPr>
          <w:rFonts w:eastAsia="MS Mincho" w:cs="Arial"/>
          <w:sz w:val="22"/>
          <w:szCs w:val="22"/>
          <w:lang w:eastAsia="ja-JP"/>
        </w:rPr>
      </w:pPr>
      <w:r w:rsidRPr="00E07C83">
        <w:rPr>
          <w:rFonts w:eastAsia="MS Mincho" w:cs="Arial"/>
          <w:sz w:val="22"/>
          <w:szCs w:val="22"/>
          <w:lang w:eastAsia="ja-JP"/>
        </w:rPr>
        <w:t>Furnas M</w:t>
      </w:r>
      <w:r w:rsidRPr="00E07C83">
        <w:rPr>
          <w:rFonts w:cs="Arial"/>
          <w:sz w:val="22"/>
          <w:szCs w:val="22"/>
        </w:rPr>
        <w:t xml:space="preserve">, Brinkman R, Fabricius K, Tonin H, Schaffelke B (2013) Linkages between river runoff, phytoplankton blooms and primary outbreaks of crown-of-thorns </w:t>
      </w:r>
      <w:r w:rsidR="00EC2A9A">
        <w:rPr>
          <w:rFonts w:cs="Arial"/>
          <w:sz w:val="22"/>
          <w:szCs w:val="22"/>
        </w:rPr>
        <w:t>seastars</w:t>
      </w:r>
      <w:r w:rsidRPr="00E07C83">
        <w:rPr>
          <w:rFonts w:cs="Arial"/>
          <w:sz w:val="22"/>
          <w:szCs w:val="22"/>
        </w:rPr>
        <w:t xml:space="preserve"> in the Northern GBR. Chapter 3 in </w:t>
      </w:r>
      <w:r w:rsidRPr="00E07C83">
        <w:rPr>
          <w:rFonts w:cs="Arial"/>
          <w:sz w:val="22"/>
          <w:szCs w:val="22"/>
          <w:lang w:val="en-US"/>
        </w:rPr>
        <w:t xml:space="preserve">Waterhouse </w:t>
      </w:r>
      <w:r w:rsidRPr="0092659B">
        <w:rPr>
          <w:rFonts w:cs="Arial"/>
          <w:i/>
          <w:sz w:val="22"/>
          <w:szCs w:val="22"/>
          <w:lang w:val="en-US"/>
        </w:rPr>
        <w:t>et al.</w:t>
      </w:r>
      <w:r w:rsidRPr="00E07C83">
        <w:rPr>
          <w:rFonts w:cs="Arial"/>
          <w:sz w:val="22"/>
          <w:szCs w:val="22"/>
          <w:lang w:val="en-US"/>
        </w:rPr>
        <w:t xml:space="preserve"> </w:t>
      </w:r>
      <w:r w:rsidRPr="00E07C83">
        <w:rPr>
          <w:rFonts w:cs="Arial"/>
          <w:i/>
          <w:iCs/>
          <w:sz w:val="22"/>
          <w:szCs w:val="22"/>
          <w:lang w:val="en-US"/>
        </w:rPr>
        <w:t>Assessment of the relative risk of water quality to ecosystems of the Great Barrier Reef</w:t>
      </w:r>
      <w:r w:rsidRPr="00E07C83">
        <w:rPr>
          <w:rFonts w:cs="Arial"/>
          <w:sz w:val="22"/>
          <w:szCs w:val="22"/>
          <w:lang w:val="en-US"/>
        </w:rPr>
        <w:t>. Department of the Environment and Heritage Protection, Queensland Government, Brisbane</w:t>
      </w:r>
    </w:p>
    <w:p w:rsidR="00E07C83" w:rsidRPr="00E07C83" w:rsidRDefault="00E07C83" w:rsidP="00E07C83">
      <w:pPr>
        <w:spacing w:after="120"/>
        <w:ind w:left="284" w:hanging="284"/>
        <w:rPr>
          <w:rFonts w:cs="Arial"/>
          <w:szCs w:val="22"/>
          <w:lang w:val="en-US"/>
        </w:rPr>
      </w:pPr>
      <w:r w:rsidRPr="00E07C83">
        <w:rPr>
          <w:rFonts w:cs="Arial"/>
          <w:szCs w:val="22"/>
          <w:lang w:val="en-US"/>
        </w:rPr>
        <w:lastRenderedPageBreak/>
        <w:t>Furnas MJ, Mitchell AW, Skuza M (1995) Nitrogen and Phosphorus Budgets for the Central Great Barrier Reef Shelf. Research Publication No. 36. Great Barrier Reef Marine Park Authority, Townsville.</w:t>
      </w:r>
    </w:p>
    <w:p w:rsidR="00E07C83" w:rsidRPr="00E07C83" w:rsidRDefault="00E07C83" w:rsidP="00E07C83">
      <w:pPr>
        <w:spacing w:after="120"/>
        <w:ind w:left="284" w:hanging="284"/>
        <w:rPr>
          <w:rFonts w:cs="Arial"/>
          <w:szCs w:val="22"/>
          <w:lang w:val="en-US"/>
        </w:rPr>
      </w:pPr>
      <w:r w:rsidRPr="00E07C83">
        <w:rPr>
          <w:rFonts w:cs="Arial"/>
          <w:szCs w:val="22"/>
          <w:lang w:val="en-US"/>
        </w:rPr>
        <w:t xml:space="preserve">Furnas MJ, Mitchell AW, Skuza M, Brodie J (2005) In the other 90%: Phytoplankton responses to enhanced nutrient availability in the Great Barrier Reef lagoon. Marine Pollution Bulletin 51: 253-256.  </w:t>
      </w:r>
    </w:p>
    <w:p w:rsidR="00E07C83" w:rsidRPr="00E07C83" w:rsidRDefault="00E07C83" w:rsidP="00E07C83">
      <w:pPr>
        <w:spacing w:after="120"/>
        <w:ind w:left="284" w:hanging="284"/>
        <w:rPr>
          <w:rFonts w:cs="Arial"/>
          <w:szCs w:val="22"/>
          <w:lang w:val="en-US"/>
        </w:rPr>
      </w:pPr>
      <w:r w:rsidRPr="00E07C83">
        <w:rPr>
          <w:rFonts w:cs="Arial"/>
          <w:szCs w:val="22"/>
          <w:lang w:val="en-US"/>
        </w:rPr>
        <w:t>Gavio B, Palmer-Cantillo S, Mancera JE (2010) Historical analysis (2000-2005) of the coastal water quality in San Andrés Island, SeaFlower Biosphere Reserve, Caribbean Colombia. Marine Pollution Bulletin 60:1018-1030</w:t>
      </w:r>
    </w:p>
    <w:p w:rsidR="00E07C83" w:rsidRPr="00E07C83" w:rsidRDefault="00E07C83" w:rsidP="00E07C83">
      <w:pPr>
        <w:pStyle w:val="Reportrefs"/>
        <w:spacing w:after="120"/>
        <w:ind w:left="284" w:hanging="284"/>
        <w:rPr>
          <w:rFonts w:eastAsia="MS Mincho" w:cs="Arial"/>
          <w:color w:val="000000" w:themeColor="text1"/>
          <w:sz w:val="22"/>
          <w:szCs w:val="22"/>
          <w:lang w:eastAsia="ja-JP"/>
        </w:rPr>
      </w:pPr>
      <w:r w:rsidRPr="00E07C83">
        <w:rPr>
          <w:rFonts w:eastAsia="MS Mincho" w:cs="Arial"/>
          <w:color w:val="000000" w:themeColor="text1"/>
          <w:sz w:val="22"/>
          <w:szCs w:val="22"/>
          <w:lang w:eastAsia="ja-JP"/>
        </w:rPr>
        <w:t>Goh BPL, Lee CS (2008) A study of the effect of sediment accumulation on the settlement of coral larvae using conditioned tiles. In: Proceedings Eleventh International Coral Reef Symposium, Ft. Lauderdale, Florida, 1235-1239</w:t>
      </w:r>
    </w:p>
    <w:p w:rsidR="00E07C83" w:rsidRDefault="00E07C83" w:rsidP="00E07C83">
      <w:pPr>
        <w:spacing w:after="120"/>
        <w:ind w:left="284" w:hanging="284"/>
        <w:rPr>
          <w:rFonts w:cs="Arial"/>
          <w:szCs w:val="22"/>
          <w:lang w:val="en-US"/>
        </w:rPr>
      </w:pPr>
      <w:r w:rsidRPr="00E07C83">
        <w:rPr>
          <w:rFonts w:cs="Arial"/>
          <w:szCs w:val="22"/>
          <w:lang w:val="en-US"/>
        </w:rPr>
        <w:t>Great Barrier Reef Marine Park Authority (</w:t>
      </w:r>
      <w:r w:rsidR="009F396E" w:rsidRPr="00E07C83">
        <w:rPr>
          <w:rFonts w:cs="Arial"/>
          <w:szCs w:val="22"/>
          <w:lang w:val="en-US"/>
        </w:rPr>
        <w:t>20</w:t>
      </w:r>
      <w:r w:rsidR="009F396E">
        <w:rPr>
          <w:rFonts w:cs="Arial"/>
          <w:szCs w:val="22"/>
          <w:lang w:val="en-US"/>
        </w:rPr>
        <w:t>10</w:t>
      </w:r>
      <w:r w:rsidRPr="00E07C83">
        <w:rPr>
          <w:rFonts w:cs="Arial"/>
          <w:szCs w:val="22"/>
          <w:lang w:val="en-US"/>
        </w:rPr>
        <w:t xml:space="preserve">) Water Quality Guidelines for the Great Barrier Reef Marine Park. </w:t>
      </w:r>
      <w:r w:rsidRPr="00E07C83">
        <w:rPr>
          <w:rFonts w:cs="Arial"/>
          <w:szCs w:val="22"/>
        </w:rPr>
        <w:t xml:space="preserve">Revised Edition 2010. </w:t>
      </w:r>
      <w:r w:rsidRPr="00E07C83">
        <w:rPr>
          <w:rFonts w:cs="Arial"/>
          <w:szCs w:val="22"/>
          <w:lang w:val="en-US"/>
        </w:rPr>
        <w:t>Great Barrier Reef Marine Park Authority, Townsville. 100 p.</w:t>
      </w:r>
    </w:p>
    <w:p w:rsidR="00EB31C9" w:rsidRDefault="00EB31C9" w:rsidP="00EB31C9">
      <w:pPr>
        <w:spacing w:after="120"/>
        <w:ind w:left="284" w:hanging="284"/>
        <w:rPr>
          <w:rFonts w:cs="Arial"/>
          <w:szCs w:val="22"/>
        </w:rPr>
      </w:pPr>
      <w:r w:rsidRPr="00E07C83">
        <w:rPr>
          <w:rFonts w:cs="Arial"/>
          <w:color w:val="000000" w:themeColor="text1"/>
          <w:szCs w:val="22"/>
        </w:rPr>
        <w:t>Great Barrier Reef Marine Park Authority (201</w:t>
      </w:r>
      <w:r>
        <w:rPr>
          <w:rFonts w:cs="Arial"/>
          <w:color w:val="000000" w:themeColor="text1"/>
          <w:szCs w:val="22"/>
        </w:rPr>
        <w:t>2</w:t>
      </w:r>
      <w:r w:rsidRPr="00E07C83">
        <w:rPr>
          <w:rFonts w:cs="Arial"/>
          <w:color w:val="000000" w:themeColor="text1"/>
          <w:szCs w:val="22"/>
        </w:rPr>
        <w:t xml:space="preserve">) </w:t>
      </w:r>
      <w:r>
        <w:rPr>
          <w:rFonts w:cs="Arial"/>
          <w:color w:val="000000" w:themeColor="text1"/>
          <w:szCs w:val="22"/>
        </w:rPr>
        <w:t xml:space="preserve">Informing the outlook for </w:t>
      </w:r>
      <w:r w:rsidRPr="00E07C83">
        <w:rPr>
          <w:rFonts w:cs="Arial"/>
          <w:color w:val="000000" w:themeColor="text1"/>
          <w:szCs w:val="22"/>
          <w:lang w:bidi="en-US"/>
        </w:rPr>
        <w:t xml:space="preserve">Great Barrier Reef </w:t>
      </w:r>
      <w:r>
        <w:rPr>
          <w:rFonts w:cs="Arial"/>
          <w:color w:val="000000" w:themeColor="text1"/>
          <w:szCs w:val="22"/>
          <w:lang w:bidi="en-US"/>
        </w:rPr>
        <w:t>coastal ecosystems.</w:t>
      </w:r>
      <w:r>
        <w:rPr>
          <w:rFonts w:cs="Arial"/>
          <w:color w:val="000000" w:themeColor="text1"/>
          <w:szCs w:val="22"/>
        </w:rPr>
        <w:t xml:space="preserve"> </w:t>
      </w:r>
      <w:r w:rsidRPr="00E07C83">
        <w:rPr>
          <w:rFonts w:cs="Arial"/>
          <w:color w:val="000000" w:themeColor="text1"/>
          <w:szCs w:val="22"/>
        </w:rPr>
        <w:t>Great Barrier Reef Marine Park Authority, Townsville.</w:t>
      </w:r>
    </w:p>
    <w:p w:rsidR="007943E1" w:rsidRDefault="007943E1" w:rsidP="00E07C83">
      <w:pPr>
        <w:spacing w:after="120"/>
        <w:ind w:left="284" w:hanging="284"/>
        <w:rPr>
          <w:rFonts w:cs="Arial"/>
          <w:szCs w:val="22"/>
        </w:rPr>
      </w:pPr>
      <w:r w:rsidRPr="00E07C83">
        <w:rPr>
          <w:rFonts w:cs="Arial"/>
          <w:color w:val="000000" w:themeColor="text1"/>
          <w:szCs w:val="22"/>
        </w:rPr>
        <w:t>Great Barrier Reef Marine Park Authority (201</w:t>
      </w:r>
      <w:r>
        <w:rPr>
          <w:rFonts w:cs="Arial"/>
          <w:color w:val="000000" w:themeColor="text1"/>
          <w:szCs w:val="22"/>
        </w:rPr>
        <w:t>3</w:t>
      </w:r>
      <w:r w:rsidRPr="00E07C83">
        <w:rPr>
          <w:rFonts w:cs="Arial"/>
          <w:color w:val="000000" w:themeColor="text1"/>
          <w:szCs w:val="22"/>
        </w:rPr>
        <w:t xml:space="preserve">) </w:t>
      </w:r>
      <w:r w:rsidRPr="00E07C83">
        <w:rPr>
          <w:rFonts w:cs="Arial"/>
          <w:color w:val="000000" w:themeColor="text1"/>
          <w:szCs w:val="22"/>
          <w:lang w:bidi="en-US"/>
        </w:rPr>
        <w:t>Great Barrier Reef Region</w:t>
      </w:r>
      <w:r w:rsidRPr="00E07C83">
        <w:rPr>
          <w:rFonts w:cs="Arial"/>
          <w:color w:val="000000" w:themeColor="text1"/>
          <w:szCs w:val="22"/>
        </w:rPr>
        <w:t xml:space="preserve"> </w:t>
      </w:r>
      <w:r w:rsidRPr="00E07C83">
        <w:rPr>
          <w:rFonts w:cs="Arial"/>
          <w:color w:val="000000" w:themeColor="text1"/>
          <w:szCs w:val="22"/>
          <w:lang w:bidi="en-US"/>
        </w:rPr>
        <w:t>Strategic Assessment</w:t>
      </w:r>
      <w:r w:rsidRPr="00E07C83">
        <w:rPr>
          <w:rFonts w:cs="Arial"/>
          <w:color w:val="000000" w:themeColor="text1"/>
          <w:szCs w:val="22"/>
        </w:rPr>
        <w:t xml:space="preserve">. </w:t>
      </w:r>
      <w:r w:rsidR="00B6278B">
        <w:rPr>
          <w:rFonts w:cs="Arial"/>
          <w:color w:val="000000" w:themeColor="text1"/>
          <w:szCs w:val="22"/>
        </w:rPr>
        <w:t xml:space="preserve">Draft for public comment. </w:t>
      </w:r>
      <w:r w:rsidRPr="00E07C83">
        <w:rPr>
          <w:rFonts w:cs="Arial"/>
          <w:color w:val="000000" w:themeColor="text1"/>
          <w:szCs w:val="22"/>
        </w:rPr>
        <w:t>Great Barrier Reef Marine Park Authority, Townsville.</w:t>
      </w:r>
    </w:p>
    <w:p w:rsidR="00E07C83" w:rsidRDefault="00E07C83" w:rsidP="00E07C83">
      <w:pPr>
        <w:spacing w:after="120"/>
        <w:ind w:left="284" w:hanging="284"/>
        <w:rPr>
          <w:rFonts w:cs="Arial"/>
          <w:szCs w:val="22"/>
          <w:lang w:val="en-US"/>
        </w:rPr>
      </w:pPr>
      <w:r w:rsidRPr="00E07C83">
        <w:rPr>
          <w:rFonts w:cs="Arial"/>
          <w:szCs w:val="22"/>
        </w:rPr>
        <w:t xml:space="preserve">Great Barrier Reef Marine Park Authority </w:t>
      </w:r>
      <w:r w:rsidRPr="00E07C83">
        <w:rPr>
          <w:rFonts w:cs="Arial"/>
          <w:szCs w:val="22"/>
          <w:lang w:val="en-US"/>
        </w:rPr>
        <w:t xml:space="preserve">(in press) Reef Rescue Marine Monitoring Program: Quality Assurance/Quality Control Methods and Procedures. Great Barrier Reef Marine Park Authority, Townsville. </w:t>
      </w:r>
    </w:p>
    <w:p w:rsidR="00FF622F" w:rsidRDefault="00FF622F" w:rsidP="00FF622F">
      <w:pPr>
        <w:pStyle w:val="Reportrefs"/>
        <w:spacing w:after="120"/>
        <w:ind w:left="284" w:hanging="284"/>
        <w:rPr>
          <w:rFonts w:cs="Arial"/>
          <w:sz w:val="22"/>
          <w:szCs w:val="22"/>
          <w:lang w:eastAsia="en-AU"/>
        </w:rPr>
      </w:pPr>
      <w:r w:rsidRPr="008E537C">
        <w:rPr>
          <w:rFonts w:cs="Arial"/>
          <w:sz w:val="22"/>
          <w:szCs w:val="22"/>
          <w:lang w:eastAsia="en-AU"/>
        </w:rPr>
        <w:t>Haapkyla J, Melbourne-Thomas J, Flavell M, Willis B (2013) Disease outbreaks, bleaching and a cyclone drive changes in coral assemblages on an inshore reef of the Great Barrier Reef. Coral Reefs 32:815-824</w:t>
      </w:r>
    </w:p>
    <w:p w:rsidR="00E07C83" w:rsidRPr="00E07C83" w:rsidRDefault="00E07C83" w:rsidP="00E07C83">
      <w:pPr>
        <w:pStyle w:val="Reportrefs"/>
        <w:spacing w:after="120"/>
        <w:ind w:left="284" w:hanging="284"/>
        <w:rPr>
          <w:rFonts w:cs="Arial"/>
          <w:sz w:val="22"/>
          <w:szCs w:val="22"/>
          <w:lang w:eastAsia="en-AU"/>
        </w:rPr>
      </w:pPr>
      <w:r w:rsidRPr="00E07C83">
        <w:rPr>
          <w:rFonts w:cs="Arial"/>
          <w:sz w:val="22"/>
          <w:szCs w:val="22"/>
          <w:lang w:eastAsia="en-AU"/>
        </w:rPr>
        <w:t xml:space="preserve">Haapkylä J, Unsworth R, Flavell M, Bourne D, Schaffelke B, Willis BL (2011) Seasonal rainfall and runoff promote coral disease on an inshore reef of the Great Barrier Reef, Australia. PLoS One. 6(2): e16893 </w:t>
      </w:r>
    </w:p>
    <w:p w:rsidR="00E07C83" w:rsidRPr="00E07C83" w:rsidRDefault="00E07C83" w:rsidP="00E07C83">
      <w:pPr>
        <w:pStyle w:val="Reportrefs"/>
        <w:spacing w:after="120"/>
        <w:ind w:left="284" w:hanging="284"/>
        <w:rPr>
          <w:rFonts w:cs="Arial"/>
          <w:sz w:val="22"/>
          <w:szCs w:val="22"/>
        </w:rPr>
      </w:pPr>
      <w:r w:rsidRPr="00E07C83">
        <w:rPr>
          <w:rFonts w:cs="Arial"/>
          <w:sz w:val="22"/>
          <w:szCs w:val="22"/>
          <w:lang w:eastAsia="en-GB"/>
        </w:rPr>
        <w:t>Hallock P (1981) Algal Symbiosis: a mathematical analysis. Marine Biology 62:249–155</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Hallock P, Lidz BH, Cockey-Burkhard EM, Donnelly KB (2003) Foraminifera as bioindicators in coral reef assessment and monitoring: the FORAM index. Environmental Monitoring and Assessment 81: 221-238</w:t>
      </w:r>
    </w:p>
    <w:p w:rsidR="00E07C83" w:rsidRDefault="00E07C83" w:rsidP="00E07C83">
      <w:pPr>
        <w:spacing w:after="120"/>
        <w:ind w:left="284" w:hanging="284"/>
        <w:rPr>
          <w:rFonts w:cs="Arial"/>
          <w:szCs w:val="22"/>
          <w:lang w:val="en-US"/>
        </w:rPr>
      </w:pPr>
      <w:r w:rsidRPr="00E07C83">
        <w:rPr>
          <w:rFonts w:cs="Arial"/>
          <w:szCs w:val="22"/>
          <w:lang w:val="en-US"/>
        </w:rPr>
        <w:t>Hancock GJ, Webster IT, Stieglitz TC (2006) Horizontal mixing of Great Barrier Reef waters: Offshore diffusivity determined from radium isotope distribution. J. Geophys. Res. 111:C12019</w:t>
      </w:r>
    </w:p>
    <w:p w:rsidR="00A34381" w:rsidRPr="00A34381" w:rsidRDefault="00A34381" w:rsidP="00A34381">
      <w:pPr>
        <w:spacing w:before="100" w:beforeAutospacing="1" w:after="100" w:afterAutospacing="1"/>
        <w:ind w:left="480" w:hanging="480"/>
        <w:rPr>
          <w:rFonts w:cs="Arial"/>
          <w:noProof/>
          <w:lang w:eastAsia="en-AU"/>
        </w:rPr>
      </w:pPr>
      <w:r w:rsidRPr="00A34381">
        <w:rPr>
          <w:rFonts w:cs="Arial"/>
          <w:noProof/>
          <w:lang w:eastAsia="en-AU"/>
        </w:rPr>
        <w:t xml:space="preserve">Harrington L, Fabricius K, De’ath G,  Negri A (2004) Recognition and selection of settlement substrata determine post-settlement survival in corals. </w:t>
      </w:r>
      <w:r w:rsidRPr="00A34381">
        <w:rPr>
          <w:rFonts w:cs="Arial"/>
          <w:iCs/>
          <w:noProof/>
          <w:lang w:eastAsia="en-AU"/>
        </w:rPr>
        <w:t>Ecology</w:t>
      </w:r>
      <w:r w:rsidRPr="00A34381">
        <w:rPr>
          <w:rFonts w:cs="Arial"/>
          <w:noProof/>
          <w:lang w:eastAsia="en-AU"/>
        </w:rPr>
        <w:t xml:space="preserve">, </w:t>
      </w:r>
      <w:r w:rsidRPr="00A34381">
        <w:rPr>
          <w:rFonts w:cs="Arial"/>
          <w:iCs/>
          <w:noProof/>
          <w:lang w:eastAsia="en-AU"/>
        </w:rPr>
        <w:t>85</w:t>
      </w:r>
      <w:r w:rsidRPr="00A34381">
        <w:rPr>
          <w:rFonts w:cs="Arial"/>
          <w:noProof/>
          <w:lang w:eastAsia="en-AU"/>
        </w:rPr>
        <w:t>:3428–3437</w:t>
      </w:r>
    </w:p>
    <w:p w:rsidR="00A34381" w:rsidRPr="00A34381" w:rsidRDefault="00A34381" w:rsidP="00A34381">
      <w:pPr>
        <w:spacing w:before="100" w:beforeAutospacing="1" w:after="100" w:afterAutospacing="1"/>
        <w:ind w:left="480" w:hanging="480"/>
        <w:rPr>
          <w:rFonts w:cs="Arial"/>
          <w:noProof/>
          <w:lang w:eastAsia="en-AU"/>
        </w:rPr>
      </w:pPr>
      <w:r w:rsidRPr="00A34381">
        <w:rPr>
          <w:rFonts w:cs="Arial"/>
          <w:noProof/>
          <w:lang w:eastAsia="en-AU"/>
        </w:rPr>
        <w:t xml:space="preserve">Harrington L, Fabricius K, Eaglesham G, Negri A (2005) Synergistic effects of diuron and sedimentation on photosynthesis and survival of crustose coralline algae. </w:t>
      </w:r>
      <w:r w:rsidRPr="00A34381">
        <w:rPr>
          <w:rFonts w:cs="Arial"/>
          <w:iCs/>
          <w:noProof/>
          <w:lang w:eastAsia="en-AU"/>
        </w:rPr>
        <w:t>Marine pollution bulletin</w:t>
      </w:r>
      <w:r w:rsidRPr="00A34381">
        <w:rPr>
          <w:rFonts w:cs="Arial"/>
          <w:noProof/>
          <w:lang w:eastAsia="en-AU"/>
        </w:rPr>
        <w:t xml:space="preserve">, </w:t>
      </w:r>
      <w:r w:rsidRPr="00A34381">
        <w:rPr>
          <w:rFonts w:cs="Arial"/>
          <w:iCs/>
          <w:noProof/>
          <w:lang w:eastAsia="en-AU"/>
        </w:rPr>
        <w:t>51:</w:t>
      </w:r>
      <w:r w:rsidRPr="00A34381">
        <w:rPr>
          <w:rFonts w:cs="Arial"/>
          <w:noProof/>
          <w:lang w:eastAsia="en-AU"/>
        </w:rPr>
        <w:t>415–27</w:t>
      </w:r>
    </w:p>
    <w:p w:rsidR="00E07C83" w:rsidRPr="00E07C83" w:rsidRDefault="00E07C83" w:rsidP="00E07C83">
      <w:pPr>
        <w:pStyle w:val="Reportrefs"/>
        <w:spacing w:after="120"/>
        <w:ind w:left="284" w:hanging="284"/>
        <w:rPr>
          <w:rFonts w:eastAsia="MS Mincho" w:cs="Arial"/>
          <w:sz w:val="22"/>
          <w:szCs w:val="22"/>
        </w:rPr>
      </w:pPr>
      <w:r w:rsidRPr="00E07C83">
        <w:rPr>
          <w:rFonts w:eastAsia="MS Mincho" w:cs="Arial"/>
          <w:sz w:val="22"/>
          <w:szCs w:val="22"/>
        </w:rPr>
        <w:t>Harrison PL, Wallace CC (1990) Reproduction, dispersal and recruitment of Scleractinian corals. In Dubinsky Z (ed) Ecosystems of the world 25: Coral Reefs. Elsevier, New York, pp 133-202</w:t>
      </w:r>
    </w:p>
    <w:p w:rsidR="00E07C83" w:rsidRPr="00E07C83" w:rsidRDefault="00E07C83" w:rsidP="00E07C83">
      <w:pPr>
        <w:pStyle w:val="Reportrefs"/>
        <w:spacing w:after="120"/>
        <w:ind w:left="284" w:hanging="284"/>
        <w:rPr>
          <w:rFonts w:cs="Arial"/>
          <w:sz w:val="22"/>
          <w:szCs w:val="22"/>
          <w:lang w:eastAsia="en-AU"/>
        </w:rPr>
      </w:pPr>
      <w:r w:rsidRPr="00E07C83">
        <w:rPr>
          <w:rFonts w:cs="Arial"/>
          <w:sz w:val="22"/>
          <w:szCs w:val="22"/>
          <w:lang w:eastAsia="en-AU"/>
        </w:rPr>
        <w:t xml:space="preserve">Hauri C, Fabricius K, Schaffelke B, Humphrey C (2010) Chemical and physical environmental conditions underneath mat- and canopy-forming macroalgae, and the effects on understory corals. PLoS ONE 5(9): e12685 </w:t>
      </w:r>
    </w:p>
    <w:p w:rsidR="00E07C83" w:rsidRDefault="00E07C83" w:rsidP="00E07C83">
      <w:pPr>
        <w:spacing w:after="120"/>
        <w:ind w:left="284" w:hanging="284"/>
        <w:rPr>
          <w:rFonts w:cs="Arial"/>
          <w:szCs w:val="22"/>
          <w:lang w:val="en-US"/>
        </w:rPr>
      </w:pPr>
      <w:r w:rsidRPr="00E07C83">
        <w:rPr>
          <w:rFonts w:cs="Arial"/>
          <w:szCs w:val="22"/>
          <w:lang w:val="en-US"/>
        </w:rPr>
        <w:lastRenderedPageBreak/>
        <w:t>Hertler H, Boettner AR, Ramírez-Toro GI, Minnigh H, Spotila J, Kreeger D (2009) Spatial variability associated with shifting land use: Water quality and sediment metals in La Parguera, Southwest Puerto Rico. Marine Pollution Bulletin 58:672-678</w:t>
      </w:r>
    </w:p>
    <w:p w:rsidR="00A34381" w:rsidRPr="00A34381" w:rsidRDefault="00A34381" w:rsidP="00A34381">
      <w:pPr>
        <w:pStyle w:val="NormalWeb"/>
        <w:ind w:left="480" w:hanging="480"/>
        <w:rPr>
          <w:rFonts w:ascii="Arial" w:hAnsi="Arial" w:cs="Arial"/>
          <w:noProof/>
          <w:sz w:val="22"/>
          <w:szCs w:val="22"/>
        </w:rPr>
      </w:pPr>
      <w:r w:rsidRPr="00A34381">
        <w:rPr>
          <w:rFonts w:ascii="Arial" w:hAnsi="Arial" w:cs="Arial"/>
          <w:noProof/>
          <w:sz w:val="22"/>
          <w:szCs w:val="22"/>
        </w:rPr>
        <w:t xml:space="preserve">Heyward AJ, Negri AP (1999) Natural inducers for coral larval metamorphosis. </w:t>
      </w:r>
      <w:r w:rsidRPr="00A34381">
        <w:rPr>
          <w:rFonts w:ascii="Arial" w:hAnsi="Arial" w:cs="Arial"/>
          <w:iCs/>
          <w:noProof/>
          <w:sz w:val="22"/>
          <w:szCs w:val="22"/>
        </w:rPr>
        <w:t>Coral Reefs</w:t>
      </w:r>
      <w:r w:rsidRPr="00A34381">
        <w:rPr>
          <w:rFonts w:ascii="Arial" w:hAnsi="Arial" w:cs="Arial"/>
          <w:noProof/>
          <w:sz w:val="22"/>
          <w:szCs w:val="22"/>
        </w:rPr>
        <w:t xml:space="preserve">, </w:t>
      </w:r>
      <w:r w:rsidRPr="00A34381">
        <w:rPr>
          <w:rFonts w:ascii="Arial" w:hAnsi="Arial" w:cs="Arial"/>
          <w:iCs/>
          <w:noProof/>
          <w:sz w:val="22"/>
          <w:szCs w:val="22"/>
        </w:rPr>
        <w:t>18:</w:t>
      </w:r>
      <w:r w:rsidRPr="00A34381">
        <w:rPr>
          <w:rFonts w:ascii="Arial" w:hAnsi="Arial" w:cs="Arial"/>
          <w:noProof/>
          <w:sz w:val="22"/>
          <w:szCs w:val="22"/>
        </w:rPr>
        <w:t>273–279</w:t>
      </w:r>
    </w:p>
    <w:p w:rsidR="00E07C83" w:rsidRDefault="00E07C83" w:rsidP="00E07C83">
      <w:pPr>
        <w:spacing w:after="120"/>
        <w:ind w:left="284" w:hanging="284"/>
        <w:rPr>
          <w:rFonts w:cs="Arial"/>
          <w:szCs w:val="22"/>
          <w:lang w:val="en-US"/>
        </w:rPr>
      </w:pPr>
      <w:r w:rsidRPr="00E07C83">
        <w:rPr>
          <w:rFonts w:cs="Arial"/>
          <w:szCs w:val="22"/>
          <w:lang w:val="en-US"/>
        </w:rPr>
        <w:t>Holmes RM, Aminot A, Kérouel R, Hooker BA, Peterson BJ (1999) A simple and precise method for measuring ammonium in marine and freshwater ecosystems. Can. J. Fish. Aquat. Sci. 56, 1801-1808</w:t>
      </w:r>
    </w:p>
    <w:p w:rsidR="00A34381" w:rsidRPr="00A34381" w:rsidRDefault="00A34381" w:rsidP="00A34381">
      <w:pPr>
        <w:pStyle w:val="NormalWeb"/>
        <w:ind w:left="480" w:hanging="480"/>
        <w:rPr>
          <w:rFonts w:ascii="Arial" w:hAnsi="Arial" w:cs="Arial"/>
          <w:noProof/>
          <w:sz w:val="22"/>
          <w:szCs w:val="22"/>
        </w:rPr>
      </w:pPr>
      <w:r>
        <w:rPr>
          <w:rFonts w:ascii="Arial" w:hAnsi="Arial" w:cs="Arial"/>
          <w:noProof/>
          <w:sz w:val="22"/>
          <w:szCs w:val="22"/>
        </w:rPr>
        <w:t>Hughes T</w:t>
      </w:r>
      <w:r w:rsidRPr="00A34381">
        <w:rPr>
          <w:rFonts w:ascii="Arial" w:hAnsi="Arial" w:cs="Arial"/>
          <w:noProof/>
          <w:sz w:val="22"/>
          <w:szCs w:val="22"/>
        </w:rPr>
        <w:t xml:space="preserve">P, Baird AH, Dinsdale EA, Moltschaniwskyj NA, Pratchett MS, Tanner JE, Willis BL (2000) Supply-side ecology works both ways: the link between benthic adults, fecundity, and larval recruits. </w:t>
      </w:r>
      <w:r w:rsidRPr="00A34381">
        <w:rPr>
          <w:rFonts w:ascii="Arial" w:hAnsi="Arial" w:cs="Arial"/>
          <w:iCs/>
          <w:noProof/>
          <w:sz w:val="22"/>
          <w:szCs w:val="22"/>
        </w:rPr>
        <w:t>Ecology</w:t>
      </w:r>
      <w:r w:rsidR="00B35ACE">
        <w:rPr>
          <w:rFonts w:ascii="Arial" w:hAnsi="Arial" w:cs="Arial"/>
          <w:iCs/>
          <w:noProof/>
          <w:sz w:val="22"/>
          <w:szCs w:val="22"/>
        </w:rPr>
        <w:t>,</w:t>
      </w:r>
      <w:r w:rsidRPr="00A34381">
        <w:rPr>
          <w:rFonts w:ascii="Arial" w:hAnsi="Arial" w:cs="Arial"/>
          <w:noProof/>
          <w:sz w:val="22"/>
          <w:szCs w:val="22"/>
        </w:rPr>
        <w:t xml:space="preserve"> doi:10.1890/0012-9658(2000)081[2241:SSEWBW]2.0.CO;2</w:t>
      </w:r>
    </w:p>
    <w:p w:rsidR="00A34381" w:rsidRPr="00A34381" w:rsidRDefault="00A34381" w:rsidP="00A34381">
      <w:pPr>
        <w:pStyle w:val="NormalWeb"/>
        <w:ind w:left="480" w:hanging="480"/>
        <w:rPr>
          <w:rFonts w:ascii="Arial" w:hAnsi="Arial" w:cs="Arial"/>
          <w:noProof/>
          <w:sz w:val="22"/>
          <w:szCs w:val="22"/>
        </w:rPr>
      </w:pPr>
      <w:r w:rsidRPr="00A34381">
        <w:rPr>
          <w:rFonts w:ascii="Arial" w:hAnsi="Arial" w:cs="Arial"/>
          <w:noProof/>
          <w:sz w:val="22"/>
          <w:szCs w:val="22"/>
        </w:rPr>
        <w:t>Hughes TP, Baird AH, Dinsdale EA, Harriott</w:t>
      </w:r>
      <w:r>
        <w:rPr>
          <w:rFonts w:ascii="Arial" w:hAnsi="Arial" w:cs="Arial"/>
          <w:noProof/>
          <w:sz w:val="22"/>
          <w:szCs w:val="22"/>
        </w:rPr>
        <w:t xml:space="preserve"> </w:t>
      </w:r>
      <w:r w:rsidRPr="00A34381">
        <w:rPr>
          <w:rFonts w:ascii="Arial" w:hAnsi="Arial" w:cs="Arial"/>
          <w:noProof/>
          <w:sz w:val="22"/>
          <w:szCs w:val="22"/>
        </w:rPr>
        <w:t xml:space="preserve">VJ, Moltschaniwskyj NA, Pratchett MS, Tanner JE Willis BL (2002) Detecting regional variation using meta-analysis and large-scale sampling: latitudinal patterns in recruitment. </w:t>
      </w:r>
      <w:r w:rsidRPr="00A34381">
        <w:rPr>
          <w:rFonts w:ascii="Arial" w:hAnsi="Arial" w:cs="Arial"/>
          <w:iCs/>
          <w:noProof/>
          <w:sz w:val="22"/>
          <w:szCs w:val="22"/>
        </w:rPr>
        <w:t>Ecology</w:t>
      </w:r>
      <w:r w:rsidR="00B35ACE">
        <w:rPr>
          <w:rFonts w:ascii="Arial" w:hAnsi="Arial" w:cs="Arial"/>
          <w:iCs/>
          <w:noProof/>
          <w:sz w:val="22"/>
          <w:szCs w:val="22"/>
        </w:rPr>
        <w:t>,</w:t>
      </w:r>
      <w:r w:rsidRPr="00A34381">
        <w:rPr>
          <w:rFonts w:ascii="Arial" w:hAnsi="Arial" w:cs="Arial"/>
          <w:noProof/>
          <w:sz w:val="22"/>
          <w:szCs w:val="22"/>
        </w:rPr>
        <w:t xml:space="preserve"> doi:10.1890/0012-9658(2002)083[0436:DRVUMA]2.0.CO;2</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 xml:space="preserve">Hughes TP, Bellwood DR, Baird AH, Brodie J, Bruno JF, Pandolfi JM  (2011) Shifting base-lines, declining coral cover, and the erosion of reef resilience: comment on Sweatman </w:t>
      </w:r>
      <w:r w:rsidRPr="0092659B">
        <w:rPr>
          <w:rFonts w:cs="Arial"/>
          <w:i/>
          <w:sz w:val="22"/>
          <w:szCs w:val="22"/>
        </w:rPr>
        <w:t>et al.</w:t>
      </w:r>
      <w:r w:rsidRPr="00E07C83">
        <w:rPr>
          <w:rFonts w:cs="Arial"/>
          <w:sz w:val="22"/>
          <w:szCs w:val="22"/>
        </w:rPr>
        <w:t>, 2011. Coral Reefs 30:653-660</w:t>
      </w:r>
    </w:p>
    <w:p w:rsidR="00E07C83" w:rsidRPr="00B936D0" w:rsidRDefault="00E07C83" w:rsidP="00E07C83">
      <w:pPr>
        <w:pStyle w:val="Reportrefs"/>
        <w:spacing w:after="120"/>
        <w:ind w:left="284" w:hanging="284"/>
        <w:rPr>
          <w:rFonts w:cs="Arial"/>
          <w:sz w:val="22"/>
          <w:szCs w:val="22"/>
        </w:rPr>
      </w:pPr>
      <w:r w:rsidRPr="00B936D0">
        <w:rPr>
          <w:rFonts w:cs="Arial"/>
          <w:sz w:val="22"/>
          <w:szCs w:val="22"/>
          <w:lang w:val="en-AU"/>
        </w:rPr>
        <w:t>Hughes TP, Graham NAJ, Jackson JBC, Mumby PJ, Steneck RS (2010)   Rising to the challenge of sus</w:t>
      </w:r>
      <w:r w:rsidR="00B936D0">
        <w:rPr>
          <w:rFonts w:cs="Arial"/>
          <w:sz w:val="22"/>
          <w:szCs w:val="22"/>
          <w:lang w:val="en-AU"/>
        </w:rPr>
        <w:t xml:space="preserve">taining coral reef resilience. </w:t>
      </w:r>
      <w:r w:rsidRPr="00B936D0">
        <w:rPr>
          <w:rFonts w:cs="Arial"/>
          <w:sz w:val="22"/>
          <w:szCs w:val="22"/>
          <w:lang w:val="en-AU"/>
        </w:rPr>
        <w:t xml:space="preserve">Trends in Ecology and Evolution 25(11):633-642 </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Hughes TP, Rodrigues MJ, Bellwood DR, Ceccarelli D, Hoegh-Guldberg O, McCook L, Moltschaniwskyj N, Pratchett MS, Steneck RS, Willis B (2007) Phase Shifts, Herbivory, and the Resilience of Coral Reefs to Climate Change. Current Biology 17:360-365</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Ives AR, Dennis B, Cottingham KL, Carpenter SR (2003) Estimating community stability and ecological interactions from time series data. Ecological Monographs 73:301-330</w:t>
      </w:r>
    </w:p>
    <w:p w:rsidR="00E07C83" w:rsidRDefault="00E07C83" w:rsidP="00E07C83">
      <w:pPr>
        <w:spacing w:after="120"/>
        <w:ind w:left="284" w:hanging="284"/>
        <w:rPr>
          <w:rFonts w:cs="Arial"/>
          <w:color w:val="000000" w:themeColor="text1"/>
          <w:szCs w:val="22"/>
          <w:lang w:val="en-US"/>
        </w:rPr>
      </w:pPr>
      <w:r w:rsidRPr="00450EE2">
        <w:rPr>
          <w:rFonts w:cs="Arial"/>
          <w:color w:val="000000" w:themeColor="text1"/>
          <w:szCs w:val="22"/>
          <w:lang w:val="en-US"/>
        </w:rPr>
        <w:t>Jeffrey, S.W., Humphrey, G.F. (1975). New spectrophotometric equations for determining chlorophylls a,b,b</w:t>
      </w:r>
      <w:r w:rsidRPr="00450EE2">
        <w:rPr>
          <w:rFonts w:cs="Arial"/>
          <w:color w:val="000000" w:themeColor="text1"/>
          <w:szCs w:val="22"/>
          <w:vertAlign w:val="subscript"/>
          <w:lang w:val="en-US"/>
        </w:rPr>
        <w:t>1</w:t>
      </w:r>
      <w:r w:rsidRPr="00450EE2">
        <w:rPr>
          <w:rFonts w:cs="Arial"/>
          <w:color w:val="000000" w:themeColor="text1"/>
          <w:szCs w:val="22"/>
          <w:lang w:val="en-US"/>
        </w:rPr>
        <w:t xml:space="preserve"> and c</w:t>
      </w:r>
      <w:r w:rsidRPr="00450EE2">
        <w:rPr>
          <w:rFonts w:cs="Arial"/>
          <w:color w:val="000000" w:themeColor="text1"/>
          <w:szCs w:val="22"/>
          <w:vertAlign w:val="subscript"/>
          <w:lang w:val="en-US"/>
        </w:rPr>
        <w:t>2</w:t>
      </w:r>
      <w:r w:rsidRPr="00450EE2">
        <w:rPr>
          <w:rFonts w:cs="Arial"/>
          <w:color w:val="000000" w:themeColor="text1"/>
          <w:szCs w:val="22"/>
          <w:lang w:val="en-US"/>
        </w:rPr>
        <w:t xml:space="preserve"> in higher plants, algae and natural phytoplankton. Biochem. Physiol. Pflanzen 167: 191-194.</w:t>
      </w:r>
    </w:p>
    <w:p w:rsidR="008B395D" w:rsidRPr="00450EE2" w:rsidRDefault="008B395D" w:rsidP="00E07C83">
      <w:pPr>
        <w:spacing w:after="120"/>
        <w:ind w:left="284" w:hanging="284"/>
        <w:rPr>
          <w:rFonts w:cs="Arial"/>
          <w:color w:val="000000" w:themeColor="text1"/>
          <w:szCs w:val="22"/>
          <w:lang w:val="en-US"/>
        </w:rPr>
      </w:pPr>
      <w:r>
        <w:rPr>
          <w:rFonts w:cs="Arial"/>
          <w:color w:val="000000" w:themeColor="text1"/>
          <w:szCs w:val="22"/>
          <w:lang w:val="en-US"/>
        </w:rPr>
        <w:t xml:space="preserve">Jones GP, Almany GR, Russ GR, Sale PF, Steneck RS, van Oppen MJH, Willis BJ (2009) Larval retention </w:t>
      </w:r>
      <w:r w:rsidRPr="00271F72">
        <w:t>and connectivity among populations of corals and reef fishes: history advances and challenges. Coral Reefs 28:307-325</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Jonker M, Johns K, Osborne K (2008) Surveys of benthic reef communities using underwater digital photography and counts of juvenile corals. Long-term Monitoring of the Great Barrier Reef, Standard Operational Procedure Number 10, Australian Institute of Marine Science, Townsville</w:t>
      </w:r>
    </w:p>
    <w:p w:rsidR="009E2528" w:rsidRDefault="00E07C83" w:rsidP="009E2528">
      <w:pPr>
        <w:spacing w:after="120"/>
        <w:ind w:left="284" w:hanging="284"/>
        <w:rPr>
          <w:rFonts w:cs="Arial"/>
          <w:szCs w:val="22"/>
        </w:rPr>
      </w:pPr>
      <w:r w:rsidRPr="00E07C83">
        <w:rPr>
          <w:rFonts w:cs="Arial"/>
          <w:szCs w:val="22"/>
        </w:rPr>
        <w:t>Joo M, Raymond MAA, McNeil VH, Huggins R, Turner RDR, Choy S (2012) Estimates of sediment and nutrient loads in 10 major catchments draining to the Great Barrier Reef during 2006–2009. Marine Pollution Bulletin 65: 150-166</w:t>
      </w:r>
    </w:p>
    <w:p w:rsidR="009E2528" w:rsidRPr="009E2528" w:rsidRDefault="009E2528" w:rsidP="009E2528">
      <w:pPr>
        <w:spacing w:after="120"/>
        <w:ind w:left="284" w:hanging="284"/>
        <w:rPr>
          <w:rFonts w:cs="Arial"/>
          <w:sz w:val="20"/>
          <w:szCs w:val="22"/>
        </w:rPr>
      </w:pPr>
      <w:r w:rsidRPr="009E2528">
        <w:rPr>
          <w:rFonts w:cs="Arial"/>
          <w:szCs w:val="24"/>
          <w:lang w:val="en-AU" w:eastAsia="en-AU"/>
        </w:rPr>
        <w:t>Jupiter S, Roff G, Marion G, Henderson M, Schrameyer V, McCulloch M, Hoegh-Guldberg O (2008) Linkages between coral assemblages and coral proxies of terrestrial exposure along a cross-shelf gradient on the southern Great Barrier Reef. Coral Reefs 27:887-903</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Kaczmarsky L, Richardson LL (2010) Do elevated nutrients and organic carbon on Philippine reefs increase the prevalence of coral disease? Coral Reefs 30:253-257</w:t>
      </w:r>
    </w:p>
    <w:p w:rsidR="00E07C83" w:rsidRPr="00E07C83" w:rsidRDefault="00E07C83" w:rsidP="00E07C83">
      <w:pPr>
        <w:spacing w:after="120"/>
        <w:ind w:left="284" w:hanging="284"/>
        <w:rPr>
          <w:rFonts w:cs="Arial"/>
          <w:color w:val="000000" w:themeColor="text1"/>
          <w:szCs w:val="22"/>
          <w:lang w:bidi="en-US"/>
        </w:rPr>
      </w:pPr>
      <w:r w:rsidRPr="00E07C83">
        <w:rPr>
          <w:rFonts w:cs="Arial"/>
          <w:color w:val="000000" w:themeColor="text1"/>
          <w:szCs w:val="22"/>
          <w:lang w:bidi="en-US"/>
        </w:rPr>
        <w:lastRenderedPageBreak/>
        <w:t>Kroon FJ (2012) Towards ecologically relevant targets for river pollutant loads to the Great Barrier Reef. Marine Pollution Bulletin 65: 261-266</w:t>
      </w:r>
    </w:p>
    <w:p w:rsidR="00E07C83" w:rsidRPr="00E07C83" w:rsidRDefault="00E07C83" w:rsidP="00E07C83">
      <w:pPr>
        <w:pStyle w:val="Reportrefs"/>
        <w:spacing w:after="120"/>
        <w:ind w:left="284" w:hanging="284"/>
        <w:rPr>
          <w:rFonts w:cs="Arial"/>
          <w:sz w:val="22"/>
          <w:szCs w:val="22"/>
          <w:lang w:val="en-AU"/>
        </w:rPr>
      </w:pPr>
      <w:r w:rsidRPr="00E07C83">
        <w:rPr>
          <w:rFonts w:cs="Arial"/>
          <w:sz w:val="22"/>
          <w:szCs w:val="22"/>
          <w:lang w:val="en-AU"/>
        </w:rPr>
        <w:t>Kroon FJ, Kuhnert PM, Henderson BL, Wilkinson SN,</w:t>
      </w:r>
      <w:r w:rsidR="00BA7ADA">
        <w:rPr>
          <w:rFonts w:cs="Arial"/>
          <w:sz w:val="22"/>
          <w:szCs w:val="22"/>
          <w:lang w:val="en-AU"/>
        </w:rPr>
        <w:t xml:space="preserve"> Kinsey-Henderson A, Abbott B, Brodie JE, Turner RDR (2012) </w:t>
      </w:r>
      <w:r w:rsidRPr="00E07C83">
        <w:rPr>
          <w:rFonts w:cs="Arial"/>
          <w:sz w:val="22"/>
          <w:szCs w:val="22"/>
          <w:lang w:val="en-AU"/>
        </w:rPr>
        <w:t xml:space="preserve">River loads of suspended solids, nitrogen, phosphorus and herbicides delivered to the Great Barrier Reef lagoon. Marine Pollution Bulletin 65:167–181 </w:t>
      </w:r>
    </w:p>
    <w:p w:rsidR="00091BD9" w:rsidRDefault="00E07C83" w:rsidP="00091BD9">
      <w:pPr>
        <w:pStyle w:val="Reportrefs"/>
        <w:spacing w:after="120"/>
        <w:ind w:left="284" w:hanging="284"/>
        <w:rPr>
          <w:rFonts w:cs="Arial"/>
          <w:sz w:val="22"/>
          <w:szCs w:val="22"/>
        </w:rPr>
      </w:pPr>
      <w:r w:rsidRPr="00E07C83">
        <w:rPr>
          <w:rFonts w:cs="Arial"/>
          <w:sz w:val="22"/>
          <w:szCs w:val="22"/>
        </w:rPr>
        <w:t>Kuffner IB, Walters LJ, Becerro MA, Paul VJ, Ritson-Williams R, Beach KS (2006) Inhibition of coral recruitment by macroalgae and cyanobacteria. Marine Ecology Progress Series 323:107-117</w:t>
      </w:r>
    </w:p>
    <w:p w:rsidR="00091BD9" w:rsidRPr="00091BD9" w:rsidRDefault="00091BD9" w:rsidP="00091BD9">
      <w:pPr>
        <w:pStyle w:val="Reportrefs"/>
        <w:spacing w:after="120"/>
        <w:ind w:left="284" w:hanging="284"/>
        <w:rPr>
          <w:rFonts w:cs="Arial"/>
          <w:sz w:val="20"/>
          <w:szCs w:val="22"/>
        </w:rPr>
      </w:pPr>
      <w:r w:rsidRPr="00091BD9">
        <w:rPr>
          <w:sz w:val="22"/>
          <w:lang w:val="en-AU" w:eastAsia="en-AU"/>
        </w:rPr>
        <w:t>Kuhnert PM, Henderson BL, Lewis SE, Bainbridge ZT, Wilkinson SN, Brodie JE (2012) Quantifying total suspended sediment export from the Burdekin River catchment using the loads regression estimator tool. Water Resources Research 48:W04533</w:t>
      </w:r>
    </w:p>
    <w:p w:rsidR="00E07C83" w:rsidRPr="00E07C83" w:rsidRDefault="00E07C83" w:rsidP="00E07C83">
      <w:pPr>
        <w:spacing w:after="120"/>
        <w:ind w:left="284" w:hanging="284"/>
        <w:rPr>
          <w:rFonts w:cs="Arial"/>
          <w:szCs w:val="22"/>
          <w:lang w:val="en-US"/>
        </w:rPr>
      </w:pPr>
      <w:r w:rsidRPr="00E07C83">
        <w:rPr>
          <w:rFonts w:cs="Arial"/>
          <w:szCs w:val="22"/>
          <w:lang w:val="en-US"/>
        </w:rPr>
        <w:t>Lambrechts J, Humphrey C, McKinna L, Gourge O, Fabricius KE, Mehta AJ, Lewis S, Wolanski E (2010) Importance of wave-induced bed liquefaction in the fine sediment budget of Cleveland Bay, Great Barrier Reef. Estuarine, Coastal and Shelf Science 89:154-162</w:t>
      </w:r>
    </w:p>
    <w:p w:rsidR="00E07C83" w:rsidRPr="00E07C83" w:rsidRDefault="00E07C83" w:rsidP="00E07C83">
      <w:pPr>
        <w:pStyle w:val="Reportrefs"/>
        <w:spacing w:after="120"/>
        <w:ind w:left="284" w:hanging="284"/>
        <w:rPr>
          <w:rFonts w:cs="Arial"/>
          <w:sz w:val="22"/>
          <w:szCs w:val="22"/>
          <w:lang w:eastAsia="en-AU"/>
        </w:rPr>
      </w:pPr>
      <w:r w:rsidRPr="00E07C83">
        <w:rPr>
          <w:rFonts w:cs="Arial"/>
          <w:sz w:val="22"/>
          <w:szCs w:val="22"/>
        </w:rPr>
        <w:t>Larcombe P, Costen A, Woolfe K (2001) The hydrodynamic and sedimentary setting of nearshore coral reefs, central Great Barrier Reef, Australia: Paluma Shoals, a case study. Sedimentology 48:811-835</w:t>
      </w:r>
    </w:p>
    <w:p w:rsidR="00E07C83" w:rsidRPr="00E07C83" w:rsidRDefault="00E07C83" w:rsidP="00E07C83">
      <w:pPr>
        <w:spacing w:after="120"/>
        <w:ind w:left="284" w:hanging="284"/>
        <w:rPr>
          <w:rFonts w:cs="Arial"/>
          <w:szCs w:val="22"/>
          <w:lang w:val="en-US"/>
        </w:rPr>
      </w:pPr>
      <w:r w:rsidRPr="00E07C83">
        <w:rPr>
          <w:rFonts w:cs="Arial"/>
          <w:szCs w:val="22"/>
          <w:lang w:val="en-US"/>
        </w:rPr>
        <w:t>Larcombe P, Ridd PV, Prytz A, Wilson B (1995) Factors controlling suspended sediment on inner-shelf coral reefs. Townsville, Australia. Coral Reefs 14:163-171</w:t>
      </w:r>
    </w:p>
    <w:p w:rsidR="00E07C83" w:rsidRPr="009E2528" w:rsidRDefault="00E07C83" w:rsidP="00E07C83">
      <w:pPr>
        <w:spacing w:after="120"/>
        <w:ind w:left="284" w:hanging="284"/>
        <w:rPr>
          <w:rFonts w:cs="Arial"/>
          <w:szCs w:val="22"/>
        </w:rPr>
      </w:pPr>
      <w:r w:rsidRPr="009E2528">
        <w:rPr>
          <w:rFonts w:cs="Arial"/>
          <w:szCs w:val="22"/>
        </w:rPr>
        <w:t>Lewis SE, Shields GA, Kamber BS, Lough JM (2007) A multi-trace element coral record of land-use changes in the Burdekin River catchment, NE Australia. Palaeogeography, Palaeoclimatology, Palaeoecology 246: 471-487</w:t>
      </w:r>
    </w:p>
    <w:p w:rsidR="00FF622F" w:rsidRDefault="00E07C83" w:rsidP="00FF622F">
      <w:pPr>
        <w:spacing w:after="120"/>
        <w:ind w:left="284" w:hanging="284"/>
        <w:rPr>
          <w:rFonts w:cs="Arial"/>
          <w:szCs w:val="22"/>
        </w:rPr>
      </w:pPr>
      <w:r w:rsidRPr="00E07C83">
        <w:rPr>
          <w:rFonts w:cs="Arial"/>
          <w:szCs w:val="22"/>
          <w:lang w:val="en-US"/>
        </w:rPr>
        <w:t>Lirman D, Fong P (2007) Is proximity to land-based sources of coral stressors an appropriate measure of risk to coral reefs? An example from the Florida Reef Tract. Marine Pollution Bulletin 54:779-791</w:t>
      </w:r>
      <w:r w:rsidRPr="00E07C83">
        <w:rPr>
          <w:rFonts w:cs="Arial"/>
          <w:szCs w:val="22"/>
        </w:rPr>
        <w:t>Lough JM (2011) Great Barrier Reef coral luminescence reveals rainfall variability over northeastern Australia since the 17th century. Paleoceanography 26: PA2201</w:t>
      </w:r>
    </w:p>
    <w:p w:rsidR="00FF622F" w:rsidRPr="00641377" w:rsidRDefault="00FF622F" w:rsidP="00FF622F">
      <w:pPr>
        <w:spacing w:after="120"/>
        <w:ind w:left="284" w:hanging="284"/>
        <w:rPr>
          <w:rFonts w:cs="Arial"/>
          <w:szCs w:val="22"/>
          <w:lang w:val="en-AU"/>
        </w:rPr>
      </w:pPr>
      <w:r w:rsidRPr="00641377">
        <w:rPr>
          <w:rFonts w:cs="Arial"/>
          <w:szCs w:val="22"/>
          <w:lang w:val="en-AU"/>
        </w:rPr>
        <w:t xml:space="preserve">Lough JM (2011) Great Barrier Reef coral luminescence reveals rainfall variability over northeastern Australia since the 17th century. Paleoceanography 26 doi:10.1029/2010PA002050 </w:t>
      </w:r>
    </w:p>
    <w:p w:rsidR="009E2528" w:rsidRDefault="00E07C83" w:rsidP="009E2528">
      <w:pPr>
        <w:spacing w:after="120"/>
        <w:ind w:left="284" w:hanging="284"/>
        <w:rPr>
          <w:rFonts w:cs="Arial"/>
          <w:szCs w:val="22"/>
        </w:rPr>
      </w:pPr>
      <w:r w:rsidRPr="00E07C83">
        <w:rPr>
          <w:rFonts w:cs="Arial"/>
          <w:szCs w:val="22"/>
        </w:rPr>
        <w:t xml:space="preserve">Luick JL, Mason L, Hardy T, Furnas MJ (2007) Circulation in the Great Barrier Reef Lagoon using numerical tracers and </w:t>
      </w:r>
      <w:r w:rsidRPr="00E07C83">
        <w:rPr>
          <w:rFonts w:cs="Arial"/>
          <w:i/>
          <w:szCs w:val="22"/>
        </w:rPr>
        <w:t>in situ</w:t>
      </w:r>
      <w:r w:rsidRPr="00E07C83">
        <w:rPr>
          <w:rFonts w:cs="Arial"/>
          <w:szCs w:val="22"/>
        </w:rPr>
        <w:t xml:space="preserve"> data. Continental Shelf Research 27:757-778</w:t>
      </w:r>
    </w:p>
    <w:p w:rsidR="009E2528" w:rsidRPr="009E2528" w:rsidRDefault="009E2528" w:rsidP="009E2528">
      <w:pPr>
        <w:spacing w:after="120"/>
        <w:ind w:left="284" w:hanging="284"/>
        <w:rPr>
          <w:rFonts w:cs="Arial"/>
          <w:sz w:val="20"/>
          <w:szCs w:val="22"/>
        </w:rPr>
      </w:pPr>
      <w:r w:rsidRPr="009E2528">
        <w:rPr>
          <w:rFonts w:cs="Arial"/>
          <w:szCs w:val="24"/>
          <w:lang w:val="en-AU" w:eastAsia="en-AU"/>
        </w:rPr>
        <w:t>Mallela J, Lewis SE, Croke B (2013) Coral Skeletons Provide Historical Evidence of Phosphorus Runoff on the Great Barrier Reef. PLoS ONE 8:e75663</w:t>
      </w:r>
    </w:p>
    <w:p w:rsidR="00E07C83" w:rsidRPr="00E07C83" w:rsidRDefault="00E07C83" w:rsidP="00E07C83">
      <w:pPr>
        <w:spacing w:after="120"/>
        <w:ind w:left="284" w:hanging="284"/>
        <w:rPr>
          <w:rFonts w:cs="Arial"/>
          <w:szCs w:val="22"/>
          <w:lang w:val="en-US"/>
        </w:rPr>
      </w:pPr>
      <w:r w:rsidRPr="00E07C83">
        <w:rPr>
          <w:rFonts w:cs="Arial"/>
          <w:szCs w:val="22"/>
          <w:lang w:val="en-US"/>
        </w:rPr>
        <w:t>Marshall PA, Johnson JE (2007) The Great Barrier Reef and climate change: vulnerability and management implications. In: Johnson JE, Marshall PA (eds) Climate change and the Great Barrier Reef. Great Barrier Reef Marine Park Authority and the Australian Greenhouse Office, Australia, pp 774-801</w:t>
      </w:r>
    </w:p>
    <w:p w:rsidR="00E07C83" w:rsidRDefault="00E07C83" w:rsidP="00E07C83">
      <w:pPr>
        <w:pStyle w:val="Reportrefs"/>
        <w:spacing w:after="120"/>
        <w:ind w:left="284" w:hanging="284"/>
        <w:rPr>
          <w:rFonts w:eastAsia="MS Mincho" w:cs="Arial"/>
          <w:sz w:val="22"/>
          <w:szCs w:val="22"/>
        </w:rPr>
      </w:pPr>
      <w:r w:rsidRPr="00E07C83">
        <w:rPr>
          <w:rFonts w:eastAsia="MS Mincho" w:cs="Arial"/>
          <w:sz w:val="22"/>
          <w:szCs w:val="22"/>
        </w:rPr>
        <w:t>McCook LJ, Jompa J, Diaz-Pulido G (2001</w:t>
      </w:r>
      <w:r w:rsidR="00130106">
        <w:rPr>
          <w:rFonts w:eastAsia="MS Mincho" w:cs="Arial"/>
          <w:sz w:val="22"/>
          <w:szCs w:val="22"/>
        </w:rPr>
        <w:t>a</w:t>
      </w:r>
      <w:r w:rsidRPr="00E07C83">
        <w:rPr>
          <w:rFonts w:eastAsia="MS Mincho" w:cs="Arial"/>
          <w:sz w:val="22"/>
          <w:szCs w:val="22"/>
        </w:rPr>
        <w:t>) Competition between corals and algae on coral reefs: a review of evidence and mechanisms. Coral Reefs 19:400-417</w:t>
      </w:r>
    </w:p>
    <w:p w:rsidR="00130106" w:rsidRPr="00E07C83" w:rsidRDefault="00130106" w:rsidP="00130106">
      <w:pPr>
        <w:pStyle w:val="Reportrefs"/>
        <w:spacing w:after="120"/>
        <w:ind w:left="284" w:hanging="284"/>
        <w:rPr>
          <w:rFonts w:eastAsia="MS Mincho" w:cs="Arial"/>
          <w:sz w:val="22"/>
          <w:szCs w:val="22"/>
        </w:rPr>
      </w:pPr>
      <w:r w:rsidRPr="00E07C83">
        <w:rPr>
          <w:rFonts w:eastAsia="MS Mincho" w:cs="Arial"/>
          <w:sz w:val="22"/>
          <w:szCs w:val="22"/>
        </w:rPr>
        <w:t xml:space="preserve">McCook LJ, </w:t>
      </w:r>
      <w:r>
        <w:rPr>
          <w:rFonts w:eastAsia="MS Mincho" w:cs="Arial"/>
          <w:sz w:val="22"/>
          <w:szCs w:val="22"/>
        </w:rPr>
        <w:t>Wolanski EJ, Spagnol SB</w:t>
      </w:r>
      <w:r w:rsidRPr="00E07C83">
        <w:rPr>
          <w:rFonts w:eastAsia="MS Mincho" w:cs="Arial"/>
          <w:sz w:val="22"/>
          <w:szCs w:val="22"/>
        </w:rPr>
        <w:t xml:space="preserve"> (2001</w:t>
      </w:r>
      <w:r>
        <w:rPr>
          <w:rFonts w:eastAsia="MS Mincho" w:cs="Arial"/>
          <w:sz w:val="22"/>
          <w:szCs w:val="22"/>
        </w:rPr>
        <w:t>b</w:t>
      </w:r>
      <w:r w:rsidRPr="00E07C83">
        <w:rPr>
          <w:rFonts w:eastAsia="MS Mincho" w:cs="Arial"/>
          <w:sz w:val="22"/>
          <w:szCs w:val="22"/>
        </w:rPr>
        <w:t xml:space="preserve">) </w:t>
      </w:r>
      <w:r>
        <w:rPr>
          <w:rFonts w:eastAsia="MS Mincho" w:cs="Arial"/>
          <w:sz w:val="22"/>
          <w:szCs w:val="22"/>
        </w:rPr>
        <w:t>Modelling and visualising interactions between natural disturbances and eutrophication as causes of coral reef degradation. Chapter 8, In: Wolanski EJ, Oceanographic Processes of Coral Reefs: Physical and Biological Links in the Great Barrier Reef. CRC press</w:t>
      </w:r>
    </w:p>
    <w:p w:rsidR="00E07C83" w:rsidRPr="009E2528" w:rsidRDefault="00E07C83" w:rsidP="00E07C83">
      <w:pPr>
        <w:spacing w:after="120"/>
        <w:ind w:left="284" w:hanging="284"/>
        <w:rPr>
          <w:rFonts w:cs="Arial"/>
          <w:szCs w:val="22"/>
        </w:rPr>
      </w:pPr>
      <w:r w:rsidRPr="009E2528">
        <w:rPr>
          <w:rFonts w:cs="Arial"/>
          <w:szCs w:val="22"/>
        </w:rPr>
        <w:t>McCulloch M, Fallon S, Wyndham T, Hendy E, Lough J, Barnes D (2003) Coral record of increased sediment flux to the inner Great Barrier Reef since European settlement. Nature 421: 727-730</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lastRenderedPageBreak/>
        <w:t>McKenzie LJ, Collier C, Waycott M (2012) Reef Rescue Marine Monitoring Program: Inshore Seagrass, Annual Report for the sampling period 1</w:t>
      </w:r>
      <w:r w:rsidRPr="00E07C83">
        <w:rPr>
          <w:rFonts w:cs="Arial"/>
          <w:sz w:val="22"/>
          <w:szCs w:val="22"/>
          <w:vertAlign w:val="superscript"/>
        </w:rPr>
        <w:t>st</w:t>
      </w:r>
      <w:r w:rsidRPr="00E07C83">
        <w:rPr>
          <w:rFonts w:cs="Arial"/>
          <w:sz w:val="22"/>
          <w:szCs w:val="22"/>
        </w:rPr>
        <w:t xml:space="preserve"> July 2010-31</w:t>
      </w:r>
      <w:r w:rsidRPr="00E07C83">
        <w:rPr>
          <w:rFonts w:cs="Arial"/>
          <w:sz w:val="22"/>
          <w:szCs w:val="22"/>
          <w:vertAlign w:val="superscript"/>
        </w:rPr>
        <w:t>st</w:t>
      </w:r>
      <w:r w:rsidRPr="00E07C83">
        <w:rPr>
          <w:rFonts w:cs="Arial"/>
          <w:sz w:val="22"/>
          <w:szCs w:val="22"/>
        </w:rPr>
        <w:t xml:space="preserve"> May 2011. Fisheries Queensland. 177pp</w:t>
      </w:r>
    </w:p>
    <w:p w:rsidR="00E07C83" w:rsidRPr="00E07C83" w:rsidRDefault="00E07C83" w:rsidP="00E07C83">
      <w:pPr>
        <w:pStyle w:val="Reportrefs"/>
        <w:spacing w:after="120"/>
        <w:ind w:left="284" w:hanging="284"/>
        <w:rPr>
          <w:rFonts w:eastAsia="MS Mincho" w:cs="Arial"/>
          <w:sz w:val="22"/>
          <w:szCs w:val="22"/>
        </w:rPr>
      </w:pPr>
      <w:r w:rsidRPr="00E07C83">
        <w:rPr>
          <w:rFonts w:cs="Arial"/>
          <w:sz w:val="22"/>
          <w:szCs w:val="22"/>
        </w:rPr>
        <w:t xml:space="preserve">Miller IR, Jonker M, Coleman G (2009) Crown-of-thorns </w:t>
      </w:r>
      <w:r w:rsidR="00EC2A9A">
        <w:rPr>
          <w:rFonts w:cs="Arial"/>
          <w:sz w:val="22"/>
          <w:szCs w:val="22"/>
        </w:rPr>
        <w:t>seastars</w:t>
      </w:r>
      <w:r w:rsidRPr="00E07C83">
        <w:rPr>
          <w:rFonts w:cs="Arial"/>
          <w:sz w:val="22"/>
          <w:szCs w:val="22"/>
        </w:rPr>
        <w:t xml:space="preserve"> and coral surveys using the manta tow and SCUBA Search techniques. Long-term Monitoring of the Great Barrier Reef Standard Operational Procedure Number 9, Edition 3. Australian Institute of Marine Science, Townsville</w:t>
      </w:r>
    </w:p>
    <w:p w:rsidR="00E07C83" w:rsidRPr="00E07C83" w:rsidRDefault="00E07C83" w:rsidP="00E07C83">
      <w:pPr>
        <w:spacing w:after="120"/>
        <w:ind w:left="284" w:hanging="284"/>
        <w:rPr>
          <w:rFonts w:cs="Arial"/>
          <w:szCs w:val="22"/>
          <w:lang w:val="en-US"/>
        </w:rPr>
      </w:pPr>
      <w:r w:rsidRPr="00E07C83">
        <w:rPr>
          <w:rFonts w:cs="Arial"/>
          <w:szCs w:val="22"/>
          <w:lang w:val="en-US"/>
        </w:rPr>
        <w:t>Mora C (2008) A clear human footprint in the coral reefs of the Caribbean. Proceedings of the Royal Society B 275: 767-773</w:t>
      </w:r>
    </w:p>
    <w:p w:rsidR="00E07C83" w:rsidRPr="00E07C83" w:rsidRDefault="00E07C83" w:rsidP="00E07C83">
      <w:pPr>
        <w:pStyle w:val="Reportrefs"/>
        <w:spacing w:after="120"/>
        <w:ind w:left="284" w:hanging="284"/>
        <w:rPr>
          <w:rFonts w:eastAsia="MS Mincho" w:cs="Arial"/>
          <w:sz w:val="22"/>
          <w:szCs w:val="22"/>
          <w:lang w:eastAsia="ja-JP"/>
        </w:rPr>
      </w:pPr>
      <w:r w:rsidRPr="00E07C83">
        <w:rPr>
          <w:rFonts w:eastAsia="MS Mincho" w:cs="Arial"/>
          <w:sz w:val="22"/>
          <w:szCs w:val="22"/>
          <w:lang w:val="en-AU" w:eastAsia="ja-JP"/>
        </w:rPr>
        <w:t>Morrow KM, Ritson-Williams R, Ross C, Liles MR, Paul VJ (2012) Macroalgal extracts induce bacterial assemblage shifts and sublethal tissue stress in Caribbean corals. PLoS ONE 7(9):e44859.</w:t>
      </w:r>
    </w:p>
    <w:p w:rsidR="00E07C83" w:rsidRPr="00E07C83" w:rsidRDefault="00E07C83" w:rsidP="00E07C83">
      <w:pPr>
        <w:pStyle w:val="Reportrefs"/>
        <w:spacing w:after="120"/>
        <w:ind w:left="284" w:hanging="284"/>
        <w:rPr>
          <w:rFonts w:cs="Arial"/>
          <w:sz w:val="22"/>
          <w:szCs w:val="22"/>
          <w:lang w:eastAsia="en-GB"/>
        </w:rPr>
      </w:pPr>
      <w:r w:rsidRPr="00E07C83">
        <w:rPr>
          <w:rFonts w:cs="Arial"/>
          <w:sz w:val="22"/>
          <w:szCs w:val="22"/>
          <w:lang w:eastAsia="en-GB"/>
        </w:rPr>
        <w:t>Negri AP, Flores F, Röthig T, Uthicke S (2011) Herbicides increase the vulnerability of corals to rising sea surface temperature. Limnology and Oceanography. 56:471-485</w:t>
      </w:r>
    </w:p>
    <w:p w:rsidR="00E07C83" w:rsidRDefault="00E07C83" w:rsidP="00E07C83">
      <w:pPr>
        <w:pStyle w:val="Reportrefs"/>
        <w:spacing w:after="120"/>
        <w:ind w:left="284" w:hanging="284"/>
        <w:rPr>
          <w:rStyle w:val="Hyperlink"/>
          <w:rFonts w:cs="Arial"/>
          <w:color w:val="auto"/>
          <w:sz w:val="22"/>
          <w:szCs w:val="22"/>
        </w:rPr>
      </w:pPr>
      <w:r w:rsidRPr="00E07C83">
        <w:rPr>
          <w:rFonts w:cs="Arial"/>
          <w:sz w:val="22"/>
          <w:szCs w:val="22"/>
        </w:rPr>
        <w:t xml:space="preserve">Nobes K, Uthicke S (2008) Benthic Foraminifera of the Great Barrier Reef: A guide to species potentially useful as Water Quality Indicators. Report to the Marine and Tropical Sciences Research Facility. Reef and Rainforest Research Centre Limited, Cairns (44pp.). Available at: </w:t>
      </w:r>
      <w:r w:rsidRPr="00E07C83">
        <w:rPr>
          <w:rStyle w:val="Hyperlink"/>
          <w:rFonts w:cs="Arial"/>
          <w:color w:val="auto"/>
          <w:sz w:val="22"/>
          <w:szCs w:val="22"/>
        </w:rPr>
        <w:t xml:space="preserve">http://www.rrrc.org.au/publications/downloads/371-AIMS-Nobes-et-al-2008-Benthic-Foraminifera-of-the-GBR.pdf </w:t>
      </w:r>
    </w:p>
    <w:p w:rsidR="008B395D" w:rsidRPr="008B395D" w:rsidRDefault="008B395D" w:rsidP="00E07C83">
      <w:pPr>
        <w:pStyle w:val="Reportrefs"/>
        <w:spacing w:after="120"/>
        <w:ind w:left="284" w:hanging="284"/>
        <w:rPr>
          <w:rStyle w:val="Hyperlink"/>
          <w:rFonts w:cs="Arial"/>
          <w:color w:val="auto"/>
          <w:sz w:val="22"/>
          <w:szCs w:val="22"/>
        </w:rPr>
      </w:pPr>
      <w:r w:rsidRPr="008B395D">
        <w:rPr>
          <w:rStyle w:val="Hyperlink"/>
          <w:rFonts w:cs="Arial"/>
          <w:color w:val="auto"/>
          <w:sz w:val="22"/>
          <w:szCs w:val="22"/>
        </w:rPr>
        <w:t xml:space="preserve">Oliver </w:t>
      </w:r>
      <w:r w:rsidRPr="008B395D">
        <w:rPr>
          <w:sz w:val="22"/>
          <w:szCs w:val="22"/>
        </w:rPr>
        <w:t>JK, King BA, Willis BL, Babcock RC, Wolanski E (1992) Dispersal of coral larvae from a lagoonal reef – II. Comparisons between model predictions and observed concentrations. Continental Shelf Research Vo 12 No 7/8  873-889</w:t>
      </w:r>
    </w:p>
    <w:p w:rsidR="008B395D" w:rsidRPr="00E07C83" w:rsidRDefault="00E07C83" w:rsidP="008B395D">
      <w:pPr>
        <w:pStyle w:val="Reportrefs"/>
        <w:spacing w:after="120"/>
        <w:ind w:left="284" w:hanging="284"/>
        <w:rPr>
          <w:rFonts w:cs="Arial"/>
          <w:sz w:val="22"/>
          <w:szCs w:val="22"/>
        </w:rPr>
      </w:pPr>
      <w:r w:rsidRPr="00E07C83">
        <w:rPr>
          <w:rFonts w:cs="Arial"/>
          <w:sz w:val="22"/>
          <w:szCs w:val="22"/>
        </w:rPr>
        <w:t>Osborne K, Dolman AM, Burgess SC, Johns KA (2011) Disturbance and the Dynamics of Coral Cover on the Great Barrier Reef (1995–2009). PLoS ONE 6:e17516</w:t>
      </w:r>
    </w:p>
    <w:p w:rsidR="00AD71C3" w:rsidRDefault="00E07C83" w:rsidP="00AD71C3">
      <w:pPr>
        <w:spacing w:after="120"/>
        <w:ind w:left="284" w:hanging="284"/>
        <w:rPr>
          <w:rFonts w:cs="Arial"/>
          <w:szCs w:val="22"/>
          <w:lang w:val="en-US"/>
        </w:rPr>
      </w:pPr>
      <w:r w:rsidRPr="00E07C83">
        <w:rPr>
          <w:rFonts w:cs="Arial"/>
          <w:szCs w:val="22"/>
          <w:lang w:val="fr-FR"/>
        </w:rPr>
        <w:t xml:space="preserve">Parsons, T.R., Maita, Y., Lalli, C.M. (1984). </w:t>
      </w:r>
      <w:r w:rsidRPr="00E07C83">
        <w:rPr>
          <w:rFonts w:cs="Arial"/>
          <w:szCs w:val="22"/>
          <w:lang w:val="en-US"/>
        </w:rPr>
        <w:t>A Manual of Chemical and Biological Methods for Seawater Analysis. Oxford, Pergamon Press.</w:t>
      </w:r>
    </w:p>
    <w:p w:rsidR="00AD71C3" w:rsidRPr="00AD71C3" w:rsidRDefault="00AD71C3" w:rsidP="00AD71C3">
      <w:pPr>
        <w:spacing w:after="120"/>
        <w:ind w:left="284" w:hanging="284"/>
        <w:rPr>
          <w:rFonts w:cs="Arial"/>
          <w:sz w:val="20"/>
          <w:szCs w:val="22"/>
          <w:lang w:val="en-US"/>
        </w:rPr>
      </w:pPr>
      <w:r w:rsidRPr="00AD71C3">
        <w:rPr>
          <w:rFonts w:cs="Arial"/>
          <w:szCs w:val="24"/>
          <w:lang w:val="en-AU" w:eastAsia="en-AU"/>
        </w:rPr>
        <w:t>Perry CT, Smithers SG (2011) Cycles of coral reef ‘turn-on’, rapid growth and ‘turn-off’ over the past 8500 years: a context for understanding modern ecological states and trajectories. Global Change Biology 17:76-86</w:t>
      </w:r>
    </w:p>
    <w:p w:rsidR="00B35ACE" w:rsidRPr="00B35ACE" w:rsidRDefault="00B35ACE" w:rsidP="00B35ACE">
      <w:pPr>
        <w:spacing w:before="100" w:beforeAutospacing="1" w:after="100" w:afterAutospacing="1"/>
        <w:ind w:left="482" w:hanging="482"/>
        <w:rPr>
          <w:lang w:eastAsia="en-AU"/>
        </w:rPr>
      </w:pPr>
      <w:r w:rsidRPr="00B35ACE">
        <w:rPr>
          <w:lang w:eastAsia="en-AU"/>
        </w:rPr>
        <w:t>Pinheiro JC, Bates DM (2000) Mixed-Effects Models in S and S-PLUS, </w:t>
      </w:r>
      <w:r w:rsidRPr="00B35ACE">
        <w:rPr>
          <w:iCs/>
          <w:lang w:eastAsia="en-AU"/>
        </w:rPr>
        <w:t>Statistics and Computing Series</w:t>
      </w:r>
      <w:r w:rsidRPr="00B35ACE">
        <w:rPr>
          <w:lang w:eastAsia="en-AU"/>
        </w:rPr>
        <w:t>, Springer-Verlag, New York, NY</w:t>
      </w:r>
    </w:p>
    <w:p w:rsidR="00E07C83" w:rsidRPr="00B35ACE" w:rsidRDefault="00E07C83" w:rsidP="00B35ACE">
      <w:pPr>
        <w:pStyle w:val="Reportrefs"/>
        <w:spacing w:after="120"/>
        <w:ind w:left="284" w:hanging="284"/>
        <w:rPr>
          <w:rFonts w:cs="Arial"/>
          <w:sz w:val="22"/>
          <w:szCs w:val="22"/>
        </w:rPr>
      </w:pPr>
      <w:r w:rsidRPr="00B35ACE">
        <w:rPr>
          <w:rFonts w:cs="Arial"/>
          <w:sz w:val="22"/>
          <w:szCs w:val="22"/>
        </w:rPr>
        <w:t>R Development Core Team (201</w:t>
      </w:r>
      <w:r w:rsidR="0077401E">
        <w:rPr>
          <w:rFonts w:cs="Arial"/>
          <w:sz w:val="22"/>
          <w:szCs w:val="22"/>
        </w:rPr>
        <w:t>3</w:t>
      </w:r>
      <w:r w:rsidRPr="00B35ACE">
        <w:rPr>
          <w:rFonts w:cs="Arial"/>
          <w:sz w:val="22"/>
          <w:szCs w:val="22"/>
        </w:rPr>
        <w:t xml:space="preserve">). R: A language and environment for statistical computing. R Foundation for Statistical Computing, Vienna, Austria. </w:t>
      </w:r>
    </w:p>
    <w:p w:rsidR="00E07C83" w:rsidRPr="00E07C83" w:rsidRDefault="00E07C83" w:rsidP="00E07C83">
      <w:pPr>
        <w:pStyle w:val="References"/>
        <w:ind w:left="284" w:hanging="284"/>
        <w:rPr>
          <w:rFonts w:eastAsia="MS Mincho" w:cs="Arial"/>
          <w:lang w:val="en-GB" w:eastAsia="ja-JP"/>
        </w:rPr>
      </w:pPr>
      <w:r w:rsidRPr="00E07C83">
        <w:rPr>
          <w:rFonts w:eastAsia="MS Mincho" w:cs="Arial"/>
          <w:lang w:val="en-GB" w:eastAsia="ja-JP"/>
        </w:rPr>
        <w:t xml:space="preserve">Reymond CE, Uthicke S, Pandolfi JM (2011) Inhibited growth in the photosymbiont-bearing foraminifer </w:t>
      </w:r>
      <w:r w:rsidRPr="00E07C83">
        <w:rPr>
          <w:rFonts w:eastAsia="MS Mincho" w:cs="Arial"/>
          <w:i/>
          <w:iCs/>
          <w:lang w:val="en-GB" w:eastAsia="ja-JP"/>
        </w:rPr>
        <w:t>Marginopora vertebralis</w:t>
      </w:r>
      <w:r w:rsidRPr="00E07C83">
        <w:rPr>
          <w:rFonts w:eastAsia="MS Mincho" w:cs="Arial"/>
          <w:lang w:val="en-GB" w:eastAsia="ja-JP"/>
        </w:rPr>
        <w:t xml:space="preserve"> from the nearshore Great Barrier Reef, Australia. Marine Ecology Progress Series 435:97-109</w:t>
      </w:r>
    </w:p>
    <w:p w:rsidR="00E07C83" w:rsidRPr="00E07C83" w:rsidRDefault="00E07C83" w:rsidP="00E07C83">
      <w:pPr>
        <w:pStyle w:val="Reportrefs"/>
        <w:spacing w:after="120"/>
        <w:ind w:left="284" w:hanging="284"/>
        <w:rPr>
          <w:rFonts w:cs="Arial"/>
          <w:sz w:val="22"/>
          <w:szCs w:val="22"/>
          <w:lang w:val="en-AU"/>
        </w:rPr>
      </w:pPr>
      <w:r w:rsidRPr="00E07C83">
        <w:rPr>
          <w:rFonts w:cs="Arial"/>
          <w:sz w:val="22"/>
          <w:szCs w:val="22"/>
          <w:lang w:val="en-AU"/>
        </w:rPr>
        <w:t xml:space="preserve">Roff G, Clark TR, Reymond CE, Zhao J-x, Feng Y, McCook LJ, Done TJ, Pandolfi JM (2013) Palaeoecological evidence of a historical collapse of corals at Pelorus Island, inshore Great Barrier Reef, following European settlement.  Proceedings of the Royal Society B </w:t>
      </w:r>
      <w:r w:rsidRPr="00E07C83">
        <w:rPr>
          <w:rStyle w:val="cit-vol2"/>
          <w:rFonts w:cs="Arial"/>
          <w:iCs/>
          <w:color w:val="222222"/>
          <w:sz w:val="22"/>
          <w:szCs w:val="22"/>
          <w:lang w:val="en"/>
        </w:rPr>
        <w:t xml:space="preserve">280 </w:t>
      </w:r>
      <w:r w:rsidRPr="00E07C83">
        <w:rPr>
          <w:rStyle w:val="cit-issue1"/>
          <w:rFonts w:cs="Arial"/>
          <w:iCs/>
          <w:color w:val="222222"/>
          <w:sz w:val="22"/>
          <w:szCs w:val="22"/>
          <w:lang w:val="en"/>
          <w:specVanish w:val="0"/>
        </w:rPr>
        <w:t xml:space="preserve">1750 </w:t>
      </w:r>
      <w:r w:rsidRPr="00E07C83">
        <w:rPr>
          <w:rStyle w:val="cit-elocation"/>
          <w:rFonts w:cs="Arial"/>
          <w:iCs/>
          <w:color w:val="222222"/>
          <w:sz w:val="22"/>
          <w:szCs w:val="22"/>
          <w:lang w:val="en"/>
        </w:rPr>
        <w:t>20122100</w:t>
      </w:r>
      <w:r w:rsidRPr="00E07C83">
        <w:rPr>
          <w:rStyle w:val="cit-sep2"/>
          <w:rFonts w:cs="Arial"/>
          <w:iCs/>
          <w:color w:val="222222"/>
          <w:sz w:val="22"/>
          <w:szCs w:val="22"/>
          <w:lang w:val="en"/>
        </w:rPr>
        <w:t>;</w:t>
      </w:r>
      <w:r w:rsidRPr="00E07C83">
        <w:rPr>
          <w:rStyle w:val="cit-elocation"/>
          <w:rFonts w:cs="Arial"/>
          <w:iCs/>
          <w:color w:val="222222"/>
          <w:sz w:val="22"/>
          <w:szCs w:val="22"/>
          <w:lang w:val="en"/>
        </w:rPr>
        <w:t xml:space="preserve"> </w:t>
      </w:r>
      <w:r w:rsidRPr="00E07C83">
        <w:rPr>
          <w:rStyle w:val="cit-sep2"/>
          <w:rFonts w:cs="Arial"/>
          <w:iCs/>
          <w:color w:val="222222"/>
          <w:sz w:val="22"/>
          <w:szCs w:val="22"/>
          <w:lang w:val="en"/>
        </w:rPr>
        <w:t>doi:</w:t>
      </w:r>
      <w:r w:rsidRPr="00E07C83">
        <w:rPr>
          <w:rStyle w:val="cit-doi3"/>
          <w:rFonts w:cs="Arial"/>
          <w:iCs/>
          <w:color w:val="222222"/>
          <w:sz w:val="22"/>
          <w:szCs w:val="22"/>
          <w:lang w:val="en"/>
        </w:rPr>
        <w:t>10.1098/rspb.2012.2100</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Rogers CS (1990) Responses of coral reefs and reef organisms to sedimentation. Marine Ecology progress Series 62:185-202</w:t>
      </w:r>
    </w:p>
    <w:p w:rsidR="00E07C83" w:rsidRPr="00E07C83" w:rsidRDefault="00E07C83" w:rsidP="00E07C83">
      <w:pPr>
        <w:spacing w:after="120"/>
        <w:ind w:left="284" w:hanging="284"/>
        <w:rPr>
          <w:rFonts w:cs="Arial"/>
          <w:szCs w:val="22"/>
          <w:lang w:val="en-US"/>
        </w:rPr>
      </w:pPr>
      <w:r w:rsidRPr="007959B6">
        <w:rPr>
          <w:rFonts w:cs="Arial"/>
          <w:szCs w:val="22"/>
          <w:lang w:val="en-AU"/>
        </w:rPr>
        <w:t xml:space="preserve">Ryle, V. D., Mueller, H. R., Gentien, P. (1981). </w:t>
      </w:r>
      <w:r w:rsidRPr="00E07C83">
        <w:rPr>
          <w:rFonts w:cs="Arial"/>
          <w:szCs w:val="22"/>
          <w:lang w:val="en-US"/>
        </w:rPr>
        <w:t>Automated analysis of nutrients in tropical sea waters. AIMS Technical Bulletin, Oceanography Series No. 3, Australian Institute of Marine Science, Townsville. 24 p</w:t>
      </w:r>
    </w:p>
    <w:p w:rsidR="00C406A8" w:rsidRPr="00C406A8" w:rsidRDefault="00C406A8" w:rsidP="00C406A8">
      <w:pPr>
        <w:spacing w:after="120"/>
        <w:ind w:left="284" w:hanging="284"/>
        <w:rPr>
          <w:rFonts w:cs="Arial"/>
          <w:szCs w:val="22"/>
          <w:lang w:val="en-US"/>
        </w:rPr>
      </w:pPr>
      <w:r w:rsidRPr="00C406A8">
        <w:lastRenderedPageBreak/>
        <w:t>Schaffelke B, Anthony K, Blake J, Brodie J, Collier C, Devlin M, Fabricius K, Martin K, McKenzie L, Negri A, Ronan M, Thompson A, Warne M (</w:t>
      </w:r>
      <w:r w:rsidRPr="00C406A8">
        <w:rPr>
          <w:bCs/>
          <w:i/>
        </w:rPr>
        <w:t xml:space="preserve">2013). </w:t>
      </w:r>
      <w:r w:rsidRPr="00C406A8">
        <w:rPr>
          <w:bCs/>
        </w:rPr>
        <w:t>Supporting evidence to</w:t>
      </w:r>
      <w:r w:rsidRPr="00C406A8">
        <w:rPr>
          <w:bCs/>
          <w:i/>
        </w:rPr>
        <w:t xml:space="preserve"> Scientific consensus statement: </w:t>
      </w:r>
      <w:r w:rsidRPr="00C406A8">
        <w:rPr>
          <w:i/>
        </w:rPr>
        <w:t>Land use impacts on Great Barrier Reef water quality and ecosystem condition.</w:t>
      </w:r>
      <w:r w:rsidRPr="00C406A8">
        <w:t xml:space="preserve"> </w:t>
      </w:r>
      <w:r w:rsidRPr="00C406A8">
        <w:rPr>
          <w:i/>
        </w:rPr>
        <w:t>Chapter 1, Marine and Coastal ecosystem impacts</w:t>
      </w:r>
      <w:r w:rsidRPr="00C406A8">
        <w:t>, Reef Water Quality Protection Plan Secretariat, Brisbane.</w:t>
      </w:r>
      <w:r w:rsidRPr="00C406A8">
        <w:rPr>
          <w:u w:val="single"/>
        </w:rPr>
        <w:t xml:space="preserve"> </w:t>
      </w:r>
      <w:r w:rsidRPr="00C406A8">
        <w:t xml:space="preserve">Available at: </w:t>
      </w:r>
      <w:r w:rsidRPr="00C406A8">
        <w:rPr>
          <w:rFonts w:eastAsia="MS Mincho" w:cs="HelveticaNeue-Bold"/>
          <w:bCs/>
          <w:szCs w:val="30"/>
          <w:lang w:eastAsia="en-AU"/>
        </w:rPr>
        <w:t>www.reefplan.qld.gov.au</w:t>
      </w:r>
    </w:p>
    <w:p w:rsidR="00E07C83" w:rsidRPr="00E07C83" w:rsidRDefault="00E07C83" w:rsidP="00E07C83">
      <w:pPr>
        <w:pStyle w:val="Reportrefs"/>
        <w:spacing w:after="120"/>
        <w:ind w:left="284" w:hanging="284"/>
        <w:rPr>
          <w:rFonts w:cs="Arial"/>
          <w:color w:val="000000" w:themeColor="text1"/>
          <w:sz w:val="22"/>
          <w:szCs w:val="22"/>
        </w:rPr>
      </w:pPr>
      <w:r w:rsidRPr="00E07C83">
        <w:rPr>
          <w:rFonts w:cs="Arial"/>
          <w:color w:val="000000" w:themeColor="text1"/>
          <w:sz w:val="22"/>
          <w:szCs w:val="22"/>
        </w:rPr>
        <w:t>Schaffelke B, Carleton J, Costello P, Davidson J, Doyle J, Furnas M, Gunn K, Skuza M, Wright M, Zagorskis I (2012) Reef Rescue Marine Monitoring Program. Final Report of AIMS Activities 2011/12– Inshore Water Quality Monitoring. Report for the Great Barrier Reef Marine Park Authority. Australian Institute of Marine Science, Townsville 94p</w:t>
      </w:r>
    </w:p>
    <w:p w:rsidR="00E07C83" w:rsidRPr="00E07C83" w:rsidRDefault="00E07C83" w:rsidP="00E07C83">
      <w:pPr>
        <w:spacing w:after="120"/>
        <w:ind w:left="284" w:hanging="284"/>
        <w:rPr>
          <w:rFonts w:cs="Arial"/>
          <w:szCs w:val="22"/>
          <w:lang w:val="en-US"/>
        </w:rPr>
      </w:pPr>
      <w:r w:rsidRPr="00E07C83">
        <w:rPr>
          <w:rFonts w:cs="Arial"/>
          <w:szCs w:val="22"/>
        </w:rPr>
        <w:t>Schaffelke B, Carleton J, Doyle J, Furnas M, Gunn K, Skuza M, Wright M, Zagorskis I (2010) Reef Rescue Marine Monitoring Program. Annual Report of AIMS Activities – Inshore water quality monitoring 2009/10. Report for Reef and Rainforest Research Centre. Australian Institute of Marine Science, Townsville. 81 p.</w:t>
      </w:r>
    </w:p>
    <w:p w:rsidR="00E07C83" w:rsidRPr="00E07C83" w:rsidRDefault="00E07C83" w:rsidP="00E07C83">
      <w:pPr>
        <w:spacing w:after="120"/>
        <w:ind w:left="284" w:hanging="284"/>
        <w:rPr>
          <w:rFonts w:cs="Arial"/>
          <w:szCs w:val="22"/>
        </w:rPr>
      </w:pPr>
      <w:r w:rsidRPr="00E07C83">
        <w:rPr>
          <w:rFonts w:cs="Arial"/>
          <w:szCs w:val="22"/>
        </w:rPr>
        <w:t>Schaffelke B, Carleton J, Doyle J, Furnas M, Gunn K, Skuza M, Wright M, Zagorskis I (2011) Reef Rescue Marine Monitoring Program. Final Report of AIMS Activities 2010/11– Inshore Water Quality Monitoring. Report for the Great Barrier Reef Marine Park Authority. Australian Institute of Marine Science, Townsville. 83 p.</w:t>
      </w:r>
    </w:p>
    <w:p w:rsidR="00E07C83" w:rsidRPr="00E07C83" w:rsidRDefault="00E07C83" w:rsidP="00E07C83">
      <w:pPr>
        <w:spacing w:after="120"/>
        <w:ind w:left="284" w:hanging="284"/>
        <w:rPr>
          <w:rFonts w:cs="Arial"/>
          <w:szCs w:val="22"/>
        </w:rPr>
      </w:pPr>
      <w:r w:rsidRPr="00E07C83">
        <w:rPr>
          <w:rFonts w:cs="Arial"/>
          <w:szCs w:val="22"/>
        </w:rPr>
        <w:t>Schaffelke B, Carleton J, Skuza M, Zagorskis I, Furnas MJ (2012) Water quality in the inshore Great Barrier Reef lagoon: Implications for long-term monitoring and management. Marine Pollution Bulletin 65: 249-260. DOI: 10.1016/j.marpolbul.2011.10.031</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Schaffelke B, Mellors J, Duke NC (2005) Water quality in the Great Barrier Reef region: responses of mangrove, seagrass and macroalgal communities. Marine Pollution Bulletin 51:279-296</w:t>
      </w:r>
    </w:p>
    <w:p w:rsidR="00E07C83" w:rsidRPr="00E07C83" w:rsidRDefault="00E07C83" w:rsidP="00E07C83">
      <w:pPr>
        <w:spacing w:after="120"/>
        <w:ind w:left="284" w:hanging="284"/>
        <w:rPr>
          <w:rFonts w:cs="Arial"/>
          <w:szCs w:val="22"/>
          <w:lang w:val="en-US"/>
        </w:rPr>
      </w:pPr>
      <w:r w:rsidRPr="00E07C83">
        <w:rPr>
          <w:rFonts w:cs="Arial"/>
          <w:szCs w:val="22"/>
          <w:lang w:val="en-US"/>
        </w:rPr>
        <w:t>Schaffelke B, Thompson A, Carleton J, Cripps E, Davidson J, Doyle J, Furnas M, Gunn K, Neale S, Skuza M, Uthicke S, Wright M, Zagorskis I (2008) Water Quality and Ecosystem Monitoring Programme – Reef Water Quality Protection Plan. Final Report August 2008. Report to the Great Barrier Reef Marine Park Authority. Australian Institute of Marine Science, Townsville. 153 p</w:t>
      </w:r>
    </w:p>
    <w:p w:rsidR="00E07C83" w:rsidRPr="00E07C83" w:rsidRDefault="00E07C83" w:rsidP="00E07C83">
      <w:pPr>
        <w:spacing w:after="120"/>
        <w:ind w:left="284" w:hanging="284"/>
        <w:rPr>
          <w:rFonts w:cs="Arial"/>
          <w:szCs w:val="22"/>
          <w:lang w:val="en-US"/>
        </w:rPr>
      </w:pPr>
      <w:r w:rsidRPr="00E07C83">
        <w:rPr>
          <w:rFonts w:cs="Arial"/>
          <w:szCs w:val="22"/>
          <w:lang w:val="en-US"/>
        </w:rPr>
        <w:t>Schaffelke B, Thompson A, Carleton J, Davidson J, Doyle J, Furnas M, Gunn K, Skuza M, Wright M, Zagorskis I (2009) Reef Rescue Marine Monitoring Program. Final Report of AIMS Activities 2008/09. Report for Reef and Rainforest Research Centre. Australian Institute of Marine Science, Townsville. 146 p</w:t>
      </w:r>
    </w:p>
    <w:p w:rsidR="00E07C83" w:rsidRPr="00E07C83" w:rsidRDefault="00E07C83" w:rsidP="00E07C83">
      <w:pPr>
        <w:spacing w:after="120"/>
        <w:ind w:left="284" w:hanging="284"/>
        <w:rPr>
          <w:rFonts w:cs="Arial"/>
          <w:szCs w:val="22"/>
          <w:lang w:val="en-US"/>
        </w:rPr>
      </w:pPr>
      <w:r w:rsidRPr="00E07C83">
        <w:rPr>
          <w:rFonts w:cs="Arial"/>
          <w:szCs w:val="22"/>
          <w:lang w:val="en-US"/>
        </w:rPr>
        <w:t>Schaffelke B, Thompson A, Carleton J, De’ath G, Doyle J, Feather G, Furnas M, Neale S, Skuza M, Thomson D, Sweatman H, Wright M, Zagorskis I (2007) Water Quality and Ecosystem Monitoring Programme – Reef Water Quality Protection Plan. Final Report to GBRMPA. Australian Institute of Marine Science, Townsville. 197 p</w:t>
      </w:r>
    </w:p>
    <w:p w:rsidR="00E07C83" w:rsidRPr="00E07C83" w:rsidRDefault="00E07C83" w:rsidP="00E07C83">
      <w:pPr>
        <w:spacing w:after="120"/>
        <w:ind w:left="284" w:hanging="284"/>
        <w:rPr>
          <w:rFonts w:cs="Arial"/>
          <w:szCs w:val="22"/>
        </w:rPr>
      </w:pPr>
      <w:r w:rsidRPr="00E07C83">
        <w:rPr>
          <w:rFonts w:cs="Arial"/>
          <w:szCs w:val="22"/>
        </w:rPr>
        <w:t>Schroeder T, Devlin M, Brando V, Dekker AG, Brodie JE, Clementson LA, McKinna L (in revision) Inter-annual variability of wet season freshwater extent into the Great Barrier reef lagoon based on satellite coastal ocean colour observations. Marine Pollution Bulletin</w:t>
      </w:r>
    </w:p>
    <w:p w:rsidR="00E07C83" w:rsidRDefault="00E07C83" w:rsidP="00E07C83">
      <w:pPr>
        <w:autoSpaceDE w:val="0"/>
        <w:autoSpaceDN w:val="0"/>
        <w:adjustRightInd w:val="0"/>
        <w:spacing w:after="120"/>
        <w:ind w:left="284" w:hanging="284"/>
        <w:rPr>
          <w:rFonts w:cs="Arial"/>
          <w:szCs w:val="22"/>
          <w:lang w:eastAsia="en-AU"/>
        </w:rPr>
      </w:pPr>
      <w:r w:rsidRPr="00E07C83">
        <w:rPr>
          <w:rFonts w:cs="Arial"/>
          <w:szCs w:val="22"/>
        </w:rPr>
        <w:t xml:space="preserve">Smth LD (2008) </w:t>
      </w:r>
      <w:r w:rsidRPr="00E07C83">
        <w:rPr>
          <w:rFonts w:cs="Arial"/>
          <w:szCs w:val="22"/>
          <w:lang w:eastAsia="en-AU"/>
        </w:rPr>
        <w:t>Resilience of coral communities on an isolated system of reefs following catastrophic mass-bleaching. Coral Reefs 27:197-205</w:t>
      </w:r>
    </w:p>
    <w:p w:rsidR="00B35ACE" w:rsidRPr="00B35ACE" w:rsidRDefault="00B35ACE" w:rsidP="00B35ACE">
      <w:pPr>
        <w:pStyle w:val="NormalWeb"/>
        <w:ind w:left="480" w:hanging="480"/>
        <w:rPr>
          <w:rFonts w:ascii="Arial" w:hAnsi="Arial" w:cs="Arial"/>
          <w:noProof/>
          <w:sz w:val="22"/>
          <w:szCs w:val="22"/>
        </w:rPr>
      </w:pPr>
      <w:r>
        <w:rPr>
          <w:rFonts w:ascii="Arial" w:hAnsi="Arial" w:cs="Arial"/>
          <w:noProof/>
          <w:sz w:val="22"/>
          <w:szCs w:val="22"/>
        </w:rPr>
        <w:t>Smith</w:t>
      </w:r>
      <w:r w:rsidRPr="00B35ACE">
        <w:rPr>
          <w:rFonts w:ascii="Arial" w:hAnsi="Arial" w:cs="Arial"/>
          <w:noProof/>
          <w:sz w:val="22"/>
          <w:szCs w:val="22"/>
        </w:rPr>
        <w:t xml:space="preserve"> LD, Devlin M, Haynes D, Gilmour JP (2005) A demographic approach to monitoring the health of coral reefs. </w:t>
      </w:r>
      <w:r w:rsidRPr="00B35ACE">
        <w:rPr>
          <w:rFonts w:ascii="Arial" w:hAnsi="Arial" w:cs="Arial"/>
          <w:iCs/>
          <w:noProof/>
          <w:sz w:val="22"/>
          <w:szCs w:val="22"/>
        </w:rPr>
        <w:t>Marine pollution bulletin</w:t>
      </w:r>
      <w:r w:rsidRPr="00B35ACE">
        <w:rPr>
          <w:rFonts w:ascii="Arial" w:hAnsi="Arial" w:cs="Arial"/>
          <w:noProof/>
          <w:sz w:val="22"/>
          <w:szCs w:val="22"/>
        </w:rPr>
        <w:t xml:space="preserve">, </w:t>
      </w:r>
      <w:r w:rsidRPr="00B35ACE">
        <w:rPr>
          <w:rFonts w:ascii="Arial" w:hAnsi="Arial" w:cs="Arial"/>
          <w:iCs/>
          <w:noProof/>
          <w:sz w:val="22"/>
          <w:szCs w:val="22"/>
        </w:rPr>
        <w:t>51</w:t>
      </w:r>
      <w:r>
        <w:rPr>
          <w:rFonts w:ascii="Arial" w:hAnsi="Arial" w:cs="Arial"/>
          <w:iCs/>
          <w:noProof/>
          <w:sz w:val="22"/>
          <w:szCs w:val="22"/>
        </w:rPr>
        <w:t>:</w:t>
      </w:r>
      <w:r w:rsidRPr="00B35ACE">
        <w:rPr>
          <w:rFonts w:ascii="Arial" w:hAnsi="Arial" w:cs="Arial"/>
          <w:noProof/>
          <w:sz w:val="22"/>
          <w:szCs w:val="22"/>
        </w:rPr>
        <w:t>399–407</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 xml:space="preserve">Stafford-Smith MG, Ormond RFG (1992) Sediment-rejection Mechanisms of 42 Species of Australian Scleractinian Corals. Australian Journal of Marine and Freshwater Research 43:683-705 </w:t>
      </w:r>
    </w:p>
    <w:p w:rsidR="00E07C83" w:rsidRPr="00E07C83" w:rsidRDefault="00E07C83" w:rsidP="00E07C83">
      <w:pPr>
        <w:pStyle w:val="Reportrefs"/>
        <w:spacing w:after="120"/>
        <w:ind w:left="284" w:hanging="284"/>
        <w:rPr>
          <w:rFonts w:cs="Arial"/>
          <w:sz w:val="22"/>
          <w:szCs w:val="22"/>
        </w:rPr>
      </w:pPr>
      <w:r w:rsidRPr="00E07C83">
        <w:rPr>
          <w:rFonts w:eastAsiaTheme="minorHAnsi" w:cs="Arial"/>
          <w:sz w:val="22"/>
          <w:szCs w:val="22"/>
          <w:lang w:val="en-AU"/>
        </w:rPr>
        <w:lastRenderedPageBreak/>
        <w:t>Steffen W, Hughes L, Karoly, D (2013) The Critical Decade: Extreme Weather. Climate Commission Secretariat, Department of Industry, Innovation, Climate Change, Science, Research and Tertiary Education, Commonwealth of Australia, 63p</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Sweatman H, Thompson A, Delean S, Davidson J, Neale S (2007) Status of inshore reefs of the Great Barrier Reef 2004. Australian Institute of Marine Science, Townsville</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Szmant AM (2002) Nutrient enrichment on coral reefs: Is it a major cause of coral reef decline? Estuaries 25: 743-766</w:t>
      </w:r>
    </w:p>
    <w:p w:rsidR="00E07C83" w:rsidRPr="00E07C83" w:rsidRDefault="00E07C83" w:rsidP="00E07C83">
      <w:pPr>
        <w:pStyle w:val="Reportrefs"/>
        <w:spacing w:after="120"/>
        <w:ind w:left="284" w:hanging="284"/>
        <w:rPr>
          <w:rFonts w:eastAsia="MS Mincho" w:cs="Arial"/>
          <w:sz w:val="22"/>
          <w:szCs w:val="22"/>
          <w:lang w:eastAsia="ja-JP"/>
        </w:rPr>
      </w:pPr>
      <w:r w:rsidRPr="00E07C83">
        <w:rPr>
          <w:rFonts w:eastAsia="MS Mincho" w:cs="Arial"/>
          <w:sz w:val="22"/>
          <w:szCs w:val="22"/>
          <w:lang w:eastAsia="ja-JP"/>
        </w:rPr>
        <w:t>Tager D, Webster JM, Potts DC, Renema W, Braga JC, Pandolfi JM (2010) Community dynamics of Pleistocene coral reefs during alternative climatic regimes. Ecology 91:191-200</w:t>
      </w:r>
    </w:p>
    <w:p w:rsidR="00B35ACE" w:rsidRPr="00B35ACE" w:rsidRDefault="00B35ACE" w:rsidP="00B35ACE">
      <w:pPr>
        <w:pStyle w:val="NormalWeb"/>
        <w:ind w:left="480" w:hanging="480"/>
        <w:rPr>
          <w:rFonts w:ascii="Arial" w:hAnsi="Arial" w:cs="Arial"/>
          <w:noProof/>
          <w:sz w:val="22"/>
          <w:szCs w:val="22"/>
        </w:rPr>
      </w:pPr>
      <w:r w:rsidRPr="00B35ACE">
        <w:rPr>
          <w:rFonts w:ascii="Arial" w:hAnsi="Arial" w:cs="Arial"/>
          <w:noProof/>
          <w:sz w:val="22"/>
          <w:szCs w:val="22"/>
        </w:rPr>
        <w:t>Tebben J, Tapiolas DM, Motti CA, Abrego D, Negri AP,</w:t>
      </w:r>
      <w:r>
        <w:rPr>
          <w:rFonts w:ascii="Arial" w:hAnsi="Arial" w:cs="Arial"/>
          <w:noProof/>
          <w:sz w:val="22"/>
          <w:szCs w:val="22"/>
        </w:rPr>
        <w:t xml:space="preserve"> </w:t>
      </w:r>
      <w:r w:rsidRPr="00B35ACE">
        <w:rPr>
          <w:rFonts w:ascii="Arial" w:hAnsi="Arial" w:cs="Arial"/>
          <w:noProof/>
          <w:sz w:val="22"/>
          <w:szCs w:val="22"/>
        </w:rPr>
        <w:t>Blackall LL, Steinberg PD, Harder T (2011) Induction of Larval Metamorphosis of the Coral Acropora millepora by Tetrabromopyrrole Isolated from a Pseudoalteromonas Bacterium. PLoS ONE 6(4): e19082. doi:10.1371/journal.pone.0019082</w:t>
      </w:r>
    </w:p>
    <w:p w:rsidR="00D25AAB" w:rsidRPr="00D25AAB" w:rsidRDefault="00D25AAB" w:rsidP="00D25AAB">
      <w:pPr>
        <w:pStyle w:val="Reportrefs"/>
        <w:spacing w:after="120"/>
        <w:ind w:left="284" w:hanging="284"/>
        <w:rPr>
          <w:rFonts w:eastAsia="MS Mincho" w:cs="Arial"/>
          <w:sz w:val="20"/>
          <w:szCs w:val="22"/>
          <w:lang w:eastAsia="ja-JP"/>
        </w:rPr>
      </w:pPr>
      <w:r w:rsidRPr="00D25AAB">
        <w:rPr>
          <w:rFonts w:eastAsia="MS Mincho" w:cs="Arial"/>
          <w:sz w:val="22"/>
          <w:szCs w:val="22"/>
          <w:lang w:eastAsia="ja-JP"/>
        </w:rPr>
        <w:t xml:space="preserve">Thompson A, Brando VE, Schaffelke B, Schroeder T (in review) </w:t>
      </w:r>
      <w:r w:rsidRPr="00D25AAB">
        <w:rPr>
          <w:sz w:val="22"/>
        </w:rPr>
        <w:t>Runoff supresses coral communities of the Whitsunday Islands. Coral Reefs</w:t>
      </w:r>
    </w:p>
    <w:p w:rsidR="00E07C83" w:rsidRPr="00E07C83" w:rsidRDefault="00E07C83" w:rsidP="00E07C83">
      <w:pPr>
        <w:pStyle w:val="Reportrefs"/>
        <w:spacing w:after="120"/>
        <w:ind w:left="284" w:hanging="284"/>
        <w:rPr>
          <w:rFonts w:eastAsia="MS Mincho" w:cs="Arial"/>
          <w:color w:val="000000" w:themeColor="text1"/>
          <w:sz w:val="22"/>
          <w:szCs w:val="22"/>
          <w:lang w:eastAsia="ja-JP"/>
        </w:rPr>
      </w:pPr>
      <w:r w:rsidRPr="00E07C83">
        <w:rPr>
          <w:rFonts w:eastAsia="MS Mincho" w:cs="Arial"/>
          <w:color w:val="000000" w:themeColor="text1"/>
          <w:sz w:val="22"/>
          <w:szCs w:val="22"/>
          <w:lang w:eastAsia="ja-JP"/>
        </w:rPr>
        <w:t xml:space="preserve">Thompson A, Costello P, Davidson J, Logan M, Schaffelke B, Takahashi M, Uthicke S (2012) Reef Rescue Marine Monitoring Program. Final Report of AIMS Activities 2011 Inshore coral reef monitoring. Report for Great Barrier Reef Marine Park Authority. Australian Institute of Marine Science, Townsville. </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 xml:space="preserve">Thompson A, Dolman A (2010) Coral bleaching: one disturbance too many for inshore reefs of the Great Barrier Reef. Coral Reefs 29:637-648 </w:t>
      </w:r>
    </w:p>
    <w:p w:rsidR="00E07C83" w:rsidRPr="00E07C83" w:rsidRDefault="00E07C83" w:rsidP="00E07C83">
      <w:pPr>
        <w:spacing w:after="120"/>
        <w:ind w:left="284" w:hanging="284"/>
        <w:rPr>
          <w:rFonts w:cs="Arial"/>
          <w:szCs w:val="22"/>
          <w:lang w:val="en-US"/>
        </w:rPr>
      </w:pPr>
      <w:r w:rsidRPr="00E07C83">
        <w:rPr>
          <w:rFonts w:cs="Arial"/>
          <w:szCs w:val="22"/>
          <w:lang w:val="en-US"/>
        </w:rPr>
        <w:t>Thompson A, Schaffelke B, De’ath G, Cripps E, Sweatman H (2010) Water Quality and Ecosystem Monitoring Programme-Reef Water Quality Protection Plan. Synthesis and spatial analysis of inshore monitoring data 2005-08. Report to the Great Barrier Reef Marine Park Authority. Australian Institute of Marine Science, Townsville. 81 p</w:t>
      </w:r>
    </w:p>
    <w:p w:rsidR="00E07C83" w:rsidRPr="00E07C83" w:rsidRDefault="00E07C83" w:rsidP="00E07C83">
      <w:pPr>
        <w:pStyle w:val="Reportrefs"/>
        <w:spacing w:after="120"/>
        <w:ind w:left="284" w:hanging="284"/>
        <w:rPr>
          <w:rFonts w:eastAsia="MS Mincho" w:cs="Arial"/>
          <w:sz w:val="22"/>
          <w:szCs w:val="22"/>
          <w:lang w:eastAsia="ja-JP"/>
        </w:rPr>
      </w:pPr>
      <w:r w:rsidRPr="00E07C83">
        <w:rPr>
          <w:rFonts w:eastAsia="MS Mincho" w:cs="Arial"/>
          <w:sz w:val="22"/>
          <w:szCs w:val="22"/>
          <w:lang w:eastAsia="ja-JP"/>
        </w:rPr>
        <w:t>Todd PA (2008) Morphological plasticity in Scleractinian corals. Biological Reviews 83:315-337</w:t>
      </w:r>
    </w:p>
    <w:p w:rsidR="00E07C83" w:rsidRPr="00E07C83" w:rsidRDefault="00E07C83" w:rsidP="00E07C83">
      <w:pPr>
        <w:pStyle w:val="Reportrefs"/>
        <w:spacing w:after="120"/>
        <w:ind w:left="284" w:hanging="284"/>
        <w:rPr>
          <w:rFonts w:eastAsia="MS Mincho" w:cs="Arial"/>
          <w:sz w:val="22"/>
          <w:szCs w:val="22"/>
        </w:rPr>
      </w:pPr>
      <w:r w:rsidRPr="00E07C83">
        <w:rPr>
          <w:rFonts w:cs="Arial"/>
          <w:sz w:val="22"/>
          <w:szCs w:val="22"/>
        </w:rPr>
        <w:t>Uthicke S, Altenrath C (2010) Water column nutrients control growth and C : N ratios of symbiont-bearing benthic foraminifera on the Great Barrier Reef, Australia. Limnology and Oceanography 55:1681-1669</w:t>
      </w:r>
    </w:p>
    <w:p w:rsidR="00E07C83" w:rsidRPr="00E07C83" w:rsidRDefault="00E07C83" w:rsidP="00E07C83">
      <w:pPr>
        <w:pStyle w:val="Reportrefs"/>
        <w:spacing w:after="120"/>
        <w:ind w:left="284" w:hanging="284"/>
        <w:rPr>
          <w:rFonts w:eastAsia="MS Mincho" w:cs="Arial"/>
          <w:sz w:val="22"/>
          <w:szCs w:val="22"/>
          <w:lang w:eastAsia="ja-JP"/>
        </w:rPr>
      </w:pPr>
      <w:r w:rsidRPr="00E07C83">
        <w:rPr>
          <w:rFonts w:eastAsia="MS Mincho" w:cs="Arial"/>
          <w:sz w:val="22"/>
          <w:szCs w:val="22"/>
          <w:lang w:eastAsia="ja-JP"/>
        </w:rPr>
        <w:t>Uthicke S, Nobes K (2008) Benthic foraminifera as ecological indicators for water quality on the Great Barrier Reef. Estuarine, Costal and Shelf Science 78:763-773</w:t>
      </w:r>
    </w:p>
    <w:p w:rsidR="00E07C83" w:rsidRPr="00E07C83" w:rsidRDefault="00E07C83" w:rsidP="00E07C83">
      <w:pPr>
        <w:pStyle w:val="References"/>
        <w:ind w:left="284" w:hanging="284"/>
        <w:rPr>
          <w:rFonts w:eastAsia="MS Mincho" w:cs="Arial"/>
          <w:lang w:val="en-GB" w:eastAsia="ja-JP"/>
        </w:rPr>
      </w:pPr>
      <w:r w:rsidRPr="00E07C83">
        <w:rPr>
          <w:rFonts w:eastAsia="MS Mincho" w:cs="Arial"/>
          <w:lang w:val="en-GB" w:eastAsia="ja-JP"/>
        </w:rPr>
        <w:t>Uthicke S, Patel F, Ditchburn R (2012a) Elevated land runoff after European settlement perturbs persistent foraminiferal assemblages on the Great Barrier Reef. Ecology 93:111-121</w:t>
      </w:r>
    </w:p>
    <w:p w:rsidR="00E07C83" w:rsidRPr="00E07C83" w:rsidRDefault="00E07C83" w:rsidP="00E07C83">
      <w:pPr>
        <w:pStyle w:val="Reportrefs"/>
        <w:spacing w:after="120"/>
        <w:ind w:left="284" w:hanging="284"/>
        <w:rPr>
          <w:rFonts w:cs="Arial"/>
          <w:sz w:val="22"/>
          <w:szCs w:val="22"/>
        </w:rPr>
      </w:pPr>
      <w:r w:rsidRPr="00E07C83">
        <w:rPr>
          <w:rFonts w:eastAsia="MS Mincho" w:cs="Arial"/>
          <w:sz w:val="22"/>
          <w:szCs w:val="22"/>
        </w:rPr>
        <w:t xml:space="preserve">Uthicke S, Thompson A, Schaffelke B (2010) </w:t>
      </w:r>
      <w:r w:rsidRPr="00E07C83">
        <w:rPr>
          <w:rFonts w:cs="Arial"/>
          <w:sz w:val="22"/>
          <w:szCs w:val="22"/>
        </w:rPr>
        <w:t>Effectiveness of benthic foraminiferal and coral assemblages as water quality indicators on inshore reefs of the Great Barrier Reef, Australia. Coral Reefs 29:209-225</w:t>
      </w:r>
    </w:p>
    <w:p w:rsidR="00E07C83" w:rsidRPr="00E07C83" w:rsidRDefault="00E07C83" w:rsidP="00E07C83">
      <w:pPr>
        <w:pStyle w:val="Reportrefs"/>
        <w:spacing w:after="120"/>
        <w:ind w:left="284" w:hanging="284"/>
        <w:rPr>
          <w:rFonts w:eastAsia="MS Mincho" w:cs="Arial"/>
          <w:sz w:val="22"/>
          <w:szCs w:val="22"/>
          <w:lang w:val="en-AU" w:eastAsia="ja-JP"/>
        </w:rPr>
      </w:pPr>
      <w:r w:rsidRPr="00E07C83">
        <w:rPr>
          <w:rFonts w:cs="Arial"/>
          <w:sz w:val="22"/>
          <w:szCs w:val="22"/>
        </w:rPr>
        <w:t>Uthicke</w:t>
      </w:r>
      <w:r w:rsidRPr="00E07C83">
        <w:rPr>
          <w:rFonts w:eastAsia="MS Mincho" w:cs="Arial"/>
          <w:sz w:val="22"/>
          <w:szCs w:val="22"/>
          <w:lang w:val="en-AU" w:eastAsia="ja-JP"/>
        </w:rPr>
        <w:t xml:space="preserve">S, Vogel N, Doyle J, Schmidt C, Humphrey C (2012b) Interactive effects of climate change and eutrophication on the dinoflagellate bearing benthic foraminifera </w:t>
      </w:r>
      <w:r w:rsidRPr="00E07C83">
        <w:rPr>
          <w:rFonts w:eastAsia="MS Mincho" w:cs="Arial"/>
          <w:i/>
          <w:iCs/>
          <w:sz w:val="22"/>
          <w:szCs w:val="22"/>
          <w:lang w:val="en-AU" w:eastAsia="ja-JP"/>
        </w:rPr>
        <w:t>Marginopora vertebralis</w:t>
      </w:r>
      <w:r w:rsidRPr="00E07C83">
        <w:rPr>
          <w:rFonts w:eastAsia="MS Mincho" w:cs="Arial"/>
          <w:sz w:val="22"/>
          <w:szCs w:val="22"/>
          <w:lang w:val="en-AU" w:eastAsia="ja-JP"/>
        </w:rPr>
        <w:t>. Coral Reefs 31:401-414</w:t>
      </w:r>
    </w:p>
    <w:p w:rsidR="00E07C83" w:rsidRPr="00E07C83" w:rsidRDefault="00E07C83" w:rsidP="00E07C83">
      <w:pPr>
        <w:spacing w:after="120"/>
        <w:ind w:left="284" w:hanging="284"/>
        <w:rPr>
          <w:rFonts w:cs="Arial"/>
          <w:szCs w:val="22"/>
          <w:lang w:val="en-US"/>
        </w:rPr>
      </w:pPr>
      <w:r w:rsidRPr="00E07C83">
        <w:rPr>
          <w:rFonts w:cs="Arial"/>
          <w:szCs w:val="22"/>
          <w:lang w:val="en-US"/>
        </w:rPr>
        <w:t>Valderrama, J.C. (1981). The simultaneous analysis of total nitrogen and total phosphorus in natural waters. Marine Chemistry 10: 109-122.</w:t>
      </w:r>
    </w:p>
    <w:p w:rsidR="00E07C83" w:rsidRDefault="00E07C83" w:rsidP="00E07C83">
      <w:pPr>
        <w:pStyle w:val="Reportrefs"/>
        <w:spacing w:after="120"/>
        <w:ind w:left="284" w:hanging="284"/>
        <w:rPr>
          <w:rFonts w:cs="Arial"/>
          <w:color w:val="000000" w:themeColor="text1"/>
          <w:sz w:val="22"/>
          <w:szCs w:val="22"/>
        </w:rPr>
      </w:pPr>
      <w:r w:rsidRPr="00E07C83">
        <w:rPr>
          <w:rFonts w:cs="Arial"/>
          <w:color w:val="000000" w:themeColor="text1"/>
          <w:sz w:val="22"/>
          <w:szCs w:val="22"/>
        </w:rPr>
        <w:t xml:space="preserve">van Dam JW, Negri AP, Uthicke S, Muller JF (2011) Chemical pollution on coral reefs: exposure and ecological effects. In: Sanchez-Bayo F, van den Brink PJ, Mann RM (Eds.), Ecological Impact of Toxic Chemicals. Bentham Science Publishers Ltd.  </w:t>
      </w:r>
    </w:p>
    <w:p w:rsidR="008B395D" w:rsidRPr="008B395D" w:rsidRDefault="008B395D" w:rsidP="00E07C83">
      <w:pPr>
        <w:pStyle w:val="Reportrefs"/>
        <w:spacing w:after="120"/>
        <w:ind w:left="284" w:hanging="284"/>
        <w:rPr>
          <w:rFonts w:cs="Arial"/>
          <w:color w:val="000000" w:themeColor="text1"/>
          <w:sz w:val="22"/>
          <w:szCs w:val="22"/>
        </w:rPr>
      </w:pPr>
      <w:r>
        <w:rPr>
          <w:rFonts w:cs="Arial"/>
          <w:color w:val="000000" w:themeColor="text1"/>
          <w:sz w:val="22"/>
          <w:szCs w:val="22"/>
        </w:rPr>
        <w:lastRenderedPageBreak/>
        <w:t>v</w:t>
      </w:r>
      <w:r w:rsidRPr="008B395D">
        <w:rPr>
          <w:rFonts w:cs="Arial"/>
          <w:color w:val="000000" w:themeColor="text1"/>
          <w:sz w:val="22"/>
          <w:szCs w:val="22"/>
        </w:rPr>
        <w:t xml:space="preserve">an Oppen, </w:t>
      </w:r>
      <w:r w:rsidRPr="008B395D">
        <w:rPr>
          <w:sz w:val="22"/>
          <w:szCs w:val="22"/>
        </w:rPr>
        <w:t>MJH, Peplow, LM, Kininmonth, S and Berkelmans, R (2011). Historical and contemporary factors shape the population genetic structure of the broadcast spawning coral, Acropora millepora, on the Great Barrier Reef. Molecular Ecology 20(23): 4899-4914</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van Woesik R, Done TJ (1997) Coral communities and reef growth in the southern Great Barrier Reef. Coral Reefs 16:103-115</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van Woesik R, Tomascik T, Blake S (1999) Coral assemblages and physico-chemical characteristics of the Whitsunday Islands: evidence of recent community changes. Marine and Freshwater Research 50:427-440</w:t>
      </w:r>
    </w:p>
    <w:p w:rsidR="00E07C83" w:rsidRDefault="00E07C83" w:rsidP="00E07C83">
      <w:pPr>
        <w:pStyle w:val="Reportrefs"/>
        <w:spacing w:after="120"/>
        <w:ind w:left="284" w:hanging="284"/>
        <w:rPr>
          <w:rFonts w:cs="Arial"/>
          <w:sz w:val="22"/>
          <w:szCs w:val="22"/>
          <w:lang w:val="en-AU"/>
        </w:rPr>
      </w:pPr>
      <w:r w:rsidRPr="00E07C83">
        <w:rPr>
          <w:rFonts w:cs="Arial"/>
          <w:sz w:val="22"/>
          <w:szCs w:val="22"/>
          <w:lang w:val="en-AU"/>
        </w:rPr>
        <w:t xml:space="preserve">Vega Thurber R, Burkepile DE, Correa AMS, Thurber AR, Shantz AA (2012) Macroalgae Decrease Growth and Alter Microbial Community Structure of the Reef-Building Coral, </w:t>
      </w:r>
      <w:r w:rsidRPr="00F366F1">
        <w:rPr>
          <w:rFonts w:cs="Arial"/>
          <w:i/>
          <w:sz w:val="22"/>
          <w:szCs w:val="22"/>
          <w:lang w:val="en-AU"/>
        </w:rPr>
        <w:t>Porites astreoides</w:t>
      </w:r>
      <w:r w:rsidRPr="00E07C83">
        <w:rPr>
          <w:rFonts w:cs="Arial"/>
          <w:sz w:val="22"/>
          <w:szCs w:val="22"/>
          <w:lang w:val="en-AU"/>
        </w:rPr>
        <w:t xml:space="preserve">. PLoS ONE 7(9): e44246. </w:t>
      </w:r>
    </w:p>
    <w:p w:rsidR="00B35ACE" w:rsidRPr="009944F4" w:rsidRDefault="00B35ACE" w:rsidP="00B35ACE">
      <w:pPr>
        <w:spacing w:before="100" w:beforeAutospacing="1" w:after="100" w:afterAutospacing="1"/>
        <w:ind w:left="480" w:hanging="480"/>
        <w:rPr>
          <w:noProof/>
          <w:lang w:eastAsia="en-AU"/>
        </w:rPr>
      </w:pPr>
      <w:r w:rsidRPr="00B35ACE">
        <w:rPr>
          <w:noProof/>
          <w:lang w:eastAsia="en-AU"/>
        </w:rPr>
        <w:t xml:space="preserve">Vermeij MJ, Sandin S (2008) Density-dependent settlement and mortality structure the earliest life phases of a coral population. </w:t>
      </w:r>
      <w:r w:rsidRPr="00B35ACE">
        <w:rPr>
          <w:iCs/>
          <w:noProof/>
          <w:lang w:eastAsia="en-AU"/>
        </w:rPr>
        <w:t>Ecology</w:t>
      </w:r>
      <w:r w:rsidRPr="00B35ACE">
        <w:rPr>
          <w:noProof/>
          <w:lang w:eastAsia="en-AU"/>
        </w:rPr>
        <w:t xml:space="preserve"> </w:t>
      </w:r>
      <w:r w:rsidRPr="00B35ACE">
        <w:rPr>
          <w:i/>
          <w:iCs/>
          <w:noProof/>
          <w:lang w:eastAsia="en-AU"/>
        </w:rPr>
        <w:t>89:</w:t>
      </w:r>
      <w:r w:rsidRPr="00B35ACE">
        <w:rPr>
          <w:noProof/>
          <w:lang w:eastAsia="en-AU"/>
        </w:rPr>
        <w:t>1994–2004</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Voss JD, Richardson LL (2006) Nutrient enrichment enhances black band disease progression in corals. Coral Reefs 25:569-576</w:t>
      </w:r>
    </w:p>
    <w:p w:rsidR="00E07C83" w:rsidRPr="00E07C83" w:rsidRDefault="00E07C83" w:rsidP="00E07C83">
      <w:pPr>
        <w:spacing w:after="120"/>
        <w:ind w:left="284" w:hanging="284"/>
        <w:rPr>
          <w:rFonts w:cs="Arial"/>
          <w:szCs w:val="22"/>
          <w:lang w:val="en-US"/>
        </w:rPr>
      </w:pPr>
      <w:r w:rsidRPr="00E07C83">
        <w:rPr>
          <w:rFonts w:cs="Arial"/>
          <w:szCs w:val="22"/>
          <w:lang w:val="en-US"/>
        </w:rPr>
        <w:t>Wang Y, Ridd PV, Heron ML, Stieglitz TC, Orpin AR (2007) Flushing time of solutes and pollutants in the central Great Barrier Reef lagoon, Australia. Marine and Freshwater Research 58:778-791</w:t>
      </w:r>
    </w:p>
    <w:p w:rsidR="00BA7ADA" w:rsidRDefault="00E07C83" w:rsidP="00BA7ADA">
      <w:pPr>
        <w:pStyle w:val="Reportrefs"/>
        <w:spacing w:after="120"/>
        <w:ind w:left="284" w:hanging="284"/>
        <w:rPr>
          <w:rFonts w:cs="Arial"/>
          <w:sz w:val="22"/>
          <w:szCs w:val="22"/>
        </w:rPr>
      </w:pPr>
      <w:r w:rsidRPr="00E07C83">
        <w:rPr>
          <w:rFonts w:cs="Arial"/>
          <w:sz w:val="22"/>
          <w:szCs w:val="22"/>
          <w:lang w:val="en-US"/>
        </w:rPr>
        <w:t xml:space="preserve">Waterhouse J, Brodie J, Maynard J, Bennett J, Furnas M, Devlin M, Lewis S, Collier C, Schaffelke B, Fabricius K, Petus C, da Silva E, Zeh D, Randall L, Brando V, McKenzie L, </w:t>
      </w:r>
      <w:r w:rsidRPr="00E07C83">
        <w:rPr>
          <w:rFonts w:cs="Arial"/>
          <w:sz w:val="22"/>
          <w:szCs w:val="22"/>
        </w:rPr>
        <w:t xml:space="preserve">O’Brien D, </w:t>
      </w:r>
      <w:r w:rsidRPr="00E07C83">
        <w:rPr>
          <w:rFonts w:cs="Arial"/>
          <w:sz w:val="22"/>
          <w:szCs w:val="22"/>
          <w:lang w:val="en-US"/>
        </w:rPr>
        <w:t xml:space="preserve">Smith R, Warne M, </w:t>
      </w:r>
      <w:r w:rsidRPr="00E07C83">
        <w:rPr>
          <w:rFonts w:cs="Arial"/>
          <w:sz w:val="22"/>
          <w:szCs w:val="22"/>
        </w:rPr>
        <w:t xml:space="preserve">Brinkman R, Tonin H, Bainbridge Z, Bartley R, </w:t>
      </w:r>
      <w:r w:rsidRPr="00E07C83">
        <w:rPr>
          <w:rFonts w:cs="Arial"/>
          <w:sz w:val="22"/>
          <w:szCs w:val="22"/>
          <w:lang w:val="en-US"/>
        </w:rPr>
        <w:t xml:space="preserve">Negri A, </w:t>
      </w:r>
      <w:r w:rsidRPr="00E07C83">
        <w:rPr>
          <w:rFonts w:cs="Arial"/>
          <w:sz w:val="22"/>
          <w:szCs w:val="22"/>
        </w:rPr>
        <w:t xml:space="preserve">Turner R, Davis A, Mueller J, Alvarez-Romero J, </w:t>
      </w:r>
      <w:r w:rsidRPr="00E07C83">
        <w:rPr>
          <w:rFonts w:cs="Arial"/>
          <w:sz w:val="22"/>
          <w:szCs w:val="22"/>
          <w:lang w:val="en-US"/>
        </w:rPr>
        <w:t>Henry N, Waters D, Yorkston H (</w:t>
      </w:r>
      <w:r w:rsidRPr="00E07C83">
        <w:rPr>
          <w:rFonts w:cs="Arial"/>
          <w:sz w:val="22"/>
          <w:szCs w:val="22"/>
        </w:rPr>
        <w:t xml:space="preserve">2013) </w:t>
      </w:r>
      <w:r w:rsidRPr="00E07C83">
        <w:rPr>
          <w:rFonts w:cs="Arial"/>
          <w:i/>
          <w:iCs/>
          <w:sz w:val="22"/>
          <w:szCs w:val="22"/>
          <w:lang w:val="en-US"/>
        </w:rPr>
        <w:t>Assessment of the relative risk of water quality to ecosystems of the Great Barrier Reef</w:t>
      </w:r>
      <w:r w:rsidRPr="00E07C83">
        <w:rPr>
          <w:rFonts w:cs="Arial"/>
          <w:sz w:val="22"/>
          <w:szCs w:val="22"/>
          <w:lang w:val="en-US"/>
        </w:rPr>
        <w:t>. Department of the Environment and Heritage Protection, Queensland Government, Brisbane</w:t>
      </w:r>
      <w:r w:rsidRPr="00E07C83">
        <w:rPr>
          <w:rFonts w:cs="Arial"/>
          <w:sz w:val="22"/>
          <w:szCs w:val="22"/>
        </w:rPr>
        <w:t xml:space="preserve"> </w:t>
      </w:r>
    </w:p>
    <w:p w:rsidR="00BA7ADA" w:rsidRPr="00BA7ADA" w:rsidRDefault="00BA7ADA" w:rsidP="00BA7ADA">
      <w:pPr>
        <w:pStyle w:val="Reportrefs"/>
        <w:spacing w:after="120"/>
        <w:ind w:left="284" w:hanging="284"/>
        <w:rPr>
          <w:rFonts w:cs="Arial"/>
          <w:sz w:val="20"/>
          <w:szCs w:val="22"/>
        </w:rPr>
      </w:pPr>
      <w:r w:rsidRPr="00BA7ADA">
        <w:rPr>
          <w:rFonts w:cs="Arial"/>
          <w:sz w:val="22"/>
          <w:szCs w:val="24"/>
          <w:lang w:val="en-AU" w:eastAsia="en-AU"/>
        </w:rPr>
        <w:t>Wiltshire K, Kraberg A, Bartsch I, Boersma M, Franke H-D, Freund J, Gebühr C, Gerdts G, Stockmann K, Wichels A (2010) Helgoland Roads, North Sea: 45 Years of Change. Estuaries and Coasts 33:295-310</w:t>
      </w:r>
    </w:p>
    <w:p w:rsidR="00E07C83" w:rsidRDefault="00E07C83" w:rsidP="00E07C83">
      <w:pPr>
        <w:pStyle w:val="Reportrefs"/>
        <w:spacing w:after="120"/>
        <w:ind w:left="284" w:hanging="284"/>
        <w:rPr>
          <w:rFonts w:cs="Arial"/>
          <w:sz w:val="22"/>
          <w:szCs w:val="22"/>
        </w:rPr>
      </w:pPr>
      <w:r w:rsidRPr="00E07C83">
        <w:rPr>
          <w:rFonts w:cs="Arial"/>
          <w:sz w:val="22"/>
          <w:szCs w:val="22"/>
        </w:rPr>
        <w:t>Webster NS, Smith LD, Heyward AJ, Watts JEM, Webb RI, Blackall LL, Negri AP (2004) Metamorphosis of a scleractinian coral in response to microbial biofilms. Applied and Environmental Microbiology 70:1213-1221</w:t>
      </w:r>
    </w:p>
    <w:p w:rsidR="00B35ACE" w:rsidRDefault="00B35ACE" w:rsidP="00B35ACE">
      <w:pPr>
        <w:spacing w:before="100" w:beforeAutospacing="1" w:after="100" w:afterAutospacing="1"/>
        <w:ind w:left="480" w:hanging="480"/>
        <w:rPr>
          <w:noProof/>
          <w:lang w:eastAsia="en-AU"/>
        </w:rPr>
      </w:pPr>
      <w:r w:rsidRPr="00B35ACE">
        <w:rPr>
          <w:noProof/>
          <w:lang w:eastAsia="en-AU"/>
        </w:rPr>
        <w:t>Webst</w:t>
      </w:r>
      <w:r>
        <w:rPr>
          <w:noProof/>
          <w:lang w:eastAsia="en-AU"/>
        </w:rPr>
        <w:t xml:space="preserve">er </w:t>
      </w:r>
      <w:r w:rsidRPr="00B35ACE">
        <w:rPr>
          <w:noProof/>
          <w:lang w:eastAsia="en-AU"/>
        </w:rPr>
        <w:t xml:space="preserve">NS, Soo R, Cobb R, Negri AP (2011) Elevated seawater temperature causes a microbial shift on crustose coralline algae with implications for the recruitment of coral larvae. </w:t>
      </w:r>
      <w:r w:rsidRPr="00B35ACE">
        <w:rPr>
          <w:iCs/>
          <w:noProof/>
          <w:lang w:eastAsia="en-AU"/>
        </w:rPr>
        <w:t>The ISME journal</w:t>
      </w:r>
      <w:r w:rsidRPr="00B35ACE">
        <w:rPr>
          <w:noProof/>
          <w:lang w:eastAsia="en-AU"/>
        </w:rPr>
        <w:t xml:space="preserve">, </w:t>
      </w:r>
      <w:r w:rsidRPr="00B35ACE">
        <w:rPr>
          <w:iCs/>
          <w:noProof/>
          <w:lang w:eastAsia="en-AU"/>
        </w:rPr>
        <w:t>5</w:t>
      </w:r>
      <w:r>
        <w:rPr>
          <w:iCs/>
          <w:noProof/>
          <w:lang w:eastAsia="en-AU"/>
        </w:rPr>
        <w:t>:</w:t>
      </w:r>
      <w:r w:rsidRPr="00B35ACE">
        <w:rPr>
          <w:noProof/>
          <w:lang w:eastAsia="en-AU"/>
        </w:rPr>
        <w:t>759–70</w:t>
      </w:r>
    </w:p>
    <w:p w:rsidR="00B35ACE" w:rsidRPr="00B35ACE" w:rsidRDefault="00B35ACE" w:rsidP="00B35ACE">
      <w:pPr>
        <w:spacing w:before="100" w:beforeAutospacing="1" w:after="100" w:afterAutospacing="1"/>
        <w:ind w:left="480" w:hanging="480"/>
        <w:rPr>
          <w:noProof/>
          <w:lang w:eastAsia="en-AU"/>
        </w:rPr>
      </w:pPr>
      <w:r w:rsidRPr="00B35ACE">
        <w:rPr>
          <w:noProof/>
          <w:lang w:eastAsia="en-AU"/>
        </w:rPr>
        <w:t>Webster NS, Uthicke S, Botté ES, Flores F, Negri</w:t>
      </w:r>
      <w:r>
        <w:rPr>
          <w:noProof/>
          <w:lang w:eastAsia="en-AU"/>
        </w:rPr>
        <w:t xml:space="preserve"> </w:t>
      </w:r>
      <w:r w:rsidRPr="00B35ACE">
        <w:rPr>
          <w:noProof/>
          <w:lang w:eastAsia="en-AU"/>
        </w:rPr>
        <w:t xml:space="preserve">AP (2013) Ocean acidification reduces induction of coral settlement by crustose coralline algae. </w:t>
      </w:r>
      <w:r w:rsidRPr="00B35ACE">
        <w:rPr>
          <w:iCs/>
          <w:noProof/>
          <w:lang w:eastAsia="en-AU"/>
        </w:rPr>
        <w:t>Global change biology</w:t>
      </w:r>
      <w:r w:rsidRPr="00B35ACE">
        <w:rPr>
          <w:noProof/>
          <w:lang w:eastAsia="en-AU"/>
        </w:rPr>
        <w:t xml:space="preserve">, </w:t>
      </w:r>
      <w:r w:rsidRPr="00B35ACE">
        <w:rPr>
          <w:iCs/>
          <w:noProof/>
          <w:lang w:eastAsia="en-AU"/>
        </w:rPr>
        <w:t>19</w:t>
      </w:r>
      <w:r>
        <w:rPr>
          <w:iCs/>
          <w:noProof/>
          <w:lang w:eastAsia="en-AU"/>
        </w:rPr>
        <w:t>:</w:t>
      </w:r>
      <w:r w:rsidRPr="00B35ACE">
        <w:rPr>
          <w:noProof/>
          <w:lang w:eastAsia="en-AU"/>
        </w:rPr>
        <w:t>303–15</w:t>
      </w:r>
    </w:p>
    <w:p w:rsidR="00E07C83" w:rsidRPr="00E07C83" w:rsidRDefault="00E07C83" w:rsidP="00E07C83">
      <w:pPr>
        <w:pStyle w:val="Reportrefs"/>
        <w:spacing w:after="120"/>
        <w:ind w:left="284" w:hanging="284"/>
        <w:rPr>
          <w:rFonts w:cs="Arial"/>
          <w:sz w:val="22"/>
          <w:szCs w:val="22"/>
        </w:rPr>
      </w:pPr>
      <w:r w:rsidRPr="00E07C83">
        <w:rPr>
          <w:rFonts w:eastAsiaTheme="minorHAnsi" w:cs="Arial"/>
          <w:sz w:val="22"/>
          <w:szCs w:val="22"/>
          <w:lang w:val="en-AU"/>
        </w:rPr>
        <w:t xml:space="preserve">Wiedenmann J, D'Angelo C, Smith EG, Hunt AN, Legiret FE, Postle AD, Achterberg EP (2013) </w:t>
      </w:r>
      <w:r w:rsidRPr="00E07C83">
        <w:rPr>
          <w:rFonts w:eastAsiaTheme="minorHAnsi" w:cs="Arial"/>
          <w:sz w:val="22"/>
          <w:szCs w:val="22"/>
        </w:rPr>
        <w:t>Nutrient enrichment can increase the susceptibility of reef corals to bleaching. Nature Climate. Change 3:160-164</w:t>
      </w:r>
    </w:p>
    <w:p w:rsidR="00E07C83" w:rsidRDefault="00E07C83" w:rsidP="00E07C83">
      <w:pPr>
        <w:pStyle w:val="Reportrefs"/>
        <w:spacing w:after="120"/>
        <w:ind w:left="284" w:hanging="284"/>
        <w:rPr>
          <w:rFonts w:cs="Arial"/>
          <w:sz w:val="22"/>
          <w:szCs w:val="22"/>
        </w:rPr>
      </w:pPr>
      <w:r w:rsidRPr="00E07C83">
        <w:rPr>
          <w:rFonts w:cs="Arial"/>
          <w:sz w:val="22"/>
          <w:szCs w:val="22"/>
        </w:rPr>
        <w:t>Wismer S, Hoey AS, Bellwood DR (2009) Cross-shelf benthic community structure on the Great Barrier Reef: relationships between macroalgal cover and herbivore biomass. Marine Ecology Progress Series 376:45-54</w:t>
      </w:r>
    </w:p>
    <w:p w:rsidR="002E3F55" w:rsidRDefault="002E3F55" w:rsidP="002E3F55">
      <w:pPr>
        <w:spacing w:before="100" w:beforeAutospacing="1" w:after="100" w:afterAutospacing="1"/>
        <w:ind w:left="480" w:hanging="480"/>
        <w:rPr>
          <w:noProof/>
          <w:lang w:eastAsia="en-AU"/>
        </w:rPr>
      </w:pPr>
      <w:r>
        <w:rPr>
          <w:noProof/>
          <w:lang w:eastAsia="en-AU"/>
        </w:rPr>
        <w:t>Witt</w:t>
      </w:r>
      <w:r w:rsidRPr="002E3F55">
        <w:rPr>
          <w:noProof/>
          <w:lang w:eastAsia="en-AU"/>
        </w:rPr>
        <w:t xml:space="preserve"> V, Wild</w:t>
      </w:r>
      <w:r>
        <w:rPr>
          <w:noProof/>
          <w:lang w:eastAsia="en-AU"/>
        </w:rPr>
        <w:t xml:space="preserve"> C</w:t>
      </w:r>
      <w:r w:rsidRPr="002E3F55">
        <w:rPr>
          <w:noProof/>
          <w:lang w:eastAsia="en-AU"/>
        </w:rPr>
        <w:t xml:space="preserve">, Uthicke S (2012) Terrestrial runoff controls the bacterial community composition of biofilms along a water quality gradient in the Great Barrier Reef. </w:t>
      </w:r>
      <w:r w:rsidRPr="002E3F55">
        <w:rPr>
          <w:iCs/>
          <w:noProof/>
          <w:lang w:eastAsia="en-AU"/>
        </w:rPr>
        <w:t>Applied and environmental microbiology</w:t>
      </w:r>
      <w:r w:rsidRPr="002E3F55">
        <w:rPr>
          <w:noProof/>
          <w:lang w:eastAsia="en-AU"/>
        </w:rPr>
        <w:t xml:space="preserve">, </w:t>
      </w:r>
      <w:r w:rsidRPr="002E3F55">
        <w:rPr>
          <w:iCs/>
          <w:noProof/>
          <w:lang w:eastAsia="en-AU"/>
        </w:rPr>
        <w:t>78</w:t>
      </w:r>
      <w:r>
        <w:rPr>
          <w:iCs/>
          <w:noProof/>
          <w:lang w:eastAsia="en-AU"/>
        </w:rPr>
        <w:t>:</w:t>
      </w:r>
      <w:r w:rsidRPr="002E3F55">
        <w:rPr>
          <w:noProof/>
          <w:lang w:eastAsia="en-AU"/>
        </w:rPr>
        <w:t>7786–</w:t>
      </w:r>
      <w:r>
        <w:rPr>
          <w:noProof/>
          <w:lang w:eastAsia="en-AU"/>
        </w:rPr>
        <w:t>77</w:t>
      </w:r>
      <w:r w:rsidRPr="002E3F55">
        <w:rPr>
          <w:noProof/>
          <w:lang w:eastAsia="en-AU"/>
        </w:rPr>
        <w:t>91</w:t>
      </w:r>
    </w:p>
    <w:p w:rsidR="00E07C83" w:rsidRPr="00E07C83" w:rsidRDefault="00E07C83" w:rsidP="002E3F55">
      <w:pPr>
        <w:spacing w:before="100" w:beforeAutospacing="1" w:after="100" w:afterAutospacing="1"/>
        <w:ind w:left="480" w:hanging="480"/>
        <w:rPr>
          <w:rFonts w:cs="Arial"/>
          <w:szCs w:val="22"/>
          <w:lang w:val="en-US"/>
        </w:rPr>
      </w:pPr>
      <w:r w:rsidRPr="00E07C83">
        <w:rPr>
          <w:rFonts w:cs="Arial"/>
          <w:szCs w:val="22"/>
          <w:lang w:val="en-US"/>
        </w:rPr>
        <w:lastRenderedPageBreak/>
        <w:t>Wolanski E, Fabricius KE, Cooper TF, Humphrey C (2008) Wet season fine sediment dynamics on the inner shelf of the Great Barrier Reef. Estuarine, Coastal and Shelf Science 77:755-762</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Wolanski E, Fabricius KE, Spagnol S, Brinkman R (2005) Fine sediment budget on an inner-shelf coral-fringed island, Great Barrier Reef of Australia. Estuarine, Coastal and Shelf Science 65:153-158</w:t>
      </w:r>
    </w:p>
    <w:p w:rsidR="00E07C83" w:rsidRPr="00BA7ADA" w:rsidRDefault="00E07C83" w:rsidP="00E07C83">
      <w:pPr>
        <w:spacing w:after="120"/>
        <w:ind w:left="284" w:hanging="284"/>
        <w:rPr>
          <w:rFonts w:cs="Arial"/>
          <w:szCs w:val="22"/>
        </w:rPr>
      </w:pPr>
      <w:r w:rsidRPr="00BA7ADA">
        <w:rPr>
          <w:rFonts w:cs="Arial"/>
          <w:szCs w:val="22"/>
        </w:rPr>
        <w:t>Wolanski E, Spagnol S (2000) Pollution by Mud of Great Barrier Reef Coastal Waters. Journal of Coastal Research 16: 1151-1156</w:t>
      </w:r>
    </w:p>
    <w:p w:rsidR="0077401E" w:rsidRDefault="00E07C83" w:rsidP="0077401E">
      <w:pPr>
        <w:spacing w:after="120"/>
        <w:ind w:left="284" w:hanging="284"/>
        <w:rPr>
          <w:rFonts w:cs="Arial"/>
          <w:szCs w:val="22"/>
          <w:lang w:val="en-US"/>
        </w:rPr>
      </w:pPr>
      <w:r w:rsidRPr="00E07C83">
        <w:rPr>
          <w:rFonts w:cs="Arial"/>
          <w:szCs w:val="22"/>
          <w:lang w:val="en-US"/>
        </w:rPr>
        <w:t>Wolanski EJ (2007) Estuarine Ecohydrology. Elsevier. 168 p.</w:t>
      </w:r>
    </w:p>
    <w:p w:rsidR="0077401E" w:rsidRPr="0077401E" w:rsidRDefault="0077401E" w:rsidP="0077401E">
      <w:pPr>
        <w:spacing w:after="120"/>
        <w:ind w:left="284" w:hanging="284"/>
        <w:rPr>
          <w:rFonts w:cs="Arial"/>
          <w:szCs w:val="22"/>
          <w:lang w:val="en-US"/>
        </w:rPr>
      </w:pPr>
      <w:r>
        <w:t>Wood SN (2006) Generalized Additive Models: An Introduction with R. Chapman &amp; Hall/CRC</w:t>
      </w:r>
    </w:p>
    <w:p w:rsidR="0077401E" w:rsidRDefault="0077401E" w:rsidP="0077401E">
      <w:pPr>
        <w:spacing w:after="120"/>
        <w:ind w:left="284" w:hanging="284"/>
      </w:pPr>
      <w:r>
        <w:t>Wood SN (2011) Fast stable restricted maximum likelihood and marginal likelihood estimation of semiparametric generalized linear models. Journal of the Royal Statistical Society (B) 73(1):3-36</w:t>
      </w:r>
    </w:p>
    <w:p w:rsidR="007B789C" w:rsidRDefault="007B789C" w:rsidP="007B789C">
      <w:pPr>
        <w:spacing w:after="120"/>
        <w:ind w:left="284" w:hanging="284"/>
      </w:pPr>
      <w:r>
        <w:rPr>
          <w:rFonts w:cs="Arial"/>
          <w:szCs w:val="22"/>
          <w:lang w:val="en-US"/>
        </w:rPr>
        <w:t xml:space="preserve">Wood SN, Bates DM (2000) Mixed effects models in S and S-PLUS. </w:t>
      </w:r>
      <w:r>
        <w:t>Springer-Verlag, New York Team RC (2013) R: A Language and Environment for Statistical Computing.</w:t>
      </w:r>
    </w:p>
    <w:p w:rsidR="00E07C83" w:rsidRPr="00E07C83" w:rsidRDefault="00E07C83" w:rsidP="00E07C83">
      <w:pPr>
        <w:pStyle w:val="Reportrefs"/>
        <w:spacing w:after="120"/>
        <w:ind w:left="284" w:hanging="284"/>
        <w:rPr>
          <w:rFonts w:cs="Arial"/>
          <w:sz w:val="22"/>
          <w:szCs w:val="22"/>
          <w:lang w:eastAsia="en-AU"/>
        </w:rPr>
      </w:pPr>
      <w:r w:rsidRPr="00E07C83">
        <w:rPr>
          <w:rFonts w:cs="Arial"/>
          <w:sz w:val="22"/>
          <w:szCs w:val="22"/>
          <w:lang w:eastAsia="en-AU"/>
        </w:rPr>
        <w:t>Wooldridge S, Done T (2004) Learning to predict large-scale coral bleaching from past events: A Bayesian approach using remotely sensed data, in-situ data, and environmental proxies. Coral Reefs 23:96–108</w:t>
      </w:r>
    </w:p>
    <w:p w:rsidR="00E07C83" w:rsidRPr="00E07C83" w:rsidRDefault="00E07C83" w:rsidP="00E07C83">
      <w:pPr>
        <w:pStyle w:val="Reportrefs"/>
        <w:spacing w:after="120"/>
        <w:ind w:left="284" w:hanging="284"/>
        <w:rPr>
          <w:rFonts w:cs="Arial"/>
          <w:sz w:val="22"/>
          <w:szCs w:val="22"/>
        </w:rPr>
      </w:pPr>
      <w:r w:rsidRPr="00E07C83">
        <w:rPr>
          <w:rFonts w:cs="Arial"/>
          <w:sz w:val="22"/>
          <w:szCs w:val="22"/>
        </w:rPr>
        <w:t>Wooldridge SA (2009) Water quality and coral bleaching thresholds: formalising the linkage for the inshore reefs of the Great Barrier Reef (Australia). Marine Pollution Bulletin 58:745-751</w:t>
      </w:r>
    </w:p>
    <w:p w:rsidR="00E07C83" w:rsidRPr="00E07C83" w:rsidRDefault="00E07C83" w:rsidP="00E07C83">
      <w:pPr>
        <w:spacing w:after="120"/>
        <w:ind w:left="284" w:hanging="284"/>
        <w:rPr>
          <w:rFonts w:cs="Arial"/>
          <w:szCs w:val="22"/>
        </w:rPr>
      </w:pPr>
      <w:r w:rsidRPr="00E07C83">
        <w:rPr>
          <w:rFonts w:cs="Arial"/>
          <w:szCs w:val="22"/>
        </w:rPr>
        <w:t xml:space="preserve">Wright S, Jeffrey S (2006) Pigment Markers for Phytoplankton Production. In: The Handbook of Environmental Chemistry, Volume 2N/2006. Springer, Berlin Heidelberg, p 71-104 </w:t>
      </w:r>
    </w:p>
    <w:p w:rsidR="00E94E33" w:rsidRDefault="00E07C83" w:rsidP="00E07C83">
      <w:pPr>
        <w:pStyle w:val="Reportrefs"/>
        <w:spacing w:after="120"/>
        <w:ind w:left="284" w:hanging="284"/>
        <w:rPr>
          <w:rFonts w:cs="Arial"/>
          <w:sz w:val="22"/>
          <w:szCs w:val="22"/>
        </w:rPr>
      </w:pPr>
      <w:r w:rsidRPr="00E07C83">
        <w:rPr>
          <w:rFonts w:cs="Arial"/>
          <w:sz w:val="22"/>
          <w:szCs w:val="22"/>
        </w:rPr>
        <w:t xml:space="preserve">Yordanova EK, Hohenegger J (2002) Taphonomy of larger Foraminifera: relationships between living individuals and empty tests on flat reef slopes (Sesoko Island, Japan). Facies </w:t>
      </w:r>
      <w:r w:rsidRPr="00E07C83">
        <w:rPr>
          <w:rFonts w:cs="Arial"/>
          <w:bCs/>
          <w:sz w:val="22"/>
          <w:szCs w:val="22"/>
        </w:rPr>
        <w:t>46</w:t>
      </w:r>
      <w:r w:rsidRPr="00E07C83">
        <w:rPr>
          <w:rFonts w:cs="Arial"/>
          <w:sz w:val="22"/>
          <w:szCs w:val="22"/>
        </w:rPr>
        <w:t>:169-204</w:t>
      </w:r>
    </w:p>
    <w:p w:rsidR="00E94E33" w:rsidRDefault="00E94E33">
      <w:pPr>
        <w:rPr>
          <w:rFonts w:cs="Arial"/>
          <w:szCs w:val="22"/>
        </w:rPr>
      </w:pPr>
      <w:r>
        <w:rPr>
          <w:rFonts w:cs="Arial"/>
          <w:szCs w:val="22"/>
        </w:rPr>
        <w:br w:type="page"/>
      </w:r>
    </w:p>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77311">
      <w:pPr>
        <w:pStyle w:val="Heading1"/>
      </w:pPr>
      <w:bookmarkStart w:id="126" w:name="_Toc374701391"/>
      <w:bookmarkStart w:id="127" w:name="_Toc393133586"/>
      <w:r w:rsidRPr="007E2E3B">
        <w:t xml:space="preserve">Appendix </w:t>
      </w:r>
      <w:r>
        <w:t>1</w:t>
      </w:r>
      <w:r w:rsidRPr="007E2E3B">
        <w:t xml:space="preserve">: </w:t>
      </w:r>
      <w:r>
        <w:t>Material and Methods</w:t>
      </w:r>
      <w:bookmarkEnd w:id="126"/>
      <w:bookmarkEnd w:id="127"/>
    </w:p>
    <w:p w:rsidR="00E94E33" w:rsidRDefault="00E94E33" w:rsidP="00E94E33"/>
    <w:p w:rsidR="00E94E33" w:rsidRDefault="00E94E33" w:rsidP="00E94E33">
      <w:r>
        <w:br w:type="page"/>
      </w:r>
    </w:p>
    <w:p w:rsidR="00E94E33" w:rsidRDefault="008773F9" w:rsidP="00E94E33">
      <w:pPr>
        <w:pStyle w:val="Heading2"/>
      </w:pPr>
      <w:bookmarkStart w:id="128" w:name="_Toc393133587"/>
      <w:bookmarkStart w:id="129" w:name="_Toc229069174"/>
      <w:bookmarkStart w:id="130" w:name="_Toc334990242"/>
      <w:r>
        <w:lastRenderedPageBreak/>
        <w:t xml:space="preserve">A1.1 </w:t>
      </w:r>
      <w:r w:rsidR="00E94E33">
        <w:t>Water quality monitoring methods</w:t>
      </w:r>
      <w:bookmarkEnd w:id="128"/>
    </w:p>
    <w:p w:rsidR="00E94E33" w:rsidRDefault="00E94E33" w:rsidP="00E94E33"/>
    <w:p w:rsidR="00E94E33" w:rsidRPr="00B2447A" w:rsidRDefault="008773F9" w:rsidP="00E94E33">
      <w:pPr>
        <w:pStyle w:val="Heading3"/>
      </w:pPr>
      <w:bookmarkStart w:id="131" w:name="_Toc374707560"/>
      <w:bookmarkStart w:id="132" w:name="_Toc393133588"/>
      <w:r>
        <w:t xml:space="preserve">A1.1.1 </w:t>
      </w:r>
      <w:r w:rsidR="00E94E33">
        <w:t>Direct water s</w:t>
      </w:r>
      <w:r w:rsidR="00E94E33" w:rsidRPr="00B2447A">
        <w:t>ample collection, preparation and analyses</w:t>
      </w:r>
      <w:bookmarkEnd w:id="129"/>
      <w:bookmarkEnd w:id="130"/>
      <w:bookmarkEnd w:id="131"/>
      <w:bookmarkEnd w:id="132"/>
    </w:p>
    <w:p w:rsidR="00E94E33" w:rsidRPr="00D66DCB" w:rsidRDefault="00E94E33" w:rsidP="00E94E33">
      <w:pPr>
        <w:rPr>
          <w:rFonts w:eastAsia="MS Mincho"/>
        </w:rPr>
      </w:pPr>
      <w:r w:rsidRPr="00D66DCB">
        <w:rPr>
          <w:rFonts w:eastAsia="MS Mincho"/>
        </w:rPr>
        <w:t xml:space="preserve">At each </w:t>
      </w:r>
      <w:r>
        <w:rPr>
          <w:rFonts w:eastAsia="MS Mincho"/>
        </w:rPr>
        <w:t xml:space="preserve">of the 20 water quality monitoring </w:t>
      </w:r>
      <w:r w:rsidRPr="00D66DCB">
        <w:rPr>
          <w:rFonts w:eastAsia="MS Mincho"/>
        </w:rPr>
        <w:t>location</w:t>
      </w:r>
      <w:r>
        <w:rPr>
          <w:rFonts w:eastAsia="MS Mincho"/>
        </w:rPr>
        <w:t>s (Figure 3, Table 1 in main report text)</w:t>
      </w:r>
      <w:r w:rsidRPr="00D66DCB">
        <w:rPr>
          <w:rFonts w:eastAsia="MS Mincho"/>
        </w:rPr>
        <w:t>, vertical profiles of water temperature and salinity were measured with a Conductivity Temperature Depth profiler (CTD) (Sea</w:t>
      </w:r>
      <w:r>
        <w:rPr>
          <w:rFonts w:eastAsia="MS Mincho"/>
        </w:rPr>
        <w:t>-B</w:t>
      </w:r>
      <w:r w:rsidRPr="00D66DCB">
        <w:rPr>
          <w:rFonts w:eastAsia="MS Mincho"/>
        </w:rPr>
        <w:t xml:space="preserve">ird </w:t>
      </w:r>
      <w:r>
        <w:rPr>
          <w:rFonts w:eastAsia="MS Mincho"/>
        </w:rPr>
        <w:t xml:space="preserve">Electronics </w:t>
      </w:r>
      <w:r w:rsidRPr="00D66DCB">
        <w:rPr>
          <w:rFonts w:eastAsia="MS Mincho"/>
        </w:rPr>
        <w:t>SBE25 or SBE19)</w:t>
      </w:r>
      <w:r>
        <w:rPr>
          <w:rFonts w:eastAsia="MS Mincho"/>
        </w:rPr>
        <w:t xml:space="preserve"> to characterise the water column, e.g. to identify and record any stratification</w:t>
      </w:r>
      <w:r w:rsidRPr="00D66DCB">
        <w:rPr>
          <w:rFonts w:eastAsia="MS Mincho"/>
        </w:rPr>
        <w:t xml:space="preserve">. The CTD was fitted with a fluorometer (WET Labs) and </w:t>
      </w:r>
      <w:r>
        <w:rPr>
          <w:rFonts w:eastAsia="MS Mincho"/>
        </w:rPr>
        <w:t xml:space="preserve">a </w:t>
      </w:r>
      <w:r w:rsidRPr="00D66DCB">
        <w:rPr>
          <w:rFonts w:eastAsia="MS Mincho"/>
        </w:rPr>
        <w:t xml:space="preserve">beam transmissometer (Sea Tech, 25cm, 660nm) for </w:t>
      </w:r>
      <w:r>
        <w:rPr>
          <w:rFonts w:eastAsia="MS Mincho"/>
        </w:rPr>
        <w:t xml:space="preserve">concurrent chlorophyll and </w:t>
      </w:r>
      <w:r w:rsidRPr="00D66DCB">
        <w:rPr>
          <w:rFonts w:eastAsia="MS Mincho"/>
        </w:rPr>
        <w:t>turb</w:t>
      </w:r>
      <w:r>
        <w:rPr>
          <w:rFonts w:eastAsia="MS Mincho"/>
        </w:rPr>
        <w:t>idity measurements</w:t>
      </w:r>
      <w:r w:rsidRPr="00D66DCB">
        <w:rPr>
          <w:rFonts w:eastAsia="MS Mincho"/>
        </w:rPr>
        <w:t xml:space="preserve">. </w:t>
      </w:r>
      <w:r>
        <w:rPr>
          <w:rFonts w:eastAsia="MS Mincho"/>
        </w:rPr>
        <w:t xml:space="preserve">CTD data are not reported here but were used for the interpretation of water sample results. </w:t>
      </w:r>
    </w:p>
    <w:p w:rsidR="00E94E33" w:rsidRPr="00D66DCB" w:rsidRDefault="00E94E33" w:rsidP="00E94E33">
      <w:pPr>
        <w:rPr>
          <w:rFonts w:eastAsia="MS Mincho"/>
        </w:rPr>
      </w:pPr>
    </w:p>
    <w:p w:rsidR="00E94E33" w:rsidRDefault="00E94E33" w:rsidP="00E94E33">
      <w:r w:rsidRPr="005F7201">
        <w:rPr>
          <w:rFonts w:eastAsia="MS Mincho"/>
        </w:rPr>
        <w:t>Immediately following the CTD cast, d</w:t>
      </w:r>
      <w:r w:rsidRPr="00D66DCB">
        <w:t xml:space="preserve">iscrete water samples </w:t>
      </w:r>
      <w:r w:rsidRPr="005F7201">
        <w:rPr>
          <w:rFonts w:cs="Plantin"/>
        </w:rPr>
        <w:t>were</w:t>
      </w:r>
      <w:r w:rsidRPr="00D66DCB">
        <w:t xml:space="preserve"> collected from two </w:t>
      </w:r>
      <w:r>
        <w:t>to</w:t>
      </w:r>
      <w:r w:rsidRPr="00D66DCB">
        <w:t xml:space="preserve"> three depths through the water column with Niskin bottles. Sub-samples taken from the Niskin bottles </w:t>
      </w:r>
      <w:r w:rsidRPr="005F7201">
        <w:rPr>
          <w:rFonts w:cs="Plantin"/>
        </w:rPr>
        <w:t>were</w:t>
      </w:r>
      <w:r w:rsidRPr="00D66DCB">
        <w:t xml:space="preserve"> analysed for </w:t>
      </w:r>
      <w:r>
        <w:t xml:space="preserve">the following species of </w:t>
      </w:r>
      <w:r w:rsidRPr="00D66DCB">
        <w:t xml:space="preserve">dissolved </w:t>
      </w:r>
      <w:r>
        <w:t xml:space="preserve">and particulate </w:t>
      </w:r>
      <w:r w:rsidRPr="00D66DCB">
        <w:t>nutrients and carbon</w:t>
      </w:r>
      <w:r>
        <w:t xml:space="preserve">: </w:t>
      </w:r>
    </w:p>
    <w:p w:rsidR="00E94E33" w:rsidRDefault="00E94E33" w:rsidP="00E94E33"/>
    <w:p w:rsidR="00E94E33" w:rsidRPr="00670DB5" w:rsidRDefault="00E94E33" w:rsidP="00E94E33">
      <w:pPr>
        <w:pStyle w:val="ListParagraph"/>
        <w:numPr>
          <w:ilvl w:val="0"/>
          <w:numId w:val="22"/>
        </w:numPr>
        <w:rPr>
          <w:rFonts w:cs="Arial"/>
        </w:rPr>
      </w:pPr>
      <w:r w:rsidRPr="00670DB5">
        <w:rPr>
          <w:rFonts w:cs="Arial"/>
        </w:rPr>
        <w:t>ammonium= NH</w:t>
      </w:r>
      <w:r w:rsidRPr="00670DB5">
        <w:rPr>
          <w:rFonts w:cs="Arial"/>
          <w:vertAlign w:val="subscript"/>
        </w:rPr>
        <w:t>4</w:t>
      </w:r>
      <w:r w:rsidRPr="00670DB5">
        <w:rPr>
          <w:rFonts w:cs="Arial"/>
        </w:rPr>
        <w:t xml:space="preserve">, </w:t>
      </w:r>
    </w:p>
    <w:p w:rsidR="00E94E33" w:rsidRPr="00670DB5" w:rsidRDefault="00E94E33" w:rsidP="00E94E33">
      <w:pPr>
        <w:pStyle w:val="ListParagraph"/>
        <w:numPr>
          <w:ilvl w:val="0"/>
          <w:numId w:val="22"/>
        </w:numPr>
        <w:rPr>
          <w:rFonts w:cs="Arial"/>
        </w:rPr>
      </w:pPr>
      <w:r w:rsidRPr="00670DB5">
        <w:rPr>
          <w:rFonts w:cs="Arial"/>
        </w:rPr>
        <w:t>nitrite= NO</w:t>
      </w:r>
      <w:r w:rsidRPr="00670DB5">
        <w:rPr>
          <w:rFonts w:cs="Arial"/>
          <w:vertAlign w:val="subscript"/>
        </w:rPr>
        <w:t>2</w:t>
      </w:r>
      <w:r w:rsidRPr="00670DB5">
        <w:rPr>
          <w:rFonts w:cs="Arial"/>
        </w:rPr>
        <w:t xml:space="preserve">, </w:t>
      </w:r>
    </w:p>
    <w:p w:rsidR="00E94E33" w:rsidRPr="00670DB5" w:rsidRDefault="00E94E33" w:rsidP="00E94E33">
      <w:pPr>
        <w:pStyle w:val="ListParagraph"/>
        <w:numPr>
          <w:ilvl w:val="0"/>
          <w:numId w:val="22"/>
        </w:numPr>
        <w:rPr>
          <w:rFonts w:cs="Arial"/>
        </w:rPr>
      </w:pPr>
      <w:r w:rsidRPr="00670DB5">
        <w:rPr>
          <w:rFonts w:cs="Arial"/>
        </w:rPr>
        <w:t>nitrate= NO</w:t>
      </w:r>
      <w:r w:rsidRPr="00670DB5">
        <w:rPr>
          <w:rFonts w:cs="Arial"/>
          <w:vertAlign w:val="subscript"/>
        </w:rPr>
        <w:t>3</w:t>
      </w:r>
      <w:r w:rsidRPr="00670DB5">
        <w:rPr>
          <w:rFonts w:cs="Arial"/>
        </w:rPr>
        <w:t xml:space="preserve">, </w:t>
      </w:r>
    </w:p>
    <w:p w:rsidR="00E94E33" w:rsidRPr="00670DB5" w:rsidRDefault="00E94E33" w:rsidP="00E94E33">
      <w:pPr>
        <w:pStyle w:val="ListParagraph"/>
        <w:numPr>
          <w:ilvl w:val="0"/>
          <w:numId w:val="22"/>
        </w:numPr>
        <w:rPr>
          <w:rFonts w:cs="Arial"/>
        </w:rPr>
      </w:pPr>
      <w:r w:rsidRPr="00670DB5">
        <w:rPr>
          <w:rFonts w:cs="Arial"/>
        </w:rPr>
        <w:t>phosphate/filterable reactive phosphorus= PO</w:t>
      </w:r>
      <w:r w:rsidRPr="00670DB5">
        <w:rPr>
          <w:rFonts w:cs="Arial"/>
          <w:vertAlign w:val="subscript"/>
        </w:rPr>
        <w:t>4</w:t>
      </w:r>
      <w:r w:rsidRPr="00670DB5">
        <w:rPr>
          <w:rFonts w:cs="Arial"/>
        </w:rPr>
        <w:t xml:space="preserve">, </w:t>
      </w:r>
    </w:p>
    <w:p w:rsidR="00E94E33" w:rsidRPr="00670DB5" w:rsidRDefault="00E94E33" w:rsidP="00E94E33">
      <w:pPr>
        <w:pStyle w:val="ListParagraph"/>
        <w:numPr>
          <w:ilvl w:val="0"/>
          <w:numId w:val="22"/>
        </w:numPr>
        <w:rPr>
          <w:rFonts w:cs="Arial"/>
        </w:rPr>
      </w:pPr>
      <w:r w:rsidRPr="00670DB5">
        <w:rPr>
          <w:rFonts w:cs="Arial"/>
        </w:rPr>
        <w:t>silicate/filterable reactive silicon= Si(OH)</w:t>
      </w:r>
      <w:r w:rsidRPr="00670DB5">
        <w:rPr>
          <w:rFonts w:cs="Arial"/>
          <w:vertAlign w:val="subscript"/>
        </w:rPr>
        <w:t>4</w:t>
      </w:r>
      <w:r w:rsidRPr="00670DB5">
        <w:rPr>
          <w:rFonts w:cs="Arial"/>
        </w:rPr>
        <w:t xml:space="preserve">), </w:t>
      </w:r>
    </w:p>
    <w:p w:rsidR="00E94E33" w:rsidRPr="00670DB5" w:rsidRDefault="00E94E33" w:rsidP="00E94E33">
      <w:pPr>
        <w:pStyle w:val="ListParagraph"/>
        <w:numPr>
          <w:ilvl w:val="0"/>
          <w:numId w:val="22"/>
        </w:numPr>
        <w:rPr>
          <w:rFonts w:cs="Arial"/>
        </w:rPr>
      </w:pPr>
      <w:r w:rsidRPr="00670DB5">
        <w:rPr>
          <w:rFonts w:cs="Arial"/>
        </w:rPr>
        <w:t xml:space="preserve">Total dissolved nitrogen= TDN, </w:t>
      </w:r>
    </w:p>
    <w:p w:rsidR="00E94E33" w:rsidRPr="00670DB5" w:rsidRDefault="00E94E33" w:rsidP="00E94E33">
      <w:pPr>
        <w:pStyle w:val="ListParagraph"/>
        <w:numPr>
          <w:ilvl w:val="0"/>
          <w:numId w:val="22"/>
        </w:numPr>
        <w:rPr>
          <w:rFonts w:cs="Arial"/>
        </w:rPr>
      </w:pPr>
      <w:r w:rsidRPr="00670DB5">
        <w:rPr>
          <w:rFonts w:cs="Arial"/>
        </w:rPr>
        <w:t xml:space="preserve">Total dissolved phosphorus= TDP, </w:t>
      </w:r>
    </w:p>
    <w:p w:rsidR="00E94E33" w:rsidRPr="00670DB5" w:rsidRDefault="00E94E33" w:rsidP="00E94E33">
      <w:pPr>
        <w:pStyle w:val="ListParagraph"/>
        <w:numPr>
          <w:ilvl w:val="0"/>
          <w:numId w:val="22"/>
        </w:numPr>
        <w:rPr>
          <w:rFonts w:cs="Arial"/>
        </w:rPr>
      </w:pPr>
      <w:r w:rsidRPr="00670DB5">
        <w:rPr>
          <w:rFonts w:cs="Arial"/>
        </w:rPr>
        <w:t xml:space="preserve">dissolved organic carbon= DOC), </w:t>
      </w:r>
    </w:p>
    <w:p w:rsidR="00E94E33" w:rsidRPr="00670DB5" w:rsidRDefault="00E94E33" w:rsidP="00E94E33">
      <w:pPr>
        <w:pStyle w:val="ListParagraph"/>
        <w:numPr>
          <w:ilvl w:val="0"/>
          <w:numId w:val="22"/>
        </w:numPr>
        <w:rPr>
          <w:rFonts w:cs="Arial"/>
        </w:rPr>
      </w:pPr>
      <w:r w:rsidRPr="00670DB5">
        <w:rPr>
          <w:rFonts w:cs="Arial"/>
        </w:rPr>
        <w:t>particulate organic nitrogen= PN,</w:t>
      </w:r>
    </w:p>
    <w:p w:rsidR="00E94E33" w:rsidRPr="00670DB5" w:rsidRDefault="00E94E33" w:rsidP="00E94E33">
      <w:pPr>
        <w:pStyle w:val="ListParagraph"/>
        <w:numPr>
          <w:ilvl w:val="0"/>
          <w:numId w:val="22"/>
        </w:numPr>
        <w:rPr>
          <w:rFonts w:cs="Arial"/>
        </w:rPr>
      </w:pPr>
      <w:r w:rsidRPr="00670DB5">
        <w:rPr>
          <w:rFonts w:cs="Arial"/>
        </w:rPr>
        <w:t>particulate phosphorus= PP,</w:t>
      </w:r>
    </w:p>
    <w:p w:rsidR="00E94E33" w:rsidRPr="00670DB5" w:rsidRDefault="00E94E33" w:rsidP="00E94E33">
      <w:pPr>
        <w:pStyle w:val="ListParagraph"/>
        <w:numPr>
          <w:ilvl w:val="0"/>
          <w:numId w:val="22"/>
        </w:numPr>
        <w:rPr>
          <w:rFonts w:cs="Arial"/>
        </w:rPr>
      </w:pPr>
      <w:r w:rsidRPr="00670DB5">
        <w:rPr>
          <w:rFonts w:cs="Arial"/>
        </w:rPr>
        <w:t xml:space="preserve">particulate organic carbon= POC. </w:t>
      </w:r>
    </w:p>
    <w:p w:rsidR="00E94E33" w:rsidRDefault="00E94E33" w:rsidP="00E94E33">
      <w:pPr>
        <w:rPr>
          <w:i/>
        </w:rPr>
      </w:pPr>
    </w:p>
    <w:p w:rsidR="00E94E33" w:rsidRPr="008759A1" w:rsidRDefault="00E94E33" w:rsidP="00E94E33">
      <w:pPr>
        <w:rPr>
          <w:i/>
        </w:rPr>
      </w:pPr>
      <w:r w:rsidRPr="008759A1">
        <w:rPr>
          <w:i/>
        </w:rPr>
        <w:t xml:space="preserve">(note that +/- signs identifying the charge </w:t>
      </w:r>
      <w:r>
        <w:rPr>
          <w:i/>
        </w:rPr>
        <w:t>o</w:t>
      </w:r>
      <w:r w:rsidRPr="008759A1">
        <w:rPr>
          <w:i/>
        </w:rPr>
        <w:t>f the nutrient ions were omitted for brevity).</w:t>
      </w:r>
    </w:p>
    <w:p w:rsidR="00E94E33" w:rsidRDefault="00E94E33" w:rsidP="00E94E33"/>
    <w:p w:rsidR="00E94E33" w:rsidRPr="00D66DCB" w:rsidRDefault="00E94E33" w:rsidP="00E94E33">
      <w:r w:rsidRPr="00D66DCB">
        <w:t xml:space="preserve">Subsamples </w:t>
      </w:r>
      <w:r w:rsidRPr="00D66DCB">
        <w:rPr>
          <w:rFonts w:cs="Plantin"/>
        </w:rPr>
        <w:t>were</w:t>
      </w:r>
      <w:r w:rsidRPr="00D66DCB">
        <w:t xml:space="preserve"> also taken for </w:t>
      </w:r>
      <w:r>
        <w:t xml:space="preserve">analyses of </w:t>
      </w:r>
      <w:r w:rsidRPr="00D66DCB">
        <w:t xml:space="preserve">suspended solids (SS) and chlorophyll </w:t>
      </w:r>
      <w:r w:rsidRPr="00D412DF">
        <w:rPr>
          <w:i/>
        </w:rPr>
        <w:t>a</w:t>
      </w:r>
      <w:r w:rsidRPr="00D66DCB">
        <w:t xml:space="preserve"> </w:t>
      </w:r>
      <w:r>
        <w:t xml:space="preserve">and for </w:t>
      </w:r>
      <w:r w:rsidRPr="00D66DCB">
        <w:t>laboratory salinity measurements using a Portasal Model 84</w:t>
      </w:r>
      <w:r>
        <w:t>10A Salinometer</w:t>
      </w:r>
      <w:r w:rsidRPr="00D66DCB">
        <w:t xml:space="preserve">. Temperatures </w:t>
      </w:r>
      <w:r w:rsidRPr="00D66DCB">
        <w:rPr>
          <w:rFonts w:cs="Plantin"/>
        </w:rPr>
        <w:t>were</w:t>
      </w:r>
      <w:r w:rsidRPr="00D66DCB">
        <w:t xml:space="preserve"> measured with reversing thermometers from at least 2 depths.  </w:t>
      </w:r>
    </w:p>
    <w:p w:rsidR="00E94E33" w:rsidRPr="00D66DCB" w:rsidRDefault="00E94E33" w:rsidP="00E94E33">
      <w:pPr>
        <w:autoSpaceDE w:val="0"/>
        <w:autoSpaceDN w:val="0"/>
        <w:adjustRightInd w:val="0"/>
        <w:rPr>
          <w:rFonts w:cs="Plantin"/>
        </w:rPr>
      </w:pPr>
    </w:p>
    <w:p w:rsidR="00E94E33" w:rsidRPr="00D66DCB" w:rsidRDefault="00E94E33" w:rsidP="00E94E33">
      <w:pPr>
        <w:autoSpaceDE w:val="0"/>
        <w:autoSpaceDN w:val="0"/>
        <w:adjustRightInd w:val="0"/>
        <w:rPr>
          <w:rFonts w:cs="Plantin"/>
        </w:rPr>
      </w:pPr>
      <w:r w:rsidRPr="00D66DCB">
        <w:rPr>
          <w:rFonts w:cs="Plantin"/>
        </w:rPr>
        <w:t>In addition to the ship-based sampling, water samples were</w:t>
      </w:r>
      <w:r w:rsidRPr="00D66DCB">
        <w:t xml:space="preserve"> </w:t>
      </w:r>
      <w:r w:rsidRPr="00D66DCB">
        <w:rPr>
          <w:rFonts w:cs="Plantin"/>
        </w:rPr>
        <w:t xml:space="preserve">collected by diver-operated Niskin bottle sampling, i) close to the autonomous water quality instruments (see below) and ii) within the adjacent reef boundary layer. These </w:t>
      </w:r>
      <w:r>
        <w:rPr>
          <w:rFonts w:cs="Plantin"/>
        </w:rPr>
        <w:t xml:space="preserve">water </w:t>
      </w:r>
      <w:r w:rsidRPr="00D66DCB">
        <w:rPr>
          <w:rFonts w:cs="Plantin"/>
        </w:rPr>
        <w:t>samples were</w:t>
      </w:r>
      <w:r w:rsidRPr="00D66DCB">
        <w:t xml:space="preserve"> </w:t>
      </w:r>
      <w:r w:rsidRPr="00D66DCB">
        <w:rPr>
          <w:rFonts w:cs="Plantin"/>
        </w:rPr>
        <w:t>processed in the same way as the ship-based samples.</w:t>
      </w:r>
    </w:p>
    <w:p w:rsidR="00E94E33" w:rsidRPr="00D66DCB" w:rsidRDefault="00E94E33" w:rsidP="00E94E33">
      <w:pPr>
        <w:autoSpaceDE w:val="0"/>
        <w:autoSpaceDN w:val="0"/>
        <w:adjustRightInd w:val="0"/>
        <w:rPr>
          <w:rFonts w:cs="Plantin"/>
        </w:rPr>
      </w:pPr>
    </w:p>
    <w:p w:rsidR="00E94E33" w:rsidRPr="00D66DCB" w:rsidRDefault="00E94E33" w:rsidP="00E94E33">
      <w:pPr>
        <w:autoSpaceDE w:val="0"/>
        <w:autoSpaceDN w:val="0"/>
        <w:adjustRightInd w:val="0"/>
      </w:pPr>
      <w:r w:rsidRPr="00D66DCB">
        <w:rPr>
          <w:rFonts w:cs="Plantin"/>
        </w:rPr>
        <w:t>The sub-samples for dissolved nutrients were</w:t>
      </w:r>
      <w:r w:rsidRPr="00D66DCB">
        <w:t xml:space="preserve"> </w:t>
      </w:r>
      <w:r w:rsidRPr="00D66DCB">
        <w:rPr>
          <w:rFonts w:cs="Plantin"/>
        </w:rPr>
        <w:t>imm</w:t>
      </w:r>
      <w:r>
        <w:rPr>
          <w:rFonts w:cs="Plantin"/>
        </w:rPr>
        <w:t>ediately hand-filtered through a 0.45-</w:t>
      </w:r>
      <w:r w:rsidRPr="00D66DCB">
        <w:t>µ</w:t>
      </w:r>
      <w:r w:rsidRPr="00D66DCB">
        <w:rPr>
          <w:rFonts w:cs="Plantin"/>
        </w:rPr>
        <w:t xml:space="preserve">m filter cartridge (Sartorius Mini Sart N) into acid-washed </w:t>
      </w:r>
      <w:r>
        <w:rPr>
          <w:rFonts w:cs="Plantin"/>
        </w:rPr>
        <w:t xml:space="preserve">(10% HCl) </w:t>
      </w:r>
      <w:r w:rsidRPr="00D66DCB">
        <w:rPr>
          <w:rFonts w:cs="Plantin"/>
        </w:rPr>
        <w:t>screw-cap plastic test tubes and stored frozen (</w:t>
      </w:r>
      <w:r w:rsidRPr="00D66DCB">
        <w:rPr>
          <w:rFonts w:cs="PiOne"/>
        </w:rPr>
        <w:t>-</w:t>
      </w:r>
      <w:r w:rsidRPr="00D66DCB">
        <w:rPr>
          <w:rFonts w:cs="Plantin"/>
        </w:rPr>
        <w:t>18</w:t>
      </w:r>
      <w:r w:rsidRPr="00D66DCB">
        <w:t>º</w:t>
      </w:r>
      <w:r w:rsidRPr="00D66DCB">
        <w:rPr>
          <w:rFonts w:cs="Plantin"/>
        </w:rPr>
        <w:t xml:space="preserve">C) until later analysis ashore. </w:t>
      </w:r>
      <w:r>
        <w:rPr>
          <w:rFonts w:cs="Plantin"/>
        </w:rPr>
        <w:t xml:space="preserve">Separate </w:t>
      </w:r>
      <w:r w:rsidRPr="00D66DCB">
        <w:rPr>
          <w:rFonts w:cs="Plantin"/>
        </w:rPr>
        <w:t xml:space="preserve">samples </w:t>
      </w:r>
      <w:r>
        <w:rPr>
          <w:rFonts w:cs="Plantin"/>
        </w:rPr>
        <w:t xml:space="preserve">for </w:t>
      </w:r>
      <w:r w:rsidRPr="00D66DCB">
        <w:rPr>
          <w:rFonts w:cs="Plantin"/>
        </w:rPr>
        <w:t xml:space="preserve">DOC </w:t>
      </w:r>
      <w:r>
        <w:rPr>
          <w:rFonts w:cs="Plantin"/>
        </w:rPr>
        <w:t>analysis were filtered,</w:t>
      </w:r>
      <w:r w:rsidRPr="00D66DCB">
        <w:t xml:space="preserve"> acidified with 100 </w:t>
      </w:r>
      <w:r w:rsidRPr="00D66DCB">
        <w:rPr>
          <w:rFonts w:cs="Arial"/>
        </w:rPr>
        <w:t>μ</w:t>
      </w:r>
      <w:r>
        <w:t>L</w:t>
      </w:r>
      <w:r w:rsidRPr="00D66DCB">
        <w:t xml:space="preserve"> of AR-grade HCl and stored at 4ºC until analysis.  </w:t>
      </w:r>
      <w:r>
        <w:t xml:space="preserve">Separate sub-samples for </w:t>
      </w:r>
      <w:r w:rsidRPr="00D66DCB">
        <w:t>Si(OH)</w:t>
      </w:r>
      <w:r w:rsidRPr="00D66DCB">
        <w:rPr>
          <w:vertAlign w:val="subscript"/>
        </w:rPr>
        <w:t>4</w:t>
      </w:r>
      <w:r>
        <w:t xml:space="preserve"> were </w:t>
      </w:r>
      <w:r>
        <w:rPr>
          <w:rFonts w:cs="Plantin"/>
        </w:rPr>
        <w:t xml:space="preserve">filtered and stored at room temperature </w:t>
      </w:r>
      <w:r w:rsidRPr="00D66DCB">
        <w:t>until analysis</w:t>
      </w:r>
      <w:r>
        <w:rPr>
          <w:rFonts w:cs="Plantin"/>
        </w:rPr>
        <w:t>.</w:t>
      </w:r>
    </w:p>
    <w:p w:rsidR="00E94E33" w:rsidRPr="00D66DCB" w:rsidRDefault="00E94E33" w:rsidP="00E94E33">
      <w:pPr>
        <w:autoSpaceDE w:val="0"/>
        <w:autoSpaceDN w:val="0"/>
        <w:adjustRightInd w:val="0"/>
      </w:pPr>
    </w:p>
    <w:p w:rsidR="00E94E33" w:rsidRPr="00D66DCB" w:rsidRDefault="00E94E33" w:rsidP="00E94E33">
      <w:pPr>
        <w:autoSpaceDE w:val="0"/>
        <w:autoSpaceDN w:val="0"/>
        <w:adjustRightInd w:val="0"/>
      </w:pPr>
      <w:r w:rsidRPr="00D66DCB">
        <w:t>Inorganic dissolved nutrients (NH</w:t>
      </w:r>
      <w:r w:rsidRPr="00D66DCB">
        <w:rPr>
          <w:vertAlign w:val="subscript"/>
        </w:rPr>
        <w:t>4</w:t>
      </w:r>
      <w:r w:rsidRPr="00D66DCB">
        <w:t>, NO</w:t>
      </w:r>
      <w:r w:rsidRPr="00D66DCB">
        <w:rPr>
          <w:vertAlign w:val="subscript"/>
        </w:rPr>
        <w:t>2</w:t>
      </w:r>
      <w:r w:rsidRPr="00D66DCB">
        <w:t>, NO</w:t>
      </w:r>
      <w:r w:rsidRPr="00D66DCB">
        <w:rPr>
          <w:vertAlign w:val="subscript"/>
        </w:rPr>
        <w:t>3</w:t>
      </w:r>
      <w:r w:rsidRPr="00D66DCB">
        <w:t>, PO</w:t>
      </w:r>
      <w:r w:rsidRPr="00D66DCB">
        <w:rPr>
          <w:vertAlign w:val="subscript"/>
        </w:rPr>
        <w:t>4</w:t>
      </w:r>
      <w:r w:rsidRPr="00D66DCB">
        <w:t>, Si(OH)</w:t>
      </w:r>
      <w:r w:rsidRPr="00D66DCB">
        <w:rPr>
          <w:vertAlign w:val="subscript"/>
        </w:rPr>
        <w:t>4</w:t>
      </w:r>
      <w:r w:rsidRPr="00D66DCB">
        <w:t xml:space="preserve">) concentrations </w:t>
      </w:r>
      <w:r w:rsidRPr="00D66DCB">
        <w:rPr>
          <w:rFonts w:cs="Plantin"/>
        </w:rPr>
        <w:t>were</w:t>
      </w:r>
      <w:r w:rsidRPr="00D66DCB">
        <w:t xml:space="preserve"> determined by standard wet chemical methods (Ryle </w:t>
      </w:r>
      <w:r w:rsidRPr="00BB5923">
        <w:rPr>
          <w:i/>
        </w:rPr>
        <w:t>et al.</w:t>
      </w:r>
      <w:r w:rsidRPr="00D66DCB">
        <w:t xml:space="preserve"> 1981) implemented on a segmented</w:t>
      </w:r>
      <w:r>
        <w:t xml:space="preserve"> flow analyser (Anon.</w:t>
      </w:r>
      <w:r w:rsidRPr="00D66DCB">
        <w:t xml:space="preserve"> 1997) after return to the AIMS laboratories</w:t>
      </w:r>
      <w:r>
        <w:t xml:space="preserve">. </w:t>
      </w:r>
      <w:r w:rsidRPr="00D66DCB">
        <w:t>NO</w:t>
      </w:r>
      <w:r w:rsidRPr="00D66DCB">
        <w:rPr>
          <w:vertAlign w:val="subscript"/>
        </w:rPr>
        <w:t>2</w:t>
      </w:r>
      <w:r>
        <w:t xml:space="preserve"> + </w:t>
      </w:r>
      <w:r w:rsidRPr="00D66DCB">
        <w:t>NO</w:t>
      </w:r>
      <w:r w:rsidRPr="00D66DCB">
        <w:rPr>
          <w:vertAlign w:val="subscript"/>
        </w:rPr>
        <w:t>3</w:t>
      </w:r>
      <w:r w:rsidRPr="00D66DCB">
        <w:t xml:space="preserve">, </w:t>
      </w:r>
      <w:r>
        <w:t xml:space="preserve">is reported as NOx (oxidised nitrogen). </w:t>
      </w:r>
      <w:r w:rsidRPr="00D66DCB">
        <w:t xml:space="preserve">Analyses of total dissolved nutrients (TDN and TDP) </w:t>
      </w:r>
      <w:r w:rsidRPr="00D66DCB">
        <w:rPr>
          <w:rFonts w:cs="Plantin"/>
        </w:rPr>
        <w:t>were</w:t>
      </w:r>
      <w:r w:rsidRPr="00D66DCB">
        <w:t xml:space="preserve"> carried </w:t>
      </w:r>
      <w:r>
        <w:t xml:space="preserve">out </w:t>
      </w:r>
      <w:r w:rsidRPr="00D66DCB">
        <w:t>using persulphate digestion of w</w:t>
      </w:r>
      <w:r>
        <w:t>ater samples (Valderrama 1981</w:t>
      </w:r>
      <w:r w:rsidRPr="00D66DCB">
        <w:t>), which are then analysed for inorganic nutrients, as above.</w:t>
      </w:r>
      <w:r>
        <w:t xml:space="preserve"> </w:t>
      </w:r>
      <w:r w:rsidRPr="00D66DCB">
        <w:t xml:space="preserve"> </w:t>
      </w:r>
    </w:p>
    <w:p w:rsidR="00E94E33" w:rsidRPr="00D66DCB" w:rsidRDefault="00E94E33" w:rsidP="00E94E33">
      <w:pPr>
        <w:autoSpaceDE w:val="0"/>
        <w:autoSpaceDN w:val="0"/>
        <w:adjustRightInd w:val="0"/>
      </w:pPr>
    </w:p>
    <w:p w:rsidR="00E94E33" w:rsidRPr="00D66DCB" w:rsidRDefault="00E94E33" w:rsidP="00E94E33">
      <w:pPr>
        <w:autoSpaceDE w:val="0"/>
        <w:autoSpaceDN w:val="0"/>
        <w:adjustRightInd w:val="0"/>
      </w:pPr>
      <w:r w:rsidRPr="00D66DCB">
        <w:rPr>
          <w:rFonts w:cs="Plantin"/>
        </w:rPr>
        <w:t>To avoid potential contamination during transport and storage, analysis of ammonium concentrations in triplicate subsamples per Niskin bottle were</w:t>
      </w:r>
      <w:r w:rsidRPr="00D66DCB">
        <w:t xml:space="preserve"> </w:t>
      </w:r>
      <w:r w:rsidRPr="00D66DCB">
        <w:rPr>
          <w:rFonts w:cs="Plantin"/>
        </w:rPr>
        <w:t xml:space="preserve">also immediately carried out on </w:t>
      </w:r>
      <w:r w:rsidRPr="00D66DCB">
        <w:rPr>
          <w:rFonts w:cs="Plantin"/>
        </w:rPr>
        <w:lastRenderedPageBreak/>
        <w:t>board the vessel using a fluorometric method base</w:t>
      </w:r>
      <w:r>
        <w:rPr>
          <w:rFonts w:cs="Plantin"/>
        </w:rPr>
        <w:t xml:space="preserve">d </w:t>
      </w:r>
      <w:r w:rsidRPr="00D66DCB">
        <w:rPr>
          <w:rFonts w:cs="Plantin"/>
        </w:rPr>
        <w:t xml:space="preserve">on the reaction of ortho-phthal-dialdehyde </w:t>
      </w:r>
      <w:r>
        <w:rPr>
          <w:rFonts w:cs="Plantin"/>
        </w:rPr>
        <w:t xml:space="preserve">(OPA) </w:t>
      </w:r>
      <w:r w:rsidRPr="00D66DCB">
        <w:rPr>
          <w:rFonts w:cs="Plantin"/>
        </w:rPr>
        <w:t xml:space="preserve">with ammonium (Holmes </w:t>
      </w:r>
      <w:r w:rsidRPr="00BB5923">
        <w:rPr>
          <w:rFonts w:cs="Plantin"/>
          <w:i/>
        </w:rPr>
        <w:t>et al.</w:t>
      </w:r>
      <w:r w:rsidRPr="00D66DCB">
        <w:rPr>
          <w:rFonts w:cs="Plantin"/>
        </w:rPr>
        <w:t xml:space="preserve"> 1999). These samples were</w:t>
      </w:r>
      <w:r w:rsidRPr="00D66DCB">
        <w:t xml:space="preserve"> </w:t>
      </w:r>
      <w:r w:rsidRPr="00D66DCB">
        <w:rPr>
          <w:rFonts w:cs="Plantin"/>
        </w:rPr>
        <w:t>analysed on fresh unfiltered seawater samples us</w:t>
      </w:r>
      <w:r>
        <w:rPr>
          <w:rFonts w:cs="Plantin"/>
        </w:rPr>
        <w:t>ing specially cleaned glassware;</w:t>
      </w:r>
      <w:r w:rsidRPr="00D66DCB">
        <w:rPr>
          <w:rFonts w:cs="Plantin"/>
        </w:rPr>
        <w:t xml:space="preserve"> AIMS experience shows that the risk of contaminating ammonium samples by filtration, transport and storage is high.</w:t>
      </w:r>
      <w:r w:rsidRPr="00D66DCB">
        <w:t xml:space="preserve"> If available, the NH</w:t>
      </w:r>
      <w:r w:rsidRPr="00D66DCB">
        <w:rPr>
          <w:vertAlign w:val="subscript"/>
        </w:rPr>
        <w:t>4</w:t>
      </w:r>
      <w:r w:rsidRPr="00D66DCB">
        <w:t xml:space="preserve"> values measured at sea were </w:t>
      </w:r>
      <w:r>
        <w:t>used for the calculation of DIN</w:t>
      </w:r>
      <w:r w:rsidRPr="00D66DCB">
        <w:t>.</w:t>
      </w:r>
    </w:p>
    <w:p w:rsidR="00E94E33" w:rsidRPr="00D66DCB" w:rsidRDefault="00E94E33" w:rsidP="00E94E33">
      <w:pPr>
        <w:autoSpaceDE w:val="0"/>
        <w:autoSpaceDN w:val="0"/>
        <w:adjustRightInd w:val="0"/>
        <w:rPr>
          <w:rFonts w:cs="Plantin"/>
        </w:rPr>
      </w:pPr>
    </w:p>
    <w:p w:rsidR="00E94E33" w:rsidRPr="00D66DCB" w:rsidRDefault="00E94E33" w:rsidP="00E94E33">
      <w:pPr>
        <w:autoSpaceDE w:val="0"/>
        <w:autoSpaceDN w:val="0"/>
        <w:adjustRightInd w:val="0"/>
      </w:pPr>
      <w:r w:rsidRPr="00D66DCB">
        <w:rPr>
          <w:rFonts w:eastAsia="MS Mincho"/>
        </w:rPr>
        <w:t>Dissolved organic carbon (DOC) concentrations were measured by high temperature combustion (680ºC) using a Shimadzu TOC-5000A carbon analyser.</w:t>
      </w:r>
      <w:r w:rsidRPr="00D66DCB">
        <w:t xml:space="preserve"> Prior to analysis, CO</w:t>
      </w:r>
      <w:r w:rsidRPr="00D66DCB">
        <w:rPr>
          <w:vertAlign w:val="subscript"/>
        </w:rPr>
        <w:t>2</w:t>
      </w:r>
      <w:r w:rsidRPr="00D66DCB">
        <w:t xml:space="preserve"> remaining in the </w:t>
      </w:r>
      <w:r>
        <w:t xml:space="preserve">acidified </w:t>
      </w:r>
      <w:r w:rsidRPr="00D66DCB">
        <w:t xml:space="preserve">sample water </w:t>
      </w:r>
      <w:r>
        <w:t>was</w:t>
      </w:r>
      <w:r w:rsidRPr="00D66DCB">
        <w:t xml:space="preserve"> removed by sparging with O</w:t>
      </w:r>
      <w:r w:rsidRPr="00D66DCB">
        <w:rPr>
          <w:vertAlign w:val="subscript"/>
        </w:rPr>
        <w:t>2</w:t>
      </w:r>
      <w:r>
        <w:t xml:space="preserve"> carrier gas</w:t>
      </w:r>
      <w:r w:rsidRPr="00D66DCB">
        <w:t xml:space="preserve">. </w:t>
      </w:r>
    </w:p>
    <w:p w:rsidR="00E94E33" w:rsidRPr="00D66DCB" w:rsidRDefault="00E94E33" w:rsidP="00E94E33"/>
    <w:p w:rsidR="00E94E33" w:rsidRPr="00D66DCB" w:rsidRDefault="00E94E33" w:rsidP="00E94E33">
      <w:pPr>
        <w:autoSpaceDE w:val="0"/>
        <w:autoSpaceDN w:val="0"/>
        <w:adjustRightInd w:val="0"/>
        <w:rPr>
          <w:rFonts w:cs="Plantin"/>
        </w:rPr>
      </w:pPr>
      <w:r w:rsidRPr="00D66DCB">
        <w:rPr>
          <w:rFonts w:cs="Plantin"/>
        </w:rPr>
        <w:t xml:space="preserve">The sub-samples for particulate nutrients and </w:t>
      </w:r>
      <w:r>
        <w:rPr>
          <w:rFonts w:cs="Plantin"/>
        </w:rPr>
        <w:t xml:space="preserve">chlorophyll </w:t>
      </w:r>
      <w:r w:rsidRPr="00D412DF">
        <w:rPr>
          <w:rFonts w:cs="Plantin"/>
          <w:i/>
        </w:rPr>
        <w:t>a</w:t>
      </w:r>
      <w:r>
        <w:rPr>
          <w:rFonts w:cs="Plantin"/>
        </w:rPr>
        <w:t xml:space="preserve"> determinations</w:t>
      </w:r>
      <w:r w:rsidRPr="00D66DCB">
        <w:rPr>
          <w:rFonts w:cs="Plantin"/>
        </w:rPr>
        <w:t xml:space="preserve"> were</w:t>
      </w:r>
      <w:r w:rsidRPr="00D66DCB">
        <w:t xml:space="preserve"> </w:t>
      </w:r>
      <w:r w:rsidRPr="00D66DCB">
        <w:rPr>
          <w:rFonts w:cs="Plantin"/>
        </w:rPr>
        <w:t>c</w:t>
      </w:r>
      <w:r>
        <w:rPr>
          <w:rFonts w:cs="Plantin"/>
        </w:rPr>
        <w:t>ollected by vacuum filtration on pre-combusted glass-</w:t>
      </w:r>
      <w:r w:rsidRPr="00D66DCB">
        <w:rPr>
          <w:rFonts w:cs="Plantin"/>
        </w:rPr>
        <w:t>fibre filters (Whatman GF/F).  Filters were</w:t>
      </w:r>
      <w:r w:rsidRPr="00D66DCB">
        <w:t xml:space="preserve"> </w:t>
      </w:r>
      <w:r w:rsidRPr="00D66DCB">
        <w:rPr>
          <w:rFonts w:cs="Plantin"/>
        </w:rPr>
        <w:t xml:space="preserve">wrapped in pre-combusted aluminium foil envelopes and stored at </w:t>
      </w:r>
      <w:r w:rsidRPr="00D66DCB">
        <w:rPr>
          <w:rFonts w:cs="PiOne"/>
        </w:rPr>
        <w:t>-</w:t>
      </w:r>
      <w:r w:rsidRPr="00D66DCB">
        <w:rPr>
          <w:rFonts w:cs="Plantin"/>
        </w:rPr>
        <w:t>18</w:t>
      </w:r>
      <w:r w:rsidRPr="00D66DCB">
        <w:t>º</w:t>
      </w:r>
      <w:r w:rsidRPr="00D66DCB">
        <w:rPr>
          <w:rFonts w:cs="Plantin"/>
        </w:rPr>
        <w:t>C until analyses.</w:t>
      </w:r>
    </w:p>
    <w:p w:rsidR="00E94E33" w:rsidRPr="00D66DCB" w:rsidRDefault="00E94E33" w:rsidP="00E94E33">
      <w:pPr>
        <w:autoSpaceDE w:val="0"/>
        <w:autoSpaceDN w:val="0"/>
        <w:adjustRightInd w:val="0"/>
        <w:rPr>
          <w:rFonts w:cs="Plantin"/>
        </w:rPr>
      </w:pPr>
    </w:p>
    <w:p w:rsidR="00E94E33" w:rsidRPr="00D66DCB" w:rsidRDefault="00E94E33" w:rsidP="00E94E33">
      <w:pPr>
        <w:autoSpaceDE w:val="0"/>
        <w:autoSpaceDN w:val="0"/>
        <w:adjustRightInd w:val="0"/>
        <w:rPr>
          <w:rFonts w:cs="Plantin"/>
          <w:color w:val="000000"/>
        </w:rPr>
      </w:pPr>
      <w:r w:rsidRPr="00D66DCB">
        <w:t xml:space="preserve">Particulate nitrogen (PN) </w:t>
      </w:r>
      <w:r>
        <w:t>was</w:t>
      </w:r>
      <w:r w:rsidRPr="00D66DCB">
        <w:t xml:space="preserve"> determined by high-temperature combustion of filte</w:t>
      </w:r>
      <w:r>
        <w:t>red particulate matter on glass-</w:t>
      </w:r>
      <w:r w:rsidRPr="00D66DCB">
        <w:t xml:space="preserve">fibre filters using an ANTEK </w:t>
      </w:r>
      <w:r>
        <w:rPr>
          <w:rFonts w:cs="Plantin"/>
          <w:color w:val="000000"/>
        </w:rPr>
        <w:t>9000 NS</w:t>
      </w:r>
      <w:r w:rsidRPr="00D66DCB">
        <w:t xml:space="preserve"> </w:t>
      </w:r>
      <w:r>
        <w:t>n</w:t>
      </w:r>
      <w:r w:rsidRPr="00D66DCB">
        <w:t xml:space="preserve">itrogen </w:t>
      </w:r>
      <w:r>
        <w:t>a</w:t>
      </w:r>
      <w:r w:rsidRPr="00D66DCB">
        <w:t>nalyser</w:t>
      </w:r>
      <w:r w:rsidRPr="00D66DCB">
        <w:rPr>
          <w:rFonts w:cs="Plantin"/>
          <w:color w:val="000000"/>
        </w:rPr>
        <w:t xml:space="preserve"> </w:t>
      </w:r>
      <w:r w:rsidRPr="00D66DCB">
        <w:rPr>
          <w:rFonts w:cs="Plantin"/>
        </w:rPr>
        <w:t xml:space="preserve">(Furnas </w:t>
      </w:r>
      <w:r w:rsidRPr="00BB5923">
        <w:rPr>
          <w:rFonts w:cs="Plantin-Italic"/>
          <w:i/>
          <w:iCs/>
        </w:rPr>
        <w:t>et al.</w:t>
      </w:r>
      <w:r w:rsidRPr="00D66DCB">
        <w:rPr>
          <w:rFonts w:cs="Plantin"/>
        </w:rPr>
        <w:t xml:space="preserve"> 1995)</w:t>
      </w:r>
      <w:r w:rsidRPr="00D66DCB">
        <w:rPr>
          <w:rFonts w:cs="Plantin"/>
          <w:color w:val="000000"/>
        </w:rPr>
        <w:t xml:space="preserve">. The analyser </w:t>
      </w:r>
      <w:r>
        <w:rPr>
          <w:rFonts w:cs="Plantin"/>
          <w:color w:val="000000"/>
        </w:rPr>
        <w:t>was</w:t>
      </w:r>
      <w:r w:rsidRPr="00D66DCB">
        <w:rPr>
          <w:rFonts w:cs="Plantin"/>
          <w:color w:val="000000"/>
        </w:rPr>
        <w:t xml:space="preserve"> calibrated using AR Grade EDTA for the standard curve and marine sediment BCSS-1 as a control standard.</w:t>
      </w:r>
    </w:p>
    <w:p w:rsidR="00E94E33" w:rsidRPr="00D66DCB" w:rsidRDefault="00E94E33" w:rsidP="00E94E33">
      <w:pPr>
        <w:autoSpaceDE w:val="0"/>
        <w:autoSpaceDN w:val="0"/>
        <w:adjustRightInd w:val="0"/>
        <w:rPr>
          <w:rFonts w:cs="Plantin"/>
          <w:color w:val="000000"/>
        </w:rPr>
      </w:pPr>
    </w:p>
    <w:p w:rsidR="00E94E33" w:rsidRPr="00D66DCB" w:rsidRDefault="00E94E33" w:rsidP="00E94E33">
      <w:pPr>
        <w:autoSpaceDE w:val="0"/>
        <w:autoSpaceDN w:val="0"/>
        <w:adjustRightInd w:val="0"/>
        <w:rPr>
          <w:rFonts w:cs="Plantin"/>
        </w:rPr>
      </w:pPr>
      <w:r w:rsidRPr="00D66DCB">
        <w:t>Particulate</w:t>
      </w:r>
      <w:r w:rsidRPr="00D66DCB">
        <w:rPr>
          <w:rFonts w:cs="Plantin"/>
          <w:color w:val="000000"/>
        </w:rPr>
        <w:t xml:space="preserve"> phosphorus (PP) </w:t>
      </w:r>
      <w:r>
        <w:rPr>
          <w:rFonts w:cs="Plantin"/>
          <w:color w:val="000000"/>
        </w:rPr>
        <w:t>was</w:t>
      </w:r>
      <w:r w:rsidRPr="00D66DCB">
        <w:rPr>
          <w:rFonts w:cs="Plantin"/>
          <w:color w:val="000000"/>
        </w:rPr>
        <w:t xml:space="preserve"> determined spectrophotometrically as inorganic P (PO</w:t>
      </w:r>
      <w:r w:rsidRPr="00D66DCB">
        <w:rPr>
          <w:rFonts w:cs="Plantin"/>
          <w:color w:val="000000"/>
          <w:vertAlign w:val="subscript"/>
        </w:rPr>
        <w:t>4</w:t>
      </w:r>
      <w:r w:rsidRPr="00D66DCB">
        <w:rPr>
          <w:rFonts w:cs="Plantin"/>
        </w:rPr>
        <w:t xml:space="preserve">: Parsons </w:t>
      </w:r>
      <w:r w:rsidRPr="00BB5923">
        <w:rPr>
          <w:rFonts w:cs="Plantin-Italic"/>
          <w:i/>
          <w:iCs/>
        </w:rPr>
        <w:t>et al.</w:t>
      </w:r>
      <w:r w:rsidRPr="00D66DCB">
        <w:rPr>
          <w:rFonts w:cs="Plantin"/>
        </w:rPr>
        <w:t xml:space="preserve"> 1984) after digesting the particulate matter in 5% potassium persulphate (Furnas </w:t>
      </w:r>
      <w:r w:rsidRPr="00BB5923">
        <w:rPr>
          <w:rFonts w:cs="Plantin-Italic"/>
          <w:i/>
          <w:iCs/>
        </w:rPr>
        <w:t>et al.</w:t>
      </w:r>
      <w:r w:rsidRPr="00D66DCB">
        <w:rPr>
          <w:rFonts w:cs="Plantin"/>
        </w:rPr>
        <w:t xml:space="preserve"> 1995). The method </w:t>
      </w:r>
      <w:r>
        <w:rPr>
          <w:rFonts w:cs="Plantin"/>
        </w:rPr>
        <w:t>was</w:t>
      </w:r>
      <w:r w:rsidRPr="00D66DCB">
        <w:rPr>
          <w:rFonts w:cs="Plantin"/>
        </w:rPr>
        <w:t xml:space="preserve"> standardised using orthophosphoric acid and dissolved sugar phosphates as the primary standards.</w:t>
      </w:r>
    </w:p>
    <w:p w:rsidR="00E94E33" w:rsidRPr="00D66DCB" w:rsidRDefault="00E94E33" w:rsidP="00E94E33">
      <w:pPr>
        <w:autoSpaceDE w:val="0"/>
        <w:autoSpaceDN w:val="0"/>
        <w:adjustRightInd w:val="0"/>
        <w:rPr>
          <w:rFonts w:cs="Plantin"/>
        </w:rPr>
      </w:pPr>
    </w:p>
    <w:p w:rsidR="00E94E33" w:rsidRPr="00D66DCB" w:rsidRDefault="00E94E33" w:rsidP="00E94E33">
      <w:pPr>
        <w:autoSpaceDE w:val="0"/>
        <w:autoSpaceDN w:val="0"/>
        <w:adjustRightInd w:val="0"/>
      </w:pPr>
      <w:r w:rsidRPr="00D66DCB">
        <w:t xml:space="preserve">The particulate organic carbon content (POC) of material collected on filters </w:t>
      </w:r>
      <w:r>
        <w:t>was</w:t>
      </w:r>
      <w:r w:rsidRPr="00D66DCB">
        <w:t xml:space="preserve"> determined by high temperature combustion (950ºC) using a Shimadzu TOC-V carbon analyser fitted with a</w:t>
      </w:r>
      <w:r>
        <w:t xml:space="preserve"> SSM-5000A solid sample module</w:t>
      </w:r>
      <w:r w:rsidRPr="00D66DCB">
        <w:t xml:space="preserve">.  Filters containing sampled material </w:t>
      </w:r>
      <w:r>
        <w:t>were</w:t>
      </w:r>
      <w:r w:rsidRPr="00D66DCB">
        <w:t xml:space="preserve"> placed in pre-combuste</w:t>
      </w:r>
      <w:r>
        <w:t xml:space="preserve">d (950ºC) ceramic sample boats. </w:t>
      </w:r>
      <w:r w:rsidRPr="00D66DCB">
        <w:t xml:space="preserve"> Inorganic C on the filters (e.g. CaCO</w:t>
      </w:r>
      <w:r w:rsidRPr="00D66DCB">
        <w:rPr>
          <w:vertAlign w:val="subscript"/>
        </w:rPr>
        <w:t>3</w:t>
      </w:r>
      <w:r w:rsidRPr="00D66DCB">
        <w:t xml:space="preserve">) </w:t>
      </w:r>
      <w:r>
        <w:t>was</w:t>
      </w:r>
      <w:r w:rsidRPr="00D66DCB">
        <w:t xml:space="preserve"> removed by acidification of the sample with 2M hydrochloric acid.  The filter </w:t>
      </w:r>
      <w:r>
        <w:t>was</w:t>
      </w:r>
      <w:r w:rsidRPr="00D66DCB">
        <w:t xml:space="preserve"> then introduced into the sample oven (950ºC), purged of atmospheric CO</w:t>
      </w:r>
      <w:r w:rsidRPr="00D66DCB">
        <w:rPr>
          <w:vertAlign w:val="subscript"/>
        </w:rPr>
        <w:t>2 </w:t>
      </w:r>
      <w:r w:rsidRPr="00D66DCB">
        <w:t xml:space="preserve">and the remaining organic carbon </w:t>
      </w:r>
      <w:r>
        <w:t xml:space="preserve">was </w:t>
      </w:r>
      <w:r w:rsidRPr="00D66DCB">
        <w:t>then combusted in an oxygen stre</w:t>
      </w:r>
      <w:r>
        <w:t>am and quantified by IRGA.</w:t>
      </w:r>
      <w:r w:rsidRPr="00D66DCB">
        <w:t xml:space="preserve"> The analyses </w:t>
      </w:r>
      <w:r>
        <w:t>were</w:t>
      </w:r>
      <w:r w:rsidRPr="00D66DCB">
        <w:t xml:space="preserve"> standardised using certified reference materials (e.g. MESS-1).</w:t>
      </w:r>
    </w:p>
    <w:p w:rsidR="00E94E33" w:rsidRPr="00D66DCB" w:rsidRDefault="00E94E33" w:rsidP="00E94E33">
      <w:pPr>
        <w:autoSpaceDE w:val="0"/>
        <w:autoSpaceDN w:val="0"/>
        <w:adjustRightInd w:val="0"/>
        <w:rPr>
          <w:rFonts w:cs="Plantin"/>
        </w:rPr>
      </w:pPr>
    </w:p>
    <w:p w:rsidR="00E94E33" w:rsidRPr="00D66DCB" w:rsidRDefault="00E94E33" w:rsidP="00E94E33">
      <w:pPr>
        <w:autoSpaceDE w:val="0"/>
        <w:autoSpaceDN w:val="0"/>
        <w:adjustRightInd w:val="0"/>
        <w:rPr>
          <w:rFonts w:cs="Plantin"/>
          <w:color w:val="000000"/>
        </w:rPr>
      </w:pPr>
      <w:r w:rsidRPr="00D66DCB">
        <w:rPr>
          <w:rFonts w:cs="Plantin"/>
        </w:rPr>
        <w:t xml:space="preserve">Chlorophyll </w:t>
      </w:r>
      <w:r w:rsidRPr="00D66DCB">
        <w:rPr>
          <w:rFonts w:cs="Plantin-Italic"/>
          <w:i/>
          <w:iCs/>
        </w:rPr>
        <w:t>a</w:t>
      </w:r>
      <w:r w:rsidRPr="00D66DCB">
        <w:rPr>
          <w:rFonts w:cs="Plantin-Italic"/>
          <w:iCs/>
        </w:rPr>
        <w:t xml:space="preserve"> </w:t>
      </w:r>
      <w:r w:rsidRPr="00D66DCB">
        <w:rPr>
          <w:rFonts w:cs="Plantin"/>
        </w:rPr>
        <w:t xml:space="preserve">concentrations </w:t>
      </w:r>
      <w:r>
        <w:rPr>
          <w:rFonts w:cs="Plantin"/>
        </w:rPr>
        <w:t>were</w:t>
      </w:r>
      <w:r w:rsidRPr="00D66DCB">
        <w:rPr>
          <w:rFonts w:cs="Plantin"/>
        </w:rPr>
        <w:t xml:space="preserve"> measured fluorometrically using a Turner Designs 10AU fluorometer after grinding the filters in 90% acetone (Parsons </w:t>
      </w:r>
      <w:r w:rsidRPr="00BB5923">
        <w:rPr>
          <w:rFonts w:cs="Plantin-Italic"/>
          <w:i/>
          <w:iCs/>
        </w:rPr>
        <w:t>et al.</w:t>
      </w:r>
      <w:r w:rsidRPr="00D66DCB">
        <w:rPr>
          <w:rFonts w:cs="Plantin"/>
        </w:rPr>
        <w:t xml:space="preserve"> 1984).</w:t>
      </w:r>
      <w:r w:rsidRPr="00D66DCB">
        <w:rPr>
          <w:rFonts w:cs="Plantin"/>
          <w:color w:val="000000"/>
        </w:rPr>
        <w:t xml:space="preserve">  The fluorometer </w:t>
      </w:r>
      <w:r>
        <w:rPr>
          <w:rFonts w:cs="Plantin"/>
          <w:color w:val="000000"/>
        </w:rPr>
        <w:t>was</w:t>
      </w:r>
      <w:r w:rsidRPr="00D66DCB">
        <w:rPr>
          <w:rFonts w:cs="Plantin"/>
          <w:color w:val="000000"/>
        </w:rPr>
        <w:t xml:space="preserve"> calibrated against chlorophyll </w:t>
      </w:r>
      <w:r w:rsidRPr="00D66DCB">
        <w:rPr>
          <w:rFonts w:cs="Plantin"/>
          <w:i/>
          <w:color w:val="000000"/>
        </w:rPr>
        <w:t>a</w:t>
      </w:r>
      <w:r w:rsidRPr="00D66DCB">
        <w:rPr>
          <w:rFonts w:cs="Plantin"/>
          <w:color w:val="000000"/>
        </w:rPr>
        <w:t xml:space="preserve"> extracts f</w:t>
      </w:r>
      <w:r>
        <w:rPr>
          <w:rFonts w:cs="Plantin"/>
          <w:color w:val="000000"/>
        </w:rPr>
        <w:t xml:space="preserve">rom log-phase diatom cultures. </w:t>
      </w:r>
      <w:r w:rsidRPr="00D66DCB">
        <w:rPr>
          <w:rFonts w:cs="Plantin"/>
          <w:color w:val="000000"/>
        </w:rPr>
        <w:t xml:space="preserve">The extract chlorophyll </w:t>
      </w:r>
      <w:r w:rsidRPr="00D66DCB">
        <w:rPr>
          <w:rFonts w:cs="Plantin"/>
          <w:i/>
          <w:color w:val="000000"/>
        </w:rPr>
        <w:t>a</w:t>
      </w:r>
      <w:r w:rsidRPr="00D66DCB">
        <w:rPr>
          <w:rFonts w:cs="Plantin"/>
          <w:color w:val="000000"/>
        </w:rPr>
        <w:t xml:space="preserve"> concentrations </w:t>
      </w:r>
      <w:r>
        <w:rPr>
          <w:rFonts w:cs="Plantin"/>
          <w:color w:val="000000"/>
        </w:rPr>
        <w:t>were</w:t>
      </w:r>
      <w:r w:rsidRPr="00D66DCB">
        <w:rPr>
          <w:rFonts w:cs="Plantin"/>
          <w:color w:val="000000"/>
        </w:rPr>
        <w:t xml:space="preserve"> determined spectrophotometrically using the wavelengths and equation specified by Jeffrey and Humphrey (1975).</w:t>
      </w:r>
    </w:p>
    <w:p w:rsidR="00E94E33" w:rsidRPr="00D66DCB" w:rsidRDefault="00E94E33" w:rsidP="00E94E33">
      <w:pPr>
        <w:autoSpaceDE w:val="0"/>
        <w:autoSpaceDN w:val="0"/>
        <w:adjustRightInd w:val="0"/>
        <w:rPr>
          <w:rFonts w:cs="Plantin"/>
        </w:rPr>
      </w:pPr>
    </w:p>
    <w:p w:rsidR="00E94E33" w:rsidRPr="00D66DCB" w:rsidRDefault="00E94E33" w:rsidP="00E94E33">
      <w:pPr>
        <w:autoSpaceDE w:val="0"/>
        <w:autoSpaceDN w:val="0"/>
        <w:adjustRightInd w:val="0"/>
      </w:pPr>
      <w:r w:rsidRPr="00D66DCB">
        <w:rPr>
          <w:rFonts w:cs="Plantin"/>
        </w:rPr>
        <w:t xml:space="preserve">Sub-samples for suspended solids </w:t>
      </w:r>
      <w:r>
        <w:rPr>
          <w:rFonts w:cs="Plantin"/>
        </w:rPr>
        <w:t xml:space="preserve">(SS) </w:t>
      </w:r>
      <w:r w:rsidRPr="00D66DCB">
        <w:rPr>
          <w:rFonts w:cs="Plantin"/>
        </w:rPr>
        <w:t>were</w:t>
      </w:r>
      <w:r w:rsidRPr="00D66DCB">
        <w:t xml:space="preserve"> </w:t>
      </w:r>
      <w:r w:rsidRPr="00D66DCB">
        <w:rPr>
          <w:rFonts w:cs="Plantin"/>
        </w:rPr>
        <w:t>collected on pre-weighed 0.4</w:t>
      </w:r>
      <w:r>
        <w:rPr>
          <w:rFonts w:cs="Plantin"/>
        </w:rPr>
        <w:t xml:space="preserve"> </w:t>
      </w:r>
      <w:r w:rsidRPr="00D66DCB">
        <w:t>µ</w:t>
      </w:r>
      <w:r w:rsidRPr="00D66DCB">
        <w:rPr>
          <w:rFonts w:cs="Plantin"/>
        </w:rPr>
        <w:t xml:space="preserve">m polycarbonate filters. </w:t>
      </w:r>
      <w:r w:rsidRPr="00D66DCB">
        <w:rPr>
          <w:rFonts w:cs="Plantin"/>
          <w:color w:val="000000"/>
        </w:rPr>
        <w:t xml:space="preserve">SS concentrations </w:t>
      </w:r>
      <w:r>
        <w:rPr>
          <w:rFonts w:cs="Plantin"/>
          <w:color w:val="000000"/>
        </w:rPr>
        <w:t>were</w:t>
      </w:r>
      <w:r w:rsidRPr="00D66DCB">
        <w:rPr>
          <w:rFonts w:cs="Plantin"/>
          <w:color w:val="000000"/>
        </w:rPr>
        <w:t xml:space="preserve"> determined gravimetrically from the difference in weight between loaded and unloaded 0.4 </w:t>
      </w:r>
      <w:r w:rsidRPr="00D66DCB">
        <w:t>µ</w:t>
      </w:r>
      <w:r w:rsidRPr="00D66DCB">
        <w:rPr>
          <w:rFonts w:cs="Plantin"/>
          <w:color w:val="000000"/>
        </w:rPr>
        <w:t>m polycarbonate filters (47</w:t>
      </w:r>
      <w:r>
        <w:rPr>
          <w:rFonts w:cs="Plantin"/>
          <w:color w:val="000000"/>
        </w:rPr>
        <w:t xml:space="preserve"> </w:t>
      </w:r>
      <w:r w:rsidRPr="00D66DCB">
        <w:rPr>
          <w:rFonts w:cs="Plantin"/>
          <w:color w:val="000000"/>
        </w:rPr>
        <w:t>mm diameter, GE Water &amp; Process Technologies) after the filters had been dried overnight at 60</w:t>
      </w:r>
      <w:r>
        <w:t>º</w:t>
      </w:r>
      <w:r w:rsidRPr="00D66DCB">
        <w:rPr>
          <w:rFonts w:cs="Plantin"/>
          <w:color w:val="000000"/>
        </w:rPr>
        <w:t>C</w:t>
      </w:r>
      <w:r w:rsidRPr="00D66DCB">
        <w:t xml:space="preserve">. </w:t>
      </w:r>
    </w:p>
    <w:p w:rsidR="00E94E33" w:rsidRPr="00D66DCB" w:rsidRDefault="00E94E33" w:rsidP="00E94E33">
      <w:pPr>
        <w:autoSpaceDE w:val="0"/>
        <w:autoSpaceDN w:val="0"/>
        <w:adjustRightInd w:val="0"/>
      </w:pPr>
    </w:p>
    <w:p w:rsidR="00E94E33" w:rsidRDefault="00E94E33" w:rsidP="00E94E33">
      <w:pPr>
        <w:autoSpaceDE w:val="0"/>
        <w:autoSpaceDN w:val="0"/>
        <w:adjustRightInd w:val="0"/>
        <w:rPr>
          <w:rFonts w:cs="Plantin"/>
          <w:color w:val="000000"/>
        </w:rPr>
      </w:pPr>
      <w:r w:rsidRPr="00670DB5">
        <w:rPr>
          <w:rFonts w:cs="Plantin"/>
          <w:color w:val="000000"/>
        </w:rPr>
        <w:t>Details about method performance and QAQC procedures are given in Appendix 3.</w:t>
      </w:r>
      <w:r>
        <w:rPr>
          <w:rFonts w:cs="Plantin"/>
          <w:color w:val="000000"/>
        </w:rPr>
        <w:t xml:space="preserve"> </w:t>
      </w:r>
    </w:p>
    <w:p w:rsidR="00E94E33" w:rsidRDefault="00E94E33" w:rsidP="00E94E33">
      <w:pPr>
        <w:autoSpaceDE w:val="0"/>
        <w:autoSpaceDN w:val="0"/>
        <w:adjustRightInd w:val="0"/>
        <w:rPr>
          <w:rFonts w:cs="Plantin"/>
          <w:color w:val="000000"/>
        </w:rPr>
      </w:pPr>
    </w:p>
    <w:p w:rsidR="00E94E33" w:rsidRDefault="00E94E33" w:rsidP="00E94E33">
      <w:pPr>
        <w:autoSpaceDE w:val="0"/>
        <w:autoSpaceDN w:val="0"/>
        <w:adjustRightInd w:val="0"/>
        <w:rPr>
          <w:rFonts w:cs="Plantin"/>
          <w:color w:val="000000"/>
        </w:rPr>
      </w:pPr>
    </w:p>
    <w:p w:rsidR="00E94E33" w:rsidRPr="00F2711E" w:rsidRDefault="008773F9" w:rsidP="00E94E33">
      <w:pPr>
        <w:pStyle w:val="Heading3"/>
      </w:pPr>
      <w:bookmarkStart w:id="133" w:name="_Toc229069175"/>
      <w:bookmarkStart w:id="134" w:name="_Toc334990243"/>
      <w:bookmarkStart w:id="135" w:name="_Toc374707561"/>
      <w:bookmarkStart w:id="136" w:name="_Toc393133589"/>
      <w:r>
        <w:t xml:space="preserve">A1.1.2 </w:t>
      </w:r>
      <w:r w:rsidR="00E94E33" w:rsidRPr="00F2711E">
        <w:t>Autonomous Water Quality Loggers</w:t>
      </w:r>
      <w:bookmarkEnd w:id="133"/>
      <w:bookmarkEnd w:id="134"/>
      <w:bookmarkEnd w:id="135"/>
      <w:bookmarkEnd w:id="136"/>
    </w:p>
    <w:p w:rsidR="00E94E33" w:rsidRPr="009017C3" w:rsidRDefault="00E94E33" w:rsidP="00E94E33">
      <w:pPr>
        <w:rPr>
          <w:color w:val="000000"/>
        </w:rPr>
      </w:pPr>
      <w:r w:rsidRPr="0015662F">
        <w:rPr>
          <w:color w:val="000000"/>
        </w:rPr>
        <w:t xml:space="preserve">Instrumental water quality monitoring at the 14 core reefs </w:t>
      </w:r>
      <w:r>
        <w:rPr>
          <w:rFonts w:eastAsia="MS Mincho"/>
        </w:rPr>
        <w:t xml:space="preserve">(Figure 3, Table 1 in main report text) </w:t>
      </w:r>
      <w:r w:rsidRPr="0015662F">
        <w:rPr>
          <w:color w:val="000000"/>
        </w:rPr>
        <w:t>was undertaken using WET</w:t>
      </w:r>
      <w:r w:rsidR="008416B1">
        <w:rPr>
          <w:color w:val="000000"/>
        </w:rPr>
        <w:t xml:space="preserve"> </w:t>
      </w:r>
      <w:r w:rsidRPr="0015662F">
        <w:rPr>
          <w:color w:val="000000"/>
        </w:rPr>
        <w:t>Labs E</w:t>
      </w:r>
      <w:r w:rsidR="008416B1">
        <w:rPr>
          <w:color w:val="000000"/>
        </w:rPr>
        <w:t>CO</w:t>
      </w:r>
      <w:r w:rsidRPr="0015662F">
        <w:rPr>
          <w:color w:val="000000"/>
        </w:rPr>
        <w:t xml:space="preserve"> FLNTUSB Combination Fluorometer and Turbidity Sensors. These were deployed at 5m below LAT at the start of coral survey transects. The </w:t>
      </w:r>
      <w:r w:rsidR="008416B1" w:rsidRPr="0015662F">
        <w:rPr>
          <w:color w:val="000000"/>
        </w:rPr>
        <w:t>E</w:t>
      </w:r>
      <w:r w:rsidR="008416B1">
        <w:rPr>
          <w:color w:val="000000"/>
        </w:rPr>
        <w:t>CO</w:t>
      </w:r>
      <w:r w:rsidR="008416B1" w:rsidRPr="0015662F">
        <w:rPr>
          <w:color w:val="000000"/>
        </w:rPr>
        <w:t xml:space="preserve"> </w:t>
      </w:r>
      <w:r w:rsidRPr="0015662F">
        <w:rPr>
          <w:color w:val="000000"/>
        </w:rPr>
        <w:t xml:space="preserve">FLNTUSB Combination instruments </w:t>
      </w:r>
      <w:r w:rsidRPr="0015662F">
        <w:rPr>
          <w:color w:val="000000"/>
          <w:lang w:eastAsia="en-AU"/>
        </w:rPr>
        <w:t>were</w:t>
      </w:r>
      <w:r w:rsidRPr="0015662F">
        <w:rPr>
          <w:color w:val="000000"/>
        </w:rPr>
        <w:t xml:space="preserve"> deployed year round and perform simultaneous </w:t>
      </w:r>
      <w:r w:rsidRPr="002F79BD">
        <w:rPr>
          <w:i/>
          <w:color w:val="000000"/>
        </w:rPr>
        <w:t>in situ</w:t>
      </w:r>
      <w:r w:rsidRPr="0015662F">
        <w:rPr>
          <w:color w:val="000000"/>
        </w:rPr>
        <w:t xml:space="preserve"> measurements of chlorophyll fluorescen</w:t>
      </w:r>
      <w:r>
        <w:rPr>
          <w:color w:val="000000"/>
        </w:rPr>
        <w:t xml:space="preserve">ce, turbidity and temperature. </w:t>
      </w:r>
    </w:p>
    <w:p w:rsidR="00E94E33" w:rsidRPr="008F4F3A" w:rsidRDefault="00E94E33" w:rsidP="00E94E33"/>
    <w:p w:rsidR="00E94E33" w:rsidRPr="008F4F3A" w:rsidRDefault="00E94E33" w:rsidP="00E94E33">
      <w:pPr>
        <w:autoSpaceDE w:val="0"/>
        <w:autoSpaceDN w:val="0"/>
        <w:adjustRightInd w:val="0"/>
        <w:rPr>
          <w:color w:val="000000"/>
          <w:lang w:eastAsia="en-AU"/>
        </w:rPr>
      </w:pPr>
      <w:r w:rsidRPr="008F4F3A">
        <w:rPr>
          <w:color w:val="000000"/>
          <w:lang w:eastAsia="en-AU"/>
        </w:rPr>
        <w:lastRenderedPageBreak/>
        <w:t xml:space="preserve">The fluorometer monitors chlorophyll concentration by directly measuring the amount of chlorophyll fluorescence emission, using LEDs (centred at 455 nm and modulated at 1 kHz) as the excitation source. The </w:t>
      </w:r>
      <w:r w:rsidRPr="008F4F3A">
        <w:rPr>
          <w:bCs/>
          <w:color w:val="000000"/>
          <w:lang w:val="en-US" w:eastAsia="en-AU"/>
        </w:rPr>
        <w:t xml:space="preserve">fluorometer measures fluorescence from a number of chlorophyll pigments and their degradation products which are collectively referred to as “chlorophyll”, in contrast to data from the direct water sampling which specifically measures “chlorophyll </w:t>
      </w:r>
      <w:r w:rsidRPr="008F4F3A">
        <w:rPr>
          <w:bCs/>
          <w:i/>
          <w:color w:val="000000"/>
          <w:lang w:val="en-US" w:eastAsia="en-AU"/>
        </w:rPr>
        <w:t>a</w:t>
      </w:r>
      <w:r w:rsidRPr="008F4F3A">
        <w:rPr>
          <w:bCs/>
          <w:color w:val="000000"/>
          <w:lang w:val="en-US" w:eastAsia="en-AU"/>
        </w:rPr>
        <w:t xml:space="preserve">”. Optical interference, and hence an overestimation of the true “chlorophyll” concentration, can occur if fluorescent compounds in dissolved organic matter are abundant (Wright and Jeffrey 2006), for example in waters affected by flood plumes (see also Appendix 2). </w:t>
      </w:r>
      <w:r>
        <w:rPr>
          <w:color w:val="000000"/>
          <w:lang w:eastAsia="en-AU"/>
        </w:rPr>
        <w:t>Throughout this report</w:t>
      </w:r>
      <w:r w:rsidRPr="008F4F3A">
        <w:rPr>
          <w:color w:val="000000"/>
          <w:lang w:eastAsia="en-AU"/>
        </w:rPr>
        <w:t xml:space="preserve"> the instrument data are referred to as “chlorophyll”, in contrast to data from the direct water sampling which measures specifically “chlorophyll </w:t>
      </w:r>
      <w:r w:rsidRPr="008F4F3A">
        <w:rPr>
          <w:i/>
          <w:color w:val="000000"/>
          <w:lang w:eastAsia="en-AU"/>
        </w:rPr>
        <w:t>a</w:t>
      </w:r>
      <w:r w:rsidRPr="008F4F3A">
        <w:rPr>
          <w:color w:val="000000"/>
          <w:lang w:eastAsia="en-AU"/>
        </w:rPr>
        <w:t xml:space="preserve">”. A blue interference filter is used to reject the small amount of red light emitted by the LEDs. The light from the sources enters the water at an angle of approximately 55–60 degrees with respect to the end face of the unit. The red fluorescence emitted (683 nm) is detected by a silicon photodiode positioned where the acceptance angle forms a 140-degree intersection with the source beam. A red interference filter discriminates against the scattered excitation light. </w:t>
      </w:r>
    </w:p>
    <w:p w:rsidR="00E94E33" w:rsidRPr="008F4F3A" w:rsidRDefault="00E94E33" w:rsidP="00E94E33">
      <w:pPr>
        <w:autoSpaceDE w:val="0"/>
        <w:autoSpaceDN w:val="0"/>
        <w:adjustRightInd w:val="0"/>
        <w:rPr>
          <w:color w:val="000000"/>
          <w:lang w:eastAsia="en-AU"/>
        </w:rPr>
      </w:pPr>
    </w:p>
    <w:p w:rsidR="00E94E33" w:rsidRPr="008F4F3A" w:rsidRDefault="00E94E33" w:rsidP="00E94E33">
      <w:pPr>
        <w:autoSpaceDE w:val="0"/>
        <w:autoSpaceDN w:val="0"/>
        <w:adjustRightInd w:val="0"/>
        <w:rPr>
          <w:color w:val="000000"/>
          <w:lang w:eastAsia="en-AU"/>
        </w:rPr>
      </w:pPr>
      <w:r w:rsidRPr="008F4F3A">
        <w:rPr>
          <w:color w:val="000000"/>
          <w:lang w:eastAsia="en-AU"/>
        </w:rPr>
        <w:t>Turbidity is measured simultaneously by detecting the scattered light from a red (700 nm) LED at 140 degrees to the same detector used for fluorescence. The instruments were used in ‘logging’ mode and recorded a data point every 10 minutes for each of the three parameters, which was a mean of 50 instantaneous readings.</w:t>
      </w:r>
    </w:p>
    <w:p w:rsidR="00E94E33" w:rsidRPr="008F4F3A" w:rsidRDefault="00E94E33" w:rsidP="00E94E33">
      <w:pPr>
        <w:autoSpaceDE w:val="0"/>
        <w:autoSpaceDN w:val="0"/>
        <w:adjustRightInd w:val="0"/>
        <w:rPr>
          <w:color w:val="000000"/>
          <w:lang w:eastAsia="en-AU"/>
        </w:rPr>
      </w:pPr>
    </w:p>
    <w:p w:rsidR="00E94E33" w:rsidRPr="008F4F3A" w:rsidRDefault="00E94E33" w:rsidP="00E94E33">
      <w:pPr>
        <w:autoSpaceDE w:val="0"/>
        <w:autoSpaceDN w:val="0"/>
        <w:adjustRightInd w:val="0"/>
        <w:rPr>
          <w:rFonts w:cs="Plantin"/>
          <w:color w:val="000000"/>
        </w:rPr>
      </w:pPr>
      <w:r w:rsidRPr="008F4F3A">
        <w:t xml:space="preserve">Pre- and post-deployment checks of each instrument included measurements of the maximum fluorescence response, the dark count (instrument response with no external fluorescence, essentially the ‘zero’ point) and of a dilution series of a 4000 NTU Formazin turbidity standard in a custom-made calibration chamber (see Schaffelke </w:t>
      </w:r>
      <w:r w:rsidRPr="00BB5923">
        <w:rPr>
          <w:i/>
        </w:rPr>
        <w:t>et al.</w:t>
      </w:r>
      <w:r w:rsidRPr="008F4F3A">
        <w:rPr>
          <w:i/>
        </w:rPr>
        <w:t xml:space="preserve"> </w:t>
      </w:r>
      <w:r w:rsidRPr="008F4F3A">
        <w:t>2007 for details on the calibration procedure). After retrieval from the field locations, the instruments were cleaned and data downloaded and converted from raw instrumental records into actual measurement units (µg L</w:t>
      </w:r>
      <w:r w:rsidRPr="008F4F3A">
        <w:rPr>
          <w:vertAlign w:val="superscript"/>
        </w:rPr>
        <w:t>-1</w:t>
      </w:r>
      <w:r w:rsidRPr="008F4F3A">
        <w:t xml:space="preserve"> for chlorophyll fluorescence, NTU for turbidity, ºC for temperature) according to standard procedures by the manufacturer. Deployment information and all raw and converted instrumental records were stored in an Oracle-based data management system developed by AIMS. Records are quality-checked using a time-series data editing software (WISKI</w:t>
      </w:r>
      <w:r w:rsidRPr="008F4F3A">
        <w:rPr>
          <w:szCs w:val="22"/>
          <w:vertAlign w:val="superscript"/>
        </w:rPr>
        <w:sym w:font="Symbol" w:char="F0D3"/>
      </w:r>
      <w:r w:rsidRPr="008F4F3A">
        <w:t xml:space="preserve">-TV, Kisters). Instrumental data were validated by comparison with chlorophyll and suspended solid concentration obtained by analyses of water samples collected close to the instruments, which was carried out at each change-over (see Appendix 2).   </w:t>
      </w:r>
    </w:p>
    <w:p w:rsidR="00E94E33" w:rsidRPr="008F4F3A" w:rsidRDefault="00E94E33" w:rsidP="00E94E33"/>
    <w:p w:rsidR="00E94E33" w:rsidRPr="009017C3" w:rsidRDefault="00E94E33" w:rsidP="00E94E33">
      <w:pPr>
        <w:rPr>
          <w:color w:val="000000"/>
        </w:rPr>
      </w:pPr>
      <w:r>
        <w:t>Over</w:t>
      </w:r>
      <w:r w:rsidRPr="008F4F3A">
        <w:t xml:space="preserve"> th</w:t>
      </w:r>
      <w:r>
        <w:t xml:space="preserve">e past two years, </w:t>
      </w:r>
      <w:r w:rsidRPr="008F4F3A">
        <w:t>a</w:t>
      </w:r>
      <w:r>
        <w:t xml:space="preserve"> serious calibration problem was identified by the manufacturer and </w:t>
      </w:r>
      <w:r w:rsidRPr="008F4F3A">
        <w:t>adjustment</w:t>
      </w:r>
      <w:r>
        <w:t>s</w:t>
      </w:r>
      <w:r w:rsidRPr="008F4F3A">
        <w:t xml:space="preserve"> </w:t>
      </w:r>
      <w:r>
        <w:t xml:space="preserve">and validation </w:t>
      </w:r>
      <w:r w:rsidRPr="008F4F3A">
        <w:t xml:space="preserve">of the chlorophyll fluorescence data </w:t>
      </w:r>
      <w:r>
        <w:t xml:space="preserve">were undertaken. An update of this </w:t>
      </w:r>
      <w:r w:rsidRPr="00670DB5">
        <w:t xml:space="preserve">exercise is included in Appendix 4. </w:t>
      </w:r>
    </w:p>
    <w:p w:rsidR="00E94E33" w:rsidRPr="008F4F3A" w:rsidRDefault="00E94E33" w:rsidP="00E94E33"/>
    <w:p w:rsidR="00E94E33" w:rsidRDefault="00E94E33" w:rsidP="00E94E33"/>
    <w:p w:rsidR="00E94E33" w:rsidRDefault="008773F9" w:rsidP="00F366F1">
      <w:pPr>
        <w:pStyle w:val="Heading2"/>
      </w:pPr>
      <w:bookmarkStart w:id="137" w:name="_Toc150686405"/>
      <w:bookmarkStart w:id="138" w:name="_Toc205604817"/>
      <w:bookmarkStart w:id="139" w:name="_Toc334990244"/>
      <w:bookmarkStart w:id="140" w:name="_Toc374707562"/>
      <w:bookmarkStart w:id="141" w:name="_Toc393133590"/>
      <w:r>
        <w:t xml:space="preserve">A1.2 </w:t>
      </w:r>
      <w:r w:rsidR="00E94E33">
        <w:t>Water quality data</w:t>
      </w:r>
      <w:r w:rsidR="00E94E33" w:rsidRPr="00566E96">
        <w:t xml:space="preserve"> analysis</w:t>
      </w:r>
      <w:bookmarkEnd w:id="137"/>
      <w:bookmarkEnd w:id="138"/>
      <w:bookmarkEnd w:id="139"/>
      <w:r w:rsidR="00E94E33">
        <w:t xml:space="preserve"> and presentation</w:t>
      </w:r>
      <w:bookmarkEnd w:id="140"/>
      <w:bookmarkEnd w:id="141"/>
    </w:p>
    <w:p w:rsidR="00E94E33" w:rsidRPr="003F2A3C" w:rsidRDefault="008773F9" w:rsidP="00F366F1">
      <w:pPr>
        <w:pStyle w:val="Heading3"/>
      </w:pPr>
      <w:bookmarkStart w:id="142" w:name="_Toc205604818"/>
      <w:bookmarkStart w:id="143" w:name="_Toc334990245"/>
      <w:bookmarkStart w:id="144" w:name="_Toc393133591"/>
      <w:r>
        <w:t xml:space="preserve">A1.2.1 </w:t>
      </w:r>
      <w:r w:rsidR="00E94E33" w:rsidRPr="003F2A3C">
        <w:t>Comparison with trigger values from the GBR Water Quality Guideline</w:t>
      </w:r>
      <w:bookmarkEnd w:id="142"/>
      <w:r w:rsidR="00E94E33" w:rsidRPr="003F2A3C">
        <w:t>s</w:t>
      </w:r>
      <w:bookmarkEnd w:id="143"/>
      <w:bookmarkEnd w:id="144"/>
    </w:p>
    <w:p w:rsidR="00E94E33" w:rsidRDefault="00E94E33" w:rsidP="00E94E33">
      <w:r>
        <w:t>The Water Quality Guidelines for the Great Barrier Reef Marine Park (</w:t>
      </w:r>
      <w:r w:rsidR="009F396E">
        <w:t>GBRMPA 2010</w:t>
      </w:r>
      <w:r>
        <w:t xml:space="preserve">) provides a useful framework to interpret the water quality values obtained at the twenty sampling locations </w:t>
      </w:r>
      <w:r w:rsidRPr="00670DB5">
        <w:t xml:space="preserve">and to identify areas/locations with potential water quality issues. </w:t>
      </w:r>
      <w:r>
        <w:rPr>
          <w:rFonts w:cs="Arial"/>
          <w:szCs w:val="22"/>
          <w:highlight w:val="yellow"/>
        </w:rPr>
        <w:fldChar w:fldCharType="begin"/>
      </w:r>
      <w:r>
        <w:rPr>
          <w:rFonts w:cs="Arial"/>
          <w:szCs w:val="22"/>
        </w:rPr>
        <w:instrText xml:space="preserve"> REF _Ref373744521 \h </w:instrText>
      </w:r>
      <w:r>
        <w:rPr>
          <w:rFonts w:cs="Arial"/>
          <w:szCs w:val="22"/>
          <w:highlight w:val="yellow"/>
        </w:rPr>
      </w:r>
      <w:r>
        <w:rPr>
          <w:rFonts w:cs="Arial"/>
          <w:szCs w:val="22"/>
          <w:highlight w:val="yellow"/>
        </w:rPr>
        <w:fldChar w:fldCharType="separate"/>
      </w:r>
      <w:r w:rsidR="00D523D3">
        <w:t xml:space="preserve">Table A1- </w:t>
      </w:r>
      <w:r w:rsidR="00D523D3">
        <w:rPr>
          <w:noProof/>
        </w:rPr>
        <w:t>1</w:t>
      </w:r>
      <w:r>
        <w:rPr>
          <w:rFonts w:cs="Arial"/>
          <w:szCs w:val="22"/>
          <w:highlight w:val="yellow"/>
        </w:rPr>
        <w:fldChar w:fldCharType="end"/>
      </w:r>
      <w:r w:rsidRPr="00670DB5">
        <w:t xml:space="preserve"> gives a summary of</w:t>
      </w:r>
      <w:r w:rsidRPr="008759A1">
        <w:t xml:space="preserve"> the Guidelines for </w:t>
      </w:r>
      <w:r>
        <w:t>seven</w:t>
      </w:r>
      <w:r w:rsidRPr="008759A1">
        <w:t xml:space="preserve"> water quality variables in</w:t>
      </w:r>
      <w:r>
        <w:t xml:space="preserve"> four cross-shelf water bodies. The MMP inshore monitoring locations are mostly located in the Open coastal water body, with four sites (</w:t>
      </w:r>
      <w:r w:rsidR="00FE66E4">
        <w:t>Franklands West</w:t>
      </w:r>
      <w:r>
        <w:t>, P</w:t>
      </w:r>
      <w:r w:rsidR="00FE66E4">
        <w:t>alms West</w:t>
      </w:r>
      <w:r>
        <w:t>, Pandora and Barren) located in the Midshelf water body, which has the same Guidelines trigger values.</w:t>
      </w:r>
    </w:p>
    <w:p w:rsidR="00E94E33" w:rsidRDefault="00E94E33" w:rsidP="00E94E33"/>
    <w:p w:rsidR="00E94E33" w:rsidRDefault="00E94E33" w:rsidP="00E94E33">
      <w:pPr>
        <w:rPr>
          <w:rFonts w:cs="Arial"/>
          <w:szCs w:val="22"/>
        </w:rPr>
      </w:pPr>
      <w:r>
        <w:rPr>
          <w:rFonts w:cs="Arial"/>
          <w:szCs w:val="22"/>
        </w:rPr>
        <w:t>The relevant trigger values from Queensland Water Quality Guidelines (DERM 2009) are used in the GBR Guidelines for the enclosed coastal water body (</w:t>
      </w:r>
      <w:r>
        <w:rPr>
          <w:rFonts w:cs="Arial"/>
          <w:szCs w:val="22"/>
          <w:highlight w:val="yellow"/>
        </w:rPr>
        <w:fldChar w:fldCharType="begin"/>
      </w:r>
      <w:r>
        <w:rPr>
          <w:rFonts w:cs="Arial"/>
          <w:szCs w:val="22"/>
        </w:rPr>
        <w:instrText xml:space="preserve"> REF _Ref373744521 \h </w:instrText>
      </w:r>
      <w:r>
        <w:rPr>
          <w:rFonts w:cs="Arial"/>
          <w:szCs w:val="22"/>
          <w:highlight w:val="yellow"/>
        </w:rPr>
      </w:r>
      <w:r>
        <w:rPr>
          <w:rFonts w:cs="Arial"/>
          <w:szCs w:val="22"/>
          <w:highlight w:val="yellow"/>
        </w:rPr>
        <w:fldChar w:fldCharType="separate"/>
      </w:r>
      <w:r w:rsidR="00D523D3">
        <w:t xml:space="preserve">Table A1- </w:t>
      </w:r>
      <w:r w:rsidR="00D523D3">
        <w:rPr>
          <w:noProof/>
        </w:rPr>
        <w:t>1</w:t>
      </w:r>
      <w:r>
        <w:rPr>
          <w:rFonts w:cs="Arial"/>
          <w:szCs w:val="22"/>
          <w:highlight w:val="yellow"/>
        </w:rPr>
        <w:fldChar w:fldCharType="end"/>
      </w:r>
      <w:r>
        <w:rPr>
          <w:rFonts w:cs="Arial"/>
          <w:szCs w:val="22"/>
        </w:rPr>
        <w:t xml:space="preserve">). The Queensland guidelines also identify trigger values for dissolved inorganic nutrients in marine waters. At present, trigger values for dissolved inorganic nutrients are not defined for the GBR lagoon as in the GBR lagoon </w:t>
      </w:r>
      <w:r>
        <w:rPr>
          <w:rFonts w:cs="Arial"/>
          <w:szCs w:val="22"/>
        </w:rPr>
        <w:lastRenderedPageBreak/>
        <w:t xml:space="preserve">dissolved inorganic nutrients are rapidly cycled through uptake and release by biota and are variable on very small spatial and temporal scales (Furnas </w:t>
      </w:r>
      <w:r w:rsidRPr="00CB57D7">
        <w:rPr>
          <w:rFonts w:cs="Arial"/>
          <w:i/>
          <w:szCs w:val="22"/>
        </w:rPr>
        <w:t>et al.</w:t>
      </w:r>
      <w:r>
        <w:rPr>
          <w:rFonts w:cs="Arial"/>
          <w:szCs w:val="22"/>
        </w:rPr>
        <w:t xml:space="preserve"> 2005, 2011). Due to this high variability their concentrations did not show </w:t>
      </w:r>
      <w:r w:rsidR="00B13B5A">
        <w:rPr>
          <w:rFonts w:cs="Arial"/>
          <w:szCs w:val="22"/>
        </w:rPr>
        <w:t xml:space="preserve">as </w:t>
      </w:r>
      <w:r>
        <w:rPr>
          <w:rFonts w:cs="Arial"/>
          <w:szCs w:val="22"/>
        </w:rPr>
        <w:t>clear spatial patterns (De</w:t>
      </w:r>
      <w:r w:rsidR="00B13B5A">
        <w:rPr>
          <w:rFonts w:cs="Arial"/>
          <w:szCs w:val="22"/>
        </w:rPr>
        <w:t>'ath 2007) or correlations</w:t>
      </w:r>
      <w:r>
        <w:rPr>
          <w:rFonts w:cs="Arial"/>
          <w:szCs w:val="22"/>
        </w:rPr>
        <w:t xml:space="preserve"> with coral reef attributes</w:t>
      </w:r>
      <w:r w:rsidR="00B13B5A">
        <w:rPr>
          <w:rFonts w:cs="Arial"/>
          <w:szCs w:val="22"/>
        </w:rPr>
        <w:t xml:space="preserve"> as the </w:t>
      </w:r>
      <w:r>
        <w:rPr>
          <w:rFonts w:cs="Arial"/>
          <w:szCs w:val="22"/>
        </w:rPr>
        <w:t>other water quality parameters that were included in the Guidelines and are considered to integrate nutrient availability over time (De’ath and Fabricius 2008</w:t>
      </w:r>
      <w:r w:rsidR="00B13B5A">
        <w:rPr>
          <w:rFonts w:cs="Arial"/>
          <w:szCs w:val="22"/>
        </w:rPr>
        <w:t>; 2010</w:t>
      </w:r>
      <w:r>
        <w:rPr>
          <w:rFonts w:cs="Arial"/>
          <w:szCs w:val="22"/>
        </w:rPr>
        <w:t>). A review of the Guidelines that will consider the results of the MMP is planned to be undertaken by the GBRMPA during 2014 and is likely to include dissolved nutrients as more data are now available from the MMP.</w:t>
      </w:r>
    </w:p>
    <w:p w:rsidR="00E94E33" w:rsidRDefault="00E94E33" w:rsidP="00E94E33"/>
    <w:p w:rsidR="00E94E33" w:rsidRDefault="00E94E33" w:rsidP="00E94E33"/>
    <w:p w:rsidR="00E94E33" w:rsidRDefault="00E94E33" w:rsidP="00181E96">
      <w:pPr>
        <w:pStyle w:val="Heading7"/>
      </w:pPr>
      <w:bookmarkStart w:id="145" w:name="_Ref373744521"/>
      <w:bookmarkStart w:id="146" w:name="_Toc273951597"/>
      <w:bookmarkStart w:id="147" w:name="_Toc303610462"/>
      <w:bookmarkStart w:id="148" w:name="_Toc303611375"/>
      <w:bookmarkStart w:id="149" w:name="_Toc334990368"/>
      <w:bookmarkStart w:id="150" w:name="_Toc373758222"/>
      <w:bookmarkStart w:id="151" w:name="_Toc374701437"/>
      <w:bookmarkStart w:id="152" w:name="_Toc392929548"/>
      <w:r>
        <w:t xml:space="preserve">Table A1- </w:t>
      </w:r>
      <w:r>
        <w:fldChar w:fldCharType="begin"/>
      </w:r>
      <w:r>
        <w:instrText xml:space="preserve"> SEQ Table_A1- \* ARABIC </w:instrText>
      </w:r>
      <w:r>
        <w:fldChar w:fldCharType="separate"/>
      </w:r>
      <w:r w:rsidR="00D523D3">
        <w:rPr>
          <w:noProof/>
        </w:rPr>
        <w:t>1</w:t>
      </w:r>
      <w:r>
        <w:fldChar w:fldCharType="end"/>
      </w:r>
      <w:bookmarkEnd w:id="145"/>
      <w:r>
        <w:tab/>
      </w:r>
      <w:r w:rsidRPr="00CE40C5">
        <w:t>Trigger values from the Water Quality Guidelines for the Great Barrier Reef Marine Park</w:t>
      </w:r>
      <w:r>
        <w:rPr>
          <w:vertAlign w:val="superscript"/>
        </w:rPr>
        <w:t xml:space="preserve"> </w:t>
      </w:r>
      <w:r w:rsidRPr="00CE40C5">
        <w:t xml:space="preserve">(GBRMPA 2009) and the Queensland </w:t>
      </w:r>
      <w:r w:rsidRPr="00CE40C5">
        <w:rPr>
          <w:rFonts w:cs="Arial"/>
          <w:szCs w:val="22"/>
        </w:rPr>
        <w:t>Water Quality Guidelines</w:t>
      </w:r>
      <w:r w:rsidR="008016F5">
        <w:rPr>
          <w:color w:val="000000" w:themeColor="text1"/>
          <w:vertAlign w:val="superscript"/>
        </w:rPr>
        <w:t>Qld</w:t>
      </w:r>
      <w:r w:rsidRPr="00CE40C5">
        <w:rPr>
          <w:rFonts w:cs="Arial"/>
          <w:szCs w:val="22"/>
        </w:rPr>
        <w:t xml:space="preserve"> (DERM 2009)</w:t>
      </w:r>
      <w:r w:rsidRPr="00CE40C5">
        <w:t>.</w:t>
      </w:r>
      <w:bookmarkEnd w:id="146"/>
      <w:bookmarkEnd w:id="147"/>
      <w:bookmarkEnd w:id="148"/>
      <w:bookmarkEnd w:id="149"/>
      <w:bookmarkEnd w:id="150"/>
      <w:bookmarkEnd w:id="151"/>
      <w:bookmarkEnd w:id="152"/>
      <w:r w:rsidRPr="00CE40C5">
        <w:t xml:space="preserve"> </w:t>
      </w:r>
    </w:p>
    <w:p w:rsidR="00E94E33" w:rsidRPr="002E57EE" w:rsidRDefault="00E94E33" w:rsidP="00E94E33"/>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Caption w:val="Table A1- 1Trigger values from the Water Quality Guidelines"/>
        <w:tblDescription w:val="Table A1- 1Trigger values from the Water Quality Guidelines for the Great Barrier Reef Marine Park (GBRMPA 2009) and the Queensland Water Quality GuidelinesQld (DERM 2009). "/>
      </w:tblPr>
      <w:tblGrid>
        <w:gridCol w:w="1325"/>
        <w:gridCol w:w="810"/>
        <w:gridCol w:w="915"/>
        <w:gridCol w:w="1015"/>
        <w:gridCol w:w="915"/>
        <w:gridCol w:w="1015"/>
        <w:gridCol w:w="915"/>
        <w:gridCol w:w="1015"/>
        <w:gridCol w:w="915"/>
        <w:gridCol w:w="1015"/>
      </w:tblGrid>
      <w:tr w:rsidR="00E94E33" w:rsidRPr="009830F0" w:rsidTr="00B7431E">
        <w:trPr>
          <w:trHeight w:val="288"/>
        </w:trPr>
        <w:tc>
          <w:tcPr>
            <w:tcW w:w="672" w:type="pct"/>
            <w:shd w:val="clear" w:color="auto" w:fill="D9D9D9" w:themeFill="background1" w:themeFillShade="D9"/>
            <w:noWrap/>
            <w:vAlign w:val="center"/>
            <w:hideMark/>
          </w:tcPr>
          <w:p w:rsidR="00E94E33" w:rsidRPr="009830F0" w:rsidRDefault="00E94E33" w:rsidP="00B7431E">
            <w:pPr>
              <w:rPr>
                <w:rFonts w:ascii="Arial Narrow" w:hAnsi="Arial Narrow"/>
                <w:b/>
                <w:color w:val="000000"/>
                <w:sz w:val="20"/>
                <w:lang w:eastAsia="en-AU"/>
              </w:rPr>
            </w:pPr>
          </w:p>
        </w:tc>
        <w:tc>
          <w:tcPr>
            <w:tcW w:w="411" w:type="pct"/>
            <w:shd w:val="clear" w:color="auto" w:fill="D9D9D9" w:themeFill="background1" w:themeFillShade="D9"/>
            <w:noWrap/>
            <w:vAlign w:val="center"/>
            <w:hideMark/>
          </w:tcPr>
          <w:p w:rsidR="00E94E33" w:rsidRPr="009830F0" w:rsidRDefault="00E94E33" w:rsidP="00B7431E">
            <w:pPr>
              <w:rPr>
                <w:rFonts w:ascii="Arial Narrow" w:hAnsi="Arial Narrow"/>
                <w:b/>
                <w:color w:val="000000"/>
                <w:sz w:val="20"/>
                <w:lang w:eastAsia="en-AU"/>
              </w:rPr>
            </w:pPr>
          </w:p>
        </w:tc>
        <w:tc>
          <w:tcPr>
            <w:tcW w:w="979" w:type="pct"/>
            <w:gridSpan w:val="2"/>
            <w:shd w:val="clear" w:color="auto" w:fill="D9D9D9" w:themeFill="background1" w:themeFillShade="D9"/>
            <w:noWrap/>
            <w:vAlign w:val="center"/>
            <w:hideMark/>
          </w:tcPr>
          <w:p w:rsidR="00E94E33" w:rsidRPr="009830F0" w:rsidRDefault="00E94E33" w:rsidP="00B7431E">
            <w:pPr>
              <w:jc w:val="center"/>
              <w:rPr>
                <w:rFonts w:ascii="Arial Narrow" w:hAnsi="Arial Narrow"/>
                <w:b/>
                <w:color w:val="000000"/>
                <w:sz w:val="20"/>
                <w:lang w:eastAsia="en-AU"/>
              </w:rPr>
            </w:pPr>
            <w:r w:rsidRPr="009830F0">
              <w:rPr>
                <w:rFonts w:ascii="Arial Narrow" w:hAnsi="Arial Narrow"/>
                <w:b/>
                <w:color w:val="000000"/>
                <w:sz w:val="20"/>
                <w:lang w:eastAsia="en-AU"/>
              </w:rPr>
              <w:t>Enclosed coastal</w:t>
            </w:r>
            <w:r>
              <w:rPr>
                <w:color w:val="000000" w:themeColor="text1"/>
                <w:vertAlign w:val="superscript"/>
              </w:rPr>
              <w:t>Qld</w:t>
            </w:r>
          </w:p>
        </w:tc>
        <w:tc>
          <w:tcPr>
            <w:tcW w:w="979" w:type="pct"/>
            <w:gridSpan w:val="2"/>
            <w:shd w:val="clear" w:color="auto" w:fill="D9D9D9" w:themeFill="background1" w:themeFillShade="D9"/>
            <w:noWrap/>
            <w:vAlign w:val="center"/>
            <w:hideMark/>
          </w:tcPr>
          <w:p w:rsidR="00E94E33" w:rsidRPr="009830F0" w:rsidRDefault="00E94E33" w:rsidP="00B7431E">
            <w:pPr>
              <w:jc w:val="center"/>
              <w:rPr>
                <w:rFonts w:ascii="Arial Narrow" w:hAnsi="Arial Narrow"/>
                <w:b/>
                <w:color w:val="000000"/>
                <w:sz w:val="20"/>
                <w:lang w:eastAsia="en-AU"/>
              </w:rPr>
            </w:pPr>
            <w:r w:rsidRPr="009830F0">
              <w:rPr>
                <w:rFonts w:ascii="Arial Narrow" w:hAnsi="Arial Narrow"/>
                <w:b/>
                <w:color w:val="000000"/>
                <w:sz w:val="20"/>
                <w:lang w:eastAsia="en-AU"/>
              </w:rPr>
              <w:t>Open coastal</w:t>
            </w:r>
          </w:p>
        </w:tc>
        <w:tc>
          <w:tcPr>
            <w:tcW w:w="979" w:type="pct"/>
            <w:gridSpan w:val="2"/>
            <w:shd w:val="clear" w:color="auto" w:fill="D9D9D9" w:themeFill="background1" w:themeFillShade="D9"/>
            <w:noWrap/>
            <w:vAlign w:val="center"/>
            <w:hideMark/>
          </w:tcPr>
          <w:p w:rsidR="00E94E33" w:rsidRPr="009830F0" w:rsidRDefault="00E94E33" w:rsidP="00B7431E">
            <w:pPr>
              <w:jc w:val="center"/>
              <w:rPr>
                <w:rFonts w:ascii="Arial Narrow" w:hAnsi="Arial Narrow"/>
                <w:b/>
                <w:color w:val="000000"/>
                <w:sz w:val="20"/>
                <w:lang w:eastAsia="en-AU"/>
              </w:rPr>
            </w:pPr>
            <w:r w:rsidRPr="009830F0">
              <w:rPr>
                <w:rFonts w:ascii="Arial Narrow" w:hAnsi="Arial Narrow"/>
                <w:b/>
                <w:color w:val="000000"/>
                <w:sz w:val="20"/>
                <w:lang w:eastAsia="en-AU"/>
              </w:rPr>
              <w:t>Midshelf</w:t>
            </w:r>
          </w:p>
        </w:tc>
        <w:tc>
          <w:tcPr>
            <w:tcW w:w="979" w:type="pct"/>
            <w:gridSpan w:val="2"/>
            <w:shd w:val="clear" w:color="auto" w:fill="D9D9D9" w:themeFill="background1" w:themeFillShade="D9"/>
            <w:noWrap/>
            <w:vAlign w:val="center"/>
            <w:hideMark/>
          </w:tcPr>
          <w:p w:rsidR="00E94E33" w:rsidRPr="009830F0" w:rsidRDefault="00E94E33" w:rsidP="00B7431E">
            <w:pPr>
              <w:jc w:val="center"/>
              <w:rPr>
                <w:rFonts w:ascii="Arial Narrow" w:hAnsi="Arial Narrow"/>
                <w:b/>
                <w:color w:val="000000"/>
                <w:sz w:val="20"/>
                <w:lang w:eastAsia="en-AU"/>
              </w:rPr>
            </w:pPr>
            <w:r w:rsidRPr="009830F0">
              <w:rPr>
                <w:rFonts w:ascii="Arial Narrow" w:hAnsi="Arial Narrow"/>
                <w:b/>
                <w:color w:val="000000"/>
                <w:sz w:val="20"/>
                <w:lang w:eastAsia="en-AU"/>
              </w:rPr>
              <w:t>Offshore</w:t>
            </w:r>
          </w:p>
        </w:tc>
      </w:tr>
      <w:tr w:rsidR="00E94E33" w:rsidRPr="009830F0" w:rsidTr="00B7431E">
        <w:trPr>
          <w:trHeight w:val="288"/>
        </w:trPr>
        <w:tc>
          <w:tcPr>
            <w:tcW w:w="672" w:type="pct"/>
            <w:shd w:val="clear" w:color="auto" w:fill="D9D9D9" w:themeFill="background1" w:themeFillShade="D9"/>
            <w:noWrap/>
            <w:vAlign w:val="center"/>
            <w:hideMark/>
          </w:tcPr>
          <w:p w:rsidR="00E94E33" w:rsidRPr="009830F0" w:rsidRDefault="00E94E33" w:rsidP="00B7431E">
            <w:pPr>
              <w:rPr>
                <w:rFonts w:ascii="Arial Narrow" w:hAnsi="Arial Narrow"/>
                <w:color w:val="000000"/>
                <w:sz w:val="20"/>
                <w:lang w:eastAsia="en-AU"/>
              </w:rPr>
            </w:pPr>
            <w:r w:rsidRPr="009830F0">
              <w:rPr>
                <w:rFonts w:ascii="Arial Narrow" w:hAnsi="Arial Narrow"/>
                <w:color w:val="000000"/>
                <w:sz w:val="20"/>
                <w:lang w:eastAsia="en-AU"/>
              </w:rPr>
              <w:t>Parameter</w:t>
            </w:r>
          </w:p>
        </w:tc>
        <w:tc>
          <w:tcPr>
            <w:tcW w:w="411" w:type="pct"/>
            <w:shd w:val="clear" w:color="auto" w:fill="D9D9D9" w:themeFill="background1" w:themeFillShade="D9"/>
            <w:noWrap/>
            <w:vAlign w:val="center"/>
            <w:hideMark/>
          </w:tcPr>
          <w:p w:rsidR="00E94E33" w:rsidRPr="009830F0" w:rsidRDefault="00E94E33" w:rsidP="00B7431E">
            <w:pPr>
              <w:rPr>
                <w:rFonts w:ascii="Arial Narrow" w:hAnsi="Arial Narrow"/>
                <w:color w:val="000000"/>
                <w:sz w:val="20"/>
                <w:lang w:eastAsia="en-AU"/>
              </w:rPr>
            </w:pPr>
            <w:r w:rsidRPr="009830F0">
              <w:rPr>
                <w:rFonts w:ascii="Arial Narrow" w:hAnsi="Arial Narrow"/>
                <w:color w:val="000000"/>
                <w:sz w:val="20"/>
                <w:lang w:eastAsia="en-AU"/>
              </w:rPr>
              <w:t>Unit</w:t>
            </w:r>
          </w:p>
        </w:tc>
        <w:tc>
          <w:tcPr>
            <w:tcW w:w="464" w:type="pct"/>
            <w:shd w:val="clear" w:color="auto" w:fill="D9D9D9" w:themeFill="background1" w:themeFillShade="D9"/>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Wet Tropics</w:t>
            </w:r>
          </w:p>
        </w:tc>
        <w:tc>
          <w:tcPr>
            <w:tcW w:w="515" w:type="pct"/>
            <w:shd w:val="clear" w:color="auto" w:fill="D9D9D9" w:themeFill="background1" w:themeFillShade="D9"/>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Central Coast</w:t>
            </w:r>
          </w:p>
        </w:tc>
        <w:tc>
          <w:tcPr>
            <w:tcW w:w="464" w:type="pct"/>
            <w:shd w:val="clear" w:color="auto" w:fill="D9D9D9" w:themeFill="background1" w:themeFillShade="D9"/>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Wet Tropics</w:t>
            </w:r>
          </w:p>
        </w:tc>
        <w:tc>
          <w:tcPr>
            <w:tcW w:w="515" w:type="pct"/>
            <w:shd w:val="clear" w:color="auto" w:fill="D9D9D9" w:themeFill="background1" w:themeFillShade="D9"/>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Central Coast</w:t>
            </w:r>
          </w:p>
        </w:tc>
        <w:tc>
          <w:tcPr>
            <w:tcW w:w="464" w:type="pct"/>
            <w:shd w:val="clear" w:color="auto" w:fill="D9D9D9" w:themeFill="background1" w:themeFillShade="D9"/>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Wet Tropics</w:t>
            </w:r>
          </w:p>
        </w:tc>
        <w:tc>
          <w:tcPr>
            <w:tcW w:w="515" w:type="pct"/>
            <w:shd w:val="clear" w:color="auto" w:fill="D9D9D9" w:themeFill="background1" w:themeFillShade="D9"/>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Central Coast</w:t>
            </w:r>
          </w:p>
        </w:tc>
        <w:tc>
          <w:tcPr>
            <w:tcW w:w="464" w:type="pct"/>
            <w:shd w:val="clear" w:color="auto" w:fill="D9D9D9" w:themeFill="background1" w:themeFillShade="D9"/>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Wet Tropics</w:t>
            </w:r>
          </w:p>
        </w:tc>
        <w:tc>
          <w:tcPr>
            <w:tcW w:w="515" w:type="pct"/>
            <w:shd w:val="clear" w:color="auto" w:fill="D9D9D9" w:themeFill="background1" w:themeFillShade="D9"/>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Central Coast</w:t>
            </w:r>
          </w:p>
        </w:tc>
      </w:tr>
      <w:tr w:rsidR="00E94E33" w:rsidRPr="009830F0" w:rsidTr="00B7431E">
        <w:trPr>
          <w:trHeight w:val="288"/>
        </w:trPr>
        <w:tc>
          <w:tcPr>
            <w:tcW w:w="672" w:type="pct"/>
            <w:shd w:val="clear" w:color="auto" w:fill="auto"/>
            <w:noWrap/>
            <w:vAlign w:val="center"/>
            <w:hideMark/>
          </w:tcPr>
          <w:p w:rsidR="00E94E33" w:rsidRPr="009830F0" w:rsidRDefault="00E94E33" w:rsidP="00B7431E">
            <w:pPr>
              <w:rPr>
                <w:rFonts w:ascii="Arial Narrow" w:hAnsi="Arial Narrow"/>
                <w:color w:val="000000"/>
                <w:sz w:val="20"/>
                <w:lang w:eastAsia="en-AU"/>
              </w:rPr>
            </w:pPr>
            <w:r w:rsidRPr="009830F0">
              <w:rPr>
                <w:rFonts w:ascii="Arial Narrow" w:hAnsi="Arial Narrow"/>
                <w:color w:val="000000"/>
                <w:sz w:val="20"/>
                <w:lang w:eastAsia="en-AU"/>
              </w:rPr>
              <w:t>Chlorophyll a</w:t>
            </w:r>
          </w:p>
        </w:tc>
        <w:tc>
          <w:tcPr>
            <w:tcW w:w="411" w:type="pct"/>
            <w:shd w:val="clear" w:color="auto" w:fill="auto"/>
            <w:noWrap/>
            <w:vAlign w:val="center"/>
          </w:tcPr>
          <w:p w:rsidR="00E94E33" w:rsidRPr="009830F0" w:rsidRDefault="00E94E33" w:rsidP="00B7431E">
            <w:pPr>
              <w:rPr>
                <w:rFonts w:ascii="Arial Narrow" w:hAnsi="Arial Narrow"/>
                <w:color w:val="000000"/>
                <w:sz w:val="20"/>
                <w:lang w:eastAsia="en-AU"/>
              </w:rPr>
            </w:pPr>
            <w:r w:rsidRPr="009830F0">
              <w:rPr>
                <w:rFonts w:ascii="Arial Narrow" w:hAnsi="Arial Narrow" w:cs="Arial"/>
                <w:sz w:val="20"/>
                <w:lang w:val="en-US"/>
              </w:rPr>
              <w:t>μg L</w:t>
            </w:r>
            <w:r w:rsidRPr="009830F0">
              <w:rPr>
                <w:rFonts w:ascii="Arial Narrow" w:hAnsi="Arial Narrow" w:cs="Arial"/>
                <w:sz w:val="20"/>
                <w:vertAlign w:val="superscript"/>
                <w:lang w:val="en-US"/>
              </w:rPr>
              <w:t>-1</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2.0</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2.0</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0.</w:t>
            </w:r>
            <w:r>
              <w:rPr>
                <w:rFonts w:ascii="Arial Narrow" w:hAnsi="Arial Narrow"/>
                <w:color w:val="000000"/>
                <w:sz w:val="20"/>
                <w:lang w:eastAsia="en-AU"/>
              </w:rPr>
              <w:t>4</w:t>
            </w:r>
            <w:r w:rsidRPr="009830F0">
              <w:rPr>
                <w:rFonts w:ascii="Arial Narrow" w:hAnsi="Arial Narrow"/>
                <w:color w:val="000000"/>
                <w:sz w:val="20"/>
                <w:lang w:eastAsia="en-AU"/>
              </w:rPr>
              <w:t>5</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0.</w:t>
            </w:r>
            <w:r>
              <w:rPr>
                <w:rFonts w:ascii="Arial Narrow" w:hAnsi="Arial Narrow"/>
                <w:color w:val="000000"/>
                <w:sz w:val="20"/>
                <w:lang w:eastAsia="en-AU"/>
              </w:rPr>
              <w:t>4</w:t>
            </w:r>
            <w:r w:rsidRPr="009830F0">
              <w:rPr>
                <w:rFonts w:ascii="Arial Narrow" w:hAnsi="Arial Narrow"/>
                <w:color w:val="000000"/>
                <w:sz w:val="20"/>
                <w:lang w:eastAsia="en-AU"/>
              </w:rPr>
              <w:t>5</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0.</w:t>
            </w:r>
            <w:r>
              <w:rPr>
                <w:rFonts w:ascii="Arial Narrow" w:hAnsi="Arial Narrow"/>
                <w:color w:val="000000"/>
                <w:sz w:val="20"/>
                <w:lang w:eastAsia="en-AU"/>
              </w:rPr>
              <w:t>4</w:t>
            </w:r>
            <w:r w:rsidRPr="009830F0">
              <w:rPr>
                <w:rFonts w:ascii="Arial Narrow" w:hAnsi="Arial Narrow"/>
                <w:color w:val="000000"/>
                <w:sz w:val="20"/>
                <w:lang w:eastAsia="en-AU"/>
              </w:rPr>
              <w:t>5</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0.</w:t>
            </w:r>
            <w:r>
              <w:rPr>
                <w:rFonts w:ascii="Arial Narrow" w:hAnsi="Arial Narrow"/>
                <w:color w:val="000000"/>
                <w:sz w:val="20"/>
                <w:lang w:eastAsia="en-AU"/>
              </w:rPr>
              <w:t>4</w:t>
            </w:r>
            <w:r w:rsidRPr="009830F0">
              <w:rPr>
                <w:rFonts w:ascii="Arial Narrow" w:hAnsi="Arial Narrow"/>
                <w:color w:val="000000"/>
                <w:sz w:val="20"/>
                <w:lang w:eastAsia="en-AU"/>
              </w:rPr>
              <w:t>5</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0.4</w:t>
            </w:r>
            <w:r>
              <w:rPr>
                <w:rFonts w:ascii="Arial Narrow" w:hAnsi="Arial Narrow"/>
                <w:color w:val="000000"/>
                <w:sz w:val="20"/>
                <w:lang w:eastAsia="en-AU"/>
              </w:rPr>
              <w:t>0</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0.4</w:t>
            </w:r>
            <w:r>
              <w:rPr>
                <w:rFonts w:ascii="Arial Narrow" w:hAnsi="Arial Narrow"/>
                <w:color w:val="000000"/>
                <w:sz w:val="20"/>
                <w:lang w:eastAsia="en-AU"/>
              </w:rPr>
              <w:t>0</w:t>
            </w:r>
          </w:p>
        </w:tc>
      </w:tr>
      <w:tr w:rsidR="00E94E33" w:rsidRPr="009830F0" w:rsidTr="00B7431E">
        <w:trPr>
          <w:trHeight w:val="288"/>
        </w:trPr>
        <w:tc>
          <w:tcPr>
            <w:tcW w:w="672" w:type="pct"/>
            <w:shd w:val="clear" w:color="auto" w:fill="auto"/>
            <w:noWrap/>
            <w:vAlign w:val="center"/>
            <w:hideMark/>
          </w:tcPr>
          <w:p w:rsidR="00E94E33" w:rsidRPr="009830F0" w:rsidRDefault="00E94E33" w:rsidP="00B7431E">
            <w:pPr>
              <w:rPr>
                <w:rFonts w:ascii="Arial Narrow" w:hAnsi="Arial Narrow"/>
                <w:color w:val="000000"/>
                <w:sz w:val="20"/>
                <w:lang w:eastAsia="en-AU"/>
              </w:rPr>
            </w:pPr>
            <w:r w:rsidRPr="009830F0">
              <w:rPr>
                <w:rFonts w:ascii="Arial Narrow" w:hAnsi="Arial Narrow"/>
                <w:color w:val="000000"/>
                <w:sz w:val="20"/>
                <w:lang w:eastAsia="en-AU"/>
              </w:rPr>
              <w:t>Particulate nitrogen</w:t>
            </w:r>
          </w:p>
        </w:tc>
        <w:tc>
          <w:tcPr>
            <w:tcW w:w="411" w:type="pct"/>
            <w:shd w:val="clear" w:color="auto" w:fill="auto"/>
            <w:noWrap/>
            <w:vAlign w:val="center"/>
          </w:tcPr>
          <w:p w:rsidR="00E94E33" w:rsidRPr="009830F0" w:rsidRDefault="00E94E33" w:rsidP="00B7431E">
            <w:pPr>
              <w:rPr>
                <w:rFonts w:ascii="Arial Narrow" w:hAnsi="Arial Narrow"/>
                <w:color w:val="000000"/>
                <w:sz w:val="20"/>
                <w:lang w:eastAsia="en-AU"/>
              </w:rPr>
            </w:pPr>
            <w:r w:rsidRPr="009830F0">
              <w:rPr>
                <w:rFonts w:ascii="Arial Narrow" w:hAnsi="Arial Narrow" w:cs="Arial"/>
                <w:sz w:val="20"/>
                <w:lang w:val="en-US"/>
              </w:rPr>
              <w:t>μg L</w:t>
            </w:r>
            <w:r w:rsidRPr="009830F0">
              <w:rPr>
                <w:rFonts w:ascii="Arial Narrow" w:hAnsi="Arial Narrow" w:cs="Arial"/>
                <w:sz w:val="20"/>
                <w:vertAlign w:val="superscript"/>
                <w:lang w:val="en-US"/>
              </w:rPr>
              <w:t>-1</w:t>
            </w:r>
          </w:p>
        </w:tc>
        <w:tc>
          <w:tcPr>
            <w:tcW w:w="464" w:type="pct"/>
            <w:shd w:val="clear" w:color="auto" w:fill="auto"/>
            <w:noWrap/>
            <w:vAlign w:val="center"/>
            <w:hideMark/>
          </w:tcPr>
          <w:p w:rsidR="00E94E33" w:rsidRPr="009830F0" w:rsidRDefault="00E94E33" w:rsidP="00B7431E">
            <w:pPr>
              <w:jc w:val="center"/>
              <w:rPr>
                <w:rFonts w:ascii="Arial Narrow" w:hAnsi="Arial Narrow"/>
                <w:sz w:val="20"/>
              </w:rPr>
            </w:pPr>
            <w:r w:rsidRPr="009830F0">
              <w:rPr>
                <w:rFonts w:ascii="Arial Narrow" w:hAnsi="Arial Narrow" w:cs="Arial"/>
                <w:sz w:val="20"/>
                <w:lang w:val="en-US"/>
              </w:rPr>
              <w:t>n/a</w:t>
            </w:r>
          </w:p>
        </w:tc>
        <w:tc>
          <w:tcPr>
            <w:tcW w:w="515" w:type="pct"/>
            <w:shd w:val="clear" w:color="auto" w:fill="auto"/>
            <w:noWrap/>
            <w:vAlign w:val="center"/>
            <w:hideMark/>
          </w:tcPr>
          <w:p w:rsidR="00E94E33" w:rsidRPr="009830F0" w:rsidRDefault="00E94E33" w:rsidP="00B7431E">
            <w:pPr>
              <w:jc w:val="center"/>
              <w:rPr>
                <w:rFonts w:ascii="Arial Narrow" w:hAnsi="Arial Narrow"/>
                <w:sz w:val="20"/>
              </w:rPr>
            </w:pPr>
            <w:r w:rsidRPr="009830F0">
              <w:rPr>
                <w:rFonts w:ascii="Arial Narrow" w:hAnsi="Arial Narrow" w:cs="Arial"/>
                <w:sz w:val="20"/>
                <w:lang w:val="en-US"/>
              </w:rPr>
              <w:t>n/a</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20.0</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20.0</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20.0</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20.0</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17.0</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17.0</w:t>
            </w:r>
          </w:p>
        </w:tc>
      </w:tr>
      <w:tr w:rsidR="00E94E33" w:rsidRPr="009830F0" w:rsidTr="00B7431E">
        <w:trPr>
          <w:trHeight w:val="288"/>
        </w:trPr>
        <w:tc>
          <w:tcPr>
            <w:tcW w:w="672" w:type="pct"/>
            <w:shd w:val="clear" w:color="auto" w:fill="auto"/>
            <w:noWrap/>
            <w:vAlign w:val="center"/>
            <w:hideMark/>
          </w:tcPr>
          <w:p w:rsidR="00E94E33" w:rsidRPr="009830F0" w:rsidRDefault="00E94E33" w:rsidP="00B7431E">
            <w:pPr>
              <w:rPr>
                <w:rFonts w:ascii="Arial Narrow" w:hAnsi="Arial Narrow"/>
                <w:color w:val="000000"/>
                <w:sz w:val="20"/>
                <w:lang w:eastAsia="en-AU"/>
              </w:rPr>
            </w:pPr>
            <w:r w:rsidRPr="009830F0">
              <w:rPr>
                <w:rFonts w:ascii="Arial Narrow" w:hAnsi="Arial Narrow"/>
                <w:color w:val="000000"/>
                <w:sz w:val="20"/>
                <w:lang w:eastAsia="en-AU"/>
              </w:rPr>
              <w:t>Particulate phosphorus</w:t>
            </w:r>
          </w:p>
        </w:tc>
        <w:tc>
          <w:tcPr>
            <w:tcW w:w="411" w:type="pct"/>
            <w:shd w:val="clear" w:color="auto" w:fill="auto"/>
            <w:noWrap/>
            <w:vAlign w:val="center"/>
          </w:tcPr>
          <w:p w:rsidR="00E94E33" w:rsidRPr="009830F0" w:rsidRDefault="00E94E33" w:rsidP="00B7431E">
            <w:pPr>
              <w:rPr>
                <w:rFonts w:ascii="Arial Narrow" w:hAnsi="Arial Narrow"/>
                <w:color w:val="000000"/>
                <w:sz w:val="20"/>
                <w:lang w:eastAsia="en-AU"/>
              </w:rPr>
            </w:pPr>
            <w:r w:rsidRPr="009830F0">
              <w:rPr>
                <w:rFonts w:ascii="Arial Narrow" w:hAnsi="Arial Narrow" w:cs="Arial"/>
                <w:sz w:val="20"/>
                <w:lang w:val="en-US"/>
              </w:rPr>
              <w:t>μg L</w:t>
            </w:r>
            <w:r w:rsidRPr="009830F0">
              <w:rPr>
                <w:rFonts w:ascii="Arial Narrow" w:hAnsi="Arial Narrow" w:cs="Arial"/>
                <w:sz w:val="20"/>
                <w:vertAlign w:val="superscript"/>
                <w:lang w:val="en-US"/>
              </w:rPr>
              <w:t>-1</w:t>
            </w:r>
          </w:p>
        </w:tc>
        <w:tc>
          <w:tcPr>
            <w:tcW w:w="464" w:type="pct"/>
            <w:shd w:val="clear" w:color="auto" w:fill="auto"/>
            <w:noWrap/>
            <w:vAlign w:val="center"/>
            <w:hideMark/>
          </w:tcPr>
          <w:p w:rsidR="00E94E33" w:rsidRPr="009830F0" w:rsidRDefault="00E94E33" w:rsidP="00B7431E">
            <w:pPr>
              <w:jc w:val="center"/>
              <w:rPr>
                <w:rFonts w:ascii="Arial Narrow" w:hAnsi="Arial Narrow"/>
                <w:sz w:val="20"/>
              </w:rPr>
            </w:pPr>
            <w:r w:rsidRPr="009830F0">
              <w:rPr>
                <w:rFonts w:ascii="Arial Narrow" w:hAnsi="Arial Narrow" w:cs="Arial"/>
                <w:sz w:val="20"/>
                <w:lang w:val="en-US"/>
              </w:rPr>
              <w:t>n/a</w:t>
            </w:r>
          </w:p>
        </w:tc>
        <w:tc>
          <w:tcPr>
            <w:tcW w:w="515" w:type="pct"/>
            <w:shd w:val="clear" w:color="auto" w:fill="auto"/>
            <w:noWrap/>
            <w:vAlign w:val="center"/>
            <w:hideMark/>
          </w:tcPr>
          <w:p w:rsidR="00E94E33" w:rsidRPr="009830F0" w:rsidRDefault="00E94E33" w:rsidP="00B7431E">
            <w:pPr>
              <w:jc w:val="center"/>
              <w:rPr>
                <w:rFonts w:ascii="Arial Narrow" w:hAnsi="Arial Narrow"/>
                <w:sz w:val="20"/>
              </w:rPr>
            </w:pPr>
            <w:r w:rsidRPr="009830F0">
              <w:rPr>
                <w:rFonts w:ascii="Arial Narrow" w:hAnsi="Arial Narrow" w:cs="Arial"/>
                <w:sz w:val="20"/>
                <w:lang w:val="en-US"/>
              </w:rPr>
              <w:t>n/a</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2.8</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2.8</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2.8</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2.8</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1.9</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1.9</w:t>
            </w:r>
          </w:p>
        </w:tc>
      </w:tr>
      <w:tr w:rsidR="00E94E33" w:rsidRPr="009830F0" w:rsidTr="00B7431E">
        <w:trPr>
          <w:trHeight w:val="288"/>
        </w:trPr>
        <w:tc>
          <w:tcPr>
            <w:tcW w:w="672" w:type="pct"/>
            <w:shd w:val="clear" w:color="auto" w:fill="auto"/>
            <w:noWrap/>
            <w:vAlign w:val="center"/>
            <w:hideMark/>
          </w:tcPr>
          <w:p w:rsidR="00E94E33" w:rsidRPr="009830F0" w:rsidRDefault="00E94E33" w:rsidP="00B7431E">
            <w:pPr>
              <w:rPr>
                <w:rFonts w:ascii="Arial Narrow" w:hAnsi="Arial Narrow"/>
                <w:color w:val="000000"/>
                <w:sz w:val="20"/>
                <w:lang w:eastAsia="en-AU"/>
              </w:rPr>
            </w:pPr>
            <w:r w:rsidRPr="009830F0">
              <w:rPr>
                <w:rFonts w:ascii="Arial Narrow" w:hAnsi="Arial Narrow"/>
                <w:color w:val="000000"/>
                <w:sz w:val="20"/>
                <w:lang w:eastAsia="en-AU"/>
              </w:rPr>
              <w:t>Suspended solids</w:t>
            </w:r>
          </w:p>
        </w:tc>
        <w:tc>
          <w:tcPr>
            <w:tcW w:w="411" w:type="pct"/>
            <w:shd w:val="clear" w:color="auto" w:fill="auto"/>
            <w:noWrap/>
            <w:vAlign w:val="center"/>
            <w:hideMark/>
          </w:tcPr>
          <w:p w:rsidR="00E94E33" w:rsidRPr="009830F0" w:rsidRDefault="00E94E33" w:rsidP="00B7431E">
            <w:pPr>
              <w:rPr>
                <w:rFonts w:ascii="Arial Narrow" w:hAnsi="Arial Narrow"/>
                <w:color w:val="000000"/>
                <w:sz w:val="20"/>
                <w:lang w:eastAsia="en-AU"/>
              </w:rPr>
            </w:pPr>
            <w:r w:rsidRPr="009830F0">
              <w:rPr>
                <w:rFonts w:ascii="Arial Narrow" w:hAnsi="Arial Narrow" w:cs="Arial"/>
                <w:sz w:val="20"/>
                <w:lang w:val="en-US"/>
              </w:rPr>
              <w:t>mg L</w:t>
            </w:r>
            <w:r w:rsidRPr="009830F0">
              <w:rPr>
                <w:rFonts w:ascii="Arial Narrow" w:hAnsi="Arial Narrow" w:cs="Arial"/>
                <w:sz w:val="20"/>
                <w:vertAlign w:val="superscript"/>
                <w:lang w:val="en-US"/>
              </w:rPr>
              <w:t>-1</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n/a</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15.0</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2.0</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2.0</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2.0</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2.0</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0.7</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0.7</w:t>
            </w:r>
          </w:p>
        </w:tc>
      </w:tr>
      <w:tr w:rsidR="00E94E33" w:rsidRPr="009830F0" w:rsidTr="00B7431E">
        <w:trPr>
          <w:trHeight w:val="288"/>
        </w:trPr>
        <w:tc>
          <w:tcPr>
            <w:tcW w:w="672" w:type="pct"/>
            <w:shd w:val="clear" w:color="auto" w:fill="auto"/>
            <w:noWrap/>
            <w:vAlign w:val="center"/>
          </w:tcPr>
          <w:p w:rsidR="00E94E33" w:rsidRPr="009830F0" w:rsidRDefault="00E94E33" w:rsidP="00B7431E">
            <w:pPr>
              <w:rPr>
                <w:rFonts w:ascii="Arial Narrow" w:hAnsi="Arial Narrow"/>
                <w:color w:val="000000"/>
                <w:sz w:val="20"/>
                <w:lang w:eastAsia="en-AU"/>
              </w:rPr>
            </w:pPr>
            <w:r w:rsidRPr="009830F0">
              <w:rPr>
                <w:rFonts w:ascii="Arial Narrow" w:hAnsi="Arial Narrow"/>
                <w:color w:val="000000"/>
                <w:sz w:val="20"/>
                <w:lang w:eastAsia="en-AU"/>
              </w:rPr>
              <w:t>Turbidity</w:t>
            </w:r>
          </w:p>
        </w:tc>
        <w:tc>
          <w:tcPr>
            <w:tcW w:w="411" w:type="pct"/>
            <w:shd w:val="clear" w:color="auto" w:fill="auto"/>
            <w:noWrap/>
            <w:vAlign w:val="center"/>
          </w:tcPr>
          <w:p w:rsidR="00E94E33" w:rsidRPr="009830F0" w:rsidRDefault="00E94E33" w:rsidP="00B7431E">
            <w:pPr>
              <w:rPr>
                <w:rFonts w:ascii="Arial Narrow" w:hAnsi="Arial Narrow"/>
                <w:color w:val="000000"/>
                <w:sz w:val="20"/>
                <w:lang w:eastAsia="en-AU"/>
              </w:rPr>
            </w:pPr>
            <w:r>
              <w:rPr>
                <w:rFonts w:ascii="Arial Narrow" w:hAnsi="Arial Narrow"/>
                <w:color w:val="000000"/>
                <w:sz w:val="20"/>
                <w:lang w:eastAsia="en-AU"/>
              </w:rPr>
              <w:t>NTU</w:t>
            </w:r>
          </w:p>
        </w:tc>
        <w:tc>
          <w:tcPr>
            <w:tcW w:w="464"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10.0</w:t>
            </w:r>
          </w:p>
        </w:tc>
        <w:tc>
          <w:tcPr>
            <w:tcW w:w="515"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6.0</w:t>
            </w:r>
          </w:p>
        </w:tc>
        <w:tc>
          <w:tcPr>
            <w:tcW w:w="464"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1.5*</w:t>
            </w:r>
          </w:p>
        </w:tc>
        <w:tc>
          <w:tcPr>
            <w:tcW w:w="515"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1.5*</w:t>
            </w:r>
          </w:p>
        </w:tc>
        <w:tc>
          <w:tcPr>
            <w:tcW w:w="464"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1.5*</w:t>
            </w:r>
          </w:p>
        </w:tc>
        <w:tc>
          <w:tcPr>
            <w:tcW w:w="515"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1.5*</w:t>
            </w:r>
          </w:p>
        </w:tc>
        <w:tc>
          <w:tcPr>
            <w:tcW w:w="464"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&lt;1</w:t>
            </w:r>
            <w:r>
              <w:rPr>
                <w:color w:val="000000" w:themeColor="text1"/>
                <w:vertAlign w:val="superscript"/>
              </w:rPr>
              <w:t>Qld</w:t>
            </w:r>
          </w:p>
        </w:tc>
        <w:tc>
          <w:tcPr>
            <w:tcW w:w="515"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&lt;1</w:t>
            </w:r>
            <w:r>
              <w:rPr>
                <w:color w:val="000000" w:themeColor="text1"/>
                <w:vertAlign w:val="superscript"/>
              </w:rPr>
              <w:t>Qld</w:t>
            </w:r>
          </w:p>
        </w:tc>
      </w:tr>
      <w:tr w:rsidR="00E94E33" w:rsidRPr="009830F0" w:rsidTr="00B7431E">
        <w:trPr>
          <w:trHeight w:val="288"/>
        </w:trPr>
        <w:tc>
          <w:tcPr>
            <w:tcW w:w="672" w:type="pct"/>
            <w:shd w:val="clear" w:color="auto" w:fill="auto"/>
            <w:noWrap/>
            <w:vAlign w:val="center"/>
            <w:hideMark/>
          </w:tcPr>
          <w:p w:rsidR="00E94E33" w:rsidRPr="009830F0" w:rsidRDefault="00E94E33" w:rsidP="00B7431E">
            <w:pPr>
              <w:rPr>
                <w:rFonts w:ascii="Arial Narrow" w:hAnsi="Arial Narrow"/>
                <w:color w:val="000000"/>
                <w:sz w:val="20"/>
                <w:lang w:eastAsia="en-AU"/>
              </w:rPr>
            </w:pPr>
            <w:r w:rsidRPr="009830F0">
              <w:rPr>
                <w:rFonts w:ascii="Arial Narrow" w:hAnsi="Arial Narrow"/>
                <w:color w:val="000000"/>
                <w:sz w:val="20"/>
                <w:lang w:eastAsia="en-AU"/>
              </w:rPr>
              <w:t>Secchi</w:t>
            </w:r>
          </w:p>
        </w:tc>
        <w:tc>
          <w:tcPr>
            <w:tcW w:w="411" w:type="pct"/>
            <w:shd w:val="clear" w:color="auto" w:fill="auto"/>
            <w:noWrap/>
            <w:vAlign w:val="center"/>
            <w:hideMark/>
          </w:tcPr>
          <w:p w:rsidR="00E94E33" w:rsidRPr="009830F0" w:rsidRDefault="00E94E33" w:rsidP="00B7431E">
            <w:pPr>
              <w:rPr>
                <w:rFonts w:ascii="Arial Narrow" w:hAnsi="Arial Narrow"/>
                <w:color w:val="000000"/>
                <w:sz w:val="20"/>
                <w:lang w:eastAsia="en-AU"/>
              </w:rPr>
            </w:pPr>
            <w:r w:rsidRPr="009830F0">
              <w:rPr>
                <w:rFonts w:ascii="Arial Narrow" w:hAnsi="Arial Narrow"/>
                <w:color w:val="000000"/>
                <w:sz w:val="20"/>
                <w:lang w:eastAsia="en-AU"/>
              </w:rPr>
              <w:t>m</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1.0</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1.5</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10.0</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10.0</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10.0</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10.0</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17.0</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17.0</w:t>
            </w:r>
          </w:p>
        </w:tc>
      </w:tr>
      <w:tr w:rsidR="00E94E33" w:rsidRPr="009830F0" w:rsidTr="00B7431E">
        <w:trPr>
          <w:trHeight w:val="288"/>
        </w:trPr>
        <w:tc>
          <w:tcPr>
            <w:tcW w:w="672" w:type="pct"/>
            <w:shd w:val="clear" w:color="auto" w:fill="auto"/>
            <w:noWrap/>
            <w:vAlign w:val="center"/>
            <w:hideMark/>
          </w:tcPr>
          <w:p w:rsidR="00E94E33" w:rsidRPr="009830F0" w:rsidRDefault="00E94E33" w:rsidP="00B7431E">
            <w:pPr>
              <w:rPr>
                <w:rFonts w:ascii="Arial Narrow" w:hAnsi="Arial Narrow"/>
                <w:color w:val="000000"/>
                <w:sz w:val="20"/>
                <w:lang w:eastAsia="en-AU"/>
              </w:rPr>
            </w:pPr>
            <w:r w:rsidRPr="009830F0">
              <w:rPr>
                <w:rFonts w:ascii="Arial Narrow" w:hAnsi="Arial Narrow"/>
                <w:color w:val="000000"/>
                <w:sz w:val="20"/>
                <w:lang w:eastAsia="en-AU"/>
              </w:rPr>
              <w:t>NOx</w:t>
            </w:r>
            <w:r>
              <w:rPr>
                <w:color w:val="000000" w:themeColor="text1"/>
                <w:vertAlign w:val="superscript"/>
              </w:rPr>
              <w:t>Qld</w:t>
            </w:r>
          </w:p>
        </w:tc>
        <w:tc>
          <w:tcPr>
            <w:tcW w:w="411" w:type="pct"/>
            <w:shd w:val="clear" w:color="auto" w:fill="auto"/>
            <w:noWrap/>
            <w:vAlign w:val="center"/>
            <w:hideMark/>
          </w:tcPr>
          <w:p w:rsidR="00E94E33" w:rsidRPr="009830F0" w:rsidRDefault="00E94E33" w:rsidP="00B7431E">
            <w:pPr>
              <w:rPr>
                <w:rFonts w:ascii="Arial Narrow" w:hAnsi="Arial Narrow"/>
                <w:color w:val="000000"/>
                <w:sz w:val="20"/>
                <w:lang w:eastAsia="en-AU"/>
              </w:rPr>
            </w:pPr>
            <w:r w:rsidRPr="009830F0">
              <w:rPr>
                <w:rFonts w:ascii="Arial Narrow" w:hAnsi="Arial Narrow" w:cs="Arial"/>
                <w:sz w:val="20"/>
                <w:lang w:val="en-US"/>
              </w:rPr>
              <w:t>μg L</w:t>
            </w:r>
            <w:r w:rsidRPr="009830F0">
              <w:rPr>
                <w:rFonts w:ascii="Arial Narrow" w:hAnsi="Arial Narrow" w:cs="Arial"/>
                <w:sz w:val="20"/>
                <w:vertAlign w:val="superscript"/>
                <w:lang w:val="en-US"/>
              </w:rPr>
              <w:t>-1</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10.0</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3.0</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2.0</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3.0</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2.0</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2.0</w:t>
            </w:r>
          </w:p>
        </w:tc>
        <w:tc>
          <w:tcPr>
            <w:tcW w:w="464"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2.0</w:t>
            </w:r>
          </w:p>
        </w:tc>
        <w:tc>
          <w:tcPr>
            <w:tcW w:w="515" w:type="pct"/>
            <w:shd w:val="clear" w:color="auto" w:fill="auto"/>
            <w:noWrap/>
            <w:vAlign w:val="center"/>
            <w:hideMark/>
          </w:tcPr>
          <w:p w:rsidR="00E94E33" w:rsidRPr="009830F0" w:rsidRDefault="00E94E33" w:rsidP="00B7431E">
            <w:pPr>
              <w:jc w:val="center"/>
              <w:rPr>
                <w:rFonts w:ascii="Arial Narrow" w:hAnsi="Arial Narrow"/>
                <w:color w:val="000000"/>
                <w:sz w:val="20"/>
                <w:lang w:eastAsia="en-AU"/>
              </w:rPr>
            </w:pPr>
            <w:r w:rsidRPr="009830F0">
              <w:rPr>
                <w:rFonts w:ascii="Arial Narrow" w:hAnsi="Arial Narrow"/>
                <w:color w:val="000000"/>
                <w:sz w:val="20"/>
                <w:lang w:eastAsia="en-AU"/>
              </w:rPr>
              <w:t>2.0</w:t>
            </w:r>
          </w:p>
        </w:tc>
      </w:tr>
      <w:tr w:rsidR="00E94E33" w:rsidRPr="009830F0" w:rsidTr="00B7431E">
        <w:trPr>
          <w:trHeight w:val="288"/>
        </w:trPr>
        <w:tc>
          <w:tcPr>
            <w:tcW w:w="672" w:type="pct"/>
            <w:shd w:val="clear" w:color="auto" w:fill="auto"/>
            <w:noWrap/>
            <w:vAlign w:val="center"/>
          </w:tcPr>
          <w:p w:rsidR="00E94E33" w:rsidRPr="009830F0" w:rsidRDefault="00E94E33" w:rsidP="00B7431E">
            <w:pPr>
              <w:rPr>
                <w:rFonts w:ascii="Arial Narrow" w:hAnsi="Arial Narrow"/>
                <w:color w:val="000000"/>
                <w:sz w:val="20"/>
                <w:lang w:eastAsia="en-AU"/>
              </w:rPr>
            </w:pPr>
            <w:r>
              <w:rPr>
                <w:rFonts w:ascii="Arial Narrow" w:hAnsi="Arial Narrow"/>
                <w:color w:val="000000"/>
                <w:sz w:val="20"/>
                <w:lang w:eastAsia="en-AU"/>
              </w:rPr>
              <w:t>PO</w:t>
            </w:r>
            <w:r w:rsidRPr="00014D65">
              <w:rPr>
                <w:rFonts w:ascii="Arial Narrow" w:hAnsi="Arial Narrow"/>
                <w:color w:val="000000"/>
                <w:sz w:val="20"/>
                <w:vertAlign w:val="subscript"/>
                <w:lang w:eastAsia="en-AU"/>
              </w:rPr>
              <w:t>4</w:t>
            </w:r>
            <w:r>
              <w:rPr>
                <w:color w:val="000000" w:themeColor="text1"/>
                <w:vertAlign w:val="superscript"/>
              </w:rPr>
              <w:t>Qld</w:t>
            </w:r>
          </w:p>
        </w:tc>
        <w:tc>
          <w:tcPr>
            <w:tcW w:w="411" w:type="pct"/>
            <w:shd w:val="clear" w:color="auto" w:fill="auto"/>
            <w:noWrap/>
            <w:vAlign w:val="center"/>
          </w:tcPr>
          <w:p w:rsidR="00E94E33" w:rsidRPr="009830F0" w:rsidRDefault="00E94E33" w:rsidP="00B7431E">
            <w:pPr>
              <w:rPr>
                <w:rFonts w:ascii="Arial Narrow" w:hAnsi="Arial Narrow"/>
                <w:color w:val="000000"/>
                <w:sz w:val="20"/>
                <w:lang w:eastAsia="en-AU"/>
              </w:rPr>
            </w:pPr>
            <w:r w:rsidRPr="009830F0">
              <w:rPr>
                <w:rFonts w:ascii="Arial Narrow" w:hAnsi="Arial Narrow" w:cs="Arial"/>
                <w:sz w:val="20"/>
                <w:lang w:val="en-US"/>
              </w:rPr>
              <w:t>μg L</w:t>
            </w:r>
            <w:r w:rsidRPr="009830F0">
              <w:rPr>
                <w:rFonts w:ascii="Arial Narrow" w:hAnsi="Arial Narrow" w:cs="Arial"/>
                <w:sz w:val="20"/>
                <w:vertAlign w:val="superscript"/>
                <w:lang w:val="en-US"/>
              </w:rPr>
              <w:t>-1</w:t>
            </w:r>
          </w:p>
        </w:tc>
        <w:tc>
          <w:tcPr>
            <w:tcW w:w="464"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5.0</w:t>
            </w:r>
          </w:p>
        </w:tc>
        <w:tc>
          <w:tcPr>
            <w:tcW w:w="515"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6.0</w:t>
            </w:r>
          </w:p>
        </w:tc>
        <w:tc>
          <w:tcPr>
            <w:tcW w:w="464"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4.0</w:t>
            </w:r>
          </w:p>
        </w:tc>
        <w:tc>
          <w:tcPr>
            <w:tcW w:w="515"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6.0</w:t>
            </w:r>
          </w:p>
        </w:tc>
        <w:tc>
          <w:tcPr>
            <w:tcW w:w="464"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4.0</w:t>
            </w:r>
          </w:p>
        </w:tc>
        <w:tc>
          <w:tcPr>
            <w:tcW w:w="515"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6.0</w:t>
            </w:r>
          </w:p>
        </w:tc>
        <w:tc>
          <w:tcPr>
            <w:tcW w:w="464"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4.0</w:t>
            </w:r>
          </w:p>
        </w:tc>
        <w:tc>
          <w:tcPr>
            <w:tcW w:w="515" w:type="pct"/>
            <w:shd w:val="clear" w:color="auto" w:fill="auto"/>
            <w:noWrap/>
            <w:vAlign w:val="center"/>
          </w:tcPr>
          <w:p w:rsidR="00E94E33" w:rsidRPr="009830F0" w:rsidRDefault="00E94E33" w:rsidP="00B7431E">
            <w:pPr>
              <w:jc w:val="center"/>
              <w:rPr>
                <w:rFonts w:ascii="Arial Narrow" w:hAnsi="Arial Narrow"/>
                <w:color w:val="000000"/>
                <w:sz w:val="20"/>
                <w:lang w:eastAsia="en-AU"/>
              </w:rPr>
            </w:pPr>
            <w:r>
              <w:rPr>
                <w:rFonts w:ascii="Arial Narrow" w:hAnsi="Arial Narrow"/>
                <w:color w:val="000000"/>
                <w:sz w:val="20"/>
                <w:lang w:eastAsia="en-AU"/>
              </w:rPr>
              <w:t>5.0</w:t>
            </w:r>
          </w:p>
        </w:tc>
      </w:tr>
    </w:tbl>
    <w:p w:rsidR="00E94E33" w:rsidRPr="00CE40C5" w:rsidRDefault="00E94E33" w:rsidP="00E94E33">
      <w:pPr>
        <w:rPr>
          <w:rFonts w:ascii="Arial Narrow" w:hAnsi="Arial Narrow" w:cs="Arial"/>
          <w:i/>
          <w:color w:val="000000" w:themeColor="text1"/>
          <w:sz w:val="20"/>
        </w:rPr>
      </w:pPr>
      <w:r w:rsidRPr="00CE40C5">
        <w:rPr>
          <w:rFonts w:ascii="Arial Narrow" w:hAnsi="Arial Narrow" w:cs="Arial"/>
          <w:i/>
          <w:color w:val="000000" w:themeColor="text1"/>
          <w:sz w:val="20"/>
        </w:rPr>
        <w:t xml:space="preserve">* </w:t>
      </w:r>
      <w:r w:rsidRPr="00CE40C5">
        <w:rPr>
          <w:rStyle w:val="TableChar"/>
          <w:rFonts w:cs="Arial"/>
          <w:i/>
          <w:color w:val="000000" w:themeColor="text1"/>
          <w:sz w:val="20"/>
        </w:rPr>
        <w:t xml:space="preserve">The turbidity trigger value </w:t>
      </w:r>
      <w:r>
        <w:rPr>
          <w:rStyle w:val="TableChar"/>
          <w:rFonts w:cs="Arial"/>
          <w:i/>
          <w:color w:val="000000" w:themeColor="text1"/>
          <w:sz w:val="20"/>
        </w:rPr>
        <w:t xml:space="preserve">for opens coastal and midshelf water bodies </w:t>
      </w:r>
      <w:r w:rsidRPr="00CE40C5">
        <w:rPr>
          <w:rStyle w:val="TableChar"/>
          <w:rFonts w:cs="Arial"/>
          <w:i/>
          <w:color w:val="000000" w:themeColor="text1"/>
          <w:sz w:val="20"/>
        </w:rPr>
        <w:t xml:space="preserve">(1.5 NTU) was derived </w:t>
      </w:r>
      <w:r>
        <w:rPr>
          <w:rStyle w:val="TableChar"/>
          <w:rFonts w:cs="Arial"/>
          <w:i/>
          <w:color w:val="000000" w:themeColor="text1"/>
          <w:sz w:val="20"/>
        </w:rPr>
        <w:t xml:space="preserve">for the MMP reporting </w:t>
      </w:r>
      <w:r w:rsidRPr="00CE40C5">
        <w:rPr>
          <w:rStyle w:val="TableChar"/>
          <w:rFonts w:cs="Arial"/>
          <w:i/>
          <w:color w:val="000000" w:themeColor="text1"/>
          <w:sz w:val="20"/>
        </w:rPr>
        <w:t>by transforming the suspended solids trigger value in the Guidelines (2 mg L</w:t>
      </w:r>
      <w:r w:rsidRPr="00CE40C5">
        <w:rPr>
          <w:rStyle w:val="TableChar"/>
          <w:rFonts w:cs="Arial"/>
          <w:i/>
          <w:color w:val="000000" w:themeColor="text1"/>
          <w:sz w:val="20"/>
          <w:vertAlign w:val="superscript"/>
        </w:rPr>
        <w:t>-1</w:t>
      </w:r>
      <w:r w:rsidRPr="00CE40C5">
        <w:rPr>
          <w:rStyle w:val="TableChar"/>
          <w:rFonts w:cs="Arial"/>
          <w:i/>
          <w:color w:val="000000" w:themeColor="text1"/>
          <w:sz w:val="20"/>
        </w:rPr>
        <w:t xml:space="preserve">) using an equation based on a comparison between direct water samples and instrumental turbidity readings (see Appendix </w:t>
      </w:r>
      <w:r>
        <w:rPr>
          <w:rStyle w:val="TableChar"/>
          <w:rFonts w:cs="Arial"/>
          <w:i/>
          <w:color w:val="000000" w:themeColor="text1"/>
          <w:sz w:val="20"/>
        </w:rPr>
        <w:t>3</w:t>
      </w:r>
      <w:r w:rsidRPr="00CE40C5">
        <w:rPr>
          <w:rStyle w:val="TableChar"/>
          <w:rFonts w:cs="Arial"/>
          <w:i/>
          <w:color w:val="000000" w:themeColor="text1"/>
          <w:sz w:val="20"/>
        </w:rPr>
        <w:t xml:space="preserve"> and </w:t>
      </w:r>
      <w:r w:rsidRPr="00CE40C5">
        <w:rPr>
          <w:rFonts w:ascii="Arial Narrow" w:hAnsi="Arial Narrow" w:cs="Arial"/>
          <w:i/>
          <w:color w:val="000000" w:themeColor="text1"/>
          <w:sz w:val="20"/>
        </w:rPr>
        <w:t>Schaffelke et al. 2009).</w:t>
      </w:r>
    </w:p>
    <w:p w:rsidR="00E94E33" w:rsidRDefault="00E94E33" w:rsidP="00E94E33"/>
    <w:p w:rsidR="00E94E33" w:rsidRDefault="00E94E33" w:rsidP="00E94E33"/>
    <w:p w:rsidR="00E94E33" w:rsidRDefault="00E94E33" w:rsidP="00E94E33"/>
    <w:p w:rsidR="00E94E33" w:rsidRDefault="008773F9" w:rsidP="00147434">
      <w:pPr>
        <w:pStyle w:val="Heading3"/>
      </w:pPr>
      <w:bookmarkStart w:id="153" w:name="_Toc334990246"/>
      <w:bookmarkStart w:id="154" w:name="_Toc393133592"/>
      <w:r>
        <w:t xml:space="preserve">A1.2.2 </w:t>
      </w:r>
      <w:r w:rsidR="00E94E33">
        <w:t>Summary statistics and data presentation</w:t>
      </w:r>
      <w:bookmarkEnd w:id="153"/>
      <w:bookmarkEnd w:id="154"/>
    </w:p>
    <w:p w:rsidR="00E94E33" w:rsidRDefault="00E94E33" w:rsidP="00E94E33">
      <w:r>
        <w:t>Values for water quality parameters at each monitoring location were calculated as depth-weighted means by trapezoidal integration of the data from discrete sampling depths. This included the samples collected by divers directly above the reef surface and the depth-profile station collected from the research vessel. Summary statistics for each of the 20 locations over all sampling years of these depth-weighted mean values are presented as tables in Appendix 2. Concentrations were compared to Guideline trigger values (</w:t>
      </w:r>
      <w:r w:rsidR="00B56427">
        <w:t>guideline</w:t>
      </w:r>
      <w:r>
        <w:t xml:space="preserve">, </w:t>
      </w:r>
      <w:r w:rsidR="009F396E">
        <w:t>GBRMPA 2010</w:t>
      </w:r>
      <w:r>
        <w:t>, DERM 2009) for the following water quality constituents: chlorophyll a, particulate nitrogen (PN), particulate phosphorus (PP), suspended solids (SS), Secchi depth, oxidised nitrogen (NOx) and phosphate (PO4).</w:t>
      </w:r>
    </w:p>
    <w:p w:rsidR="00E94E33" w:rsidRDefault="00E94E33" w:rsidP="00E94E33"/>
    <w:p w:rsidR="00E94E33" w:rsidRDefault="00E94E33" w:rsidP="00E94E33">
      <w:r>
        <w:t xml:space="preserve">Daily averages of the chlorophyll fluorescence and turbidity levels measured by the ECO FLNTUSB instruments at each of 14 core locations are presented as line graphs in Appendix 2 (Figure A2-1). Annual means and medians of turbidity were also calculated for each site based on the DERM “water year” (01 October to 30 September) and compared with the </w:t>
      </w:r>
      <w:r w:rsidR="00B56427">
        <w:t>guideline</w:t>
      </w:r>
      <w:r>
        <w:t>.</w:t>
      </w:r>
    </w:p>
    <w:p w:rsidR="00E94E33" w:rsidRDefault="00E94E33" w:rsidP="00E94E33"/>
    <w:p w:rsidR="00E94E33" w:rsidRDefault="00E94E33" w:rsidP="00E94E33">
      <w:r>
        <w:t xml:space="preserve">In the main report, temporal trends are reported for selected key water quality variables (chlorophyll, SS, Secchi depth, turbidity, NOx, PN, PP) on a region or sub-region level. The Wet Tropics NRM region was subdivided into three sub-regions to reflect the different catchments influencing part of the Region: Barron Daintree sub-region, Johnstone Russell-Mulgrave sub-region and Herbert Tully sub-region. The Burdekin, Mackay Whitsunday and Fitzroy NRM regions were </w:t>
      </w:r>
      <w:r>
        <w:lastRenderedPageBreak/>
        <w:t>reported on the regional levels (using the marine boundaries of each NRM region, as provided by the GBRMPA).</w:t>
      </w:r>
    </w:p>
    <w:p w:rsidR="00E94E33" w:rsidRDefault="00E94E33" w:rsidP="00E94E33"/>
    <w:p w:rsidR="00E94E33" w:rsidRDefault="00E94E33" w:rsidP="00E94E33">
      <w:r>
        <w:t xml:space="preserve">Generalized additive mixed effects models (GAMMs; Wood, 2006) were used to decompose the irregularly spaced time series into its trend cycles (long-term) and periodic (seasonal) components. GAMMs are an extension of additive models (which allow flexible </w:t>
      </w:r>
      <w:r w:rsidR="00C2088A">
        <w:t>modelling</w:t>
      </w:r>
      <w:r>
        <w:t xml:space="preserve"> of non-linear relationships by incorporating penalized regression spline types of smoothing functions into the estimation process), in which the degree of smoothing of each smooth term (and by extension, the estimated degrees of freedom of each smoother) is treated as a random effect and thus estimable via its variance as with other effects in a mixed </w:t>
      </w:r>
      <w:r w:rsidR="00C2088A">
        <w:t>modelling</w:t>
      </w:r>
      <w:r>
        <w:t xml:space="preserve"> structure (Wood, 2006).</w:t>
      </w:r>
    </w:p>
    <w:p w:rsidR="00E94E33" w:rsidRDefault="00E94E33" w:rsidP="00E94E33"/>
    <w:p w:rsidR="00E94E33" w:rsidRDefault="00E94E33" w:rsidP="00E94E33">
      <w:r>
        <w:t xml:space="preserve">For each water quality indicator within each sub-region, the indicator was </w:t>
      </w:r>
      <w:r w:rsidR="00C2088A">
        <w:t>modelled</w:t>
      </w:r>
      <w:r>
        <w:t xml:space="preserve"> against a thin-plate smoother for date and a cyclical cubic regression spline (maximum of 5 knots) for month of the year. Spatial and temporal autocorrelation in the residuals was addressed by including sampling locations as a random effect and imposing a first order continuous-time auto-regressive correlation structure (Pinheiro and Bates, 2000). The seasonal components are graphically represented in Appendix 2 (Figure A2-2).</w:t>
      </w:r>
    </w:p>
    <w:p w:rsidR="00E94E33" w:rsidRDefault="00E94E33" w:rsidP="00E94E33"/>
    <w:p w:rsidR="00E94E33" w:rsidRDefault="00E94E33" w:rsidP="00E94E33">
      <w:r>
        <w:t>An additional, more complex trend analysis of the water quali</w:t>
      </w:r>
      <w:r w:rsidR="00B13B5A">
        <w:t>ty along the 'Cairns Transect’ (</w:t>
      </w:r>
      <w:r>
        <w:t>sampled since 1989</w:t>
      </w:r>
      <w:r w:rsidR="00B13B5A">
        <w:t>)</w:t>
      </w:r>
      <w:r>
        <w:t xml:space="preserve"> was carried out and presented as a separate case study. </w:t>
      </w:r>
    </w:p>
    <w:p w:rsidR="00E94E33" w:rsidRDefault="00E94E33" w:rsidP="00E94E33"/>
    <w:p w:rsidR="00E94E33" w:rsidRDefault="00E94E33" w:rsidP="00E94E33">
      <w:r>
        <w:t xml:space="preserve">Water quality measurements are likely to </w:t>
      </w:r>
      <w:r w:rsidR="008416B1">
        <w:t xml:space="preserve">be </w:t>
      </w:r>
      <w:r>
        <w:t>influenced by the physical conditions at the time of sampling. For water parameters that are sampled infrequently, variations in these physical conditions can add substantial noise to the data that can reduce detection and confidence in the underlying temporal signals.</w:t>
      </w:r>
      <w:r w:rsidRPr="009C3FCD">
        <w:t xml:space="preserve"> </w:t>
      </w:r>
      <w:r>
        <w:t xml:space="preserve">For the 'Cairns transect' (sampled since 1989), attempts were made to standardize some of these physical conditions by </w:t>
      </w:r>
      <w:r w:rsidR="00610DC6">
        <w:t xml:space="preserve">parsing </w:t>
      </w:r>
      <w:r>
        <w:t>out the effects of wind, swell and tidal flow (collective proxies for water movement potential) in the GAMMs. For each of the observations, covariates of wind speed (data from the Bureau of Meteorology, Cairns Aero weather station, averaged from hourly records weighted as exponential attenuations over time up to five days), swell height (BOM, Low Isles Lighthouse, averaged from hourly records weighted as exponential attenuations over time up to five days) and tidal flow (difference in tidal heights predicted via a harmonic tidal clock for the top and bottom of the hour around the sampling time) were also compiled. Specifically, attenuated wind speed, attenuated swell height and tidal flow were all incorporated into the GAMMs as β-spline smoothers.</w:t>
      </w:r>
    </w:p>
    <w:p w:rsidR="00E94E33" w:rsidRDefault="00E94E33" w:rsidP="00E94E33"/>
    <w:p w:rsidR="00E94E33" w:rsidRDefault="00E94E33" w:rsidP="00E94E33">
      <w:r>
        <w:t>All GAMMs were fitted using the mgcv (Wood, 2006; Wood, 2011) package in R 3.0.1 (R Development Core Team, 2013).</w:t>
      </w:r>
    </w:p>
    <w:p w:rsidR="00E94E33" w:rsidRDefault="00E94E33" w:rsidP="00E94E33"/>
    <w:p w:rsidR="00E94E33" w:rsidRPr="00D3079D" w:rsidRDefault="00E94E33" w:rsidP="00E94E33">
      <w:pPr>
        <w:rPr>
          <w:rFonts w:eastAsia="MS Mincho"/>
        </w:rPr>
      </w:pPr>
    </w:p>
    <w:p w:rsidR="00E94E33" w:rsidRDefault="00E94E33" w:rsidP="00E94E33">
      <w:pPr>
        <w:spacing w:after="200" w:line="276" w:lineRule="auto"/>
        <w:rPr>
          <w:rFonts w:eastAsia="SimSun"/>
          <w:i/>
          <w:szCs w:val="24"/>
        </w:rPr>
      </w:pPr>
      <w:bookmarkStart w:id="155" w:name="_Toc334990248"/>
      <w:r>
        <w:br w:type="page"/>
      </w:r>
    </w:p>
    <w:p w:rsidR="00E94E33" w:rsidRPr="00316A8E" w:rsidRDefault="008773F9" w:rsidP="00147434">
      <w:pPr>
        <w:pStyle w:val="Heading3"/>
      </w:pPr>
      <w:bookmarkStart w:id="156" w:name="_Toc393133593"/>
      <w:r>
        <w:lastRenderedPageBreak/>
        <w:t xml:space="preserve">A1.2.3 </w:t>
      </w:r>
      <w:r w:rsidR="00E94E33" w:rsidRPr="00316A8E">
        <w:t>Interim site-specific water quality index</w:t>
      </w:r>
      <w:bookmarkEnd w:id="155"/>
      <w:bookmarkEnd w:id="156"/>
    </w:p>
    <w:p w:rsidR="00E94E33" w:rsidRDefault="00E94E33" w:rsidP="00E94E33"/>
    <w:p w:rsidR="00E94E33" w:rsidRDefault="00E94E33" w:rsidP="00E94E33">
      <w:r>
        <w:t>In the current Paddock to Reef Report Cards (e.g., Anon. 2013), water quality assessments are based only on the MMP broad-scale monitoring using ocean colour remote sensing imagery that covers a larger area than the 20 fixed sampling locations reported here (Brando et al. 2011, latest report not yet available at time of writing). A recent project completed a proof-of-concept for an integrated assessment framework for the reporting of GBR water quality using a spatio-temporal statistical process model that combines all MMP water quality data  and discussed reasons for differences between the different measurement approaches (manual sampling, in situ data loggers, remote sensing; Brando et al. 2013). However, for this report, the focus is on interpreting coral reef condition and trends in conjunction with site-specific water quality, which is well described by the instrumental monitoring of turbidity and chlorophyll and by the parallel manual sampling that connects the instrumental measurements to the broader suite of variables (nutrients, dissolved and suspended organic matter, suspended particulates, carbonate chemistry, etc.) that influence the health, productivity and resilience of coral reefs. The application of remote sensing data will remain useful to assess the broader water quality in the inshore GBR lagoon.</w:t>
      </w:r>
    </w:p>
    <w:p w:rsidR="00E94E33" w:rsidRDefault="00E94E33" w:rsidP="00E94E33"/>
    <w:p w:rsidR="00E94E33" w:rsidRDefault="00E94E33" w:rsidP="00E94E33">
      <w:r>
        <w:t>We developed a simple water quality index to generate an overall assessment of water quality at each of the 20 water quality sampling locations (14 inshore reef locations with FLNTUSB instruments, 6 open water sites of the Cairns Water Quality Transect). The index is based on all available data to June 2013 using four-year running means as a compromise between having sufficient data for the assessment and the ability to show trends. The index is different to that report in Schaffelke et al. (2012) as we now include a scaling step that moves beyond a simple binary compliance vs non-compliance assessment. The index aggregates scores given to four indicators, in comparison with the GBR Water Quality Guidelines (</w:t>
      </w:r>
      <w:r w:rsidR="009F396E">
        <w:t>GBRMPA 2010</w:t>
      </w:r>
      <w:r>
        <w:t xml:space="preserve">). The </w:t>
      </w:r>
      <w:r w:rsidR="004B2281" w:rsidRPr="00165E5E">
        <w:t>six</w:t>
      </w:r>
      <w:r w:rsidR="004B2281">
        <w:t xml:space="preserve"> </w:t>
      </w:r>
      <w:r>
        <w:t>indicators</w:t>
      </w:r>
      <w:r w:rsidR="004B2281">
        <w:t>, comprising four</w:t>
      </w:r>
      <w:r>
        <w:t xml:space="preserve"> indicator groups were:</w:t>
      </w:r>
    </w:p>
    <w:p w:rsidR="00E94E33" w:rsidRDefault="00E94E33" w:rsidP="00E94E33"/>
    <w:p w:rsidR="00E94E33" w:rsidRPr="009C3FCD" w:rsidRDefault="00E94E33" w:rsidP="00E94E33">
      <w:pPr>
        <w:pStyle w:val="ListParagraph"/>
        <w:numPr>
          <w:ilvl w:val="0"/>
          <w:numId w:val="27"/>
        </w:numPr>
        <w:rPr>
          <w:rFonts w:cs="Arial"/>
        </w:rPr>
      </w:pPr>
      <w:r w:rsidRPr="009C3FCD">
        <w:rPr>
          <w:rFonts w:cs="Arial"/>
        </w:rPr>
        <w:t>Suspended solids concentration, SS, in water samples; Secchi depth; and turbidity measurements by FLNTUSB instruments, where available.</w:t>
      </w:r>
    </w:p>
    <w:p w:rsidR="00E94E33" w:rsidRPr="009C3FCD" w:rsidRDefault="00E94E33" w:rsidP="00E94E33">
      <w:pPr>
        <w:pStyle w:val="ListParagraph"/>
        <w:numPr>
          <w:ilvl w:val="0"/>
          <w:numId w:val="27"/>
        </w:numPr>
        <w:rPr>
          <w:rFonts w:cs="Arial"/>
        </w:rPr>
      </w:pPr>
      <w:r w:rsidRPr="009C3FCD">
        <w:rPr>
          <w:rFonts w:cs="Arial"/>
        </w:rPr>
        <w:t xml:space="preserve">Chlorophyll </w:t>
      </w:r>
      <w:r w:rsidRPr="009C3FCD">
        <w:rPr>
          <w:rFonts w:cs="Arial"/>
          <w:i/>
        </w:rPr>
        <w:t>a</w:t>
      </w:r>
      <w:r w:rsidRPr="009C3FCD">
        <w:rPr>
          <w:rFonts w:cs="Arial"/>
        </w:rPr>
        <w:t xml:space="preserve"> </w:t>
      </w:r>
      <w:r>
        <w:rPr>
          <w:rFonts w:cs="Arial"/>
        </w:rPr>
        <w:t xml:space="preserve">(Chl </w:t>
      </w:r>
      <w:r w:rsidRPr="009C3FCD">
        <w:rPr>
          <w:rFonts w:cs="Arial"/>
          <w:i/>
        </w:rPr>
        <w:t>a</w:t>
      </w:r>
      <w:r>
        <w:rPr>
          <w:rFonts w:cs="Arial"/>
        </w:rPr>
        <w:t xml:space="preserve">) </w:t>
      </w:r>
      <w:r w:rsidRPr="009C3FCD">
        <w:rPr>
          <w:rFonts w:cs="Arial"/>
        </w:rPr>
        <w:t>concentration in water samples;</w:t>
      </w:r>
    </w:p>
    <w:p w:rsidR="00E94E33" w:rsidRPr="009C3FCD" w:rsidRDefault="00E94E33" w:rsidP="00E94E33">
      <w:pPr>
        <w:pStyle w:val="ListParagraph"/>
        <w:numPr>
          <w:ilvl w:val="0"/>
          <w:numId w:val="27"/>
        </w:numPr>
        <w:rPr>
          <w:rFonts w:cs="Arial"/>
        </w:rPr>
      </w:pPr>
      <w:r w:rsidRPr="009C3FCD">
        <w:rPr>
          <w:rFonts w:cs="Arial"/>
        </w:rPr>
        <w:t>Particulate nitrogen (PN) concentrations in water samples;</w:t>
      </w:r>
    </w:p>
    <w:p w:rsidR="00E94E33" w:rsidRPr="009C3FCD" w:rsidRDefault="00E94E33" w:rsidP="00E94E33">
      <w:pPr>
        <w:pStyle w:val="ListParagraph"/>
        <w:numPr>
          <w:ilvl w:val="0"/>
          <w:numId w:val="27"/>
        </w:numPr>
        <w:rPr>
          <w:rFonts w:cs="Arial"/>
        </w:rPr>
      </w:pPr>
      <w:r w:rsidRPr="009C3FCD">
        <w:rPr>
          <w:rFonts w:cs="Arial"/>
        </w:rPr>
        <w:t>Particulate phosphorus (PP) concentrations in water samples.</w:t>
      </w:r>
    </w:p>
    <w:p w:rsidR="00E94E33" w:rsidRDefault="00E94E33" w:rsidP="00E94E33"/>
    <w:p w:rsidR="00E94E33" w:rsidRDefault="00E94E33" w:rsidP="00E94E33">
      <w:r>
        <w:t xml:space="preserve">The </w:t>
      </w:r>
      <w:r w:rsidRPr="00165E5E">
        <w:t>six</w:t>
      </w:r>
      <w:r>
        <w:t xml:space="preserve"> individual indicators are a subset of the comprehensive suite of water quality variables measured in the MMP inshore water quality program. They have been selected because Guideline trigger values (</w:t>
      </w:r>
      <w:r w:rsidR="00B56427">
        <w:t>guideline</w:t>
      </w:r>
      <w:r>
        <w:t xml:space="preserve">, </w:t>
      </w:r>
      <w:r w:rsidR="009F396E">
        <w:t>GBRMPA 2010</w:t>
      </w:r>
      <w:r>
        <w:t xml:space="preserve">) are available for these measures and they can be considered as relatively robust indicators, integrating a number of bio-physical processes. Suspended solids, turbidity and Secchi depth are indicators for the clarity of the water, which is influenced by a number of oceanographic factors, such as wind, waves and tides as well as by suspended solids carried into the coastal zone by rivers (Fabricius et al., 2013). Chl </w:t>
      </w:r>
      <w:r w:rsidRPr="009C3FCD">
        <w:rPr>
          <w:i/>
        </w:rPr>
        <w:t>a</w:t>
      </w:r>
      <w:r>
        <w:t xml:space="preserve"> concentrations are widely used as proxies for phytoplankton biomass as a measure of the productivity of a system or its eutrophication status and are considered to indicate nutrient availability (Brodie et al. 2007). Particulate nutrients (PN, PP) are a useful indicator for nutrient stocks in the water column (predominantly bound in phytoplankton and detritus as well as adsorbed to fine sediment particles) but are less affected by small-scale variability in space and time than dissolved nutrients (Furnas et al. 2005, Furnas et al. 2011). Indicators for which only Queensland </w:t>
      </w:r>
      <w:r w:rsidR="00B56427">
        <w:t>guideline</w:t>
      </w:r>
      <w:r>
        <w:t xml:space="preserve"> were available (NOx, PO4) were not included in the indicator selection for the index. The </w:t>
      </w:r>
      <w:r w:rsidR="004B2281">
        <w:t xml:space="preserve">Queensland </w:t>
      </w:r>
      <w:r w:rsidR="00B56427">
        <w:t>guideline</w:t>
      </w:r>
      <w:r w:rsidR="004B2281">
        <w:t xml:space="preserve"> values</w:t>
      </w:r>
      <w:r>
        <w:t xml:space="preserve"> are very high compared to the values measured in the MMP and, hence, a score based on the compliance with the </w:t>
      </w:r>
      <w:r w:rsidR="004B2281">
        <w:t xml:space="preserve">Queensland </w:t>
      </w:r>
      <w:r w:rsidR="00B56427">
        <w:t>guideline</w:t>
      </w:r>
      <w:r>
        <w:t xml:space="preserve"> would not properly reflect the significant changes that we observed over the course of the monitoring (especially in the long-term time series of the Cairns water quality transect) as almost all values are below the </w:t>
      </w:r>
      <w:r w:rsidR="004B2281">
        <w:t xml:space="preserve">Queensland </w:t>
      </w:r>
      <w:r>
        <w:t xml:space="preserve">guidelines. In essence, as most scores for NOx and PO4 would be compliant, their inclusion in the index would ‘dilute’ the other indicator scores better reflect changes </w:t>
      </w:r>
      <w:r>
        <w:lastRenderedPageBreak/>
        <w:t xml:space="preserve">in water quality as the GBRMPA </w:t>
      </w:r>
      <w:r w:rsidR="00B56427">
        <w:t>guideline</w:t>
      </w:r>
      <w:r>
        <w:t xml:space="preserve"> have been specifically developed for coral reefs and the frequency distributions of indicator values generally encompass the </w:t>
      </w:r>
      <w:r w:rsidR="00B56427">
        <w:t>guideline</w:t>
      </w:r>
      <w:r>
        <w:t xml:space="preserve"> (data not shown).</w:t>
      </w:r>
    </w:p>
    <w:p w:rsidR="00E94E33" w:rsidRDefault="00E94E33" w:rsidP="00E94E33"/>
    <w:p w:rsidR="008D0FAA" w:rsidRDefault="00683FF5" w:rsidP="008D0FAA">
      <w:r>
        <w:t>S</w:t>
      </w:r>
      <w:r w:rsidR="00E94E33">
        <w:t>teps in the ca</w:t>
      </w:r>
      <w:r>
        <w:t>lculation of the index</w:t>
      </w:r>
      <w:r w:rsidR="00E94E33">
        <w:t>:</w:t>
      </w:r>
    </w:p>
    <w:p w:rsidR="008D0FAA" w:rsidRPr="008D0FAA" w:rsidRDefault="008D0FAA" w:rsidP="008D0FAA">
      <w:pPr>
        <w:pStyle w:val="ListParagraph"/>
        <w:numPr>
          <w:ilvl w:val="0"/>
          <w:numId w:val="35"/>
        </w:numPr>
      </w:pPr>
      <w:r>
        <w:t>Calculate four</w:t>
      </w:r>
      <w:r w:rsidRPr="008D0FAA">
        <w:rPr>
          <w:rFonts w:cs="Arial"/>
        </w:rPr>
        <w:t xml:space="preserve"> mean values for each of the six indicators (i.e. all values from 2005-08, 200</w:t>
      </w:r>
      <w:r w:rsidR="00683FF5">
        <w:rPr>
          <w:rFonts w:cs="Arial"/>
        </w:rPr>
        <w:t>6-09, 2007-10, 2008-11, 2009-12 and</w:t>
      </w:r>
      <w:r w:rsidRPr="008D0FAA">
        <w:rPr>
          <w:rFonts w:cs="Arial"/>
        </w:rPr>
        <w:t xml:space="preserve"> 2010-13 respectively).</w:t>
      </w:r>
    </w:p>
    <w:p w:rsidR="0037208F" w:rsidRPr="0037208F" w:rsidRDefault="008D0FAA" w:rsidP="008D0FAA">
      <w:pPr>
        <w:pStyle w:val="ListParagraph"/>
        <w:numPr>
          <w:ilvl w:val="0"/>
          <w:numId w:val="35"/>
        </w:numPr>
      </w:pPr>
      <w:r>
        <w:rPr>
          <w:rFonts w:cs="Arial"/>
        </w:rPr>
        <w:t xml:space="preserve">Calculate </w:t>
      </w:r>
      <w:r w:rsidRPr="008D0FAA">
        <w:rPr>
          <w:rFonts w:cs="Arial"/>
        </w:rPr>
        <w:t xml:space="preserve">the proportional deviations (ratios) of these running mean values (V) from the associated </w:t>
      </w:r>
      <w:r>
        <w:t>guideline</w:t>
      </w:r>
      <w:r w:rsidRPr="008D0FAA">
        <w:rPr>
          <w:rFonts w:cs="Arial"/>
        </w:rPr>
        <w:t xml:space="preserve"> as the difference of binary logarithms (log_2 n) of values and guidelines:</w:t>
      </w:r>
      <w:r w:rsidRPr="008D0FAA">
        <w:rPr>
          <w:rFonts w:cs="Arial"/>
        </w:rPr>
        <w:br/>
        <w:t>Ratio = log_2V - log_2</w:t>
      </w:r>
      <w:r w:rsidRPr="00B56427">
        <w:t xml:space="preserve"> </w:t>
      </w:r>
      <w:r>
        <w:t>guideline</w:t>
      </w:r>
    </w:p>
    <w:p w:rsidR="0037208F" w:rsidRDefault="00E94E33" w:rsidP="0037208F">
      <w:pPr>
        <w:pStyle w:val="ListParagraph"/>
        <w:rPr>
          <w:rFonts w:cs="Arial"/>
        </w:rPr>
      </w:pPr>
      <w:r w:rsidRPr="0037208F">
        <w:rPr>
          <w:rFonts w:cs="Arial"/>
        </w:rPr>
        <w:t xml:space="preserve">Binary logarithm transformations are useful for exploring data on powers of 2 scales and thus are ideal for generating ratios of two numbers in a manner that will be symmetrical around 0.  Ratios of 1 and -1, respectively, signify a doubling and a halving compared to the </w:t>
      </w:r>
      <w:r w:rsidR="00B56427">
        <w:t>guideline</w:t>
      </w:r>
      <w:r w:rsidRPr="0037208F">
        <w:rPr>
          <w:rFonts w:cs="Arial"/>
        </w:rPr>
        <w:t xml:space="preserve">. Hence, a ratio of 0 indicates a running mean that is the same as its guideline, ratios &lt; 0 signify running means that exceeded the </w:t>
      </w:r>
      <w:r w:rsidR="00B56427">
        <w:t>guideline</w:t>
      </w:r>
      <w:r w:rsidRPr="0037208F">
        <w:rPr>
          <w:rFonts w:cs="Arial"/>
        </w:rPr>
        <w:t xml:space="preserve"> and ratios &gt;0 means that complied with </w:t>
      </w:r>
      <w:r w:rsidR="00B56427" w:rsidRPr="0037208F">
        <w:rPr>
          <w:rFonts w:cs="Arial"/>
        </w:rPr>
        <w:t xml:space="preserve">the </w:t>
      </w:r>
      <w:r w:rsidR="00B56427">
        <w:t>guideline</w:t>
      </w:r>
      <w:r w:rsidRPr="0037208F">
        <w:rPr>
          <w:rFonts w:cs="Arial"/>
        </w:rPr>
        <w:t>.</w:t>
      </w:r>
    </w:p>
    <w:p w:rsidR="00E94E33" w:rsidRDefault="00E94E33" w:rsidP="0037208F">
      <w:pPr>
        <w:pStyle w:val="ListParagraph"/>
        <w:numPr>
          <w:ilvl w:val="0"/>
          <w:numId w:val="35"/>
        </w:numPr>
        <w:rPr>
          <w:rFonts w:cs="Arial"/>
        </w:rPr>
      </w:pPr>
      <w:r w:rsidRPr="009C3FCD">
        <w:rPr>
          <w:rFonts w:cs="Arial"/>
        </w:rPr>
        <w:t xml:space="preserve">Ratios exceeding 1 or -1 (more than twice or half the </w:t>
      </w:r>
      <w:r w:rsidR="00B56427">
        <w:t>guideline</w:t>
      </w:r>
      <w:r w:rsidRPr="009C3FCD">
        <w:rPr>
          <w:rFonts w:cs="Arial"/>
        </w:rPr>
        <w:t>) were capped at 1 to bind the water quality index scales to the region -1 to 1.</w:t>
      </w:r>
    </w:p>
    <w:p w:rsidR="0037208F" w:rsidRDefault="0037208F" w:rsidP="0037208F">
      <w:pPr>
        <w:pStyle w:val="ListParagraph"/>
        <w:numPr>
          <w:ilvl w:val="0"/>
          <w:numId w:val="35"/>
        </w:numPr>
        <w:rPr>
          <w:rFonts w:cs="Arial"/>
        </w:rPr>
      </w:pPr>
      <w:r>
        <w:rPr>
          <w:rFonts w:cs="Arial"/>
        </w:rPr>
        <w:t>A combined</w:t>
      </w:r>
      <w:r w:rsidRPr="0037208F">
        <w:rPr>
          <w:rFonts w:cs="Arial"/>
        </w:rPr>
        <w:t xml:space="preserve"> </w:t>
      </w:r>
      <w:r w:rsidRPr="009C3FCD">
        <w:rPr>
          <w:rFonts w:cs="Arial"/>
        </w:rPr>
        <w:t>turbidity ratio was generated by averaging the ratios of Secchi, SS and turbidity (where available)</w:t>
      </w:r>
      <w:r>
        <w:rPr>
          <w:rFonts w:cs="Arial"/>
        </w:rPr>
        <w:t>.</w:t>
      </w:r>
    </w:p>
    <w:p w:rsidR="0037208F" w:rsidRDefault="0037208F" w:rsidP="0037208F">
      <w:pPr>
        <w:pStyle w:val="ListParagraph"/>
        <w:numPr>
          <w:ilvl w:val="0"/>
          <w:numId w:val="35"/>
        </w:numPr>
        <w:rPr>
          <w:rFonts w:cs="Arial"/>
        </w:rPr>
      </w:pPr>
      <w:r>
        <w:rPr>
          <w:rFonts w:cs="Arial"/>
        </w:rPr>
        <w:t xml:space="preserve">The </w:t>
      </w:r>
      <w:r w:rsidRPr="009C3FCD">
        <w:rPr>
          <w:rFonts w:cs="Arial"/>
        </w:rPr>
        <w:t>water quality index for each site per four year period was calculated by averaging the ratios of PP, PN, Chl a and the combined turbidity ratio.</w:t>
      </w:r>
    </w:p>
    <w:p w:rsidR="0037208F" w:rsidRPr="0037208F" w:rsidRDefault="0037208F" w:rsidP="0037208F">
      <w:pPr>
        <w:pStyle w:val="ListParagraph"/>
        <w:numPr>
          <w:ilvl w:val="0"/>
          <w:numId w:val="35"/>
        </w:numPr>
        <w:rPr>
          <w:rFonts w:cs="Arial"/>
        </w:rPr>
      </w:pPr>
      <w:r w:rsidRPr="0037208F">
        <w:rPr>
          <w:rFonts w:cs="Arial"/>
        </w:rPr>
        <w:t>In accordance with other GBR Report Card indicators (see Anon. 2011), the water quality index scores (ranging from -1 to 1) were converted to a “traffic light” colour scheme for reporting whereby:</w:t>
      </w:r>
    </w:p>
    <w:p w:rsidR="0037208F" w:rsidRPr="009C3FCD" w:rsidRDefault="0037208F" w:rsidP="0037208F">
      <w:pPr>
        <w:pStyle w:val="ListParagraph"/>
        <w:numPr>
          <w:ilvl w:val="1"/>
          <w:numId w:val="28"/>
        </w:numPr>
        <w:rPr>
          <w:rFonts w:cs="Arial"/>
        </w:rPr>
      </w:pPr>
      <w:r w:rsidRPr="009C3FCD">
        <w:rPr>
          <w:rFonts w:cs="Arial"/>
        </w:rPr>
        <w:t>&lt;-0.66 to -1 equates to “very poor” and is coloured red</w:t>
      </w:r>
    </w:p>
    <w:p w:rsidR="0037208F" w:rsidRPr="009C3FCD" w:rsidRDefault="0037208F" w:rsidP="0037208F">
      <w:pPr>
        <w:pStyle w:val="ListParagraph"/>
        <w:numPr>
          <w:ilvl w:val="1"/>
          <w:numId w:val="28"/>
        </w:numPr>
        <w:rPr>
          <w:rFonts w:cs="Arial"/>
        </w:rPr>
      </w:pPr>
      <w:r w:rsidRPr="009C3FCD">
        <w:rPr>
          <w:rFonts w:cs="Arial"/>
        </w:rPr>
        <w:t>&lt; -0.33to -0.66 equates to “poor” and is coloured orange</w:t>
      </w:r>
    </w:p>
    <w:p w:rsidR="0037208F" w:rsidRPr="009C3FCD" w:rsidRDefault="0037208F" w:rsidP="0037208F">
      <w:pPr>
        <w:pStyle w:val="ListParagraph"/>
        <w:numPr>
          <w:ilvl w:val="1"/>
          <w:numId w:val="28"/>
        </w:numPr>
        <w:rPr>
          <w:rFonts w:cs="Arial"/>
        </w:rPr>
      </w:pPr>
      <w:r w:rsidRPr="009C3FCD">
        <w:rPr>
          <w:rFonts w:cs="Arial"/>
        </w:rPr>
        <w:t>&lt; 0 to -0.33 equates to “moderate” and is coloured yellow</w:t>
      </w:r>
    </w:p>
    <w:p w:rsidR="0037208F" w:rsidRPr="009C3FCD" w:rsidRDefault="0037208F" w:rsidP="0037208F">
      <w:pPr>
        <w:pStyle w:val="ListParagraph"/>
        <w:numPr>
          <w:ilvl w:val="1"/>
          <w:numId w:val="28"/>
        </w:numPr>
        <w:rPr>
          <w:rFonts w:cs="Arial"/>
        </w:rPr>
      </w:pPr>
      <w:r w:rsidRPr="009C3FCD">
        <w:rPr>
          <w:rFonts w:cs="Arial"/>
        </w:rPr>
        <w:t>&gt;0 to 0.5 equates to “good”, and is coloured light green</w:t>
      </w:r>
    </w:p>
    <w:p w:rsidR="0037208F" w:rsidRPr="009C3FCD" w:rsidRDefault="0037208F" w:rsidP="0037208F">
      <w:pPr>
        <w:pStyle w:val="ListParagraph"/>
        <w:numPr>
          <w:ilvl w:val="1"/>
          <w:numId w:val="28"/>
        </w:numPr>
        <w:rPr>
          <w:rFonts w:cs="Arial"/>
        </w:rPr>
      </w:pPr>
      <w:r w:rsidRPr="009C3FCD">
        <w:rPr>
          <w:rFonts w:cs="Arial"/>
        </w:rPr>
        <w:t>&gt;0.5 to 1 equates to “very good” and is coloured dark green.</w:t>
      </w:r>
    </w:p>
    <w:p w:rsidR="00E94E33" w:rsidRPr="0037208F" w:rsidRDefault="0037208F" w:rsidP="0037208F">
      <w:pPr>
        <w:pStyle w:val="ListParagraph"/>
        <w:numPr>
          <w:ilvl w:val="0"/>
          <w:numId w:val="35"/>
        </w:numPr>
        <w:rPr>
          <w:rFonts w:cs="Arial"/>
        </w:rPr>
      </w:pPr>
      <w:r>
        <w:rPr>
          <w:rFonts w:cs="Arial"/>
        </w:rPr>
        <w:t>For the regional</w:t>
      </w:r>
      <w:r w:rsidRPr="0037208F">
        <w:rPr>
          <w:rFonts w:cs="Arial"/>
        </w:rPr>
        <w:t xml:space="preserve"> </w:t>
      </w:r>
      <w:r w:rsidRPr="009C3FCD">
        <w:rPr>
          <w:rFonts w:cs="Arial"/>
        </w:rPr>
        <w:t>or sub-regional summaries, the index scores of all sampling locations within a (sub-)region were averaged and converted into the colour scheme as above</w:t>
      </w:r>
      <w:r>
        <w:rPr>
          <w:rFonts w:cs="Arial"/>
        </w:rPr>
        <w:t>.</w:t>
      </w:r>
    </w:p>
    <w:p w:rsidR="00E94E33" w:rsidRDefault="00E94E33" w:rsidP="00E94E33"/>
    <w:p w:rsidR="00E94E33" w:rsidRDefault="00E94E33" w:rsidP="00E94E33">
      <w:r>
        <w:t>The aggregated scores for each region or sub</w:t>
      </w:r>
      <w:r w:rsidR="00B23519">
        <w:t>-</w:t>
      </w:r>
      <w:r>
        <w:t>region are in the main report, while site-specific indices for all years are in Appendix 2 (Table A2-4).</w:t>
      </w:r>
    </w:p>
    <w:p w:rsidR="00FD701B" w:rsidRDefault="00FD701B" w:rsidP="0037208F"/>
    <w:p w:rsidR="00FD701B" w:rsidRDefault="008773F9" w:rsidP="00147434">
      <w:pPr>
        <w:pStyle w:val="Heading3"/>
      </w:pPr>
      <w:bookmarkStart w:id="157" w:name="_Toc393133594"/>
      <w:r>
        <w:t xml:space="preserve">A1.2.4 </w:t>
      </w:r>
      <w:r w:rsidR="00FD701B" w:rsidRPr="00F110EC">
        <w:t>Sea temperature monitoring</w:t>
      </w:r>
      <w:bookmarkEnd w:id="157"/>
    </w:p>
    <w:p w:rsidR="00FD701B" w:rsidRPr="00FD701B" w:rsidRDefault="00FD701B" w:rsidP="00FD701B"/>
    <w:p w:rsidR="00FD701B" w:rsidRPr="0015662F" w:rsidRDefault="00FD701B" w:rsidP="00FD701B">
      <w:pPr>
        <w:rPr>
          <w:color w:val="000000"/>
        </w:rPr>
      </w:pPr>
      <w:r w:rsidRPr="0015662F">
        <w:rPr>
          <w:color w:val="000000"/>
        </w:rPr>
        <w:t>Temperature loggers were deployed at</w:t>
      </w:r>
      <w:r>
        <w:rPr>
          <w:color w:val="000000"/>
        </w:rPr>
        <w:t xml:space="preserve"> </w:t>
      </w:r>
      <w:r w:rsidRPr="0015662F">
        <w:rPr>
          <w:color w:val="000000"/>
        </w:rPr>
        <w:t xml:space="preserve">each </w:t>
      </w:r>
      <w:r>
        <w:rPr>
          <w:color w:val="000000"/>
        </w:rPr>
        <w:t>coral monitoring reef</w:t>
      </w:r>
      <w:r w:rsidRPr="0015662F">
        <w:rPr>
          <w:color w:val="000000"/>
        </w:rPr>
        <w:t xml:space="preserve"> </w:t>
      </w:r>
      <w:r w:rsidR="00B23519" w:rsidRPr="0015662F">
        <w:rPr>
          <w:color w:val="000000"/>
        </w:rPr>
        <w:t>at both 2m and 5m depths and routinely exchanged at the time of the coral surveys (i.e. every 12 or 24 months)</w:t>
      </w:r>
      <w:r w:rsidR="00B23519">
        <w:rPr>
          <w:color w:val="000000"/>
        </w:rPr>
        <w:t xml:space="preserve">. Exceptions were </w:t>
      </w:r>
      <w:r>
        <w:rPr>
          <w:color w:val="000000"/>
        </w:rPr>
        <w:t>Snapper South</w:t>
      </w:r>
      <w:r w:rsidR="00B23D13">
        <w:rPr>
          <w:color w:val="000000"/>
        </w:rPr>
        <w:t>,</w:t>
      </w:r>
      <w:r w:rsidR="00B23D13" w:rsidRPr="00B23D13">
        <w:rPr>
          <w:color w:val="000000"/>
        </w:rPr>
        <w:t xml:space="preserve"> </w:t>
      </w:r>
      <w:r w:rsidR="00B23D13">
        <w:rPr>
          <w:color w:val="000000"/>
        </w:rPr>
        <w:t xml:space="preserve">Fitzroy East, High East, Franklands East, Dunk South, </w:t>
      </w:r>
      <w:r w:rsidR="00683FF5">
        <w:rPr>
          <w:color w:val="000000"/>
        </w:rPr>
        <w:t>and Palms</w:t>
      </w:r>
      <w:r w:rsidR="00B23D13">
        <w:rPr>
          <w:color w:val="000000"/>
        </w:rPr>
        <w:t xml:space="preserve"> East</w:t>
      </w:r>
      <w:r w:rsidR="00B23519">
        <w:rPr>
          <w:color w:val="000000"/>
        </w:rPr>
        <w:t xml:space="preserve"> where loggers were not deployed due to the proximity of those deployed on the western or northern aspects of these same islands</w:t>
      </w:r>
      <w:r w:rsidRPr="0015662F">
        <w:rPr>
          <w:color w:val="000000"/>
        </w:rPr>
        <w:t xml:space="preserve">. </w:t>
      </w:r>
      <w:r w:rsidRPr="0015662F">
        <w:rPr>
          <w:color w:val="000000"/>
          <w:szCs w:val="22"/>
        </w:rPr>
        <w:t xml:space="preserve">Initially </w:t>
      </w:r>
      <w:r w:rsidRPr="0015662F">
        <w:rPr>
          <w:color w:val="000000"/>
        </w:rPr>
        <w:t xml:space="preserve">Odyssey temperature loggers </w:t>
      </w:r>
      <w:r>
        <w:rPr>
          <w:color w:val="000000"/>
        </w:rPr>
        <w:t>(</w:t>
      </w:r>
      <w:hyperlink r:id="rId343" w:tooltip="Odyssey temperature loggers " w:history="1">
        <w:r w:rsidRPr="0015662F">
          <w:rPr>
            <w:rStyle w:val="Hyperlink"/>
            <w:color w:val="000000"/>
            <w:szCs w:val="22"/>
          </w:rPr>
          <w:t>http://www.odysseydatarecording.com/</w:t>
        </w:r>
      </w:hyperlink>
      <w:r w:rsidRPr="0015662F">
        <w:rPr>
          <w:color w:val="000000"/>
          <w:szCs w:val="22"/>
        </w:rPr>
        <w:t xml:space="preserve">) were used prior to gradual change over to </w:t>
      </w:r>
      <w:r>
        <w:rPr>
          <w:color w:val="000000"/>
        </w:rPr>
        <w:t>Sensus Ultra t</w:t>
      </w:r>
      <w:r w:rsidRPr="0015662F">
        <w:rPr>
          <w:color w:val="000000"/>
        </w:rPr>
        <w:t>emperature logger</w:t>
      </w:r>
      <w:r>
        <w:rPr>
          <w:color w:val="000000"/>
        </w:rPr>
        <w:t>s</w:t>
      </w:r>
      <w:r w:rsidRPr="0015662F">
        <w:rPr>
          <w:color w:val="000000"/>
        </w:rPr>
        <w:t xml:space="preserve"> (</w:t>
      </w:r>
      <w:hyperlink r:id="rId344" w:tooltip="Sensus Ultra temperature loggers" w:history="1">
        <w:r w:rsidRPr="0015662F">
          <w:rPr>
            <w:rStyle w:val="Hyperlink"/>
            <w:color w:val="000000"/>
            <w:szCs w:val="22"/>
          </w:rPr>
          <w:t>http://reefnet.ca/products/sensus/</w:t>
        </w:r>
      </w:hyperlink>
      <w:r>
        <w:rPr>
          <w:color w:val="000000"/>
        </w:rPr>
        <w:t xml:space="preserve">). The Odyssey </w:t>
      </w:r>
      <w:r w:rsidRPr="0015662F">
        <w:rPr>
          <w:color w:val="000000"/>
        </w:rPr>
        <w:t xml:space="preserve">loggers were set to take readings every 30 minutes. The Sensus loggers were set to take readings every 10 minutes. Loggers were calibrated against a certified reference thermometer after each deployment and were generally accurate to ± 0.2°C.  </w:t>
      </w:r>
    </w:p>
    <w:p w:rsidR="00FD701B" w:rsidRPr="0015662F" w:rsidRDefault="00FD701B" w:rsidP="00FD701B">
      <w:pPr>
        <w:rPr>
          <w:color w:val="000000"/>
        </w:rPr>
      </w:pPr>
    </w:p>
    <w:p w:rsidR="00FD701B" w:rsidRDefault="00FD701B" w:rsidP="00FD701B">
      <w:pPr>
        <w:rPr>
          <w:color w:val="000000"/>
        </w:rPr>
      </w:pPr>
      <w:r>
        <w:rPr>
          <w:color w:val="000000"/>
        </w:rPr>
        <w:t xml:space="preserve">To represent temperature data records from each retrieved logger within a (sub-)region where averaged to derive a mean daily temperature estimate. Time series analyses were applied to these estimates and deviations from the seasonal trend plotted. This presentation of the data allows the easy visualisation of a-seasonally high or low temperatures and so the identification of periods likely to have resulted in thermal stress to coral communities. </w:t>
      </w:r>
    </w:p>
    <w:p w:rsidR="00E94E33" w:rsidRDefault="00E94E33" w:rsidP="00E94E33">
      <w:pPr>
        <w:pStyle w:val="Heading2"/>
      </w:pPr>
      <w:r w:rsidRPr="00CB0BCE">
        <w:br w:type="page"/>
      </w:r>
      <w:bookmarkStart w:id="158" w:name="_Toc393133595"/>
      <w:r w:rsidR="008773F9">
        <w:lastRenderedPageBreak/>
        <w:t xml:space="preserve">A1.3 </w:t>
      </w:r>
      <w:r>
        <w:t>Coral reef monitoring methods</w:t>
      </w:r>
      <w:bookmarkEnd w:id="158"/>
    </w:p>
    <w:p w:rsidR="00E94E33" w:rsidRDefault="00E94E33" w:rsidP="00E94E33">
      <w:bookmarkStart w:id="159" w:name="_Toc229069173"/>
      <w:bookmarkStart w:id="160" w:name="_Toc334990241"/>
    </w:p>
    <w:p w:rsidR="00E94E33" w:rsidRDefault="008773F9" w:rsidP="00E94E33">
      <w:pPr>
        <w:pStyle w:val="Heading3"/>
      </w:pPr>
      <w:bookmarkStart w:id="161" w:name="_Toc374707564"/>
      <w:bookmarkStart w:id="162" w:name="_Toc393133596"/>
      <w:r>
        <w:t xml:space="preserve">A1.3.1 </w:t>
      </w:r>
      <w:r w:rsidR="00E94E33">
        <w:t xml:space="preserve">Coral community sampling </w:t>
      </w:r>
      <w:bookmarkEnd w:id="159"/>
      <w:bookmarkEnd w:id="160"/>
      <w:r w:rsidR="00E94E33">
        <w:t>design</w:t>
      </w:r>
      <w:bookmarkEnd w:id="161"/>
      <w:bookmarkEnd w:id="162"/>
    </w:p>
    <w:p w:rsidR="00E94E33" w:rsidRDefault="00E94E33" w:rsidP="00E94E33">
      <w:pPr>
        <w:pStyle w:val="Heading4"/>
      </w:pPr>
      <w:bookmarkStart w:id="163" w:name="_Toc229069184"/>
      <w:bookmarkStart w:id="164" w:name="_Toc358712502"/>
      <w:r w:rsidRPr="000D7242">
        <w:t>Site Selection</w:t>
      </w:r>
      <w:bookmarkEnd w:id="163"/>
      <w:bookmarkEnd w:id="164"/>
    </w:p>
    <w:p w:rsidR="00E94E33" w:rsidRPr="00E951D5" w:rsidRDefault="00E94E33" w:rsidP="00E94E33"/>
    <w:p w:rsidR="00E94E33" w:rsidRDefault="00E94E33" w:rsidP="00E94E33">
      <w:pPr>
        <w:rPr>
          <w:color w:val="000000"/>
        </w:rPr>
      </w:pPr>
      <w:r w:rsidRPr="000D7242">
        <w:rPr>
          <w:color w:val="000000"/>
        </w:rPr>
        <w:t>The reefs monitored were selected by the GBRMPA, using advice from expert working groups. The selection of reefs was based upon two primary considerations:</w:t>
      </w:r>
    </w:p>
    <w:p w:rsidR="00E94E33" w:rsidRPr="000D7242" w:rsidRDefault="00E94E33" w:rsidP="00E94E33">
      <w:pPr>
        <w:rPr>
          <w:color w:val="000000"/>
        </w:rPr>
      </w:pPr>
    </w:p>
    <w:p w:rsidR="00E94E33" w:rsidRPr="000D7242" w:rsidRDefault="00E94E33" w:rsidP="00E94E33">
      <w:pPr>
        <w:numPr>
          <w:ilvl w:val="0"/>
          <w:numId w:val="3"/>
        </w:numPr>
        <w:tabs>
          <w:tab w:val="clear" w:pos="720"/>
          <w:tab w:val="num" w:pos="360"/>
        </w:tabs>
        <w:ind w:left="360"/>
        <w:rPr>
          <w:color w:val="000000"/>
        </w:rPr>
      </w:pPr>
      <w:r w:rsidRPr="000D7242">
        <w:rPr>
          <w:color w:val="000000"/>
        </w:rPr>
        <w:t>Sampling locations in each catchment of interest were spread along a perceived gradient of influence away from a priority river;</w:t>
      </w:r>
    </w:p>
    <w:p w:rsidR="00E94E33" w:rsidRPr="000D7242" w:rsidRDefault="00E94E33" w:rsidP="00E94E33">
      <w:pPr>
        <w:numPr>
          <w:ilvl w:val="0"/>
          <w:numId w:val="3"/>
        </w:numPr>
        <w:tabs>
          <w:tab w:val="clear" w:pos="720"/>
          <w:tab w:val="num" w:pos="360"/>
        </w:tabs>
        <w:ind w:left="360"/>
        <w:rPr>
          <w:color w:val="000000"/>
        </w:rPr>
      </w:pPr>
      <w:r w:rsidRPr="000D7242">
        <w:rPr>
          <w:color w:val="000000"/>
        </w:rPr>
        <w:t>Sampling locations were selected where there was either an existing coral reef community or evidence (in the form of carbonate-based substratum) of past coral reef development.</w:t>
      </w:r>
    </w:p>
    <w:p w:rsidR="00E94E33" w:rsidRPr="000D7242" w:rsidRDefault="00E94E33" w:rsidP="00E94E33">
      <w:pPr>
        <w:rPr>
          <w:color w:val="000000"/>
        </w:rPr>
      </w:pPr>
    </w:p>
    <w:p w:rsidR="00E94E33" w:rsidRDefault="00E94E33" w:rsidP="00E94E33">
      <w:pPr>
        <w:rPr>
          <w:color w:val="000000"/>
        </w:rPr>
      </w:pPr>
      <w:r w:rsidRPr="000D7242">
        <w:rPr>
          <w:color w:val="000000"/>
        </w:rPr>
        <w:t>In the Wet Tropics region, where well-developed reefs existed on more than one aspect of an island, two reefs were included in the design. Coral reef communities can be quite different on windward compared to leeward reefs even though the surrounding water quality is relatively similar. Differences in wave and current regimes determine whether materials, e.g. sediments, fresh water, nutrients or toxins imported by flood events, accumulate or disperse and hence determine the exposure of benthic communities to environmental stresses. A list of the selected reefs is presented in Table 1 and the geographic</w:t>
      </w:r>
      <w:r>
        <w:rPr>
          <w:color w:val="000000"/>
        </w:rPr>
        <w:t xml:space="preserve"> locations are shown in Figure </w:t>
      </w:r>
      <w:r w:rsidR="00A47431">
        <w:rPr>
          <w:color w:val="000000"/>
        </w:rPr>
        <w:t xml:space="preserve">2 </w:t>
      </w:r>
      <w:r>
        <w:rPr>
          <w:color w:val="000000"/>
        </w:rPr>
        <w:t>of the main report, and also indicated on maps within each (sub-)regional section</w:t>
      </w:r>
      <w:r w:rsidRPr="000D7242">
        <w:rPr>
          <w:color w:val="000000"/>
        </w:rPr>
        <w:t>.</w:t>
      </w:r>
      <w:r>
        <w:rPr>
          <w:color w:val="000000"/>
        </w:rPr>
        <w:t xml:space="preserve"> Reefs within each section are designated as either ‘core’ in which case coral community monitoring occurs annually and includes the settlement tile component (see below). At ‘</w:t>
      </w:r>
      <w:r w:rsidR="00C2088A">
        <w:rPr>
          <w:color w:val="000000"/>
        </w:rPr>
        <w:t>C</w:t>
      </w:r>
      <w:r>
        <w:rPr>
          <w:color w:val="000000"/>
        </w:rPr>
        <w:t>ore’ reefs sites are co</w:t>
      </w:r>
      <w:r w:rsidR="00C2088A">
        <w:rPr>
          <w:color w:val="000000"/>
        </w:rPr>
        <w:t>-</w:t>
      </w:r>
      <w:r>
        <w:rPr>
          <w:color w:val="000000"/>
        </w:rPr>
        <w:t xml:space="preserve">located with water quality monitoring locations. The remaining coral monitoring sites are classified as ‘cycle’ and monitored biannually in either odd or even years (Table 1, Figure </w:t>
      </w:r>
      <w:r w:rsidR="00AB24E6">
        <w:rPr>
          <w:color w:val="000000"/>
        </w:rPr>
        <w:t>2</w:t>
      </w:r>
      <w:r>
        <w:rPr>
          <w:color w:val="000000"/>
        </w:rPr>
        <w:t xml:space="preserve">) </w:t>
      </w:r>
    </w:p>
    <w:p w:rsidR="00E94E33" w:rsidRDefault="00E94E33" w:rsidP="00E94E33">
      <w:pPr>
        <w:rPr>
          <w:color w:val="000000"/>
        </w:rPr>
      </w:pPr>
    </w:p>
    <w:p w:rsidR="00E94E33" w:rsidRPr="000D7242" w:rsidRDefault="00E94E33" w:rsidP="00E94E33">
      <w:pPr>
        <w:rPr>
          <w:color w:val="000000" w:themeColor="text1"/>
        </w:rPr>
      </w:pPr>
      <w:r w:rsidRPr="000D7242">
        <w:rPr>
          <w:color w:val="000000" w:themeColor="text1"/>
        </w:rPr>
        <w:t>During the first two years of sampling, some fine tuning of the sampling design occurred. In 2005 and 2006 three mainland fringing reef locations were sampled along the Daintree coast. Concerns over increasing crocodile populations in this area led to the cessation of sampling at the</w:t>
      </w:r>
      <w:r>
        <w:rPr>
          <w:color w:val="000000" w:themeColor="text1"/>
        </w:rPr>
        <w:t>se locations</w:t>
      </w:r>
      <w:r w:rsidRPr="000D7242">
        <w:rPr>
          <w:color w:val="000000" w:themeColor="text1"/>
        </w:rPr>
        <w:t xml:space="preserve">. The sites at which coral settlement tiles were deployed changed over the first few years as a focus shifted from fine scale process to inter-regional comparisons (Table </w:t>
      </w:r>
      <w:r>
        <w:rPr>
          <w:color w:val="000000" w:themeColor="text1"/>
        </w:rPr>
        <w:t>A</w:t>
      </w:r>
      <w:r w:rsidRPr="000D7242">
        <w:rPr>
          <w:color w:val="000000" w:themeColor="text1"/>
        </w:rPr>
        <w:t>1</w:t>
      </w:r>
      <w:r>
        <w:rPr>
          <w:color w:val="000000" w:themeColor="text1"/>
        </w:rPr>
        <w:t>-4).</w:t>
      </w:r>
    </w:p>
    <w:p w:rsidR="00E94E33" w:rsidRPr="000D7242" w:rsidRDefault="00E94E33" w:rsidP="00E94E33">
      <w:pPr>
        <w:rPr>
          <w:color w:val="000000"/>
          <w:sz w:val="20"/>
        </w:rPr>
      </w:pPr>
    </w:p>
    <w:p w:rsidR="00E94E33" w:rsidRDefault="00E94E33" w:rsidP="00E94E33">
      <w:pPr>
        <w:pStyle w:val="Heading4"/>
      </w:pPr>
      <w:bookmarkStart w:id="165" w:name="_Toc229069185"/>
      <w:bookmarkStart w:id="166" w:name="_Toc358712503"/>
      <w:r w:rsidRPr="000D7242">
        <w:t>Depth Selection</w:t>
      </w:r>
      <w:bookmarkEnd w:id="165"/>
      <w:bookmarkEnd w:id="166"/>
    </w:p>
    <w:p w:rsidR="00E94E33" w:rsidRPr="00E951D5" w:rsidRDefault="00E94E33" w:rsidP="00E94E33"/>
    <w:p w:rsidR="00E94E33" w:rsidRDefault="00E94E33" w:rsidP="00E94E33">
      <w:pPr>
        <w:rPr>
          <w:color w:val="000000"/>
        </w:rPr>
      </w:pPr>
      <w:r w:rsidRPr="000D7242">
        <w:rPr>
          <w:color w:val="000000"/>
        </w:rPr>
        <w:t xml:space="preserve">From observations of a number of inshore reefs undertaken by AIMS in 2004 (Sweatman </w:t>
      </w:r>
      <w:r w:rsidRPr="000D7242">
        <w:rPr>
          <w:i/>
          <w:color w:val="000000"/>
        </w:rPr>
        <w:t>et al.</w:t>
      </w:r>
      <w:r w:rsidRPr="000D7242">
        <w:rPr>
          <w:color w:val="000000"/>
        </w:rPr>
        <w:t xml:space="preserve"> 2007), marked differences in community structure and exposure to perturbations with depth were noted. The lower limit for the inshore coral surveys was selected at 5m below datum, because coral communities rapidly diminish below this depth at many reefs; 2m below datum was selected as the ‘shallow’ depth as this allowed surveys of the reef crest. Shallower depths were considered but discounted for logistical reasons, including the inability to use the photo technique in very shallow water, site markers creating a danger to navigation and difficulty in locating a depth contour on very shallow sloping substrata typical of reef flats. </w:t>
      </w:r>
    </w:p>
    <w:p w:rsidR="00E94E33" w:rsidRPr="000D7242" w:rsidRDefault="00E94E33" w:rsidP="00E94E33">
      <w:pPr>
        <w:rPr>
          <w:color w:val="000000"/>
        </w:rPr>
      </w:pPr>
    </w:p>
    <w:p w:rsidR="00E94E33" w:rsidRDefault="00E94E33" w:rsidP="00E94E33">
      <w:pPr>
        <w:pStyle w:val="Heading4"/>
      </w:pPr>
      <w:bookmarkStart w:id="167" w:name="_Toc229069187"/>
      <w:bookmarkStart w:id="168" w:name="_Toc358712505"/>
      <w:r w:rsidRPr="000D7242">
        <w:t>Site marking</w:t>
      </w:r>
      <w:bookmarkEnd w:id="167"/>
      <w:bookmarkEnd w:id="168"/>
    </w:p>
    <w:p w:rsidR="00E94E33" w:rsidRPr="00601CEB" w:rsidRDefault="00E94E33" w:rsidP="00E94E33"/>
    <w:p w:rsidR="00E94E33" w:rsidRPr="000D7242" w:rsidRDefault="00E94E33" w:rsidP="00E94E33">
      <w:pPr>
        <w:rPr>
          <w:color w:val="000000"/>
        </w:rPr>
      </w:pPr>
      <w:r w:rsidRPr="000D7242">
        <w:rPr>
          <w:color w:val="000000"/>
        </w:rPr>
        <w:t>At each reef (Table 1</w:t>
      </w:r>
      <w:r>
        <w:rPr>
          <w:color w:val="000000"/>
        </w:rPr>
        <w:t xml:space="preserve"> in main report), sites we</w:t>
      </w:r>
      <w:r w:rsidRPr="000D7242">
        <w:rPr>
          <w:color w:val="000000"/>
        </w:rPr>
        <w:t>re permanently marked with steel fence posts at the beginning of each of five 20m transects and smaller (10mm diameter) steel rods at the 10m mark and the end of each transect. Compass bearings and measured distances record the transect path between these permanent markers. Transects were set initially by running two 60m fibreglass tape measures out along the desired 5m or 2m depth contour. Digital depth gauges were used along with tide heights from the closest location included in ‘Seafarer Tides’ electronic tide charts produced by the Australian Hydrographic Service to set transects as close as possible to the desired depths of 5m and 2m below lowest astronomical tide (LAT). Consecutive 20m transects were separated by 5m. The position of the first picket of each site was recorded by GPS.</w:t>
      </w:r>
    </w:p>
    <w:p w:rsidR="00E94E33" w:rsidRDefault="008773F9" w:rsidP="00E94E33">
      <w:pPr>
        <w:pStyle w:val="Heading3"/>
      </w:pPr>
      <w:bookmarkStart w:id="169" w:name="_Toc358712506"/>
      <w:bookmarkStart w:id="170" w:name="_Toc374707565"/>
      <w:bookmarkStart w:id="171" w:name="_Toc393133597"/>
      <w:r>
        <w:lastRenderedPageBreak/>
        <w:t xml:space="preserve">A1.3.2 </w:t>
      </w:r>
      <w:r w:rsidR="00E94E33">
        <w:t>Coral community sampling methods</w:t>
      </w:r>
      <w:bookmarkEnd w:id="169"/>
      <w:bookmarkEnd w:id="170"/>
      <w:bookmarkEnd w:id="171"/>
    </w:p>
    <w:p w:rsidR="00E94E33" w:rsidRPr="00601CEB" w:rsidRDefault="00E94E33" w:rsidP="00E94E33"/>
    <w:p w:rsidR="00E94E33" w:rsidRDefault="00E94E33" w:rsidP="00E94E33">
      <w:pPr>
        <w:rPr>
          <w:color w:val="000000"/>
        </w:rPr>
      </w:pPr>
      <w:r w:rsidRPr="000D7242">
        <w:rPr>
          <w:color w:val="000000"/>
        </w:rPr>
        <w:t xml:space="preserve">Five separate sampling methodologies </w:t>
      </w:r>
      <w:r>
        <w:rPr>
          <w:color w:val="000000"/>
        </w:rPr>
        <w:t>were</w:t>
      </w:r>
      <w:r w:rsidRPr="000D7242">
        <w:rPr>
          <w:color w:val="000000"/>
        </w:rPr>
        <w:t xml:space="preserve"> used to describe the benthic communities of inshore coral reefs</w:t>
      </w:r>
      <w:r>
        <w:rPr>
          <w:color w:val="000000"/>
        </w:rPr>
        <w:t xml:space="preserve"> (Table A1-3)</w:t>
      </w:r>
      <w:r w:rsidRPr="000D7242">
        <w:rPr>
          <w:color w:val="000000"/>
        </w:rPr>
        <w:t xml:space="preserve">. </w:t>
      </w:r>
    </w:p>
    <w:p w:rsidR="00E94E33" w:rsidRDefault="00E94E33" w:rsidP="00E94E33">
      <w:pPr>
        <w:rPr>
          <w:color w:val="000000"/>
        </w:rPr>
      </w:pPr>
    </w:p>
    <w:p w:rsidR="00E94E33" w:rsidRDefault="00E94E33" w:rsidP="00E94E33">
      <w:pPr>
        <w:pStyle w:val="Heading4"/>
      </w:pPr>
      <w:r w:rsidRPr="003D46D6">
        <w:t xml:space="preserve">Photo </w:t>
      </w:r>
      <w:r>
        <w:t>point intercept transects</w:t>
      </w:r>
    </w:p>
    <w:p w:rsidR="00E94E33" w:rsidRPr="00E951D5" w:rsidRDefault="00E94E33" w:rsidP="00E94E33"/>
    <w:p w:rsidR="00E94E33" w:rsidRPr="003D46D6" w:rsidRDefault="00E94E33" w:rsidP="00E94E33">
      <w:pPr>
        <w:rPr>
          <w:color w:val="000000"/>
        </w:rPr>
      </w:pPr>
      <w:r>
        <w:rPr>
          <w:color w:val="000000"/>
        </w:rPr>
        <w:t>E</w:t>
      </w:r>
      <w:r w:rsidRPr="003D46D6">
        <w:rPr>
          <w:color w:val="000000"/>
        </w:rPr>
        <w:t xml:space="preserve">stimates of the composition of the benthic </w:t>
      </w:r>
      <w:r>
        <w:rPr>
          <w:color w:val="000000"/>
        </w:rPr>
        <w:t>communities were derived from the identification of organisms on digital photographs taken along the permanently marked transects. The method followed</w:t>
      </w:r>
      <w:r w:rsidRPr="003D46D6">
        <w:rPr>
          <w:color w:val="000000"/>
        </w:rPr>
        <w:t xml:space="preserve"> closely the Standard Operation Procedure Number 10 of the AIMS Long-Term Monitoring Program (Jonker </w:t>
      </w:r>
      <w:r w:rsidRPr="003D46D6">
        <w:rPr>
          <w:i/>
          <w:color w:val="000000"/>
        </w:rPr>
        <w:t>et al.</w:t>
      </w:r>
      <w:r w:rsidRPr="003D46D6">
        <w:rPr>
          <w:color w:val="000000"/>
        </w:rPr>
        <w:t xml:space="preserve"> 2008). In short, digital photographs </w:t>
      </w:r>
      <w:r>
        <w:rPr>
          <w:color w:val="000000"/>
        </w:rPr>
        <w:t>we</w:t>
      </w:r>
      <w:r w:rsidRPr="003D46D6">
        <w:rPr>
          <w:color w:val="000000"/>
        </w:rPr>
        <w:t xml:space="preserve">re taken at 50cm intervals along each 20m transect. Estimations of cover of benthic community components </w:t>
      </w:r>
      <w:r>
        <w:rPr>
          <w:color w:val="000000"/>
        </w:rPr>
        <w:t>a</w:t>
      </w:r>
      <w:r w:rsidRPr="003D46D6">
        <w:rPr>
          <w:color w:val="000000"/>
        </w:rPr>
        <w:t xml:space="preserve">re derived from the identification of the benthos lying beneath five fixed points </w:t>
      </w:r>
      <w:r>
        <w:rPr>
          <w:color w:val="000000"/>
        </w:rPr>
        <w:t xml:space="preserve">digitally </w:t>
      </w:r>
      <w:r w:rsidRPr="003D46D6">
        <w:rPr>
          <w:color w:val="000000"/>
        </w:rPr>
        <w:t xml:space="preserve">overlaid onto these images. At total of 32 images </w:t>
      </w:r>
      <w:r>
        <w:rPr>
          <w:color w:val="000000"/>
        </w:rPr>
        <w:t>a</w:t>
      </w:r>
      <w:r w:rsidRPr="003D46D6">
        <w:rPr>
          <w:color w:val="000000"/>
        </w:rPr>
        <w:t>re analysed from each transect.  For the majority of hard and soft corals, identific</w:t>
      </w:r>
      <w:r>
        <w:rPr>
          <w:color w:val="000000"/>
        </w:rPr>
        <w:t>ation to at least genus level i</w:t>
      </w:r>
      <w:r w:rsidRPr="003D46D6">
        <w:rPr>
          <w:color w:val="000000"/>
        </w:rPr>
        <w:t xml:space="preserve">s achieved.  </w:t>
      </w:r>
      <w:r>
        <w:rPr>
          <w:color w:val="000000"/>
        </w:rPr>
        <w:t>Identifications for each point are entered directly into a data entry front end to an Oracle-database, developed by AIMS. This system allows the recall of images and checking of any identified points.</w:t>
      </w:r>
    </w:p>
    <w:p w:rsidR="00E94E33" w:rsidRPr="003D46D6" w:rsidRDefault="00E94E33" w:rsidP="00E94E33">
      <w:pPr>
        <w:rPr>
          <w:color w:val="000000"/>
        </w:rPr>
      </w:pPr>
    </w:p>
    <w:p w:rsidR="00E94E33" w:rsidRDefault="00E94E33" w:rsidP="00E94E33">
      <w:pPr>
        <w:pStyle w:val="Heading4"/>
      </w:pPr>
      <w:r w:rsidRPr="003D46D6">
        <w:t xml:space="preserve">Juvenile coral surveys </w:t>
      </w:r>
    </w:p>
    <w:p w:rsidR="00E94E33" w:rsidRPr="00E951D5" w:rsidRDefault="00E94E33" w:rsidP="00E94E33"/>
    <w:p w:rsidR="00E94E33" w:rsidRPr="000D7242" w:rsidRDefault="00E94E33" w:rsidP="00E94E33">
      <w:pPr>
        <w:rPr>
          <w:color w:val="000000"/>
        </w:rPr>
      </w:pPr>
      <w:r>
        <w:rPr>
          <w:color w:val="000000"/>
        </w:rPr>
        <w:t xml:space="preserve">The number of juvenile </w:t>
      </w:r>
      <w:r w:rsidRPr="003D46D6">
        <w:rPr>
          <w:color w:val="000000"/>
        </w:rPr>
        <w:t xml:space="preserve">coral colonies </w:t>
      </w:r>
      <w:r>
        <w:rPr>
          <w:color w:val="000000"/>
        </w:rPr>
        <w:t xml:space="preserve">were counted along the permanently marked transects. </w:t>
      </w:r>
      <w:r w:rsidRPr="003D46D6">
        <w:rPr>
          <w:color w:val="000000"/>
        </w:rPr>
        <w:t xml:space="preserve">In 2005 and 2006 these juvenile coral colonies were counted as part of a demographic survey that counted the </w:t>
      </w:r>
      <w:r w:rsidRPr="000D7242">
        <w:rPr>
          <w:color w:val="000000"/>
        </w:rPr>
        <w:t>number of all individuals falling into a broad range of size classes</w:t>
      </w:r>
      <w:r w:rsidRPr="003A0C2F">
        <w:rPr>
          <w:color w:val="4F81BD"/>
        </w:rPr>
        <w:t xml:space="preserve"> </w:t>
      </w:r>
      <w:r w:rsidRPr="000D7242">
        <w:rPr>
          <w:color w:val="000000"/>
        </w:rPr>
        <w:t xml:space="preserve">that intersected a 34cm wide belt along the first 10m of each 20m transect. As the focus narrowed to just juvenile colonies, the number of size classes was reduced allowing an increase in the spatial coverage of sampling. From 2007 coral colonies less than 10cm in diameter were counted along the full length of each 20m transect within a belt 34cm wide (data slate length) positioned on the upslope side of the marked transect line. Each colony was identified to genus and assigned to a size class of either, 0-2cm, &gt;2-5cm, or &gt;5-10cm.  Importantly, this method aims to record only those small colonies assessed as juveniles, i.e. which result from the settlement and subsequent survival and growth of coral larvae, and </w:t>
      </w:r>
      <w:r>
        <w:rPr>
          <w:color w:val="000000"/>
        </w:rPr>
        <w:t xml:space="preserve">so </w:t>
      </w:r>
      <w:r w:rsidRPr="000D7242">
        <w:rPr>
          <w:color w:val="000000"/>
        </w:rPr>
        <w:t xml:space="preserve">does not include small coral colonies considered as resulting from fragmentation or partial mortality of larger colonies. </w:t>
      </w:r>
    </w:p>
    <w:p w:rsidR="00E94E33" w:rsidRPr="000D7242" w:rsidRDefault="00E94E33" w:rsidP="00E94E33">
      <w:pPr>
        <w:rPr>
          <w:color w:val="000000"/>
        </w:rPr>
      </w:pPr>
    </w:p>
    <w:p w:rsidR="00E94E33" w:rsidRDefault="00E94E33" w:rsidP="00E94E33">
      <w:pPr>
        <w:pStyle w:val="Caption"/>
      </w:pPr>
      <w:bookmarkStart w:id="172" w:name="_Toc311284537"/>
      <w:bookmarkStart w:id="173" w:name="_Toc311370736"/>
      <w:bookmarkStart w:id="174" w:name="_Toc342307551"/>
      <w:bookmarkStart w:id="175" w:name="_Toc342644666"/>
      <w:bookmarkStart w:id="176" w:name="_Toc373758223"/>
      <w:bookmarkStart w:id="177" w:name="_Toc374701438"/>
      <w:bookmarkStart w:id="178" w:name="_Toc392929549"/>
      <w:r>
        <w:t xml:space="preserve">Table A1- </w:t>
      </w:r>
      <w:r>
        <w:fldChar w:fldCharType="begin"/>
      </w:r>
      <w:r>
        <w:instrText xml:space="preserve"> SEQ Table_A1- \* ARABIC </w:instrText>
      </w:r>
      <w:r>
        <w:fldChar w:fldCharType="separate"/>
      </w:r>
      <w:r w:rsidR="00D523D3">
        <w:rPr>
          <w:noProof/>
        </w:rPr>
        <w:t>2</w:t>
      </w:r>
      <w:r>
        <w:fldChar w:fldCharType="end"/>
      </w:r>
      <w:r>
        <w:tab/>
      </w:r>
      <w:r w:rsidRPr="00670DB5">
        <w:t>Summary of sampling methods applied in the MMP inshore coral reef monitoring</w:t>
      </w:r>
      <w:bookmarkEnd w:id="172"/>
      <w:bookmarkEnd w:id="173"/>
      <w:bookmarkEnd w:id="174"/>
      <w:bookmarkEnd w:id="175"/>
      <w:bookmarkEnd w:id="176"/>
      <w:r>
        <w:t>.</w:t>
      </w:r>
      <w:bookmarkEnd w:id="177"/>
      <w:bookmarkEnd w:id="178"/>
      <w:r w:rsidRPr="00101A1B">
        <w:t xml:space="preserve"> </w:t>
      </w:r>
    </w:p>
    <w:p w:rsidR="00E94E33" w:rsidRPr="002E57EE" w:rsidRDefault="00E94E33" w:rsidP="00E94E33"/>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20" w:firstRow="1" w:lastRow="0" w:firstColumn="0" w:lastColumn="0" w:noHBand="1" w:noVBand="1"/>
        <w:tblCaption w:val="TableA1- 2:  Summary of sampling methods applied in the MMP inshore coral reef monitoring "/>
        <w:tblDescription w:val="Table A1-2:  Summary of sampling methods applied in the MMP inshore coral reef monitoring "/>
      </w:tblPr>
      <w:tblGrid>
        <w:gridCol w:w="1344"/>
        <w:gridCol w:w="3666"/>
        <w:gridCol w:w="3556"/>
        <w:gridCol w:w="1289"/>
      </w:tblGrid>
      <w:tr w:rsidR="00E94E33" w:rsidRPr="003A0C2F" w:rsidTr="00B7431E">
        <w:tc>
          <w:tcPr>
            <w:tcW w:w="682" w:type="pct"/>
            <w:shd w:val="clear" w:color="auto" w:fill="E6E6E6"/>
            <w:vAlign w:val="center"/>
          </w:tcPr>
          <w:p w:rsidR="00E94E33" w:rsidRPr="000D7242" w:rsidRDefault="00E94E33" w:rsidP="00B7431E">
            <w:pPr>
              <w:rPr>
                <w:rFonts w:ascii="Arial Narrow" w:hAnsi="Arial Narrow"/>
                <w:b/>
                <w:color w:val="000000"/>
                <w:sz w:val="20"/>
              </w:rPr>
            </w:pPr>
            <w:r w:rsidRPr="000D7242">
              <w:rPr>
                <w:rFonts w:ascii="Arial Narrow" w:hAnsi="Arial Narrow"/>
                <w:b/>
                <w:color w:val="000000"/>
                <w:sz w:val="20"/>
              </w:rPr>
              <w:t>Survey Method</w:t>
            </w:r>
          </w:p>
        </w:tc>
        <w:tc>
          <w:tcPr>
            <w:tcW w:w="1860" w:type="pct"/>
            <w:shd w:val="clear" w:color="auto" w:fill="E6E6E6"/>
            <w:vAlign w:val="center"/>
          </w:tcPr>
          <w:p w:rsidR="00E94E33" w:rsidRPr="000D7242" w:rsidRDefault="00E94E33" w:rsidP="00B7431E">
            <w:pPr>
              <w:rPr>
                <w:rFonts w:ascii="Arial Narrow" w:hAnsi="Arial Narrow"/>
                <w:b/>
                <w:color w:val="000000"/>
                <w:sz w:val="20"/>
              </w:rPr>
            </w:pPr>
            <w:r w:rsidRPr="000D7242">
              <w:rPr>
                <w:rFonts w:ascii="Arial Narrow" w:hAnsi="Arial Narrow"/>
                <w:b/>
                <w:color w:val="000000"/>
                <w:sz w:val="20"/>
              </w:rPr>
              <w:t>Information provided</w:t>
            </w:r>
          </w:p>
        </w:tc>
        <w:tc>
          <w:tcPr>
            <w:tcW w:w="1804" w:type="pct"/>
            <w:shd w:val="clear" w:color="auto" w:fill="E6E6E6"/>
            <w:vAlign w:val="center"/>
          </w:tcPr>
          <w:p w:rsidR="00E94E33" w:rsidRPr="000D7242" w:rsidRDefault="00E94E33" w:rsidP="00B7431E">
            <w:pPr>
              <w:rPr>
                <w:rFonts w:ascii="Arial Narrow" w:hAnsi="Arial Narrow"/>
                <w:b/>
                <w:color w:val="000000"/>
                <w:sz w:val="20"/>
              </w:rPr>
            </w:pPr>
            <w:r w:rsidRPr="000D7242">
              <w:rPr>
                <w:rFonts w:ascii="Arial Narrow" w:hAnsi="Arial Narrow"/>
                <w:b/>
                <w:color w:val="000000"/>
                <w:sz w:val="20"/>
              </w:rPr>
              <w:t>Transect coverage</w:t>
            </w:r>
          </w:p>
        </w:tc>
        <w:tc>
          <w:tcPr>
            <w:tcW w:w="654" w:type="pct"/>
            <w:shd w:val="clear" w:color="auto" w:fill="E6E6E6"/>
            <w:vAlign w:val="center"/>
          </w:tcPr>
          <w:p w:rsidR="00E94E33" w:rsidRPr="000D7242" w:rsidRDefault="00E94E33" w:rsidP="00B7431E">
            <w:pPr>
              <w:rPr>
                <w:rFonts w:ascii="Arial Narrow" w:hAnsi="Arial Narrow"/>
                <w:b/>
                <w:color w:val="000000"/>
                <w:sz w:val="20"/>
              </w:rPr>
            </w:pPr>
            <w:r w:rsidRPr="000D7242">
              <w:rPr>
                <w:rFonts w:ascii="Arial Narrow" w:hAnsi="Arial Narrow"/>
                <w:b/>
                <w:color w:val="000000"/>
                <w:sz w:val="20"/>
              </w:rPr>
              <w:t>Spatial coverage</w:t>
            </w:r>
          </w:p>
        </w:tc>
      </w:tr>
      <w:tr w:rsidR="00E94E33" w:rsidRPr="003A0C2F" w:rsidTr="00B7431E">
        <w:tc>
          <w:tcPr>
            <w:tcW w:w="682"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Photo point Intercept</w:t>
            </w:r>
          </w:p>
        </w:tc>
        <w:tc>
          <w:tcPr>
            <w:tcW w:w="1860"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Percentage covers of the substratum of major benthic habitat components.</w:t>
            </w:r>
          </w:p>
        </w:tc>
        <w:tc>
          <w:tcPr>
            <w:tcW w:w="1804"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Approximately 3</w:t>
            </w:r>
            <w:r>
              <w:rPr>
                <w:rFonts w:ascii="Arial Narrow" w:hAnsi="Arial Narrow"/>
                <w:color w:val="000000"/>
                <w:sz w:val="20"/>
              </w:rPr>
              <w:t>4</w:t>
            </w:r>
            <w:r w:rsidRPr="000D7242">
              <w:rPr>
                <w:rFonts w:ascii="Arial Narrow" w:hAnsi="Arial Narrow"/>
                <w:color w:val="000000"/>
                <w:sz w:val="20"/>
              </w:rPr>
              <w:t xml:space="preserve">cm belt along upslope side of transect from which 160 points were sampled. </w:t>
            </w:r>
          </w:p>
          <w:p w:rsidR="00E94E33" w:rsidRPr="000D7242" w:rsidRDefault="00E94E33" w:rsidP="00B7431E">
            <w:pPr>
              <w:rPr>
                <w:rFonts w:ascii="Arial Narrow" w:hAnsi="Arial Narrow"/>
                <w:color w:val="000000"/>
                <w:sz w:val="20"/>
              </w:rPr>
            </w:pPr>
          </w:p>
        </w:tc>
        <w:tc>
          <w:tcPr>
            <w:tcW w:w="654"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Full sampling design</w:t>
            </w:r>
          </w:p>
        </w:tc>
      </w:tr>
      <w:tr w:rsidR="00E94E33" w:rsidRPr="003A0C2F" w:rsidTr="00B7431E">
        <w:tc>
          <w:tcPr>
            <w:tcW w:w="682"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Demography</w:t>
            </w:r>
          </w:p>
        </w:tc>
        <w:tc>
          <w:tcPr>
            <w:tcW w:w="1860"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Size structure and density of juvenile (&lt;10cm) coral communities.</w:t>
            </w:r>
          </w:p>
        </w:tc>
        <w:tc>
          <w:tcPr>
            <w:tcW w:w="1804"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34cm belt along the upslope side of transect.</w:t>
            </w:r>
          </w:p>
          <w:p w:rsidR="00E94E33" w:rsidRPr="000D7242" w:rsidRDefault="00E94E33" w:rsidP="00B7431E">
            <w:pPr>
              <w:rPr>
                <w:rFonts w:ascii="Arial Narrow" w:hAnsi="Arial Narrow"/>
                <w:color w:val="000000"/>
                <w:sz w:val="20"/>
              </w:rPr>
            </w:pPr>
          </w:p>
        </w:tc>
        <w:tc>
          <w:tcPr>
            <w:tcW w:w="654"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Full sampling design</w:t>
            </w:r>
          </w:p>
        </w:tc>
      </w:tr>
      <w:tr w:rsidR="00E94E33" w:rsidRPr="003A0C2F" w:rsidTr="00B7431E">
        <w:tc>
          <w:tcPr>
            <w:tcW w:w="682"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Scuba search</w:t>
            </w:r>
          </w:p>
        </w:tc>
        <w:tc>
          <w:tcPr>
            <w:tcW w:w="1860"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Incidence of factors causing coral mortality</w:t>
            </w:r>
          </w:p>
        </w:tc>
        <w:tc>
          <w:tcPr>
            <w:tcW w:w="1804"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2m belt centred on transect</w:t>
            </w:r>
          </w:p>
          <w:p w:rsidR="00E94E33" w:rsidRPr="000D7242" w:rsidRDefault="00E94E33" w:rsidP="00B7431E">
            <w:pPr>
              <w:rPr>
                <w:rFonts w:ascii="Arial Narrow" w:hAnsi="Arial Narrow"/>
                <w:color w:val="000000"/>
                <w:sz w:val="20"/>
              </w:rPr>
            </w:pPr>
          </w:p>
        </w:tc>
        <w:tc>
          <w:tcPr>
            <w:tcW w:w="654"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Full sampling design</w:t>
            </w:r>
          </w:p>
        </w:tc>
      </w:tr>
      <w:tr w:rsidR="00E94E33" w:rsidRPr="003A0C2F" w:rsidTr="00B7431E">
        <w:tc>
          <w:tcPr>
            <w:tcW w:w="682"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Settlement tiles</w:t>
            </w:r>
          </w:p>
        </w:tc>
        <w:tc>
          <w:tcPr>
            <w:tcW w:w="1860"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Larval supply</w:t>
            </w:r>
          </w:p>
        </w:tc>
        <w:tc>
          <w:tcPr>
            <w:tcW w:w="1804"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Clusters of six tiles in the vicinity of the start of the 1</w:t>
            </w:r>
            <w:r w:rsidRPr="000D7242">
              <w:rPr>
                <w:rFonts w:ascii="Arial Narrow" w:hAnsi="Arial Narrow"/>
                <w:color w:val="000000"/>
                <w:sz w:val="20"/>
                <w:vertAlign w:val="superscript"/>
              </w:rPr>
              <w:t>st</w:t>
            </w:r>
            <w:r w:rsidRPr="000D7242">
              <w:rPr>
                <w:rFonts w:ascii="Arial Narrow" w:hAnsi="Arial Narrow"/>
                <w:color w:val="000000"/>
                <w:sz w:val="20"/>
              </w:rPr>
              <w:t>, 3</w:t>
            </w:r>
            <w:r w:rsidRPr="000D7242">
              <w:rPr>
                <w:rFonts w:ascii="Arial Narrow" w:hAnsi="Arial Narrow"/>
                <w:color w:val="000000"/>
                <w:sz w:val="20"/>
                <w:vertAlign w:val="superscript"/>
              </w:rPr>
              <w:t>rd</w:t>
            </w:r>
            <w:r w:rsidRPr="000D7242">
              <w:rPr>
                <w:rFonts w:ascii="Arial Narrow" w:hAnsi="Arial Narrow"/>
                <w:color w:val="000000"/>
                <w:sz w:val="20"/>
              </w:rPr>
              <w:t xml:space="preserve"> and 5</w:t>
            </w:r>
            <w:r w:rsidRPr="000D7242">
              <w:rPr>
                <w:rFonts w:ascii="Arial Narrow" w:hAnsi="Arial Narrow"/>
                <w:color w:val="000000"/>
                <w:sz w:val="20"/>
                <w:vertAlign w:val="superscript"/>
              </w:rPr>
              <w:t>th</w:t>
            </w:r>
            <w:r w:rsidRPr="000D7242">
              <w:rPr>
                <w:rFonts w:ascii="Arial Narrow" w:hAnsi="Arial Narrow"/>
                <w:color w:val="000000"/>
                <w:sz w:val="20"/>
              </w:rPr>
              <w:t xml:space="preserve"> transects </w:t>
            </w:r>
          </w:p>
        </w:tc>
        <w:tc>
          <w:tcPr>
            <w:tcW w:w="654"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12 core reefs  and 5m depth only</w:t>
            </w:r>
          </w:p>
        </w:tc>
      </w:tr>
      <w:tr w:rsidR="00E94E33" w:rsidRPr="003A0C2F" w:rsidTr="00B7431E">
        <w:tc>
          <w:tcPr>
            <w:tcW w:w="682"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Sediment sampling</w:t>
            </w:r>
          </w:p>
        </w:tc>
        <w:tc>
          <w:tcPr>
            <w:tcW w:w="1860"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Grain size distribution and the chemical content of nitrogen, organic carbon and inorganic carbon.</w:t>
            </w:r>
          </w:p>
          <w:p w:rsidR="00E94E33" w:rsidRPr="000D7242" w:rsidRDefault="00E94E33" w:rsidP="00B7431E">
            <w:pPr>
              <w:rPr>
                <w:rFonts w:ascii="Arial Narrow" w:hAnsi="Arial Narrow"/>
                <w:color w:val="000000"/>
                <w:sz w:val="20"/>
              </w:rPr>
            </w:pPr>
            <w:r w:rsidRPr="000D7242">
              <w:rPr>
                <w:rFonts w:ascii="Arial Narrow" w:hAnsi="Arial Narrow"/>
                <w:color w:val="000000"/>
                <w:sz w:val="20"/>
              </w:rPr>
              <w:t>Community composition of foraminifera</w:t>
            </w:r>
          </w:p>
        </w:tc>
        <w:tc>
          <w:tcPr>
            <w:tcW w:w="1804" w:type="pct"/>
            <w:vAlign w:val="center"/>
          </w:tcPr>
          <w:p w:rsidR="00E94E33" w:rsidRPr="000D7242" w:rsidDel="00CC17E2" w:rsidRDefault="00E94E33" w:rsidP="00B7431E">
            <w:pPr>
              <w:rPr>
                <w:rFonts w:ascii="Arial Narrow" w:hAnsi="Arial Narrow"/>
                <w:color w:val="000000"/>
                <w:sz w:val="20"/>
              </w:rPr>
            </w:pPr>
            <w:r w:rsidRPr="000D7242">
              <w:rPr>
                <w:rFonts w:ascii="Arial Narrow" w:hAnsi="Arial Narrow"/>
                <w:color w:val="000000"/>
                <w:sz w:val="20"/>
              </w:rPr>
              <w:t>Sampled from available sediment deposits within the general area of transects.</w:t>
            </w:r>
          </w:p>
        </w:tc>
        <w:tc>
          <w:tcPr>
            <w:tcW w:w="654" w:type="pct"/>
            <w:vAlign w:val="center"/>
          </w:tcPr>
          <w:p w:rsidR="00E94E33" w:rsidRPr="000D7242" w:rsidRDefault="00E94E33" w:rsidP="00B7431E">
            <w:pPr>
              <w:rPr>
                <w:rFonts w:ascii="Arial Narrow" w:hAnsi="Arial Narrow"/>
                <w:color w:val="000000"/>
                <w:sz w:val="20"/>
              </w:rPr>
            </w:pPr>
            <w:r w:rsidRPr="000D7242">
              <w:rPr>
                <w:rFonts w:ascii="Arial Narrow" w:hAnsi="Arial Narrow"/>
                <w:color w:val="000000"/>
                <w:sz w:val="20"/>
              </w:rPr>
              <w:t>5m depth only</w:t>
            </w:r>
          </w:p>
          <w:p w:rsidR="00E94E33" w:rsidRPr="000D7242" w:rsidDel="00CC17E2" w:rsidRDefault="00E94E33" w:rsidP="00B7431E">
            <w:pPr>
              <w:rPr>
                <w:rFonts w:ascii="Arial Narrow" w:hAnsi="Arial Narrow"/>
                <w:color w:val="000000"/>
                <w:sz w:val="20"/>
              </w:rPr>
            </w:pPr>
            <w:r w:rsidRPr="000D7242">
              <w:rPr>
                <w:rFonts w:ascii="Arial Narrow" w:hAnsi="Arial Narrow"/>
                <w:color w:val="000000"/>
                <w:sz w:val="20"/>
              </w:rPr>
              <w:t>Forams on 14 core reefs</w:t>
            </w:r>
          </w:p>
        </w:tc>
      </w:tr>
    </w:tbl>
    <w:p w:rsidR="00E94E33" w:rsidRPr="000D7242" w:rsidRDefault="00E94E33" w:rsidP="00E94E33">
      <w:pPr>
        <w:rPr>
          <w:color w:val="000000"/>
        </w:rPr>
      </w:pPr>
    </w:p>
    <w:p w:rsidR="00E94E33" w:rsidRDefault="00E94E33" w:rsidP="00E94E33">
      <w:pPr>
        <w:pStyle w:val="Heading4"/>
      </w:pPr>
      <w:r w:rsidRPr="000D7242">
        <w:t>Scuba search transects</w:t>
      </w:r>
    </w:p>
    <w:p w:rsidR="00E94E33" w:rsidRPr="00E951D5" w:rsidRDefault="00E94E33" w:rsidP="00E94E33"/>
    <w:p w:rsidR="00E94E33" w:rsidRPr="000D7242" w:rsidRDefault="00E94E33" w:rsidP="00E94E33">
      <w:pPr>
        <w:rPr>
          <w:color w:val="000000"/>
        </w:rPr>
      </w:pPr>
      <w:r w:rsidRPr="000D7242">
        <w:rPr>
          <w:color w:val="000000"/>
        </w:rPr>
        <w:lastRenderedPageBreak/>
        <w:t xml:space="preserve">Scuba search transects document the incidence of disease and other agents of coral mortality and damage. Tracking of these agents of mortality is important, because declines in coral condition due to these agents are potentially associated with changes in water quality. This method follows closely the Standard Operation Procedure Number 9 of the AIMS Long-Term Monitoring Program (Miller </w:t>
      </w:r>
      <w:r w:rsidRPr="000D7242">
        <w:rPr>
          <w:i/>
          <w:color w:val="000000"/>
        </w:rPr>
        <w:t>et al.</w:t>
      </w:r>
      <w:r w:rsidRPr="000D7242">
        <w:rPr>
          <w:color w:val="000000"/>
        </w:rPr>
        <w:t xml:space="preserve"> 2009).  For each 20m transect a search was conducted within a 2m wide belt centred on the marked transect line for any recent scars, bleaching, disease or damage to coral colonies. An additional category not included in the standard procedure was physical damage. This was recorded on the same 5 point scale as coral bleaching and describes the proportion of the coral community that has been physically damaged, as indicated by toppled or broken colonies. This category may include anchor as well as storm damage.</w:t>
      </w:r>
    </w:p>
    <w:p w:rsidR="00E94E33" w:rsidRPr="000D7242" w:rsidRDefault="00E94E33" w:rsidP="00E94E33">
      <w:pPr>
        <w:rPr>
          <w:color w:val="000000"/>
        </w:rPr>
      </w:pPr>
    </w:p>
    <w:p w:rsidR="00E94E33" w:rsidRDefault="00E94E33" w:rsidP="00E94E33">
      <w:pPr>
        <w:pStyle w:val="Heading4"/>
      </w:pPr>
      <w:r w:rsidRPr="000D7242">
        <w:t xml:space="preserve">Hard coral </w:t>
      </w:r>
      <w:r>
        <w:t>settlement</w:t>
      </w:r>
    </w:p>
    <w:p w:rsidR="00E94E33" w:rsidRPr="00E951D5" w:rsidRDefault="00E94E33" w:rsidP="00E94E33"/>
    <w:p w:rsidR="00E94E33" w:rsidRDefault="00E94E33" w:rsidP="00E94E33">
      <w:pPr>
        <w:rPr>
          <w:color w:val="000000"/>
        </w:rPr>
      </w:pPr>
      <w:r w:rsidRPr="000D7242">
        <w:rPr>
          <w:color w:val="000000"/>
        </w:rPr>
        <w:t xml:space="preserve">This component of the study aims to provide standardised estimates of availability and relative abundance of coral larvae competent to settle. </w:t>
      </w:r>
    </w:p>
    <w:p w:rsidR="00E94E33" w:rsidRPr="000D7242" w:rsidRDefault="00E94E33" w:rsidP="00E94E33">
      <w:pPr>
        <w:rPr>
          <w:color w:val="000000"/>
        </w:rPr>
      </w:pPr>
    </w:p>
    <w:p w:rsidR="00D523D3" w:rsidRPr="00D523D3" w:rsidRDefault="00E94E33" w:rsidP="00D523D3">
      <w:r w:rsidRPr="000D7242">
        <w:t>At each reef, tiles were deployed over the expected settlement period for each spawning season based on past observations of the timing of coral spawning events</w:t>
      </w:r>
      <w:r w:rsidRPr="006224B9">
        <w:rPr>
          <w:color w:val="4F81BD"/>
        </w:rPr>
        <w:t xml:space="preserve"> </w:t>
      </w:r>
      <w:r w:rsidRPr="000D7242">
        <w:t>(</w:t>
      </w:r>
      <w:r>
        <w:rPr>
          <w:highlight w:val="yellow"/>
        </w:rPr>
        <w:fldChar w:fldCharType="begin"/>
      </w:r>
      <w:r>
        <w:instrText xml:space="preserve"> REF _Ref373745723 \h </w:instrText>
      </w:r>
      <w:r w:rsidR="001D4460">
        <w:rPr>
          <w:highlight w:val="yellow"/>
        </w:rPr>
        <w:instrText xml:space="preserve"> \* MERGEFORMAT </w:instrText>
      </w:r>
      <w:r>
        <w:rPr>
          <w:highlight w:val="yellow"/>
        </w:rPr>
      </w:r>
      <w:r>
        <w:rPr>
          <w:highlight w:val="yellow"/>
        </w:rPr>
        <w:fldChar w:fldCharType="separate"/>
      </w:r>
      <w:r w:rsidR="00D523D3">
        <w:br w:type="page"/>
      </w:r>
    </w:p>
    <w:p w:rsidR="00E94E33" w:rsidRPr="000D7242" w:rsidRDefault="00D523D3" w:rsidP="001D4460">
      <w:r w:rsidRPr="00635211">
        <w:lastRenderedPageBreak/>
        <w:t xml:space="preserve">Table </w:t>
      </w:r>
      <w:r w:rsidRPr="00635211">
        <w:rPr>
          <w:noProof/>
        </w:rPr>
        <w:t>A1-</w:t>
      </w:r>
      <w:r w:rsidRPr="00635211">
        <w:t xml:space="preserve"> </w:t>
      </w:r>
      <w:r>
        <w:rPr>
          <w:noProof/>
        </w:rPr>
        <w:t>3</w:t>
      </w:r>
      <w:r w:rsidR="00E94E33">
        <w:rPr>
          <w:highlight w:val="yellow"/>
        </w:rPr>
        <w:fldChar w:fldCharType="end"/>
      </w:r>
      <w:r w:rsidR="00E94E33" w:rsidRPr="000D7242">
        <w:t>). Tiles were deployed approximately 2-3 weeks prior to any expected settlement to allow a period of ‘conditioning</w:t>
      </w:r>
      <w:r w:rsidR="00E94E33" w:rsidRPr="006224B9">
        <w:t>’</w:t>
      </w:r>
      <w:r w:rsidR="00E94E33" w:rsidRPr="000D7242">
        <w:t xml:space="preserve"> (i.e. the development of a natural, site-specific microbial community that aids settlement, see Webster </w:t>
      </w:r>
      <w:r w:rsidR="00E94E33" w:rsidRPr="000D7242">
        <w:rPr>
          <w:i/>
        </w:rPr>
        <w:t>et al</w:t>
      </w:r>
      <w:r w:rsidR="00E94E33" w:rsidRPr="000D7242">
        <w:t>. 2004).</w:t>
      </w:r>
    </w:p>
    <w:p w:rsidR="00E94E33" w:rsidRPr="000D7242" w:rsidRDefault="00E94E33" w:rsidP="00E94E33">
      <w:pPr>
        <w:rPr>
          <w:color w:val="000000"/>
        </w:rPr>
      </w:pPr>
    </w:p>
    <w:p w:rsidR="00E94E33" w:rsidRPr="000D7242" w:rsidRDefault="00E94E33" w:rsidP="00E94E33">
      <w:pPr>
        <w:rPr>
          <w:color w:val="000000"/>
        </w:rPr>
      </w:pPr>
      <w:r w:rsidRPr="000D7242">
        <w:rPr>
          <w:color w:val="000000"/>
        </w:rPr>
        <w:t>Each year tiles were fixed to small stainless steel base plates attached to the substratum with plastic masonry plugs, or cable ties (when no solid substratum was available). Each base plate holds one tile at a nominal distance of 10mm above the substratum. Tiles were distributed in clusters of six around the star pickets marking the start of the 1</w:t>
      </w:r>
      <w:r w:rsidRPr="000D7242">
        <w:rPr>
          <w:color w:val="000000"/>
          <w:vertAlign w:val="superscript"/>
        </w:rPr>
        <w:t>st</w:t>
      </w:r>
      <w:r w:rsidRPr="000D7242">
        <w:rPr>
          <w:color w:val="000000"/>
        </w:rPr>
        <w:t>, 3</w:t>
      </w:r>
      <w:r w:rsidRPr="000D7242">
        <w:rPr>
          <w:color w:val="000000"/>
          <w:vertAlign w:val="superscript"/>
        </w:rPr>
        <w:t>rd</w:t>
      </w:r>
      <w:r w:rsidRPr="000D7242">
        <w:rPr>
          <w:color w:val="000000"/>
        </w:rPr>
        <w:t xml:space="preserve"> and 5</w:t>
      </w:r>
      <w:r w:rsidRPr="000D7242">
        <w:rPr>
          <w:color w:val="000000"/>
          <w:vertAlign w:val="superscript"/>
        </w:rPr>
        <w:t>th</w:t>
      </w:r>
      <w:r w:rsidRPr="000D7242">
        <w:rPr>
          <w:color w:val="000000"/>
        </w:rPr>
        <w:t xml:space="preserve"> transect at each </w:t>
      </w:r>
      <w:r>
        <w:rPr>
          <w:color w:val="000000"/>
        </w:rPr>
        <w:t>site and depth sampled (see Table A1-4): noting that as the program proceeded the sampling design evolved so that from 2007 on tiles were deployed at 5m depths of three core reefs within each region.</w:t>
      </w:r>
      <w:r w:rsidRPr="000D7242">
        <w:rPr>
          <w:color w:val="000000"/>
        </w:rPr>
        <w:t xml:space="preserve"> Upon collection, the base plates were left in place for use in the following year</w:t>
      </w:r>
      <w:r>
        <w:rPr>
          <w:color w:val="000000"/>
        </w:rPr>
        <w:t xml:space="preserve"> if not overgrown</w:t>
      </w:r>
      <w:r w:rsidRPr="000D7242">
        <w:rPr>
          <w:color w:val="000000"/>
        </w:rPr>
        <w:t>. Collected tiles were stacked onto separate holders and tagged with collection details (retrieval date, reef name, site and picket number). Small squares of low density foam placed between the tiles prevented contact during transport and handling as this may dislodge or damage the settled corals. On return to land the stacks of tiles were carefully washed on their holders to remove loose sediment and then bleached for 12-24 hours to remove tissue and fouling organisms. Tiles were then rinsed and soaked in fresh water for a further 24 hours, dried and stored until analyses.</w:t>
      </w:r>
    </w:p>
    <w:p w:rsidR="00E94E33" w:rsidRPr="000D7242" w:rsidRDefault="00E94E33" w:rsidP="00E94E33">
      <w:pPr>
        <w:rPr>
          <w:color w:val="000000"/>
        </w:rPr>
      </w:pPr>
    </w:p>
    <w:p w:rsidR="00E94E33" w:rsidRPr="000D7242" w:rsidRDefault="00E94E33" w:rsidP="00E94E33">
      <w:pPr>
        <w:rPr>
          <w:color w:val="000000"/>
        </w:rPr>
      </w:pPr>
      <w:r w:rsidRPr="000D7242">
        <w:rPr>
          <w:color w:val="000000"/>
        </w:rPr>
        <w:t>Hard coral</w:t>
      </w:r>
      <w:r>
        <w:rPr>
          <w:color w:val="000000"/>
        </w:rPr>
        <w:t xml:space="preserve">s </w:t>
      </w:r>
      <w:r w:rsidRPr="000D7242">
        <w:rPr>
          <w:color w:val="000000"/>
        </w:rPr>
        <w:t>settle</w:t>
      </w:r>
      <w:r>
        <w:rPr>
          <w:color w:val="000000"/>
        </w:rPr>
        <w:t xml:space="preserve">d on </w:t>
      </w:r>
      <w:r w:rsidRPr="000D7242">
        <w:rPr>
          <w:color w:val="000000"/>
        </w:rPr>
        <w:t>tiles were counted and identified using a stereo dissecting microscope. The taxonomic resolution of these young recruits was limited. The following taxonomic categories were identified: Acroporidae (</w:t>
      </w:r>
      <w:r>
        <w:rPr>
          <w:color w:val="000000"/>
        </w:rPr>
        <w:t xml:space="preserve">excluding </w:t>
      </w:r>
      <w:r w:rsidRPr="000D7242">
        <w:rPr>
          <w:i/>
          <w:color w:val="000000"/>
        </w:rPr>
        <w:t>Isopora</w:t>
      </w:r>
      <w:r>
        <w:rPr>
          <w:i/>
          <w:color w:val="000000"/>
        </w:rPr>
        <w:t xml:space="preserve"> spp.</w:t>
      </w:r>
      <w:r w:rsidRPr="000D7242">
        <w:rPr>
          <w:color w:val="000000"/>
        </w:rPr>
        <w:t>), Acroporidae (</w:t>
      </w:r>
      <w:r w:rsidRPr="000D7242">
        <w:rPr>
          <w:i/>
          <w:color w:val="000000"/>
        </w:rPr>
        <w:t>Isopora</w:t>
      </w:r>
      <w:r>
        <w:rPr>
          <w:i/>
          <w:color w:val="000000"/>
        </w:rPr>
        <w:t xml:space="preserve"> spp.</w:t>
      </w:r>
      <w:r w:rsidRPr="000D7242">
        <w:rPr>
          <w:color w:val="000000"/>
        </w:rPr>
        <w:t xml:space="preserve">), Fungiidae, Poritidae, Pocilloporidae and ’other families‘. A set of reference images pertaining to these categories has been compiled. </w:t>
      </w:r>
    </w:p>
    <w:p w:rsidR="00E94E33" w:rsidRPr="000D7242" w:rsidRDefault="00E94E33" w:rsidP="00E94E33">
      <w:pPr>
        <w:rPr>
          <w:color w:val="000000"/>
        </w:rPr>
      </w:pPr>
    </w:p>
    <w:p w:rsidR="00E94E33" w:rsidRPr="000D7242" w:rsidRDefault="00E94E33" w:rsidP="00E94E33">
      <w:pPr>
        <w:rPr>
          <w:color w:val="000000"/>
        </w:rPr>
      </w:pPr>
    </w:p>
    <w:p w:rsidR="00E94E33" w:rsidRDefault="00E94E33" w:rsidP="00E94E33">
      <w:pPr>
        <w:spacing w:after="200" w:line="276" w:lineRule="auto"/>
        <w:rPr>
          <w:rFonts w:ascii="Arial Narrow" w:hAnsi="Arial Narrow"/>
          <w:sz w:val="20"/>
          <w:szCs w:val="24"/>
        </w:rPr>
      </w:pPr>
      <w:bookmarkStart w:id="179" w:name="_Ref373745723"/>
      <w:bookmarkStart w:id="180" w:name="_Toc167177345"/>
      <w:bookmarkStart w:id="181" w:name="_Toc311284538"/>
      <w:bookmarkStart w:id="182" w:name="_Toc311370737"/>
      <w:bookmarkStart w:id="183" w:name="_Toc342307552"/>
      <w:bookmarkStart w:id="184" w:name="_Toc342644667"/>
      <w:bookmarkStart w:id="185" w:name="_Toc373758224"/>
      <w:r>
        <w:br w:type="page"/>
      </w:r>
    </w:p>
    <w:p w:rsidR="00E94E33" w:rsidRPr="00635211" w:rsidRDefault="00E94E33" w:rsidP="00E94E33">
      <w:pPr>
        <w:pStyle w:val="Heading7"/>
      </w:pPr>
      <w:bookmarkStart w:id="186" w:name="_Toc374701439"/>
      <w:bookmarkStart w:id="187" w:name="_Toc392929550"/>
      <w:r w:rsidRPr="00635211">
        <w:lastRenderedPageBreak/>
        <w:t xml:space="preserve">Table A1- </w:t>
      </w:r>
      <w:r w:rsidRPr="00635211">
        <w:fldChar w:fldCharType="begin"/>
      </w:r>
      <w:r w:rsidRPr="00635211">
        <w:instrText xml:space="preserve"> SEQ Table_A1- \* ARABIC </w:instrText>
      </w:r>
      <w:r w:rsidRPr="00635211">
        <w:fldChar w:fldCharType="separate"/>
      </w:r>
      <w:r w:rsidR="00D523D3">
        <w:rPr>
          <w:noProof/>
        </w:rPr>
        <w:t>3</w:t>
      </w:r>
      <w:r w:rsidRPr="00635211">
        <w:fldChar w:fldCharType="end"/>
      </w:r>
      <w:bookmarkEnd w:id="179"/>
      <w:r w:rsidRPr="00635211">
        <w:tab/>
        <w:t xml:space="preserve">Locations and periods of coral settlement tile </w:t>
      </w:r>
      <w:bookmarkEnd w:id="180"/>
      <w:r w:rsidRPr="00635211">
        <w:t>deployment for 2012 spawning.</w:t>
      </w:r>
      <w:bookmarkEnd w:id="181"/>
      <w:bookmarkEnd w:id="182"/>
      <w:bookmarkEnd w:id="183"/>
      <w:bookmarkEnd w:id="184"/>
      <w:bookmarkEnd w:id="185"/>
      <w:bookmarkEnd w:id="186"/>
      <w:bookmarkEnd w:id="187"/>
    </w:p>
    <w:p w:rsidR="00E94E33" w:rsidRDefault="00E94E33" w:rsidP="00E94E33">
      <w:pPr>
        <w:rPr>
          <w:color w:val="4F81BD"/>
        </w:rPr>
      </w:pPr>
    </w:p>
    <w:tbl>
      <w:tblPr>
        <w:tblW w:w="0" w:type="auto"/>
        <w:jc w:val="center"/>
        <w:tblCellMar>
          <w:left w:w="0" w:type="dxa"/>
          <w:right w:w="0" w:type="dxa"/>
        </w:tblCellMar>
        <w:tblLook w:val="04A0" w:firstRow="1" w:lastRow="0" w:firstColumn="1" w:lastColumn="0" w:noHBand="0" w:noVBand="1"/>
        <w:tblCaption w:val="Table A1- 3Locations and periods of coral settlement tile deployment for 2012 spawning."/>
        <w:tblDescription w:val="Table A1- 3Locations and periods of coral settlement tile deployment for 2012 spawning."/>
      </w:tblPr>
      <w:tblGrid>
        <w:gridCol w:w="1985"/>
        <w:gridCol w:w="2552"/>
        <w:gridCol w:w="1418"/>
        <w:gridCol w:w="1418"/>
      </w:tblGrid>
      <w:tr w:rsidR="00E94E33" w:rsidRPr="00580296" w:rsidTr="00B7431E">
        <w:trPr>
          <w:cantSplit/>
          <w:trHeight w:val="470"/>
          <w:jc w:val="center"/>
        </w:trPr>
        <w:tc>
          <w:tcPr>
            <w:tcW w:w="1985" w:type="dxa"/>
            <w:tcBorders>
              <w:top w:val="single" w:sz="8" w:space="0" w:color="auto"/>
              <w:left w:val="single" w:sz="8" w:space="0" w:color="auto"/>
              <w:bottom w:val="single" w:sz="8" w:space="0" w:color="auto"/>
              <w:right w:val="single" w:sz="8" w:space="0" w:color="auto"/>
            </w:tcBorders>
            <w:shd w:val="clear" w:color="auto" w:fill="E6E6E6"/>
            <w:tcMar>
              <w:top w:w="0" w:type="dxa"/>
              <w:left w:w="30" w:type="dxa"/>
              <w:bottom w:w="0" w:type="dxa"/>
              <w:right w:w="30" w:type="dxa"/>
            </w:tcMar>
            <w:vAlign w:val="center"/>
            <w:hideMark/>
          </w:tcPr>
          <w:p w:rsidR="00E94E33" w:rsidRPr="00A539AE" w:rsidRDefault="00E94E33" w:rsidP="00B7431E">
            <w:pPr>
              <w:jc w:val="center"/>
              <w:rPr>
                <w:rFonts w:ascii="Arial Narrow" w:hAnsi="Arial Narrow"/>
                <w:b/>
                <w:bCs/>
                <w:sz w:val="20"/>
                <w:lang w:val="en-US"/>
              </w:rPr>
            </w:pPr>
            <w:r w:rsidRPr="00A539AE">
              <w:rPr>
                <w:rFonts w:ascii="Arial Narrow" w:hAnsi="Arial Narrow"/>
                <w:b/>
                <w:bCs/>
                <w:sz w:val="20"/>
                <w:lang w:val="en-US"/>
              </w:rPr>
              <w:t>NRM Region</w:t>
            </w:r>
          </w:p>
        </w:tc>
        <w:tc>
          <w:tcPr>
            <w:tcW w:w="2552" w:type="dxa"/>
            <w:tcBorders>
              <w:top w:val="single" w:sz="8" w:space="0" w:color="auto"/>
              <w:left w:val="nil"/>
              <w:bottom w:val="single" w:sz="8" w:space="0" w:color="auto"/>
              <w:right w:val="single" w:sz="8" w:space="0" w:color="auto"/>
            </w:tcBorders>
            <w:shd w:val="clear" w:color="auto" w:fill="E6E6E6"/>
            <w:tcMar>
              <w:top w:w="0" w:type="dxa"/>
              <w:left w:w="30" w:type="dxa"/>
              <w:bottom w:w="0" w:type="dxa"/>
              <w:right w:w="30" w:type="dxa"/>
            </w:tcMar>
            <w:vAlign w:val="center"/>
            <w:hideMark/>
          </w:tcPr>
          <w:p w:rsidR="00E94E33" w:rsidRPr="00A539AE" w:rsidRDefault="00E94E33" w:rsidP="00B7431E">
            <w:pPr>
              <w:jc w:val="center"/>
              <w:rPr>
                <w:rFonts w:ascii="Arial Narrow" w:hAnsi="Arial Narrow"/>
                <w:b/>
                <w:bCs/>
                <w:sz w:val="20"/>
                <w:lang w:val="en-US"/>
              </w:rPr>
            </w:pPr>
            <w:r w:rsidRPr="00A539AE">
              <w:rPr>
                <w:rFonts w:ascii="Arial Narrow" w:hAnsi="Arial Narrow"/>
                <w:b/>
                <w:bCs/>
                <w:sz w:val="20"/>
                <w:lang w:val="en-US"/>
              </w:rPr>
              <w:t>Reef</w:t>
            </w:r>
          </w:p>
        </w:tc>
        <w:tc>
          <w:tcPr>
            <w:tcW w:w="1418" w:type="dxa"/>
            <w:tcBorders>
              <w:top w:val="single" w:sz="8" w:space="0" w:color="auto"/>
              <w:left w:val="nil"/>
              <w:bottom w:val="single" w:sz="8" w:space="0" w:color="auto"/>
              <w:right w:val="single" w:sz="8" w:space="0" w:color="auto"/>
            </w:tcBorders>
            <w:shd w:val="clear" w:color="auto" w:fill="E6E6E6"/>
            <w:tcMar>
              <w:top w:w="0" w:type="dxa"/>
              <w:left w:w="30" w:type="dxa"/>
              <w:bottom w:w="0" w:type="dxa"/>
              <w:right w:w="30" w:type="dxa"/>
            </w:tcMar>
            <w:vAlign w:val="center"/>
            <w:hideMark/>
          </w:tcPr>
          <w:p w:rsidR="00E94E33" w:rsidRPr="00A539AE" w:rsidRDefault="00E94E33" w:rsidP="00B7431E">
            <w:pPr>
              <w:jc w:val="center"/>
              <w:rPr>
                <w:rFonts w:ascii="Arial Narrow" w:hAnsi="Arial Narrow"/>
                <w:b/>
                <w:color w:val="000000"/>
                <w:sz w:val="20"/>
              </w:rPr>
            </w:pPr>
            <w:r w:rsidRPr="00A539AE">
              <w:rPr>
                <w:rFonts w:ascii="Arial Narrow" w:hAnsi="Arial Narrow"/>
                <w:b/>
                <w:color w:val="000000"/>
                <w:sz w:val="20"/>
              </w:rPr>
              <w:t>Tiles deployed</w:t>
            </w:r>
          </w:p>
        </w:tc>
        <w:tc>
          <w:tcPr>
            <w:tcW w:w="1418" w:type="dxa"/>
            <w:tcBorders>
              <w:top w:val="single" w:sz="8" w:space="0" w:color="auto"/>
              <w:left w:val="nil"/>
              <w:bottom w:val="single" w:sz="8" w:space="0" w:color="auto"/>
              <w:right w:val="single" w:sz="8" w:space="0" w:color="auto"/>
            </w:tcBorders>
            <w:shd w:val="clear" w:color="auto" w:fill="E6E6E6"/>
            <w:tcMar>
              <w:top w:w="0" w:type="dxa"/>
              <w:left w:w="30" w:type="dxa"/>
              <w:bottom w:w="0" w:type="dxa"/>
              <w:right w:w="30" w:type="dxa"/>
            </w:tcMar>
            <w:vAlign w:val="center"/>
            <w:hideMark/>
          </w:tcPr>
          <w:p w:rsidR="00E94E33" w:rsidRPr="00A539AE" w:rsidRDefault="00E94E33" w:rsidP="00B7431E">
            <w:pPr>
              <w:jc w:val="center"/>
              <w:rPr>
                <w:rFonts w:ascii="Arial Narrow" w:hAnsi="Arial Narrow"/>
                <w:b/>
                <w:color w:val="000000"/>
                <w:sz w:val="20"/>
              </w:rPr>
            </w:pPr>
            <w:r w:rsidRPr="00A539AE">
              <w:rPr>
                <w:rFonts w:ascii="Arial Narrow" w:hAnsi="Arial Narrow"/>
                <w:b/>
                <w:color w:val="000000"/>
                <w:sz w:val="20"/>
              </w:rPr>
              <w:t>Tiles retried</w:t>
            </w:r>
          </w:p>
        </w:tc>
      </w:tr>
      <w:tr w:rsidR="00E94E33" w:rsidRPr="00875AB2" w:rsidTr="00B7431E">
        <w:trPr>
          <w:cantSplit/>
          <w:trHeight w:val="250"/>
          <w:jc w:val="center"/>
        </w:trPr>
        <w:tc>
          <w:tcPr>
            <w:tcW w:w="1985" w:type="dxa"/>
            <w:vMerge w:val="restart"/>
            <w:tcBorders>
              <w:top w:val="nil"/>
              <w:left w:val="single" w:sz="8" w:space="0" w:color="auto"/>
              <w:bottom w:val="nil"/>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lang w:val="en-US"/>
              </w:rPr>
            </w:pPr>
            <w:r w:rsidRPr="00A539AE">
              <w:rPr>
                <w:rFonts w:ascii="Arial Narrow" w:hAnsi="Arial Narrow"/>
                <w:sz w:val="20"/>
                <w:lang w:val="en-US"/>
              </w:rPr>
              <w:t>Wet Tropics</w:t>
            </w:r>
          </w:p>
        </w:tc>
        <w:tc>
          <w:tcPr>
            <w:tcW w:w="2552" w:type="dxa"/>
            <w:tcBorders>
              <w:top w:val="nil"/>
              <w:left w:val="nil"/>
              <w:bottom w:val="single" w:sz="8" w:space="0" w:color="auto"/>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vertAlign w:val="superscript"/>
                <w:lang w:val="en-US"/>
              </w:rPr>
            </w:pPr>
            <w:r w:rsidRPr="00A539AE">
              <w:rPr>
                <w:rFonts w:ascii="Arial Narrow" w:hAnsi="Arial Narrow"/>
                <w:sz w:val="20"/>
                <w:lang w:val="en-US"/>
              </w:rPr>
              <w:t xml:space="preserve">Fitzroy  West </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11/10/12</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04/01/13</w:t>
            </w:r>
          </w:p>
        </w:tc>
      </w:tr>
      <w:tr w:rsidR="00E94E33" w:rsidRPr="00875AB2" w:rsidTr="00B7431E">
        <w:trPr>
          <w:cantSplit/>
          <w:trHeight w:val="250"/>
          <w:jc w:val="center"/>
        </w:trPr>
        <w:tc>
          <w:tcPr>
            <w:tcW w:w="1985" w:type="dxa"/>
            <w:vMerge/>
            <w:tcBorders>
              <w:top w:val="nil"/>
              <w:left w:val="single" w:sz="8" w:space="0" w:color="auto"/>
              <w:bottom w:val="nil"/>
              <w:right w:val="single" w:sz="8" w:space="0" w:color="auto"/>
            </w:tcBorders>
            <w:vAlign w:val="center"/>
            <w:hideMark/>
          </w:tcPr>
          <w:p w:rsidR="00E94E33" w:rsidRPr="00A539AE" w:rsidRDefault="00E94E33" w:rsidP="00B7431E">
            <w:pPr>
              <w:rPr>
                <w:rFonts w:ascii="Arial Narrow" w:hAnsi="Arial Narrow"/>
                <w:sz w:val="20"/>
                <w:lang w:val="en-US"/>
              </w:rPr>
            </w:pPr>
          </w:p>
        </w:tc>
        <w:tc>
          <w:tcPr>
            <w:tcW w:w="2552" w:type="dxa"/>
            <w:tcBorders>
              <w:top w:val="nil"/>
              <w:left w:val="nil"/>
              <w:bottom w:val="single" w:sz="8" w:space="0" w:color="auto"/>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lang w:val="en-US"/>
              </w:rPr>
            </w:pPr>
            <w:r w:rsidRPr="00A539AE">
              <w:rPr>
                <w:rFonts w:ascii="Arial Narrow" w:hAnsi="Arial Narrow"/>
                <w:sz w:val="20"/>
                <w:lang w:val="en-US"/>
              </w:rPr>
              <w:t>Franklands West</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11/10/12</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03/01/13</w:t>
            </w:r>
          </w:p>
        </w:tc>
      </w:tr>
      <w:tr w:rsidR="00E94E33" w:rsidRPr="00875AB2" w:rsidTr="00B7431E">
        <w:trPr>
          <w:cantSplit/>
          <w:trHeight w:val="250"/>
          <w:jc w:val="center"/>
        </w:trPr>
        <w:tc>
          <w:tcPr>
            <w:tcW w:w="1985" w:type="dxa"/>
            <w:vMerge/>
            <w:tcBorders>
              <w:top w:val="nil"/>
              <w:left w:val="single" w:sz="8" w:space="0" w:color="auto"/>
              <w:bottom w:val="nil"/>
              <w:right w:val="single" w:sz="8" w:space="0" w:color="auto"/>
            </w:tcBorders>
            <w:vAlign w:val="center"/>
            <w:hideMark/>
          </w:tcPr>
          <w:p w:rsidR="00E94E33" w:rsidRPr="00A539AE" w:rsidRDefault="00E94E33" w:rsidP="00B7431E">
            <w:pPr>
              <w:rPr>
                <w:rFonts w:ascii="Arial Narrow" w:hAnsi="Arial Narrow"/>
                <w:sz w:val="20"/>
                <w:lang w:val="en-US"/>
              </w:rPr>
            </w:pPr>
          </w:p>
        </w:tc>
        <w:tc>
          <w:tcPr>
            <w:tcW w:w="2552" w:type="dxa"/>
            <w:tcBorders>
              <w:top w:val="nil"/>
              <w:left w:val="nil"/>
              <w:bottom w:val="single" w:sz="8" w:space="0" w:color="auto"/>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lang w:val="en-US"/>
              </w:rPr>
            </w:pPr>
            <w:r w:rsidRPr="00A539AE">
              <w:rPr>
                <w:rFonts w:ascii="Arial Narrow" w:hAnsi="Arial Narrow"/>
                <w:sz w:val="20"/>
                <w:lang w:val="en-US"/>
              </w:rPr>
              <w:t>High West</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11/10/12</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03/01/13</w:t>
            </w:r>
          </w:p>
        </w:tc>
      </w:tr>
      <w:tr w:rsidR="00E94E33" w:rsidRPr="00875AB2" w:rsidTr="00B7431E">
        <w:trPr>
          <w:cantSplit/>
          <w:trHeight w:val="250"/>
          <w:jc w:val="center"/>
        </w:trPr>
        <w:tc>
          <w:tcPr>
            <w:tcW w:w="1985" w:type="dxa"/>
            <w:vMerge w:val="restart"/>
            <w:tcBorders>
              <w:top w:val="single" w:sz="8" w:space="0" w:color="auto"/>
              <w:left w:val="single" w:sz="8" w:space="0" w:color="auto"/>
              <w:bottom w:val="single" w:sz="8" w:space="0" w:color="auto"/>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lang w:val="en-US"/>
              </w:rPr>
            </w:pPr>
            <w:r w:rsidRPr="00A539AE">
              <w:rPr>
                <w:rFonts w:ascii="Arial Narrow" w:hAnsi="Arial Narrow"/>
                <w:sz w:val="20"/>
                <w:lang w:val="en-US"/>
              </w:rPr>
              <w:t>Burdekin</w:t>
            </w:r>
          </w:p>
        </w:tc>
        <w:tc>
          <w:tcPr>
            <w:tcW w:w="2552" w:type="dxa"/>
            <w:tcBorders>
              <w:top w:val="nil"/>
              <w:left w:val="nil"/>
              <w:bottom w:val="single" w:sz="8" w:space="0" w:color="auto"/>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lang w:val="en-US"/>
              </w:rPr>
            </w:pPr>
            <w:r w:rsidRPr="00A539AE">
              <w:rPr>
                <w:rFonts w:ascii="Arial Narrow" w:hAnsi="Arial Narrow"/>
                <w:sz w:val="20"/>
                <w:lang w:val="en-US"/>
              </w:rPr>
              <w:t>Palms West</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09/10/12</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16/01/13</w:t>
            </w:r>
          </w:p>
        </w:tc>
      </w:tr>
      <w:tr w:rsidR="00E94E33" w:rsidRPr="00875AB2" w:rsidTr="00B7431E">
        <w:trPr>
          <w:cantSplit/>
          <w:trHeight w:val="250"/>
          <w:jc w:val="center"/>
        </w:trPr>
        <w:tc>
          <w:tcPr>
            <w:tcW w:w="1985" w:type="dxa"/>
            <w:vMerge/>
            <w:tcBorders>
              <w:top w:val="single" w:sz="8" w:space="0" w:color="auto"/>
              <w:left w:val="single" w:sz="8" w:space="0" w:color="auto"/>
              <w:bottom w:val="single" w:sz="8" w:space="0" w:color="auto"/>
              <w:right w:val="single" w:sz="8" w:space="0" w:color="auto"/>
            </w:tcBorders>
            <w:vAlign w:val="center"/>
            <w:hideMark/>
          </w:tcPr>
          <w:p w:rsidR="00E94E33" w:rsidRPr="00A539AE" w:rsidRDefault="00E94E33" w:rsidP="00B7431E">
            <w:pPr>
              <w:rPr>
                <w:rFonts w:ascii="Arial Narrow" w:hAnsi="Arial Narrow"/>
                <w:sz w:val="20"/>
                <w:lang w:val="en-US"/>
              </w:rPr>
            </w:pPr>
          </w:p>
        </w:tc>
        <w:tc>
          <w:tcPr>
            <w:tcW w:w="2552" w:type="dxa"/>
            <w:tcBorders>
              <w:top w:val="nil"/>
              <w:left w:val="nil"/>
              <w:bottom w:val="single" w:sz="8" w:space="0" w:color="auto"/>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rPr>
            </w:pPr>
            <w:r w:rsidRPr="00A539AE">
              <w:rPr>
                <w:rFonts w:ascii="Arial Narrow" w:hAnsi="Arial Narrow"/>
                <w:sz w:val="20"/>
              </w:rPr>
              <w:t>Pandora Reef</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08/10/12</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16/01/13</w:t>
            </w:r>
          </w:p>
        </w:tc>
      </w:tr>
      <w:tr w:rsidR="00E94E33" w:rsidRPr="00875AB2" w:rsidTr="00B7431E">
        <w:trPr>
          <w:cantSplit/>
          <w:trHeight w:val="250"/>
          <w:jc w:val="center"/>
        </w:trPr>
        <w:tc>
          <w:tcPr>
            <w:tcW w:w="1985" w:type="dxa"/>
            <w:vMerge/>
            <w:tcBorders>
              <w:top w:val="single" w:sz="8" w:space="0" w:color="auto"/>
              <w:left w:val="single" w:sz="8" w:space="0" w:color="auto"/>
              <w:bottom w:val="single" w:sz="8" w:space="0" w:color="auto"/>
              <w:right w:val="single" w:sz="8" w:space="0" w:color="auto"/>
            </w:tcBorders>
            <w:vAlign w:val="center"/>
            <w:hideMark/>
          </w:tcPr>
          <w:p w:rsidR="00E94E33" w:rsidRPr="00A539AE" w:rsidRDefault="00E94E33" w:rsidP="00B7431E">
            <w:pPr>
              <w:rPr>
                <w:rFonts w:ascii="Arial Narrow" w:hAnsi="Arial Narrow"/>
                <w:sz w:val="20"/>
                <w:lang w:val="en-US"/>
              </w:rPr>
            </w:pPr>
          </w:p>
        </w:tc>
        <w:tc>
          <w:tcPr>
            <w:tcW w:w="2552" w:type="dxa"/>
            <w:tcBorders>
              <w:top w:val="nil"/>
              <w:left w:val="nil"/>
              <w:bottom w:val="single" w:sz="8" w:space="0" w:color="auto"/>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rPr>
            </w:pPr>
            <w:r w:rsidRPr="00A539AE">
              <w:rPr>
                <w:rFonts w:ascii="Arial Narrow" w:hAnsi="Arial Narrow"/>
                <w:sz w:val="20"/>
              </w:rPr>
              <w:t xml:space="preserve">Magnetic </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08/10/12</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15/01/13</w:t>
            </w:r>
          </w:p>
        </w:tc>
      </w:tr>
      <w:tr w:rsidR="00E94E33" w:rsidRPr="00875AB2" w:rsidTr="00B7431E">
        <w:trPr>
          <w:cantSplit/>
          <w:trHeight w:val="250"/>
          <w:jc w:val="center"/>
        </w:trPr>
        <w:tc>
          <w:tcPr>
            <w:tcW w:w="1985" w:type="dxa"/>
            <w:vMerge w:val="restart"/>
            <w:tcBorders>
              <w:top w:val="nil"/>
              <w:left w:val="single" w:sz="8" w:space="0" w:color="auto"/>
              <w:bottom w:val="single" w:sz="8" w:space="0" w:color="auto"/>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lang w:val="en-US"/>
              </w:rPr>
            </w:pPr>
            <w:r w:rsidRPr="00A539AE">
              <w:rPr>
                <w:rFonts w:ascii="Arial Narrow" w:hAnsi="Arial Narrow"/>
                <w:sz w:val="20"/>
                <w:lang w:val="en-US"/>
              </w:rPr>
              <w:t>Mackay Whitsunday</w:t>
            </w:r>
          </w:p>
        </w:tc>
        <w:tc>
          <w:tcPr>
            <w:tcW w:w="2552" w:type="dxa"/>
            <w:tcBorders>
              <w:top w:val="nil"/>
              <w:left w:val="nil"/>
              <w:bottom w:val="single" w:sz="8" w:space="0" w:color="auto"/>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vertAlign w:val="superscript"/>
              </w:rPr>
            </w:pPr>
            <w:r w:rsidRPr="00A539AE">
              <w:rPr>
                <w:rFonts w:ascii="Arial Narrow" w:hAnsi="Arial Narrow"/>
                <w:sz w:val="20"/>
              </w:rPr>
              <w:t>Double Cone</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07/10/12</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10/01/13</w:t>
            </w:r>
          </w:p>
        </w:tc>
      </w:tr>
      <w:tr w:rsidR="00E94E33" w:rsidRPr="00875AB2" w:rsidTr="00B7431E">
        <w:trPr>
          <w:cantSplit/>
          <w:trHeight w:val="250"/>
          <w:jc w:val="center"/>
        </w:trPr>
        <w:tc>
          <w:tcPr>
            <w:tcW w:w="1985" w:type="dxa"/>
            <w:vMerge/>
            <w:tcBorders>
              <w:top w:val="nil"/>
              <w:left w:val="single" w:sz="8" w:space="0" w:color="auto"/>
              <w:bottom w:val="single" w:sz="8" w:space="0" w:color="auto"/>
              <w:right w:val="single" w:sz="8" w:space="0" w:color="auto"/>
            </w:tcBorders>
            <w:vAlign w:val="center"/>
            <w:hideMark/>
          </w:tcPr>
          <w:p w:rsidR="00E94E33" w:rsidRPr="00A539AE" w:rsidRDefault="00E94E33" w:rsidP="00B7431E">
            <w:pPr>
              <w:rPr>
                <w:rFonts w:ascii="Arial Narrow" w:hAnsi="Arial Narrow"/>
                <w:sz w:val="20"/>
                <w:lang w:val="en-US"/>
              </w:rPr>
            </w:pPr>
          </w:p>
        </w:tc>
        <w:tc>
          <w:tcPr>
            <w:tcW w:w="2552" w:type="dxa"/>
            <w:tcBorders>
              <w:top w:val="nil"/>
              <w:left w:val="nil"/>
              <w:bottom w:val="single" w:sz="8" w:space="0" w:color="auto"/>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vertAlign w:val="superscript"/>
                <w:lang w:val="en-US"/>
              </w:rPr>
            </w:pPr>
            <w:r w:rsidRPr="00A539AE">
              <w:rPr>
                <w:rFonts w:ascii="Arial Narrow" w:hAnsi="Arial Narrow"/>
                <w:sz w:val="20"/>
              </w:rPr>
              <w:t>Daydream</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06/10/12</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10/01/13</w:t>
            </w:r>
          </w:p>
        </w:tc>
      </w:tr>
      <w:tr w:rsidR="00E94E33" w:rsidRPr="00875AB2" w:rsidTr="00B7431E">
        <w:trPr>
          <w:cantSplit/>
          <w:trHeight w:val="250"/>
          <w:jc w:val="center"/>
        </w:trPr>
        <w:tc>
          <w:tcPr>
            <w:tcW w:w="1985" w:type="dxa"/>
            <w:vMerge/>
            <w:tcBorders>
              <w:top w:val="nil"/>
              <w:left w:val="single" w:sz="8" w:space="0" w:color="auto"/>
              <w:bottom w:val="single" w:sz="8" w:space="0" w:color="auto"/>
              <w:right w:val="single" w:sz="8" w:space="0" w:color="auto"/>
            </w:tcBorders>
            <w:vAlign w:val="center"/>
            <w:hideMark/>
          </w:tcPr>
          <w:p w:rsidR="00E94E33" w:rsidRPr="00A539AE" w:rsidRDefault="00E94E33" w:rsidP="00B7431E">
            <w:pPr>
              <w:rPr>
                <w:rFonts w:ascii="Arial Narrow" w:hAnsi="Arial Narrow"/>
                <w:sz w:val="20"/>
                <w:lang w:val="en-US"/>
              </w:rPr>
            </w:pPr>
          </w:p>
        </w:tc>
        <w:tc>
          <w:tcPr>
            <w:tcW w:w="2552" w:type="dxa"/>
            <w:tcBorders>
              <w:top w:val="nil"/>
              <w:left w:val="nil"/>
              <w:bottom w:val="single" w:sz="8" w:space="0" w:color="auto"/>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vertAlign w:val="superscript"/>
                <w:lang w:val="en-US"/>
              </w:rPr>
            </w:pPr>
            <w:r w:rsidRPr="00A539AE">
              <w:rPr>
                <w:rFonts w:ascii="Arial Narrow" w:hAnsi="Arial Narrow"/>
                <w:sz w:val="20"/>
              </w:rPr>
              <w:t>Pine</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06/10/12</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10/01/13</w:t>
            </w:r>
          </w:p>
        </w:tc>
      </w:tr>
      <w:tr w:rsidR="00E94E33" w:rsidRPr="00875AB2" w:rsidTr="00B7431E">
        <w:trPr>
          <w:cantSplit/>
          <w:trHeight w:val="250"/>
          <w:jc w:val="center"/>
        </w:trPr>
        <w:tc>
          <w:tcPr>
            <w:tcW w:w="1985" w:type="dxa"/>
            <w:vMerge w:val="restart"/>
            <w:tcBorders>
              <w:top w:val="nil"/>
              <w:left w:val="single" w:sz="8" w:space="0" w:color="auto"/>
              <w:bottom w:val="single" w:sz="8" w:space="0" w:color="auto"/>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lang w:val="en-US"/>
              </w:rPr>
            </w:pPr>
            <w:r w:rsidRPr="00A539AE">
              <w:rPr>
                <w:rFonts w:ascii="Arial Narrow" w:hAnsi="Arial Narrow"/>
                <w:sz w:val="20"/>
                <w:lang w:val="en-US"/>
              </w:rPr>
              <w:t>Fitzroy</w:t>
            </w:r>
          </w:p>
        </w:tc>
        <w:tc>
          <w:tcPr>
            <w:tcW w:w="2552" w:type="dxa"/>
            <w:tcBorders>
              <w:top w:val="nil"/>
              <w:left w:val="nil"/>
              <w:bottom w:val="single" w:sz="8" w:space="0" w:color="auto"/>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vertAlign w:val="superscript"/>
                <w:lang w:val="en-US"/>
              </w:rPr>
            </w:pPr>
            <w:r w:rsidRPr="00A539AE">
              <w:rPr>
                <w:rFonts w:ascii="Arial Narrow" w:hAnsi="Arial Narrow"/>
                <w:sz w:val="20"/>
                <w:lang w:val="en-US"/>
              </w:rPr>
              <w:t>Barren</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04/10/12</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11/01/13</w:t>
            </w:r>
          </w:p>
        </w:tc>
      </w:tr>
      <w:tr w:rsidR="00E94E33" w:rsidRPr="00875AB2" w:rsidTr="00B7431E">
        <w:trPr>
          <w:cantSplit/>
          <w:trHeight w:val="250"/>
          <w:jc w:val="center"/>
        </w:trPr>
        <w:tc>
          <w:tcPr>
            <w:tcW w:w="1985" w:type="dxa"/>
            <w:vMerge/>
            <w:tcBorders>
              <w:top w:val="nil"/>
              <w:left w:val="single" w:sz="8" w:space="0" w:color="auto"/>
              <w:bottom w:val="single" w:sz="8" w:space="0" w:color="auto"/>
              <w:right w:val="single" w:sz="8" w:space="0" w:color="auto"/>
            </w:tcBorders>
            <w:vAlign w:val="center"/>
            <w:hideMark/>
          </w:tcPr>
          <w:p w:rsidR="00E94E33" w:rsidRPr="00A539AE" w:rsidRDefault="00E94E33" w:rsidP="00B7431E">
            <w:pPr>
              <w:rPr>
                <w:rFonts w:ascii="Arial Narrow" w:hAnsi="Arial Narrow"/>
                <w:sz w:val="20"/>
                <w:lang w:val="en-US"/>
              </w:rPr>
            </w:pPr>
          </w:p>
        </w:tc>
        <w:tc>
          <w:tcPr>
            <w:tcW w:w="2552" w:type="dxa"/>
            <w:tcBorders>
              <w:top w:val="nil"/>
              <w:left w:val="nil"/>
              <w:bottom w:val="single" w:sz="8" w:space="0" w:color="auto"/>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lang w:val="en-US"/>
              </w:rPr>
            </w:pPr>
            <w:r w:rsidRPr="00A539AE">
              <w:rPr>
                <w:rFonts w:ascii="Arial Narrow" w:hAnsi="Arial Narrow"/>
                <w:sz w:val="20"/>
                <w:lang w:val="en-US"/>
              </w:rPr>
              <w:t>Keppels South</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04/10/12</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11/01/13</w:t>
            </w:r>
          </w:p>
        </w:tc>
      </w:tr>
      <w:tr w:rsidR="00E94E33" w:rsidRPr="00580296" w:rsidTr="00B7431E">
        <w:trPr>
          <w:cantSplit/>
          <w:trHeight w:val="250"/>
          <w:jc w:val="center"/>
        </w:trPr>
        <w:tc>
          <w:tcPr>
            <w:tcW w:w="1985" w:type="dxa"/>
            <w:vMerge/>
            <w:tcBorders>
              <w:top w:val="nil"/>
              <w:left w:val="single" w:sz="8" w:space="0" w:color="auto"/>
              <w:bottom w:val="single" w:sz="8" w:space="0" w:color="auto"/>
              <w:right w:val="single" w:sz="8" w:space="0" w:color="auto"/>
            </w:tcBorders>
            <w:vAlign w:val="center"/>
            <w:hideMark/>
          </w:tcPr>
          <w:p w:rsidR="00E94E33" w:rsidRPr="00A539AE" w:rsidRDefault="00E94E33" w:rsidP="00B7431E">
            <w:pPr>
              <w:rPr>
                <w:rFonts w:ascii="Arial Narrow" w:hAnsi="Arial Narrow"/>
                <w:sz w:val="20"/>
                <w:lang w:val="en-US"/>
              </w:rPr>
            </w:pPr>
          </w:p>
        </w:tc>
        <w:tc>
          <w:tcPr>
            <w:tcW w:w="2552" w:type="dxa"/>
            <w:tcBorders>
              <w:top w:val="nil"/>
              <w:left w:val="nil"/>
              <w:bottom w:val="single" w:sz="8" w:space="0" w:color="auto"/>
              <w:right w:val="single" w:sz="8" w:space="0" w:color="auto"/>
            </w:tcBorders>
            <w:tcMar>
              <w:top w:w="0" w:type="dxa"/>
              <w:left w:w="30" w:type="dxa"/>
              <w:bottom w:w="0" w:type="dxa"/>
              <w:right w:w="30" w:type="dxa"/>
            </w:tcMar>
            <w:vAlign w:val="center"/>
            <w:hideMark/>
          </w:tcPr>
          <w:p w:rsidR="00E94E33" w:rsidRPr="00A539AE" w:rsidRDefault="00E94E33" w:rsidP="00B7431E">
            <w:pPr>
              <w:rPr>
                <w:rFonts w:ascii="Arial Narrow" w:hAnsi="Arial Narrow"/>
                <w:sz w:val="20"/>
                <w:lang w:val="en-US"/>
              </w:rPr>
            </w:pPr>
            <w:r w:rsidRPr="00A539AE">
              <w:rPr>
                <w:rFonts w:ascii="Arial Narrow" w:hAnsi="Arial Narrow"/>
                <w:sz w:val="20"/>
                <w:lang w:val="en-US"/>
              </w:rPr>
              <w:t>Pelican Island</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05/10/12</w:t>
            </w:r>
          </w:p>
        </w:tc>
        <w:tc>
          <w:tcPr>
            <w:tcW w:w="1418" w:type="dxa"/>
            <w:tcBorders>
              <w:top w:val="nil"/>
              <w:left w:val="nil"/>
              <w:bottom w:val="single" w:sz="8" w:space="0" w:color="auto"/>
              <w:right w:val="single" w:sz="8" w:space="0" w:color="auto"/>
            </w:tcBorders>
            <w:tcMar>
              <w:top w:w="0" w:type="dxa"/>
              <w:left w:w="30" w:type="dxa"/>
              <w:bottom w:w="0" w:type="dxa"/>
              <w:right w:w="30" w:type="dxa"/>
            </w:tcMar>
            <w:hideMark/>
          </w:tcPr>
          <w:p w:rsidR="00E94E33" w:rsidRPr="00A539AE" w:rsidRDefault="00E94E33" w:rsidP="00B7431E">
            <w:pPr>
              <w:jc w:val="center"/>
              <w:rPr>
                <w:rFonts w:ascii="Arial Narrow" w:hAnsi="Arial Narrow"/>
                <w:sz w:val="20"/>
                <w:lang w:val="en-US"/>
              </w:rPr>
            </w:pPr>
            <w:r w:rsidRPr="00A539AE">
              <w:rPr>
                <w:rFonts w:ascii="Arial Narrow" w:hAnsi="Arial Narrow"/>
                <w:sz w:val="20"/>
                <w:lang w:val="en-US"/>
              </w:rPr>
              <w:t>11/01/13</w:t>
            </w:r>
          </w:p>
        </w:tc>
      </w:tr>
    </w:tbl>
    <w:p w:rsidR="00E94E33" w:rsidRDefault="00E94E33" w:rsidP="00E94E33">
      <w:pPr>
        <w:rPr>
          <w:color w:val="4F81BD"/>
        </w:rPr>
      </w:pPr>
    </w:p>
    <w:p w:rsidR="00E94E33" w:rsidRDefault="00E94E33" w:rsidP="00E94E33">
      <w:pPr>
        <w:rPr>
          <w:color w:val="4F81BD"/>
        </w:rPr>
      </w:pPr>
    </w:p>
    <w:p w:rsidR="00E94E33" w:rsidRPr="000D7242" w:rsidRDefault="00E94E33" w:rsidP="00E94E33">
      <w:pPr>
        <w:pStyle w:val="Heading7"/>
      </w:pPr>
      <w:bookmarkStart w:id="188" w:name="_Toc374701440"/>
      <w:bookmarkStart w:id="189" w:name="_Toc392929551"/>
      <w:r>
        <w:t xml:space="preserve">Table A1- </w:t>
      </w:r>
      <w:r>
        <w:fldChar w:fldCharType="begin"/>
      </w:r>
      <w:r>
        <w:instrText xml:space="preserve"> SEQ Table_A1- \* ARABIC </w:instrText>
      </w:r>
      <w:r>
        <w:fldChar w:fldCharType="separate"/>
      </w:r>
      <w:r w:rsidR="00D523D3">
        <w:rPr>
          <w:noProof/>
        </w:rPr>
        <w:t>4</w:t>
      </w:r>
      <w:r>
        <w:fldChar w:fldCharType="end"/>
      </w:r>
      <w:r>
        <w:tab/>
        <w:t>Coral settlement tile sampling</w:t>
      </w:r>
      <w:r w:rsidRPr="00670DB5">
        <w:t>.</w:t>
      </w:r>
      <w:r>
        <w:t xml:space="preserve"> Filled cells indicate year and location of sampling.</w:t>
      </w:r>
      <w:bookmarkEnd w:id="188"/>
      <w:bookmarkEnd w:id="189"/>
    </w:p>
    <w:p w:rsidR="00E94E33" w:rsidRDefault="00E94E33" w:rsidP="00E94E33">
      <w:pPr>
        <w:rPr>
          <w:color w:val="4F81BD"/>
        </w:rPr>
      </w:pPr>
    </w:p>
    <w:tbl>
      <w:tblPr>
        <w:tblW w:w="9654" w:type="dxa"/>
        <w:tblInd w:w="93" w:type="dxa"/>
        <w:tblLook w:val="04A0" w:firstRow="1" w:lastRow="0" w:firstColumn="1" w:lastColumn="0" w:noHBand="0" w:noVBand="1"/>
        <w:tblCaption w:val="Table A1- 4Coral settlement tile sampling. Filled cells indicate year and location of sampling."/>
        <w:tblDescription w:val="Table A1- 4Coral settlement tile sampling. Filled cells indicate year and location of sampling."/>
      </w:tblPr>
      <w:tblGrid>
        <w:gridCol w:w="1716"/>
        <w:gridCol w:w="1560"/>
        <w:gridCol w:w="708"/>
        <w:gridCol w:w="709"/>
        <w:gridCol w:w="709"/>
        <w:gridCol w:w="709"/>
        <w:gridCol w:w="708"/>
        <w:gridCol w:w="709"/>
        <w:gridCol w:w="709"/>
        <w:gridCol w:w="709"/>
        <w:gridCol w:w="708"/>
      </w:tblGrid>
      <w:tr w:rsidR="00E94E33" w:rsidRPr="00DD128D" w:rsidTr="00B7431E">
        <w:trPr>
          <w:trHeight w:val="300"/>
        </w:trPr>
        <w:tc>
          <w:tcPr>
            <w:tcW w:w="1716" w:type="dxa"/>
            <w:tcBorders>
              <w:top w:val="single" w:sz="4" w:space="0" w:color="000000"/>
              <w:left w:val="single" w:sz="4" w:space="0" w:color="000000"/>
              <w:bottom w:val="single" w:sz="4" w:space="0" w:color="auto"/>
              <w:right w:val="single" w:sz="4" w:space="0" w:color="000000"/>
            </w:tcBorders>
            <w:shd w:val="clear" w:color="000000" w:fill="C0C0C0"/>
            <w:noWrap/>
            <w:vAlign w:val="bottom"/>
            <w:hideMark/>
          </w:tcPr>
          <w:p w:rsidR="00E94E33" w:rsidRPr="00DD128D" w:rsidRDefault="00E94E33" w:rsidP="00B7431E">
            <w:pPr>
              <w:jc w:val="center"/>
              <w:rPr>
                <w:rFonts w:ascii="Arial Narrow" w:hAnsi="Arial Narrow"/>
                <w:color w:val="000000"/>
                <w:sz w:val="20"/>
                <w:lang w:val="en-AU" w:eastAsia="en-AU"/>
              </w:rPr>
            </w:pPr>
            <w:r w:rsidRPr="00DD128D">
              <w:rPr>
                <w:rFonts w:ascii="Arial Narrow" w:hAnsi="Arial Narrow"/>
                <w:color w:val="000000"/>
                <w:sz w:val="20"/>
                <w:lang w:val="en-AU" w:eastAsia="en-AU"/>
              </w:rPr>
              <w:t>Region</w:t>
            </w:r>
          </w:p>
        </w:tc>
        <w:tc>
          <w:tcPr>
            <w:tcW w:w="1560" w:type="dxa"/>
            <w:tcBorders>
              <w:top w:val="single" w:sz="4" w:space="0" w:color="000000"/>
              <w:left w:val="nil"/>
              <w:bottom w:val="single" w:sz="4" w:space="0" w:color="auto"/>
              <w:right w:val="single" w:sz="4" w:space="0" w:color="000000"/>
            </w:tcBorders>
            <w:shd w:val="clear" w:color="000000" w:fill="C0C0C0"/>
            <w:noWrap/>
            <w:vAlign w:val="bottom"/>
            <w:hideMark/>
          </w:tcPr>
          <w:p w:rsidR="00E94E33" w:rsidRPr="00DD128D" w:rsidRDefault="00E94E33" w:rsidP="00B7431E">
            <w:pPr>
              <w:jc w:val="center"/>
              <w:rPr>
                <w:rFonts w:ascii="Arial Narrow" w:hAnsi="Arial Narrow"/>
                <w:color w:val="000000"/>
                <w:sz w:val="20"/>
                <w:lang w:val="en-AU" w:eastAsia="en-AU"/>
              </w:rPr>
            </w:pPr>
            <w:r w:rsidRPr="00DD128D">
              <w:rPr>
                <w:rFonts w:ascii="Arial Narrow" w:hAnsi="Arial Narrow"/>
                <w:color w:val="000000"/>
                <w:sz w:val="20"/>
                <w:lang w:val="en-AU" w:eastAsia="en-AU"/>
              </w:rPr>
              <w:t>Reef</w:t>
            </w:r>
          </w:p>
        </w:tc>
        <w:tc>
          <w:tcPr>
            <w:tcW w:w="708" w:type="dxa"/>
            <w:tcBorders>
              <w:top w:val="single" w:sz="4" w:space="0" w:color="000000"/>
              <w:left w:val="nil"/>
              <w:bottom w:val="single" w:sz="4" w:space="0" w:color="auto"/>
              <w:right w:val="single" w:sz="4" w:space="0" w:color="000000"/>
            </w:tcBorders>
            <w:shd w:val="clear" w:color="000000" w:fill="C0C0C0"/>
            <w:noWrap/>
            <w:vAlign w:val="bottom"/>
            <w:hideMark/>
          </w:tcPr>
          <w:p w:rsidR="00E94E33" w:rsidRPr="00DD128D" w:rsidRDefault="00E94E33" w:rsidP="00B7431E">
            <w:pPr>
              <w:jc w:val="center"/>
              <w:rPr>
                <w:rFonts w:ascii="Arial Narrow" w:hAnsi="Arial Narrow"/>
                <w:color w:val="000000"/>
                <w:sz w:val="20"/>
                <w:lang w:val="en-AU" w:eastAsia="en-AU"/>
              </w:rPr>
            </w:pPr>
            <w:r>
              <w:rPr>
                <w:rFonts w:ascii="Arial Narrow" w:hAnsi="Arial Narrow"/>
                <w:color w:val="000000"/>
                <w:sz w:val="20"/>
                <w:lang w:val="en-AU" w:eastAsia="en-AU"/>
              </w:rPr>
              <w:t>Depth (m)</w:t>
            </w:r>
          </w:p>
        </w:tc>
        <w:tc>
          <w:tcPr>
            <w:tcW w:w="709" w:type="dxa"/>
            <w:tcBorders>
              <w:top w:val="single" w:sz="4" w:space="0" w:color="000000"/>
              <w:left w:val="nil"/>
              <w:bottom w:val="single" w:sz="4" w:space="0" w:color="auto"/>
              <w:right w:val="single" w:sz="4" w:space="0" w:color="000000"/>
            </w:tcBorders>
            <w:shd w:val="clear" w:color="000000" w:fill="C0C0C0"/>
            <w:noWrap/>
            <w:vAlign w:val="bottom"/>
            <w:hideMark/>
          </w:tcPr>
          <w:p w:rsidR="00E94E33" w:rsidRPr="00DD128D" w:rsidRDefault="00E94E33" w:rsidP="00B7431E">
            <w:pPr>
              <w:jc w:val="center"/>
              <w:rPr>
                <w:rFonts w:ascii="Arial Narrow" w:hAnsi="Arial Narrow"/>
                <w:color w:val="000000"/>
                <w:sz w:val="20"/>
                <w:lang w:val="en-AU" w:eastAsia="en-AU"/>
              </w:rPr>
            </w:pPr>
            <w:r w:rsidRPr="00DD128D">
              <w:rPr>
                <w:rFonts w:ascii="Arial Narrow" w:hAnsi="Arial Narrow"/>
                <w:color w:val="000000"/>
                <w:sz w:val="20"/>
                <w:lang w:val="en-AU" w:eastAsia="en-AU"/>
              </w:rPr>
              <w:t>2005</w:t>
            </w:r>
          </w:p>
        </w:tc>
        <w:tc>
          <w:tcPr>
            <w:tcW w:w="709" w:type="dxa"/>
            <w:tcBorders>
              <w:top w:val="single" w:sz="4" w:space="0" w:color="000000"/>
              <w:left w:val="nil"/>
              <w:bottom w:val="single" w:sz="4" w:space="0" w:color="auto"/>
              <w:right w:val="single" w:sz="4" w:space="0" w:color="000000"/>
            </w:tcBorders>
            <w:shd w:val="clear" w:color="000000" w:fill="C0C0C0"/>
            <w:noWrap/>
            <w:vAlign w:val="bottom"/>
            <w:hideMark/>
          </w:tcPr>
          <w:p w:rsidR="00E94E33" w:rsidRPr="00DD128D" w:rsidRDefault="00E94E33" w:rsidP="00B7431E">
            <w:pPr>
              <w:jc w:val="center"/>
              <w:rPr>
                <w:rFonts w:ascii="Arial Narrow" w:hAnsi="Arial Narrow"/>
                <w:color w:val="000000"/>
                <w:sz w:val="20"/>
                <w:lang w:val="en-AU" w:eastAsia="en-AU"/>
              </w:rPr>
            </w:pPr>
            <w:r w:rsidRPr="00DD128D">
              <w:rPr>
                <w:rFonts w:ascii="Arial Narrow" w:hAnsi="Arial Narrow"/>
                <w:color w:val="000000"/>
                <w:sz w:val="20"/>
                <w:lang w:val="en-AU" w:eastAsia="en-AU"/>
              </w:rPr>
              <w:t>2006</w:t>
            </w:r>
          </w:p>
        </w:tc>
        <w:tc>
          <w:tcPr>
            <w:tcW w:w="709" w:type="dxa"/>
            <w:tcBorders>
              <w:top w:val="single" w:sz="4" w:space="0" w:color="000000"/>
              <w:left w:val="nil"/>
              <w:bottom w:val="single" w:sz="4" w:space="0" w:color="auto"/>
              <w:right w:val="single" w:sz="4" w:space="0" w:color="000000"/>
            </w:tcBorders>
            <w:shd w:val="clear" w:color="000000" w:fill="C0C0C0"/>
            <w:noWrap/>
            <w:vAlign w:val="bottom"/>
            <w:hideMark/>
          </w:tcPr>
          <w:p w:rsidR="00E94E33" w:rsidRPr="00DD128D" w:rsidRDefault="00E94E33" w:rsidP="00B7431E">
            <w:pPr>
              <w:jc w:val="center"/>
              <w:rPr>
                <w:rFonts w:ascii="Arial Narrow" w:hAnsi="Arial Narrow"/>
                <w:color w:val="000000"/>
                <w:sz w:val="20"/>
                <w:lang w:val="en-AU" w:eastAsia="en-AU"/>
              </w:rPr>
            </w:pPr>
            <w:r w:rsidRPr="00DD128D">
              <w:rPr>
                <w:rFonts w:ascii="Arial Narrow" w:hAnsi="Arial Narrow"/>
                <w:color w:val="000000"/>
                <w:sz w:val="20"/>
                <w:lang w:val="en-AU" w:eastAsia="en-AU"/>
              </w:rPr>
              <w:t>2007</w:t>
            </w:r>
          </w:p>
        </w:tc>
        <w:tc>
          <w:tcPr>
            <w:tcW w:w="708" w:type="dxa"/>
            <w:tcBorders>
              <w:top w:val="single" w:sz="4" w:space="0" w:color="000000"/>
              <w:left w:val="nil"/>
              <w:bottom w:val="single" w:sz="4" w:space="0" w:color="auto"/>
              <w:right w:val="single" w:sz="4" w:space="0" w:color="000000"/>
            </w:tcBorders>
            <w:shd w:val="clear" w:color="000000" w:fill="C0C0C0"/>
            <w:noWrap/>
            <w:vAlign w:val="bottom"/>
            <w:hideMark/>
          </w:tcPr>
          <w:p w:rsidR="00E94E33" w:rsidRPr="00DD128D" w:rsidRDefault="00E94E33" w:rsidP="00B7431E">
            <w:pPr>
              <w:jc w:val="center"/>
              <w:rPr>
                <w:rFonts w:ascii="Arial Narrow" w:hAnsi="Arial Narrow"/>
                <w:color w:val="000000"/>
                <w:sz w:val="20"/>
                <w:lang w:val="en-AU" w:eastAsia="en-AU"/>
              </w:rPr>
            </w:pPr>
            <w:r w:rsidRPr="00DD128D">
              <w:rPr>
                <w:rFonts w:ascii="Arial Narrow" w:hAnsi="Arial Narrow"/>
                <w:color w:val="000000"/>
                <w:sz w:val="20"/>
                <w:lang w:val="en-AU" w:eastAsia="en-AU"/>
              </w:rPr>
              <w:t>2008</w:t>
            </w:r>
          </w:p>
        </w:tc>
        <w:tc>
          <w:tcPr>
            <w:tcW w:w="709" w:type="dxa"/>
            <w:tcBorders>
              <w:top w:val="single" w:sz="4" w:space="0" w:color="000000"/>
              <w:left w:val="nil"/>
              <w:bottom w:val="single" w:sz="4" w:space="0" w:color="auto"/>
              <w:right w:val="single" w:sz="4" w:space="0" w:color="000000"/>
            </w:tcBorders>
            <w:shd w:val="clear" w:color="000000" w:fill="C0C0C0"/>
            <w:noWrap/>
            <w:vAlign w:val="bottom"/>
            <w:hideMark/>
          </w:tcPr>
          <w:p w:rsidR="00E94E33" w:rsidRPr="00DD128D" w:rsidRDefault="00E94E33" w:rsidP="00B7431E">
            <w:pPr>
              <w:jc w:val="center"/>
              <w:rPr>
                <w:rFonts w:ascii="Arial Narrow" w:hAnsi="Arial Narrow"/>
                <w:color w:val="000000"/>
                <w:sz w:val="20"/>
                <w:lang w:val="en-AU" w:eastAsia="en-AU"/>
              </w:rPr>
            </w:pPr>
            <w:r w:rsidRPr="00DD128D">
              <w:rPr>
                <w:rFonts w:ascii="Arial Narrow" w:hAnsi="Arial Narrow"/>
                <w:color w:val="000000"/>
                <w:sz w:val="20"/>
                <w:lang w:val="en-AU" w:eastAsia="en-AU"/>
              </w:rPr>
              <w:t>2009</w:t>
            </w:r>
          </w:p>
        </w:tc>
        <w:tc>
          <w:tcPr>
            <w:tcW w:w="709" w:type="dxa"/>
            <w:tcBorders>
              <w:top w:val="single" w:sz="4" w:space="0" w:color="000000"/>
              <w:left w:val="nil"/>
              <w:bottom w:val="single" w:sz="4" w:space="0" w:color="auto"/>
              <w:right w:val="single" w:sz="4" w:space="0" w:color="000000"/>
            </w:tcBorders>
            <w:shd w:val="clear" w:color="000000" w:fill="C0C0C0"/>
            <w:noWrap/>
            <w:vAlign w:val="bottom"/>
            <w:hideMark/>
          </w:tcPr>
          <w:p w:rsidR="00E94E33" w:rsidRPr="00DD128D" w:rsidRDefault="00E94E33" w:rsidP="00B7431E">
            <w:pPr>
              <w:jc w:val="center"/>
              <w:rPr>
                <w:rFonts w:ascii="Arial Narrow" w:hAnsi="Arial Narrow"/>
                <w:color w:val="000000"/>
                <w:sz w:val="20"/>
                <w:lang w:val="en-AU" w:eastAsia="en-AU"/>
              </w:rPr>
            </w:pPr>
            <w:r w:rsidRPr="00DD128D">
              <w:rPr>
                <w:rFonts w:ascii="Arial Narrow" w:hAnsi="Arial Narrow"/>
                <w:color w:val="000000"/>
                <w:sz w:val="20"/>
                <w:lang w:val="en-AU" w:eastAsia="en-AU"/>
              </w:rPr>
              <w:t>2010</w:t>
            </w:r>
          </w:p>
        </w:tc>
        <w:tc>
          <w:tcPr>
            <w:tcW w:w="709" w:type="dxa"/>
            <w:tcBorders>
              <w:top w:val="single" w:sz="4" w:space="0" w:color="000000"/>
              <w:left w:val="nil"/>
              <w:bottom w:val="single" w:sz="4" w:space="0" w:color="auto"/>
              <w:right w:val="single" w:sz="4" w:space="0" w:color="000000"/>
            </w:tcBorders>
            <w:shd w:val="clear" w:color="000000" w:fill="C0C0C0"/>
            <w:noWrap/>
            <w:vAlign w:val="bottom"/>
            <w:hideMark/>
          </w:tcPr>
          <w:p w:rsidR="00E94E33" w:rsidRPr="00DD128D" w:rsidRDefault="00E94E33" w:rsidP="00B7431E">
            <w:pPr>
              <w:jc w:val="center"/>
              <w:rPr>
                <w:rFonts w:ascii="Arial Narrow" w:hAnsi="Arial Narrow"/>
                <w:color w:val="000000"/>
                <w:sz w:val="20"/>
                <w:lang w:val="en-AU" w:eastAsia="en-AU"/>
              </w:rPr>
            </w:pPr>
            <w:r w:rsidRPr="00DD128D">
              <w:rPr>
                <w:rFonts w:ascii="Arial Narrow" w:hAnsi="Arial Narrow"/>
                <w:color w:val="000000"/>
                <w:sz w:val="20"/>
                <w:lang w:val="en-AU" w:eastAsia="en-AU"/>
              </w:rPr>
              <w:t>2011</w:t>
            </w:r>
          </w:p>
        </w:tc>
        <w:tc>
          <w:tcPr>
            <w:tcW w:w="708" w:type="dxa"/>
            <w:tcBorders>
              <w:top w:val="single" w:sz="4" w:space="0" w:color="000000"/>
              <w:left w:val="nil"/>
              <w:bottom w:val="single" w:sz="4" w:space="0" w:color="auto"/>
              <w:right w:val="single" w:sz="4" w:space="0" w:color="000000"/>
            </w:tcBorders>
            <w:shd w:val="clear" w:color="000000" w:fill="C0C0C0"/>
            <w:noWrap/>
            <w:vAlign w:val="bottom"/>
            <w:hideMark/>
          </w:tcPr>
          <w:p w:rsidR="00E94E33" w:rsidRPr="00DD128D" w:rsidRDefault="00E94E33" w:rsidP="00B7431E">
            <w:pPr>
              <w:jc w:val="center"/>
              <w:rPr>
                <w:rFonts w:ascii="Arial Narrow" w:hAnsi="Arial Narrow"/>
                <w:color w:val="000000"/>
                <w:sz w:val="20"/>
                <w:lang w:val="en-AU" w:eastAsia="en-AU"/>
              </w:rPr>
            </w:pPr>
            <w:r w:rsidRPr="00DD128D">
              <w:rPr>
                <w:rFonts w:ascii="Arial Narrow" w:hAnsi="Arial Narrow"/>
                <w:color w:val="000000"/>
                <w:sz w:val="20"/>
                <w:lang w:val="en-AU" w:eastAsia="en-AU"/>
              </w:rPr>
              <w:t>2012</w:t>
            </w:r>
          </w:p>
        </w:tc>
      </w:tr>
      <w:tr w:rsidR="00E94E33" w:rsidRPr="00DD128D" w:rsidTr="00B7431E">
        <w:trPr>
          <w:trHeight w:hRule="exact" w:val="227"/>
        </w:trPr>
        <w:tc>
          <w:tcPr>
            <w:tcW w:w="1716"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r w:rsidRPr="00DD128D">
              <w:rPr>
                <w:rFonts w:ascii="Arial Narrow" w:hAnsi="Arial Narrow"/>
                <w:color w:val="000000"/>
                <w:sz w:val="20"/>
                <w:lang w:val="en-AU" w:eastAsia="en-AU"/>
              </w:rPr>
              <w:t>Wet Tropics</w:t>
            </w:r>
          </w:p>
        </w:tc>
        <w:tc>
          <w:tcPr>
            <w:tcW w:w="156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r w:rsidRPr="00DD128D">
              <w:rPr>
                <w:rFonts w:ascii="Arial Narrow" w:hAnsi="Arial Narrow"/>
                <w:color w:val="000000"/>
                <w:sz w:val="20"/>
                <w:lang w:val="en-AU" w:eastAsia="en-AU"/>
              </w:rPr>
              <w:t>Fitzroy East</w:t>
            </w: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2</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hideMark/>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hideMark/>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94E33" w:rsidRPr="00DD128D" w:rsidRDefault="00E94E33" w:rsidP="00B7431E">
            <w:pPr>
              <w:rPr>
                <w:rFonts w:ascii="Arial Narrow" w:hAnsi="Arial Narrow" w:cs="Arial"/>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p>
        </w:tc>
        <w:tc>
          <w:tcPr>
            <w:tcW w:w="1560"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5</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p>
        </w:tc>
        <w:tc>
          <w:tcPr>
            <w:tcW w:w="156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r w:rsidRPr="00DD128D">
              <w:rPr>
                <w:rFonts w:ascii="Arial Narrow" w:hAnsi="Arial Narrow"/>
                <w:color w:val="000000"/>
                <w:sz w:val="20"/>
                <w:lang w:val="en-AU" w:eastAsia="en-AU"/>
              </w:rPr>
              <w:t>Fitzroy West</w:t>
            </w: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2</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p>
        </w:tc>
        <w:tc>
          <w:tcPr>
            <w:tcW w:w="1560"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5</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p>
        </w:tc>
        <w:tc>
          <w:tcPr>
            <w:tcW w:w="156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r w:rsidRPr="00DD128D">
              <w:rPr>
                <w:rFonts w:ascii="Arial Narrow" w:hAnsi="Arial Narrow"/>
                <w:color w:val="000000"/>
                <w:sz w:val="20"/>
                <w:lang w:val="en-AU" w:eastAsia="en-AU"/>
              </w:rPr>
              <w:t>Franklands East</w:t>
            </w: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2</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p>
        </w:tc>
        <w:tc>
          <w:tcPr>
            <w:tcW w:w="1560"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5</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p>
        </w:tc>
        <w:tc>
          <w:tcPr>
            <w:tcW w:w="156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r w:rsidRPr="00DD128D">
              <w:rPr>
                <w:rFonts w:ascii="Arial Narrow" w:hAnsi="Arial Narrow"/>
                <w:color w:val="000000"/>
                <w:sz w:val="20"/>
                <w:lang w:val="en-AU" w:eastAsia="en-AU"/>
              </w:rPr>
              <w:t>Franklands West</w:t>
            </w: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2</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p>
        </w:tc>
        <w:tc>
          <w:tcPr>
            <w:tcW w:w="1560"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5</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p>
        </w:tc>
        <w:tc>
          <w:tcPr>
            <w:tcW w:w="156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r w:rsidRPr="00DD128D">
              <w:rPr>
                <w:rFonts w:ascii="Arial Narrow" w:hAnsi="Arial Narrow"/>
                <w:color w:val="000000"/>
                <w:sz w:val="20"/>
                <w:lang w:val="en-AU" w:eastAsia="en-AU"/>
              </w:rPr>
              <w:t>High East</w:t>
            </w: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2</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p>
        </w:tc>
        <w:tc>
          <w:tcPr>
            <w:tcW w:w="1560"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5</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p>
        </w:tc>
        <w:tc>
          <w:tcPr>
            <w:tcW w:w="156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r w:rsidRPr="00DD128D">
              <w:rPr>
                <w:rFonts w:ascii="Arial Narrow" w:hAnsi="Arial Narrow"/>
                <w:color w:val="000000"/>
                <w:sz w:val="20"/>
                <w:lang w:val="en-AU" w:eastAsia="en-AU"/>
              </w:rPr>
              <w:t>High West</w:t>
            </w: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2</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p>
        </w:tc>
        <w:tc>
          <w:tcPr>
            <w:tcW w:w="1560"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5</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r>
      <w:tr w:rsidR="00E94E33" w:rsidRPr="00DD128D" w:rsidTr="00B7431E">
        <w:trPr>
          <w:trHeight w:hRule="exact" w:val="227"/>
        </w:trPr>
        <w:tc>
          <w:tcPr>
            <w:tcW w:w="1716"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r w:rsidRPr="00DD128D">
              <w:rPr>
                <w:rFonts w:ascii="Arial Narrow" w:hAnsi="Arial Narrow"/>
                <w:color w:val="000000"/>
                <w:sz w:val="20"/>
                <w:lang w:val="en-AU" w:eastAsia="en-AU"/>
              </w:rPr>
              <w:t>Burdekin</w:t>
            </w:r>
          </w:p>
        </w:tc>
        <w:tc>
          <w:tcPr>
            <w:tcW w:w="1560"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r>
              <w:rPr>
                <w:rFonts w:ascii="Arial Narrow" w:hAnsi="Arial Narrow"/>
                <w:color w:val="000000"/>
                <w:sz w:val="20"/>
                <w:lang w:val="en-AU" w:eastAsia="en-AU"/>
              </w:rPr>
              <w:t>Ma</w:t>
            </w:r>
            <w:r w:rsidRPr="00DD128D">
              <w:rPr>
                <w:rFonts w:ascii="Arial Narrow" w:hAnsi="Arial Narrow"/>
                <w:color w:val="000000"/>
                <w:sz w:val="20"/>
                <w:lang w:val="en-AU" w:eastAsia="en-AU"/>
              </w:rPr>
              <w:t>gnetic</w:t>
            </w: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5</w:t>
            </w: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p>
        </w:tc>
        <w:tc>
          <w:tcPr>
            <w:tcW w:w="1560"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r w:rsidRPr="00DD128D">
              <w:rPr>
                <w:rFonts w:ascii="Arial Narrow" w:hAnsi="Arial Narrow"/>
                <w:color w:val="000000"/>
                <w:sz w:val="20"/>
                <w:lang w:val="en-AU" w:eastAsia="en-AU"/>
              </w:rPr>
              <w:t>Pandora</w:t>
            </w: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5</w:t>
            </w: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p>
        </w:tc>
        <w:tc>
          <w:tcPr>
            <w:tcW w:w="1560"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r w:rsidRPr="00DD128D">
              <w:rPr>
                <w:rFonts w:ascii="Arial Narrow" w:hAnsi="Arial Narrow"/>
                <w:color w:val="000000"/>
                <w:sz w:val="20"/>
                <w:lang w:val="en-AU" w:eastAsia="en-AU"/>
              </w:rPr>
              <w:t>Palms West</w:t>
            </w: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5</w:t>
            </w: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r>
      <w:tr w:rsidR="00E94E33" w:rsidRPr="00DD128D" w:rsidTr="00B7431E">
        <w:trPr>
          <w:trHeight w:hRule="exact" w:val="227"/>
        </w:trPr>
        <w:tc>
          <w:tcPr>
            <w:tcW w:w="1716"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r w:rsidRPr="00DD128D">
              <w:rPr>
                <w:rFonts w:ascii="Arial Narrow" w:hAnsi="Arial Narrow"/>
                <w:color w:val="000000"/>
                <w:sz w:val="20"/>
                <w:lang w:val="en-AU" w:eastAsia="en-AU"/>
              </w:rPr>
              <w:t>Mackay Whitsunday</w:t>
            </w:r>
          </w:p>
        </w:tc>
        <w:tc>
          <w:tcPr>
            <w:tcW w:w="156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r w:rsidRPr="00DD128D">
              <w:rPr>
                <w:rFonts w:ascii="Arial Narrow" w:hAnsi="Arial Narrow"/>
                <w:color w:val="000000"/>
                <w:sz w:val="20"/>
                <w:lang w:val="en-AU" w:eastAsia="en-AU"/>
              </w:rPr>
              <w:t>Daydream</w:t>
            </w: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2</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tcPr>
          <w:p w:rsidR="00E94E33" w:rsidRPr="00DD128D" w:rsidRDefault="00E94E33" w:rsidP="00B7431E">
            <w:pPr>
              <w:jc w:val="center"/>
              <w:rPr>
                <w:rFonts w:ascii="Arial Narrow" w:hAnsi="Arial Narrow"/>
                <w:color w:val="000000"/>
                <w:sz w:val="20"/>
                <w:lang w:val="en-AU" w:eastAsia="en-AU"/>
              </w:rPr>
            </w:pPr>
          </w:p>
        </w:tc>
        <w:tc>
          <w:tcPr>
            <w:tcW w:w="1560"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5</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tcPr>
          <w:p w:rsidR="00E94E33" w:rsidRPr="00DD128D" w:rsidRDefault="00E94E33" w:rsidP="00B7431E">
            <w:pPr>
              <w:jc w:val="center"/>
              <w:rPr>
                <w:rFonts w:ascii="Arial Narrow" w:hAnsi="Arial Narrow"/>
                <w:color w:val="000000"/>
                <w:sz w:val="20"/>
                <w:lang w:val="en-AU" w:eastAsia="en-AU"/>
              </w:rPr>
            </w:pPr>
          </w:p>
        </w:tc>
        <w:tc>
          <w:tcPr>
            <w:tcW w:w="156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r w:rsidRPr="00DD128D">
              <w:rPr>
                <w:rFonts w:ascii="Arial Narrow" w:hAnsi="Arial Narrow"/>
                <w:color w:val="000000"/>
                <w:sz w:val="20"/>
                <w:lang w:val="en-AU" w:eastAsia="en-AU"/>
              </w:rPr>
              <w:t>Double Cone</w:t>
            </w: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2</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tcPr>
          <w:p w:rsidR="00E94E33" w:rsidRPr="00DD128D" w:rsidRDefault="00E94E33" w:rsidP="00B7431E">
            <w:pPr>
              <w:jc w:val="center"/>
              <w:rPr>
                <w:rFonts w:ascii="Arial Narrow" w:hAnsi="Arial Narrow"/>
                <w:color w:val="000000"/>
                <w:sz w:val="20"/>
                <w:lang w:val="en-AU" w:eastAsia="en-AU"/>
              </w:rPr>
            </w:pPr>
          </w:p>
        </w:tc>
        <w:tc>
          <w:tcPr>
            <w:tcW w:w="1560"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5</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tcPr>
          <w:p w:rsidR="00E94E33" w:rsidRPr="00DD128D" w:rsidRDefault="00E94E33" w:rsidP="00B7431E">
            <w:pPr>
              <w:jc w:val="center"/>
              <w:rPr>
                <w:rFonts w:ascii="Arial Narrow" w:hAnsi="Arial Narrow"/>
                <w:color w:val="000000"/>
                <w:sz w:val="20"/>
                <w:lang w:val="en-AU" w:eastAsia="en-AU"/>
              </w:rPr>
            </w:pPr>
          </w:p>
        </w:tc>
        <w:tc>
          <w:tcPr>
            <w:tcW w:w="156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r w:rsidRPr="00DD128D">
              <w:rPr>
                <w:rFonts w:ascii="Arial Narrow" w:hAnsi="Arial Narrow"/>
                <w:color w:val="000000"/>
                <w:sz w:val="20"/>
                <w:lang w:val="en-AU" w:eastAsia="en-AU"/>
              </w:rPr>
              <w:t>Pine</w:t>
            </w: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2</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center"/>
          </w:tcPr>
          <w:p w:rsidR="00E94E33" w:rsidRPr="00DD128D" w:rsidRDefault="00E94E33" w:rsidP="00B7431E">
            <w:pPr>
              <w:jc w:val="center"/>
              <w:rPr>
                <w:rFonts w:ascii="Arial Narrow" w:hAnsi="Arial Narrow"/>
                <w:color w:val="000000"/>
                <w:sz w:val="20"/>
                <w:lang w:val="en-AU" w:eastAsia="en-AU"/>
              </w:rPr>
            </w:pPr>
          </w:p>
        </w:tc>
        <w:tc>
          <w:tcPr>
            <w:tcW w:w="1560"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5</w:t>
            </w: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r>
      <w:tr w:rsidR="00E94E33" w:rsidRPr="00DD128D" w:rsidTr="00B7431E">
        <w:trPr>
          <w:trHeight w:hRule="exact" w:val="227"/>
        </w:trPr>
        <w:tc>
          <w:tcPr>
            <w:tcW w:w="1716"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jc w:val="center"/>
              <w:rPr>
                <w:rFonts w:ascii="Arial Narrow" w:hAnsi="Arial Narrow"/>
                <w:color w:val="000000"/>
                <w:sz w:val="20"/>
                <w:lang w:val="en-AU" w:eastAsia="en-AU"/>
              </w:rPr>
            </w:pPr>
            <w:r w:rsidRPr="00DD128D">
              <w:rPr>
                <w:rFonts w:ascii="Arial Narrow" w:hAnsi="Arial Narrow"/>
                <w:color w:val="000000"/>
                <w:sz w:val="20"/>
                <w:lang w:val="en-AU" w:eastAsia="en-AU"/>
              </w:rPr>
              <w:t>Fitzroy</w:t>
            </w:r>
          </w:p>
        </w:tc>
        <w:tc>
          <w:tcPr>
            <w:tcW w:w="156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r w:rsidRPr="00DD128D">
              <w:rPr>
                <w:rFonts w:ascii="Arial Narrow" w:hAnsi="Arial Narrow"/>
                <w:color w:val="000000"/>
                <w:sz w:val="20"/>
                <w:lang w:val="en-AU" w:eastAsia="en-AU"/>
              </w:rPr>
              <w:t>Barren</w:t>
            </w: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2</w:t>
            </w: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bottom"/>
          </w:tcPr>
          <w:p w:rsidR="00E94E33" w:rsidRPr="00DD128D" w:rsidRDefault="00E94E33" w:rsidP="00B7431E">
            <w:pPr>
              <w:rPr>
                <w:rFonts w:ascii="Arial Narrow" w:hAnsi="Arial Narrow"/>
                <w:color w:val="000000"/>
                <w:sz w:val="20"/>
                <w:lang w:val="en-AU" w:eastAsia="en-AU"/>
              </w:rPr>
            </w:pPr>
          </w:p>
        </w:tc>
        <w:tc>
          <w:tcPr>
            <w:tcW w:w="1560"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5</w:t>
            </w: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bottom"/>
          </w:tcPr>
          <w:p w:rsidR="00E94E33" w:rsidRPr="00DD128D" w:rsidRDefault="00E94E33" w:rsidP="00B7431E">
            <w:pPr>
              <w:rPr>
                <w:rFonts w:ascii="Arial Narrow" w:hAnsi="Arial Narrow"/>
                <w:color w:val="000000"/>
                <w:sz w:val="20"/>
                <w:lang w:val="en-AU" w:eastAsia="en-AU"/>
              </w:rPr>
            </w:pPr>
          </w:p>
        </w:tc>
        <w:tc>
          <w:tcPr>
            <w:tcW w:w="156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r w:rsidRPr="00DD128D">
              <w:rPr>
                <w:rFonts w:ascii="Arial Narrow" w:hAnsi="Arial Narrow"/>
                <w:color w:val="000000"/>
                <w:sz w:val="20"/>
                <w:lang w:val="en-AU" w:eastAsia="en-AU"/>
              </w:rPr>
              <w:t>Keppels South</w:t>
            </w: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2</w:t>
            </w: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bottom"/>
          </w:tcPr>
          <w:p w:rsidR="00E94E33" w:rsidRPr="00DD128D" w:rsidRDefault="00E94E33" w:rsidP="00B7431E">
            <w:pPr>
              <w:rPr>
                <w:rFonts w:ascii="Arial Narrow" w:hAnsi="Arial Narrow"/>
                <w:color w:val="000000"/>
                <w:sz w:val="20"/>
                <w:lang w:val="en-AU" w:eastAsia="en-AU"/>
              </w:rPr>
            </w:pPr>
          </w:p>
        </w:tc>
        <w:tc>
          <w:tcPr>
            <w:tcW w:w="1560"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5</w:t>
            </w: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bottom"/>
          </w:tcPr>
          <w:p w:rsidR="00E94E33" w:rsidRPr="00DD128D" w:rsidRDefault="00E94E33" w:rsidP="00B7431E">
            <w:pPr>
              <w:rPr>
                <w:rFonts w:ascii="Arial Narrow" w:hAnsi="Arial Narrow"/>
                <w:color w:val="000000"/>
                <w:sz w:val="20"/>
                <w:lang w:val="en-AU" w:eastAsia="en-AU"/>
              </w:rPr>
            </w:pPr>
          </w:p>
        </w:tc>
        <w:tc>
          <w:tcPr>
            <w:tcW w:w="156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DD128D" w:rsidRDefault="00E94E33" w:rsidP="00B7431E">
            <w:pPr>
              <w:rPr>
                <w:rFonts w:ascii="Arial Narrow" w:hAnsi="Arial Narrow"/>
                <w:color w:val="000000"/>
                <w:sz w:val="20"/>
                <w:lang w:val="en-AU" w:eastAsia="en-AU"/>
              </w:rPr>
            </w:pPr>
            <w:r w:rsidRPr="00DD128D">
              <w:rPr>
                <w:rFonts w:ascii="Arial Narrow" w:hAnsi="Arial Narrow"/>
                <w:color w:val="000000"/>
                <w:sz w:val="20"/>
                <w:lang w:val="en-AU" w:eastAsia="en-AU"/>
              </w:rPr>
              <w:t>Pelican</w:t>
            </w: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2</w:t>
            </w: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r>
      <w:tr w:rsidR="00E94E33" w:rsidRPr="00DD128D" w:rsidTr="00B7431E">
        <w:trPr>
          <w:trHeight w:hRule="exact" w:val="227"/>
        </w:trPr>
        <w:tc>
          <w:tcPr>
            <w:tcW w:w="1716" w:type="dxa"/>
            <w:vMerge/>
            <w:tcBorders>
              <w:top w:val="single" w:sz="4" w:space="0" w:color="auto"/>
              <w:left w:val="single" w:sz="4" w:space="0" w:color="auto"/>
              <w:bottom w:val="single" w:sz="4" w:space="0" w:color="auto"/>
              <w:right w:val="single" w:sz="4" w:space="0" w:color="auto"/>
            </w:tcBorders>
            <w:shd w:val="clear" w:color="auto" w:fill="auto"/>
            <w:vAlign w:val="bottom"/>
          </w:tcPr>
          <w:p w:rsidR="00E94E33" w:rsidRPr="00DD128D" w:rsidRDefault="00E94E33" w:rsidP="00B7431E">
            <w:pPr>
              <w:rPr>
                <w:rFonts w:ascii="Arial Narrow" w:hAnsi="Arial Narrow"/>
                <w:color w:val="000000"/>
                <w:sz w:val="20"/>
                <w:lang w:val="en-AU" w:eastAsia="en-AU"/>
              </w:rPr>
            </w:pPr>
          </w:p>
        </w:tc>
        <w:tc>
          <w:tcPr>
            <w:tcW w:w="1560" w:type="dxa"/>
            <w:vMerge/>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DD128D" w:rsidRDefault="00E94E33" w:rsidP="00B7431E">
            <w:pPr>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auto"/>
            <w:vAlign w:val="bottom"/>
            <w:hideMark/>
          </w:tcPr>
          <w:p w:rsidR="00E94E33" w:rsidRPr="00907E86" w:rsidRDefault="00E94E33" w:rsidP="00B7431E">
            <w:pPr>
              <w:rPr>
                <w:rFonts w:ascii="Arial Narrow" w:hAnsi="Arial Narrow"/>
                <w:color w:val="000000"/>
                <w:sz w:val="16"/>
                <w:szCs w:val="16"/>
                <w:lang w:val="en-AU" w:eastAsia="en-AU"/>
              </w:rPr>
            </w:pPr>
            <w:r w:rsidRPr="00907E86">
              <w:rPr>
                <w:rFonts w:ascii="Arial Narrow" w:hAnsi="Arial Narrow"/>
                <w:color w:val="000000"/>
                <w:sz w:val="16"/>
                <w:szCs w:val="16"/>
                <w:lang w:val="en-AU" w:eastAsia="en-AU"/>
              </w:rPr>
              <w:t>5</w:t>
            </w:r>
          </w:p>
        </w:tc>
        <w:tc>
          <w:tcPr>
            <w:tcW w:w="709" w:type="dxa"/>
            <w:tcBorders>
              <w:top w:val="single" w:sz="4" w:space="0" w:color="auto"/>
              <w:left w:val="single" w:sz="4" w:space="0" w:color="auto"/>
              <w:bottom w:val="single" w:sz="4" w:space="0" w:color="auto"/>
              <w:right w:val="single" w:sz="4" w:space="0" w:color="auto"/>
            </w:tcBorders>
            <w:shd w:val="clear" w:color="auto" w:fill="auto"/>
            <w:noWrap/>
            <w:vAlign w:val="bottom"/>
          </w:tcPr>
          <w:p w:rsidR="00E94E33" w:rsidRPr="00DD128D" w:rsidRDefault="00E94E33" w:rsidP="00B7431E">
            <w:pPr>
              <w:rPr>
                <w:rFonts w:ascii="Arial Narrow" w:hAnsi="Arial Narrow" w:cs="Arial"/>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c>
          <w:tcPr>
            <w:tcW w:w="70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bottom"/>
          </w:tcPr>
          <w:p w:rsidR="00E94E33" w:rsidRPr="00DD128D" w:rsidRDefault="00E94E33" w:rsidP="00B7431E">
            <w:pPr>
              <w:jc w:val="right"/>
              <w:rPr>
                <w:rFonts w:ascii="Arial Narrow" w:hAnsi="Arial Narrow"/>
                <w:color w:val="000000"/>
                <w:sz w:val="20"/>
                <w:lang w:val="en-AU" w:eastAsia="en-AU"/>
              </w:rPr>
            </w:pPr>
          </w:p>
        </w:tc>
      </w:tr>
    </w:tbl>
    <w:p w:rsidR="00E94E33" w:rsidRDefault="00E94E33" w:rsidP="00E94E33">
      <w:pPr>
        <w:rPr>
          <w:color w:val="4F81BD"/>
        </w:rPr>
      </w:pPr>
    </w:p>
    <w:p w:rsidR="00E94E33" w:rsidRPr="003A0C2F" w:rsidRDefault="00E94E33" w:rsidP="00E94E33">
      <w:pPr>
        <w:rPr>
          <w:color w:val="4F81BD"/>
        </w:rPr>
      </w:pPr>
    </w:p>
    <w:p w:rsidR="00E94E33" w:rsidRDefault="00E94E33" w:rsidP="00E94E33">
      <w:pPr>
        <w:spacing w:after="200" w:line="276" w:lineRule="auto"/>
        <w:rPr>
          <w:b/>
          <w:i/>
          <w:color w:val="000000" w:themeColor="text1"/>
          <w:sz w:val="24"/>
        </w:rPr>
      </w:pPr>
      <w:r>
        <w:br w:type="page"/>
      </w:r>
    </w:p>
    <w:p w:rsidR="00E94E33" w:rsidRDefault="008773F9" w:rsidP="00E94E33">
      <w:pPr>
        <w:pStyle w:val="Heading3"/>
      </w:pPr>
      <w:bookmarkStart w:id="190" w:name="_Toc374707566"/>
      <w:bookmarkStart w:id="191" w:name="_Toc393133598"/>
      <w:r>
        <w:lastRenderedPageBreak/>
        <w:t xml:space="preserve">A1.3.3 </w:t>
      </w:r>
      <w:r w:rsidR="00E94E33" w:rsidRPr="00247014">
        <w:t xml:space="preserve">Foraminiferal </w:t>
      </w:r>
      <w:r w:rsidR="00E94E33">
        <w:t>sampling</w:t>
      </w:r>
      <w:bookmarkEnd w:id="190"/>
      <w:bookmarkEnd w:id="191"/>
    </w:p>
    <w:p w:rsidR="00E94E33" w:rsidRPr="003F2A3C" w:rsidRDefault="00E94E33" w:rsidP="00E94E33"/>
    <w:p w:rsidR="00E94E33" w:rsidRDefault="00E94E33" w:rsidP="00E94E33">
      <w:pPr>
        <w:autoSpaceDE w:val="0"/>
        <w:autoSpaceDN w:val="0"/>
        <w:adjustRightInd w:val="0"/>
        <w:rPr>
          <w:color w:val="000000" w:themeColor="text1"/>
        </w:rPr>
      </w:pPr>
      <w:r w:rsidRPr="00247014">
        <w:rPr>
          <w:color w:val="000000" w:themeColor="text1"/>
        </w:rPr>
        <w:t>The composition of foraminiferal assemblages were estimated from a subset o</w:t>
      </w:r>
      <w:r>
        <w:rPr>
          <w:color w:val="000000" w:themeColor="text1"/>
        </w:rPr>
        <w:t>f</w:t>
      </w:r>
      <w:r w:rsidRPr="00247014">
        <w:rPr>
          <w:color w:val="000000" w:themeColor="text1"/>
        </w:rPr>
        <w:t xml:space="preserve"> surface sediment samples collected from </w:t>
      </w:r>
      <w:r>
        <w:rPr>
          <w:color w:val="000000" w:themeColor="text1"/>
        </w:rPr>
        <w:t xml:space="preserve">the 5m depths at the </w:t>
      </w:r>
      <w:r w:rsidRPr="00247014">
        <w:rPr>
          <w:color w:val="000000" w:themeColor="text1"/>
        </w:rPr>
        <w:t xml:space="preserve">14 </w:t>
      </w:r>
      <w:r>
        <w:rPr>
          <w:color w:val="000000" w:themeColor="text1"/>
        </w:rPr>
        <w:t xml:space="preserve">core </w:t>
      </w:r>
      <w:r w:rsidRPr="00247014">
        <w:rPr>
          <w:color w:val="000000" w:themeColor="text1"/>
        </w:rPr>
        <w:t xml:space="preserve">coral monitoring sites (see </w:t>
      </w:r>
      <w:r>
        <w:rPr>
          <w:color w:val="000000" w:themeColor="text1"/>
        </w:rPr>
        <w:t>Table 1</w:t>
      </w:r>
      <w:r w:rsidRPr="00247014">
        <w:rPr>
          <w:color w:val="000000" w:themeColor="text1"/>
        </w:rPr>
        <w:t xml:space="preserve">).  Sediments were washed with freshwater over a 63 </w:t>
      </w:r>
      <w:r w:rsidRPr="00247014">
        <w:rPr>
          <w:color w:val="000000" w:themeColor="text1"/>
        </w:rPr>
        <w:sym w:font="Symbol" w:char="F06D"/>
      </w:r>
      <w:r w:rsidRPr="00247014">
        <w:rPr>
          <w:color w:val="000000" w:themeColor="text1"/>
        </w:rPr>
        <w:t>m sieve to remove small particles. After drying (&gt;24 h, 60°C), haphazard subsamples of the sediment were taken and, using a dissection microscope, all for</w:t>
      </w:r>
      <w:r>
        <w:rPr>
          <w:color w:val="000000" w:themeColor="text1"/>
        </w:rPr>
        <w:t xml:space="preserve">aminifera present </w:t>
      </w:r>
      <w:r w:rsidRPr="00247014">
        <w:rPr>
          <w:color w:val="000000" w:themeColor="text1"/>
        </w:rPr>
        <w:t xml:space="preserve">collected. This procedure was repeated until about 200 foraminifera specimens were collected from each sample. Only intact specimens showing no sign of weathering were collected. Samples thus defined are a good representation of the present day biocoenosis </w:t>
      </w:r>
      <w:r w:rsidRPr="00247014">
        <w:rPr>
          <w:color w:val="000000" w:themeColor="text1"/>
        </w:rPr>
        <w:fldChar w:fldCharType="begin"/>
      </w:r>
      <w:r w:rsidRPr="00247014">
        <w:rPr>
          <w:color w:val="000000" w:themeColor="text1"/>
        </w:rPr>
        <w:instrText xml:space="preserve"> ADDIN EN.CITE &lt;EndNote&gt;&lt;Cite&gt;&lt;Author&gt;Yordanova&lt;/Author&gt;&lt;Year&gt;2002&lt;/Year&gt;&lt;RecNum&gt;2518&lt;/RecNum&gt;&lt;record&gt;&lt;rec-number&gt;2518&lt;/rec-number&gt;&lt;foreign-keys&gt;&lt;key app="EN" db-id="s0xe009r6tpwdte252txs9v255d9vrx9edvt"&gt;2518&lt;/key&gt;&lt;/foreign-keys&gt;&lt;ref-type name="Journal Article"&gt;17&lt;/ref-type&gt;&lt;contributors&gt;&lt;authors&gt;&lt;author&gt;Yordanova, E. K.&lt;/author&gt;&lt;author&gt;Hohenegger, J.&lt;/author&gt;&lt;/authors&gt;&lt;/contributors&gt;&lt;titles&gt;&lt;title&gt;Taphonomy of larger foraminifera: relationships between living individuals and empty tests on flat reef slopes (Sesoko Island, Japan)&lt;/title&gt;&lt;secondary-title&gt;Facies&lt;/secondary-title&gt;&lt;/titles&gt;&lt;periodical&gt;&lt;full-title&gt;Facies&lt;/full-title&gt;&lt;/periodical&gt;&lt;pages&gt;169-204&lt;/pages&gt;&lt;volume&gt;46&lt;/volume&gt;&lt;dates&gt;&lt;year&gt;2002&lt;/year&gt;&lt;/dates&gt;&lt;call-num&gt;1663&lt;/call-num&gt;&lt;urls&gt;&lt;/urls&gt;&lt;/record&gt;&lt;/Cite&gt;&lt;/EndNote&gt;</w:instrText>
      </w:r>
      <w:r w:rsidRPr="00247014">
        <w:rPr>
          <w:color w:val="000000" w:themeColor="text1"/>
        </w:rPr>
        <w:fldChar w:fldCharType="separate"/>
      </w:r>
      <w:r w:rsidRPr="00247014">
        <w:rPr>
          <w:color w:val="000000" w:themeColor="text1"/>
        </w:rPr>
        <w:t>(Yordanova and Hohenegger 2002)</w:t>
      </w:r>
      <w:r w:rsidRPr="00247014">
        <w:rPr>
          <w:color w:val="000000" w:themeColor="text1"/>
        </w:rPr>
        <w:fldChar w:fldCharType="end"/>
      </w:r>
      <w:r w:rsidRPr="00247014">
        <w:rPr>
          <w:color w:val="000000" w:themeColor="text1"/>
        </w:rPr>
        <w:t xml:space="preserve">, although not all specimens may have been alive during the time of sampling. Species composition of foraminifera was determined in microfossil slides under a dissection microscope following Nobes and Uthicke (2008). </w:t>
      </w:r>
    </w:p>
    <w:p w:rsidR="00E94E33" w:rsidRPr="00247014" w:rsidRDefault="00E94E33" w:rsidP="00E94E33">
      <w:pPr>
        <w:autoSpaceDE w:val="0"/>
        <w:autoSpaceDN w:val="0"/>
        <w:adjustRightInd w:val="0"/>
        <w:rPr>
          <w:color w:val="000000" w:themeColor="text1"/>
        </w:rPr>
      </w:pPr>
    </w:p>
    <w:p w:rsidR="00DF4FCE" w:rsidRDefault="00DF4FCE" w:rsidP="00DF4FCE">
      <w:pPr>
        <w:pStyle w:val="Heading3"/>
      </w:pPr>
      <w:bookmarkStart w:id="192" w:name="_Toc393133599"/>
      <w:r>
        <w:t xml:space="preserve">A1.3.4 </w:t>
      </w:r>
      <w:r w:rsidRPr="003D46D6">
        <w:t xml:space="preserve">Assessment of </w:t>
      </w:r>
      <w:r>
        <w:t xml:space="preserve">Foraminiferal </w:t>
      </w:r>
      <w:r w:rsidRPr="003D46D6">
        <w:t>community condition</w:t>
      </w:r>
      <w:bookmarkEnd w:id="192"/>
      <w:r w:rsidRPr="003D46D6">
        <w:t xml:space="preserve"> </w:t>
      </w:r>
    </w:p>
    <w:p w:rsidR="00DF4FCE" w:rsidRPr="00247014" w:rsidRDefault="00DF4FCE" w:rsidP="00DF4FCE">
      <w:pPr>
        <w:autoSpaceDE w:val="0"/>
        <w:autoSpaceDN w:val="0"/>
        <w:adjustRightInd w:val="0"/>
        <w:rPr>
          <w:color w:val="000000" w:themeColor="text1"/>
        </w:rPr>
      </w:pPr>
      <w:r w:rsidRPr="00247014">
        <w:rPr>
          <w:color w:val="000000" w:themeColor="text1"/>
        </w:rPr>
        <w:t xml:space="preserve">The FORAM index (Hallock </w:t>
      </w:r>
      <w:r w:rsidRPr="00247014">
        <w:rPr>
          <w:i/>
          <w:color w:val="000000" w:themeColor="text1"/>
        </w:rPr>
        <w:t>et al</w:t>
      </w:r>
      <w:r w:rsidRPr="00247014">
        <w:rPr>
          <w:color w:val="000000" w:themeColor="text1"/>
        </w:rPr>
        <w:t xml:space="preserve">. 2003) summarises foraminiferal assemblages based on the relative proportions of species classified as either symbiont-bearing, opportunistic or heterotrophic and has been used as an indicator of coral reef water quality in Florida and the Caribbean Sea (Hallock </w:t>
      </w:r>
      <w:r w:rsidRPr="00247014">
        <w:rPr>
          <w:i/>
          <w:color w:val="000000" w:themeColor="text1"/>
        </w:rPr>
        <w:t>et al.</w:t>
      </w:r>
      <w:r w:rsidRPr="00247014">
        <w:rPr>
          <w:color w:val="000000" w:themeColor="text1"/>
        </w:rPr>
        <w:t xml:space="preserve"> 2003). In general, a decline in the FORAM index indicates an increase in the relative abundance of heterotrophic species. Symbiotic relationships with algae are advantageous to foraminifera in clean coral reef waters low in dissolved inorganic nutrients and particulate food sources, whereas heterotrophy becomes advantageous in areas of higher turbidity and higher availability of particulate nutrients (Hallock 1981). The FORAM index has been successfully tested on GBR reefs and corresponded well to water quality variables (Uthicke and Nobes 2008, Uthicke </w:t>
      </w:r>
      <w:r w:rsidRPr="00247014">
        <w:rPr>
          <w:i/>
          <w:color w:val="000000" w:themeColor="text1"/>
        </w:rPr>
        <w:t>et al.</w:t>
      </w:r>
      <w:r w:rsidRPr="00247014">
        <w:rPr>
          <w:color w:val="000000" w:themeColor="text1"/>
        </w:rPr>
        <w:t xml:space="preserve"> 2010). </w:t>
      </w:r>
    </w:p>
    <w:p w:rsidR="00DF4FCE" w:rsidRPr="00247014" w:rsidRDefault="00DF4FCE" w:rsidP="00DF4FCE">
      <w:pPr>
        <w:autoSpaceDE w:val="0"/>
        <w:autoSpaceDN w:val="0"/>
        <w:adjustRightInd w:val="0"/>
        <w:rPr>
          <w:color w:val="000000" w:themeColor="text1"/>
        </w:rPr>
      </w:pPr>
    </w:p>
    <w:p w:rsidR="00DF4FCE" w:rsidRPr="00247014" w:rsidRDefault="00DF4FCE" w:rsidP="00DF4FCE">
      <w:pPr>
        <w:rPr>
          <w:rFonts w:eastAsia="MS Mincho"/>
          <w:color w:val="000000" w:themeColor="text1"/>
        </w:rPr>
      </w:pPr>
      <w:r w:rsidRPr="00247014">
        <w:rPr>
          <w:color w:val="000000" w:themeColor="text1"/>
        </w:rPr>
        <w:t>To calculate the FORAM Index</w:t>
      </w:r>
      <w:r w:rsidRPr="00247014">
        <w:rPr>
          <w:rFonts w:eastAsia="MS Mincho"/>
          <w:color w:val="000000" w:themeColor="text1"/>
        </w:rPr>
        <w:t xml:space="preserve"> foraminifera are grouped into three groups: 1) Symbiont-bearing, 2) Opportunistic and 3) Other small (or heterotrophic).</w:t>
      </w:r>
    </w:p>
    <w:p w:rsidR="00DF4FCE" w:rsidRPr="00247014" w:rsidRDefault="00DF4FCE" w:rsidP="00DF4FCE">
      <w:pPr>
        <w:rPr>
          <w:color w:val="000000" w:themeColor="text1"/>
        </w:rPr>
      </w:pPr>
    </w:p>
    <w:p w:rsidR="00DF4FCE" w:rsidRPr="00247014" w:rsidRDefault="00DF4FCE" w:rsidP="00DF4FCE">
      <w:pPr>
        <w:rPr>
          <w:color w:val="000000" w:themeColor="text1"/>
        </w:rPr>
      </w:pPr>
      <w:r w:rsidRPr="00247014">
        <w:rPr>
          <w:color w:val="000000" w:themeColor="text1"/>
        </w:rPr>
        <w:t>The proportion of each functional group is then calculated as:</w:t>
      </w:r>
    </w:p>
    <w:p w:rsidR="00DF4FCE" w:rsidRPr="00247014" w:rsidRDefault="00DF4FCE" w:rsidP="00DF4FCE">
      <w:pPr>
        <w:rPr>
          <w:color w:val="000000" w:themeColor="text1"/>
        </w:rPr>
      </w:pPr>
    </w:p>
    <w:p w:rsidR="00DF4FCE" w:rsidRPr="00247014" w:rsidRDefault="00DF4FCE" w:rsidP="00DF4FCE">
      <w:pPr>
        <w:numPr>
          <w:ilvl w:val="0"/>
          <w:numId w:val="5"/>
        </w:numPr>
        <w:rPr>
          <w:color w:val="000000" w:themeColor="text1"/>
        </w:rPr>
      </w:pPr>
      <w:r w:rsidRPr="00247014">
        <w:rPr>
          <w:color w:val="000000" w:themeColor="text1"/>
        </w:rPr>
        <w:t>Proportion symbiont-bearing = P</w:t>
      </w:r>
      <w:r w:rsidRPr="00247014">
        <w:rPr>
          <w:color w:val="000000" w:themeColor="text1"/>
          <w:vertAlign w:val="subscript"/>
        </w:rPr>
        <w:t>S</w:t>
      </w:r>
      <w:r w:rsidRPr="00247014">
        <w:rPr>
          <w:color w:val="000000" w:themeColor="text1"/>
        </w:rPr>
        <w:t>= N</w:t>
      </w:r>
      <w:r w:rsidRPr="00247014">
        <w:rPr>
          <w:color w:val="000000" w:themeColor="text1"/>
          <w:vertAlign w:val="subscript"/>
        </w:rPr>
        <w:t>S</w:t>
      </w:r>
      <w:r w:rsidRPr="00247014">
        <w:rPr>
          <w:color w:val="000000" w:themeColor="text1"/>
        </w:rPr>
        <w:t>/T</w:t>
      </w:r>
    </w:p>
    <w:p w:rsidR="00DF4FCE" w:rsidRPr="00247014" w:rsidRDefault="00DF4FCE" w:rsidP="00DF4FCE">
      <w:pPr>
        <w:rPr>
          <w:color w:val="000000" w:themeColor="text1"/>
        </w:rPr>
      </w:pPr>
    </w:p>
    <w:p w:rsidR="00DF4FCE" w:rsidRPr="00247014" w:rsidRDefault="00DF4FCE" w:rsidP="00DF4FCE">
      <w:pPr>
        <w:numPr>
          <w:ilvl w:val="0"/>
          <w:numId w:val="5"/>
        </w:numPr>
        <w:rPr>
          <w:color w:val="000000" w:themeColor="text1"/>
        </w:rPr>
      </w:pPr>
      <w:r w:rsidRPr="00247014">
        <w:rPr>
          <w:color w:val="000000" w:themeColor="text1"/>
        </w:rPr>
        <w:t>Proportion opportunistic = P</w:t>
      </w:r>
      <w:r w:rsidRPr="00247014">
        <w:rPr>
          <w:color w:val="000000" w:themeColor="text1"/>
          <w:vertAlign w:val="subscript"/>
        </w:rPr>
        <w:t>O</w:t>
      </w:r>
      <w:r w:rsidRPr="00247014">
        <w:rPr>
          <w:color w:val="000000" w:themeColor="text1"/>
        </w:rPr>
        <w:t>= N</w:t>
      </w:r>
      <w:r w:rsidRPr="00247014">
        <w:rPr>
          <w:color w:val="000000" w:themeColor="text1"/>
          <w:vertAlign w:val="subscript"/>
        </w:rPr>
        <w:t>O</w:t>
      </w:r>
      <w:r w:rsidRPr="00247014">
        <w:rPr>
          <w:color w:val="000000" w:themeColor="text1"/>
        </w:rPr>
        <w:t>/T</w:t>
      </w:r>
    </w:p>
    <w:p w:rsidR="00DF4FCE" w:rsidRPr="00247014" w:rsidRDefault="00DF4FCE" w:rsidP="00DF4FCE">
      <w:pPr>
        <w:rPr>
          <w:color w:val="000000" w:themeColor="text1"/>
        </w:rPr>
      </w:pPr>
    </w:p>
    <w:p w:rsidR="00DF4FCE" w:rsidRPr="00247014" w:rsidRDefault="00DF4FCE" w:rsidP="00DF4FCE">
      <w:pPr>
        <w:numPr>
          <w:ilvl w:val="0"/>
          <w:numId w:val="5"/>
        </w:numPr>
        <w:rPr>
          <w:color w:val="000000" w:themeColor="text1"/>
        </w:rPr>
      </w:pPr>
      <w:r w:rsidRPr="00247014">
        <w:rPr>
          <w:color w:val="000000" w:themeColor="text1"/>
        </w:rPr>
        <w:t>Proportion heterotrophic = P</w:t>
      </w:r>
      <w:r w:rsidRPr="00247014">
        <w:rPr>
          <w:color w:val="000000" w:themeColor="text1"/>
          <w:vertAlign w:val="subscript"/>
        </w:rPr>
        <w:t>h</w:t>
      </w:r>
      <w:r w:rsidRPr="00247014">
        <w:rPr>
          <w:color w:val="000000" w:themeColor="text1"/>
        </w:rPr>
        <w:t>= N</w:t>
      </w:r>
      <w:r w:rsidRPr="00247014">
        <w:rPr>
          <w:color w:val="000000" w:themeColor="text1"/>
          <w:vertAlign w:val="subscript"/>
        </w:rPr>
        <w:t>h</w:t>
      </w:r>
      <w:r w:rsidRPr="00247014">
        <w:rPr>
          <w:color w:val="000000" w:themeColor="text1"/>
        </w:rPr>
        <w:t>/T</w:t>
      </w:r>
    </w:p>
    <w:p w:rsidR="00DF4FCE" w:rsidRPr="00247014" w:rsidRDefault="00DF4FCE" w:rsidP="00DF4FCE">
      <w:pPr>
        <w:rPr>
          <w:color w:val="000000" w:themeColor="text1"/>
        </w:rPr>
      </w:pPr>
    </w:p>
    <w:p w:rsidR="00DF4FCE" w:rsidRPr="00247014" w:rsidRDefault="00DF4FCE" w:rsidP="00DF4FCE">
      <w:pPr>
        <w:rPr>
          <w:color w:val="000000" w:themeColor="text1"/>
        </w:rPr>
      </w:pPr>
      <w:r w:rsidRPr="00247014">
        <w:rPr>
          <w:color w:val="000000" w:themeColor="text1"/>
        </w:rPr>
        <w:t>Where N</w:t>
      </w:r>
      <w:r w:rsidRPr="00247014">
        <w:rPr>
          <w:color w:val="000000" w:themeColor="text1"/>
          <w:vertAlign w:val="subscript"/>
        </w:rPr>
        <w:t>x</w:t>
      </w:r>
      <w:r w:rsidRPr="00247014">
        <w:rPr>
          <w:color w:val="000000" w:themeColor="text1"/>
        </w:rPr>
        <w:t xml:space="preserve"> = number of foraminifera in the respective group, T= total number of foraminifera in each sample.</w:t>
      </w:r>
    </w:p>
    <w:p w:rsidR="00DF4FCE" w:rsidRPr="00247014" w:rsidRDefault="00DF4FCE" w:rsidP="00DF4FCE">
      <w:pPr>
        <w:rPr>
          <w:color w:val="000000" w:themeColor="text1"/>
        </w:rPr>
      </w:pPr>
    </w:p>
    <w:p w:rsidR="00DF4FCE" w:rsidRPr="00247014" w:rsidRDefault="00DF4FCE" w:rsidP="00DF4FCE">
      <w:pPr>
        <w:rPr>
          <w:color w:val="000000" w:themeColor="text1"/>
        </w:rPr>
      </w:pPr>
      <w:r w:rsidRPr="00247014">
        <w:rPr>
          <w:color w:val="000000" w:themeColor="text1"/>
        </w:rPr>
        <w:t>The FORAM index is then calculated as FI = 10P</w:t>
      </w:r>
      <w:r w:rsidRPr="00247014">
        <w:rPr>
          <w:color w:val="000000" w:themeColor="text1"/>
          <w:vertAlign w:val="subscript"/>
        </w:rPr>
        <w:t>s</w:t>
      </w:r>
      <w:r w:rsidRPr="00247014">
        <w:rPr>
          <w:color w:val="000000" w:themeColor="text1"/>
        </w:rPr>
        <w:t xml:space="preserve"> + P</w:t>
      </w:r>
      <w:r w:rsidRPr="00247014">
        <w:rPr>
          <w:color w:val="000000" w:themeColor="text1"/>
          <w:vertAlign w:val="subscript"/>
        </w:rPr>
        <w:t>o</w:t>
      </w:r>
      <w:r w:rsidRPr="00247014">
        <w:rPr>
          <w:color w:val="000000" w:themeColor="text1"/>
        </w:rPr>
        <w:t xml:space="preserve"> + 2P</w:t>
      </w:r>
      <w:r w:rsidRPr="00247014">
        <w:rPr>
          <w:color w:val="000000" w:themeColor="text1"/>
          <w:vertAlign w:val="subscript"/>
        </w:rPr>
        <w:t>h</w:t>
      </w:r>
    </w:p>
    <w:p w:rsidR="00DF4FCE" w:rsidRDefault="00DF4FCE" w:rsidP="00DF4FCE">
      <w:pPr>
        <w:rPr>
          <w:color w:val="000000"/>
        </w:rPr>
      </w:pPr>
    </w:p>
    <w:p w:rsidR="00DF4FCE" w:rsidRPr="00247014" w:rsidRDefault="00DF4FCE" w:rsidP="00DF4FCE">
      <w:pPr>
        <w:rPr>
          <w:color w:val="000000"/>
        </w:rPr>
      </w:pPr>
      <w:r>
        <w:rPr>
          <w:color w:val="000000"/>
        </w:rPr>
        <w:t>Thus, a maximum value of 10 is attained for samples containing only symbiont bearing taxa, and a minimum of 2 if only heterotrophic taxa are present.</w:t>
      </w:r>
    </w:p>
    <w:p w:rsidR="00DF4FCE" w:rsidRPr="00DF4FCE" w:rsidRDefault="00DF4FCE" w:rsidP="00DF4FCE"/>
    <w:p w:rsidR="00DF4FCE" w:rsidRPr="008233B5" w:rsidRDefault="00DF4FCE" w:rsidP="00DF4FCE">
      <w:pPr>
        <w:rPr>
          <w:color w:val="000000" w:themeColor="text1"/>
        </w:rPr>
      </w:pPr>
      <w:r w:rsidRPr="008233B5">
        <w:rPr>
          <w:color w:val="000000" w:themeColor="text1"/>
        </w:rPr>
        <w:t xml:space="preserve">Assemblages at each reef were assessed relative to their deviation from baseline observations over the period 2005-2007 as the assemblage composition is expected to vary between reefs due to the underlying differences in the ambient environmental conditions. The baseline was calculated as the average of the FORAM index (sensu Hallock </w:t>
      </w:r>
      <w:r w:rsidRPr="008233B5">
        <w:rPr>
          <w:i/>
          <w:color w:val="000000" w:themeColor="text1"/>
        </w:rPr>
        <w:t>et al.</w:t>
      </w:r>
      <w:r w:rsidRPr="008233B5">
        <w:rPr>
          <w:color w:val="000000" w:themeColor="text1"/>
        </w:rPr>
        <w:t xml:space="preserve"> 2003) calculated from observations in each year during the period 2005-2007 for each reef.  For each reef, subsequent observations scored positive if the FORAM index exceeded the baseline mean by more than one standard deviation of the mean, neutral if observed values were within one standard deviation of the mean, and negative if values were more than one standard deviation below the baseline mean. Other </w:t>
      </w:r>
      <w:r w:rsidRPr="008233B5">
        <w:rPr>
          <w:color w:val="000000" w:themeColor="text1"/>
        </w:rPr>
        <w:lastRenderedPageBreak/>
        <w:t>calculations and the application of the colour scheme were as described above for the assessment of coral reef communities.</w:t>
      </w:r>
    </w:p>
    <w:p w:rsidR="00E94E33" w:rsidRPr="00247014" w:rsidRDefault="00E94E33" w:rsidP="00E94E33">
      <w:pPr>
        <w:rPr>
          <w:color w:val="000000" w:themeColor="text1"/>
        </w:rPr>
      </w:pPr>
    </w:p>
    <w:p w:rsidR="00E94E33" w:rsidRDefault="008773F9" w:rsidP="00E94E33">
      <w:pPr>
        <w:pStyle w:val="Heading3"/>
      </w:pPr>
      <w:bookmarkStart w:id="193" w:name="_Toc374707567"/>
      <w:bookmarkStart w:id="194" w:name="_Toc393133600"/>
      <w:r>
        <w:t>A1.3.</w:t>
      </w:r>
      <w:r w:rsidR="00DF4FCE">
        <w:t xml:space="preserve">5 </w:t>
      </w:r>
      <w:r w:rsidR="00E94E33">
        <w:t>Sediment sampling</w:t>
      </w:r>
      <w:bookmarkEnd w:id="193"/>
      <w:bookmarkEnd w:id="194"/>
    </w:p>
    <w:p w:rsidR="00E94E33" w:rsidRPr="003F2A3C" w:rsidRDefault="00E94E33" w:rsidP="00E94E33"/>
    <w:p w:rsidR="00E94E33" w:rsidRPr="0015662F" w:rsidRDefault="00E94E33" w:rsidP="00E94E33">
      <w:pPr>
        <w:rPr>
          <w:color w:val="000000"/>
        </w:rPr>
      </w:pPr>
      <w:r w:rsidRPr="0015662F">
        <w:rPr>
          <w:color w:val="000000"/>
        </w:rPr>
        <w:t>Sediment samples were collected from all reefs visited for analysis of grain size and of the proportion of inorganic carbon, organic carbon and total nitrogen. At each 5m deep site 60ml syringe tubes were used to collect cores of surface sediment from available deposits</w:t>
      </w:r>
      <w:r w:rsidRPr="0015662F" w:rsidDel="00B75830">
        <w:rPr>
          <w:color w:val="000000"/>
        </w:rPr>
        <w:t xml:space="preserve"> </w:t>
      </w:r>
      <w:r w:rsidRPr="0015662F">
        <w:rPr>
          <w:color w:val="000000"/>
        </w:rPr>
        <w:t>along the 120m length of the site. On the boat, the excess sediment was removed to leave 10mm in each syringe, which represented the top centimetre of surface sediment. This sediment was transferred to a sample jar, yielding a pooled sediment sample. Another four cores were collected in the same way to yield a pooled sample for analysis of foraminiferal assemblage composition. The sample jars were stored in an ice box with ice packs to minimise bacterial decomposition and volatilisation of the organic compounds until transferred to a freezer on the night of collection and kept frozen until analysis.</w:t>
      </w:r>
    </w:p>
    <w:p w:rsidR="00E94E33" w:rsidRPr="0015662F" w:rsidRDefault="00E94E33" w:rsidP="00E94E33">
      <w:pPr>
        <w:rPr>
          <w:color w:val="000000"/>
        </w:rPr>
      </w:pPr>
    </w:p>
    <w:p w:rsidR="00E94E33" w:rsidRPr="0015662F" w:rsidRDefault="00E94E33" w:rsidP="00E94E33">
      <w:pPr>
        <w:rPr>
          <w:color w:val="000000"/>
        </w:rPr>
      </w:pPr>
      <w:r w:rsidRPr="0015662F">
        <w:rPr>
          <w:color w:val="000000"/>
        </w:rPr>
        <w:t>The sediment samples were defrosted and each sample well mixed before being sub-sampled (approximately 50% removed) to a second labelled sample jar for grain-size analysis. The remaining material was dried, ground and analysed for the composition of organic carbon, inorganic carbon, and nitrogen.</w:t>
      </w:r>
    </w:p>
    <w:p w:rsidR="00E94E33" w:rsidRPr="0015662F" w:rsidRDefault="00E94E33" w:rsidP="00E94E33">
      <w:pPr>
        <w:rPr>
          <w:color w:val="000000"/>
        </w:rPr>
      </w:pPr>
    </w:p>
    <w:p w:rsidR="00E94E33" w:rsidRPr="0015662F" w:rsidRDefault="00E94E33" w:rsidP="00E94E33">
      <w:pPr>
        <w:rPr>
          <w:color w:val="000000"/>
        </w:rPr>
      </w:pPr>
      <w:r w:rsidRPr="0015662F">
        <w:rPr>
          <w:color w:val="000000"/>
        </w:rPr>
        <w:t xml:space="preserve">Grain size fractions were estimated by sieving two size fractions (1.0 -1.4mm, &gt;2.0mm) from each sample followed by MALVERN laser analysis of smaller fractions (&lt;1.0mm). Sieving and laser analysis was carried out by the School of Earth Sciences, James Cook University for samples collected in 2005-2009 and subsequently by Geoscience Australia. . </w:t>
      </w:r>
    </w:p>
    <w:p w:rsidR="00E94E33" w:rsidRPr="0015662F" w:rsidRDefault="00E94E33" w:rsidP="00E94E33">
      <w:pPr>
        <w:rPr>
          <w:color w:val="000000"/>
        </w:rPr>
      </w:pPr>
    </w:p>
    <w:p w:rsidR="00E94E33" w:rsidRPr="0015662F" w:rsidRDefault="00E94E33" w:rsidP="00E94E33">
      <w:pPr>
        <w:rPr>
          <w:color w:val="000000"/>
        </w:rPr>
      </w:pPr>
      <w:r w:rsidRPr="0015662F">
        <w:rPr>
          <w:color w:val="000000"/>
        </w:rPr>
        <w:t>Total carbon (combined inorganic carbon and organic carbon) was determined by combustion of dried and ground samples using a LECO Truspec analyser. Organic carbon and total nitrogen were measured using a Shimadzu TOC-V Analyser with a Total Nitrogen unit and a Solid Sample Module after acidification of the sediment with 2M hydrochloric acid. The inorganic carbon component was calculated as the difference between total carbon and organic carbon values. In purely reef-derived sediments (CaCO</w:t>
      </w:r>
      <w:r w:rsidRPr="0015662F">
        <w:rPr>
          <w:color w:val="000000"/>
          <w:vertAlign w:val="subscript"/>
        </w:rPr>
        <w:t>3</w:t>
      </w:r>
      <w:r w:rsidRPr="0015662F">
        <w:rPr>
          <w:color w:val="000000"/>
        </w:rPr>
        <w:t>) the inorganic carbon component will be12% of the sample, values lower than this can be interpreted as including higher proportions of non-reefal, terrigenous material.</w:t>
      </w:r>
    </w:p>
    <w:p w:rsidR="00E94E33" w:rsidRPr="0015662F" w:rsidRDefault="00E94E33" w:rsidP="00E94E33">
      <w:pPr>
        <w:rPr>
          <w:color w:val="000000"/>
        </w:rPr>
      </w:pPr>
    </w:p>
    <w:p w:rsidR="00E94E33" w:rsidRDefault="00DF4FCE" w:rsidP="00E94E33">
      <w:pPr>
        <w:pStyle w:val="Heading3"/>
      </w:pPr>
      <w:bookmarkStart w:id="195" w:name="_Toc374707568"/>
      <w:bookmarkStart w:id="196" w:name="_Toc393133601"/>
      <w:bookmarkStart w:id="197" w:name="_Toc358712508"/>
      <w:r>
        <w:t>A1.3.6</w:t>
      </w:r>
      <w:r w:rsidR="008773F9">
        <w:t xml:space="preserve"> </w:t>
      </w:r>
      <w:r w:rsidR="00E94E33">
        <w:t>Coral reef data</w:t>
      </w:r>
      <w:r w:rsidR="00E94E33" w:rsidRPr="00566E96">
        <w:t xml:space="preserve"> analysis</w:t>
      </w:r>
      <w:r w:rsidR="00E94E33">
        <w:t xml:space="preserve"> and presentation</w:t>
      </w:r>
      <w:bookmarkEnd w:id="195"/>
      <w:bookmarkEnd w:id="196"/>
    </w:p>
    <w:p w:rsidR="00E94E33" w:rsidRPr="003D46D6" w:rsidRDefault="00E94E33" w:rsidP="00E94E33">
      <w:pPr>
        <w:rPr>
          <w:color w:val="000000"/>
        </w:rPr>
      </w:pPr>
      <w:r w:rsidRPr="003D46D6">
        <w:rPr>
          <w:color w:val="000000"/>
        </w:rPr>
        <w:t xml:space="preserve">Recent MMP reports presented comprehensive statistical analyses of spatial patterns in the inshore coral reef data and identified both regional differences in community attributes as well as the relationships between both univariate and multivariate community attributes and key environmental parameters such as water column particulates and sediment quality (Schaffelke </w:t>
      </w:r>
      <w:r w:rsidRPr="003D46D6">
        <w:rPr>
          <w:i/>
          <w:color w:val="000000"/>
        </w:rPr>
        <w:t>et al.</w:t>
      </w:r>
      <w:r w:rsidRPr="003D46D6">
        <w:rPr>
          <w:color w:val="000000"/>
        </w:rPr>
        <w:t xml:space="preserve"> 2008, Thompson </w:t>
      </w:r>
      <w:r w:rsidRPr="003D46D6">
        <w:rPr>
          <w:i/>
          <w:color w:val="000000"/>
        </w:rPr>
        <w:t>et al.</w:t>
      </w:r>
      <w:r w:rsidRPr="003D46D6">
        <w:rPr>
          <w:color w:val="000000"/>
        </w:rPr>
        <w:t xml:space="preserve"> 2010a). Statistical analysis of spatial relationships between coral communities and their environmental setting are not repeated here. </w:t>
      </w:r>
    </w:p>
    <w:p w:rsidR="00E94E33" w:rsidRPr="003D46D6" w:rsidRDefault="00E94E33" w:rsidP="00E94E33">
      <w:pPr>
        <w:rPr>
          <w:color w:val="000000"/>
        </w:rPr>
      </w:pPr>
    </w:p>
    <w:p w:rsidR="00E94E33" w:rsidRPr="00B50FCE" w:rsidRDefault="00E94E33" w:rsidP="00E94E33">
      <w:pPr>
        <w:rPr>
          <w:rFonts w:eastAsia="MS Mincho"/>
        </w:rPr>
      </w:pPr>
      <w:r w:rsidRPr="003D46D6">
        <w:rPr>
          <w:color w:val="000000"/>
        </w:rPr>
        <w:t>In this report results are presented to reveal temporal changes in coral community attributes and key environmental variables</w:t>
      </w:r>
      <w:r w:rsidRPr="00B50FCE">
        <w:rPr>
          <w:color w:val="000000"/>
        </w:rPr>
        <w:t xml:space="preserve">. </w:t>
      </w:r>
      <w:r w:rsidRPr="00B50FCE">
        <w:t>Generalized additive mixed models (</w:t>
      </w:r>
      <w:r w:rsidRPr="00B50FCE">
        <w:rPr>
          <w:bCs/>
        </w:rPr>
        <w:t>GAMM</w:t>
      </w:r>
      <w:r w:rsidRPr="00B50FCE">
        <w:t xml:space="preserve">) were fitted to </w:t>
      </w:r>
      <w:r w:rsidRPr="003D46D6">
        <w:rPr>
          <w:color w:val="000000"/>
        </w:rPr>
        <w:t>community attributes and environmental variables separately for each NRM region</w:t>
      </w:r>
      <w:r w:rsidRPr="00B50FCE">
        <w:t>.</w:t>
      </w:r>
      <w:r>
        <w:t xml:space="preserve"> </w:t>
      </w:r>
      <w:r w:rsidRPr="00B50FCE">
        <w:rPr>
          <w:rFonts w:eastAsia="MS Mincho"/>
        </w:rPr>
        <w:t>The analyses were carried out using the R statistical package (R_Development_Core_Team 2011).</w:t>
      </w:r>
      <w:r>
        <w:rPr>
          <w:rFonts w:eastAsia="MS Mincho"/>
        </w:rPr>
        <w:t xml:space="preserve"> </w:t>
      </w:r>
      <w:r w:rsidRPr="003D46D6">
        <w:rPr>
          <w:color w:val="000000"/>
        </w:rPr>
        <w:t xml:space="preserve">In these analyses we were interested in identifying the presence and consistency of trends. To this end, observations for each variable were averaged to the reef level for each year and individual reefs treated as random factors. To allow flexibility in their form, trends are modelled as natural cubic splines. A log link function was used as we were explicitly interested in identifying the consistency of proportional changes in a given variable among reefs, acknowledging that the absolute levels of that variable may differ between reefs. </w:t>
      </w:r>
    </w:p>
    <w:p w:rsidR="00E94E33" w:rsidRPr="0015662F" w:rsidRDefault="00E94E33" w:rsidP="00E94E33">
      <w:pPr>
        <w:rPr>
          <w:color w:val="000000"/>
        </w:rPr>
      </w:pPr>
    </w:p>
    <w:p w:rsidR="00E94E33" w:rsidRDefault="00E94E33" w:rsidP="00E94E33">
      <w:pPr>
        <w:rPr>
          <w:color w:val="4F81BD"/>
        </w:rPr>
      </w:pPr>
      <w:r w:rsidRPr="0015662F">
        <w:rPr>
          <w:color w:val="000000"/>
        </w:rPr>
        <w:lastRenderedPageBreak/>
        <w:t>The results of these analyses are graphically presented in a consistent format for both, environmental variables and biological variables: Predicted trends were plotted as bold b</w:t>
      </w:r>
      <w:r>
        <w:rPr>
          <w:color w:val="000000"/>
        </w:rPr>
        <w:t>lue</w:t>
      </w:r>
      <w:r w:rsidRPr="0015662F">
        <w:rPr>
          <w:color w:val="000000"/>
        </w:rPr>
        <w:t xml:space="preserve"> lines, the confidence intervals of these trends </w:t>
      </w:r>
      <w:r w:rsidRPr="00EE617C">
        <w:rPr>
          <w:color w:val="000000"/>
        </w:rPr>
        <w:t>delimited by</w:t>
      </w:r>
      <w:r w:rsidRPr="0015662F">
        <w:rPr>
          <w:color w:val="000000"/>
        </w:rPr>
        <w:t xml:space="preserve"> blue </w:t>
      </w:r>
      <w:r>
        <w:rPr>
          <w:color w:val="000000"/>
        </w:rPr>
        <w:t>shading</w:t>
      </w:r>
      <w:r w:rsidRPr="00EE617C">
        <w:rPr>
          <w:color w:val="000000"/>
        </w:rPr>
        <w:t xml:space="preserve">; </w:t>
      </w:r>
      <w:r w:rsidRPr="0015662F">
        <w:rPr>
          <w:color w:val="000000"/>
        </w:rPr>
        <w:t>the observed trends at each survey reef were plotted in the background as thin grey lines. A point to note is that in some instances it appears that the predicted trends are slightly offset to the observed changes, which is due to the inclusion in the analysis of both core reefs (sampled every year) and cycle reefs (sampled every other year). Changes occurring on cycle reefs more than a year preceding the survey will be perceived as having occurred in the survey year.</w:t>
      </w:r>
      <w:r w:rsidRPr="003A0C2F">
        <w:rPr>
          <w:color w:val="4F81BD"/>
        </w:rPr>
        <w:t xml:space="preserve"> </w:t>
      </w:r>
    </w:p>
    <w:p w:rsidR="00566013" w:rsidRPr="003A0C2F" w:rsidRDefault="00566013" w:rsidP="00E94E33">
      <w:pPr>
        <w:rPr>
          <w:color w:val="4F81BD"/>
        </w:rPr>
      </w:pPr>
    </w:p>
    <w:bookmarkEnd w:id="197"/>
    <w:p w:rsidR="00E94E33" w:rsidRPr="0015662F" w:rsidRDefault="00E94E33" w:rsidP="00E94E33">
      <w:pPr>
        <w:rPr>
          <w:color w:val="000000"/>
        </w:rPr>
      </w:pPr>
    </w:p>
    <w:p w:rsidR="00E94E33" w:rsidRPr="003D46D6" w:rsidRDefault="00DF4FCE" w:rsidP="00E94E33">
      <w:pPr>
        <w:pStyle w:val="Heading3"/>
      </w:pPr>
      <w:bookmarkStart w:id="198" w:name="_Toc358712511"/>
      <w:bookmarkStart w:id="199" w:name="_Toc374707570"/>
      <w:bookmarkStart w:id="200" w:name="_Toc393133602"/>
      <w:r>
        <w:t>A1.3.7</w:t>
      </w:r>
      <w:r w:rsidR="008773F9">
        <w:t xml:space="preserve"> </w:t>
      </w:r>
      <w:r w:rsidR="00E94E33">
        <w:t xml:space="preserve">Assessment of coral </w:t>
      </w:r>
      <w:r w:rsidR="00E94E33" w:rsidRPr="003D46D6">
        <w:t>community condition</w:t>
      </w:r>
      <w:bookmarkEnd w:id="198"/>
      <w:bookmarkEnd w:id="199"/>
      <w:bookmarkEnd w:id="200"/>
      <w:r w:rsidR="00E94E33" w:rsidRPr="003D46D6">
        <w:t xml:space="preserve"> </w:t>
      </w:r>
    </w:p>
    <w:p w:rsidR="00E94E33" w:rsidRPr="003D46D6" w:rsidRDefault="00E94E33" w:rsidP="00E94E33">
      <w:pPr>
        <w:rPr>
          <w:color w:val="000000"/>
        </w:rPr>
      </w:pPr>
      <w:r w:rsidRPr="003D46D6">
        <w:rPr>
          <w:color w:val="000000"/>
        </w:rPr>
        <w:t xml:space="preserve">As expected, coral communities show clear relationships to local environmental conditions, however, these relationships do not easily translate into an assessment of the “health” of these communities as gradients in both environmental condition and community composition may naturally occur. The assessment of coral community condition presented here considers the levels of key community attributes that may each indicate the potential of coral communities to recover from inevitable disturbances. The attributes assessed were: coral cover, macroalgae cover, the rate of coral cover increase, and the density of juvenile hard corals. Thompson </w:t>
      </w:r>
      <w:r w:rsidRPr="003D46D6">
        <w:rPr>
          <w:i/>
          <w:color w:val="000000"/>
        </w:rPr>
        <w:t>et al.</w:t>
      </w:r>
      <w:r w:rsidRPr="003D46D6">
        <w:rPr>
          <w:color w:val="000000"/>
        </w:rPr>
        <w:t xml:space="preserve"> (2010b) presented a baseline assessment of coral community condition based on data collected between 2005 and 2009, which was included in the First Report of the Paddock to Reef Integrated Monitoring, Modelling and Reporting Program </w:t>
      </w:r>
      <w:r w:rsidRPr="002F79BD">
        <w:rPr>
          <w:color w:val="000000"/>
        </w:rPr>
        <w:t>(Anon. 2011).</w:t>
      </w:r>
      <w:r w:rsidRPr="003D46D6">
        <w:rPr>
          <w:color w:val="000000"/>
        </w:rPr>
        <w:t xml:space="preserve"> </w:t>
      </w:r>
    </w:p>
    <w:p w:rsidR="00E94E33" w:rsidRPr="003D46D6" w:rsidRDefault="00E94E33" w:rsidP="00E94E33">
      <w:pPr>
        <w:rPr>
          <w:color w:val="000000"/>
        </w:rPr>
      </w:pPr>
    </w:p>
    <w:p w:rsidR="00E94E33" w:rsidRPr="003D46D6" w:rsidRDefault="00E94E33" w:rsidP="00E94E33">
      <w:pPr>
        <w:rPr>
          <w:color w:val="000000"/>
        </w:rPr>
      </w:pPr>
      <w:r w:rsidRPr="003D46D6">
        <w:rPr>
          <w:color w:val="000000"/>
        </w:rPr>
        <w:t xml:space="preserve">Subsequent to this baseline assessment, the estimation of coral community condition was revised with the view to enhancing the sensitivity of the assessment to change. In short, the period over which the metric based on rates of increase in cover of hard corals was restricted to three years and coral settlement was removed as a metric due to high inter-annual variability the causes of which remain unresolved. The 2010 MMP inshore coral monitoring report used this revised assessment protocol (Thompson </w:t>
      </w:r>
      <w:r w:rsidRPr="003D46D6">
        <w:rPr>
          <w:i/>
          <w:color w:val="000000"/>
        </w:rPr>
        <w:t>et al.</w:t>
      </w:r>
      <w:r w:rsidR="00CF1B07">
        <w:rPr>
          <w:color w:val="000000"/>
        </w:rPr>
        <w:t xml:space="preserve"> 2011). T</w:t>
      </w:r>
      <w:r w:rsidRPr="003D46D6">
        <w:rPr>
          <w:color w:val="000000"/>
        </w:rPr>
        <w:t>he rationale for, and calculation of, the four metrics used to generate the regional condition scores are outlined below.</w:t>
      </w:r>
    </w:p>
    <w:p w:rsidR="00E94E33" w:rsidRPr="003D46D6" w:rsidRDefault="00E94E33" w:rsidP="00E94E33">
      <w:pPr>
        <w:rPr>
          <w:color w:val="000000"/>
        </w:rPr>
      </w:pPr>
    </w:p>
    <w:p w:rsidR="00E94E33" w:rsidRDefault="00E94E33" w:rsidP="00E94E33">
      <w:pPr>
        <w:pStyle w:val="Heading4"/>
      </w:pPr>
      <w:r w:rsidRPr="003D46D6">
        <w:t>Combined cover of hard corals and soft corals</w:t>
      </w:r>
    </w:p>
    <w:p w:rsidR="00E94E33" w:rsidRPr="004D0606" w:rsidRDefault="00E94E33" w:rsidP="00E94E33"/>
    <w:p w:rsidR="00E94E33" w:rsidRPr="003D46D6" w:rsidRDefault="00E94E33" w:rsidP="00E94E33">
      <w:pPr>
        <w:autoSpaceDE w:val="0"/>
        <w:autoSpaceDN w:val="0"/>
        <w:adjustRightInd w:val="0"/>
        <w:rPr>
          <w:color w:val="000000"/>
        </w:rPr>
      </w:pPr>
      <w:r w:rsidRPr="003D46D6">
        <w:rPr>
          <w:color w:val="000000"/>
        </w:rPr>
        <w:t>For coral communities, the underlying assumption for resilience is that recruitment and subsequent growth of colonies is sufficient to compensate for losses resulting from the combination of acute disturbances and chronic environmental limitations.  High abundance, expressed as proportional cover of the substratum, can be interpreted as an indication of resilience as the corals are clearly adapted to the ambient environmental conditions. Also, high cover equates to a large broodstock, a necessary link to recruitment and an indication of the potential for recovery of communities in the local area. The selection of critical values (“decision rules” in Table 4) for cover from which to derive community condition scores (Table 4) were largely subjective, however, approximate the lower, central and upper thirds of cover data observed in 2005 for the monitored communities</w:t>
      </w:r>
      <w:r>
        <w:rPr>
          <w:color w:val="000000"/>
        </w:rPr>
        <w:t>.</w:t>
      </w:r>
      <w:r w:rsidRPr="003D46D6">
        <w:rPr>
          <w:color w:val="000000"/>
        </w:rPr>
        <w:t xml:space="preserve"> Setting reference points at these baseline levels will reveal relative changes in cover through time, and allows comparisons of this indicator at the regional level. </w:t>
      </w:r>
    </w:p>
    <w:p w:rsidR="00E94E33" w:rsidRPr="003D46D6" w:rsidRDefault="00E94E33" w:rsidP="00E94E33">
      <w:pPr>
        <w:autoSpaceDE w:val="0"/>
        <w:autoSpaceDN w:val="0"/>
        <w:adjustRightInd w:val="0"/>
        <w:rPr>
          <w:color w:val="000000"/>
        </w:rPr>
      </w:pPr>
    </w:p>
    <w:p w:rsidR="00E94E33" w:rsidRDefault="00E94E33" w:rsidP="00E94E33">
      <w:pPr>
        <w:pStyle w:val="Heading4"/>
      </w:pPr>
      <w:r w:rsidRPr="003D46D6">
        <w:t>Rate of increase in cover of hard corals</w:t>
      </w:r>
    </w:p>
    <w:p w:rsidR="00E94E33" w:rsidRPr="004D0606" w:rsidRDefault="00E94E33" w:rsidP="00E94E33"/>
    <w:p w:rsidR="00E94E33" w:rsidRPr="0015662F" w:rsidRDefault="00E94E33" w:rsidP="00E94E33">
      <w:pPr>
        <w:autoSpaceDE w:val="0"/>
        <w:autoSpaceDN w:val="0"/>
        <w:adjustRightInd w:val="0"/>
        <w:rPr>
          <w:color w:val="000000"/>
        </w:rPr>
      </w:pPr>
      <w:r w:rsidRPr="003D46D6">
        <w:rPr>
          <w:color w:val="000000"/>
        </w:rPr>
        <w:t xml:space="preserve">While high coral cover can justifiably be considered a positive indicator of community condition, the reverse is not necessarily true of low cover. Low cover may occur following acute disturbance and, hence, may not be a direct reflection of the community’s resilience to underlying environmental conditions. For this reason, in addition to considering the actual level of coral cover (as per above) we also assess the rate at which coral cover increases as a direct measure of recovery potential. The assessment of rates of cover increase is possible as rates of change in coral cover on inshore reefs have been modelled (Thompson and Dolman 2010); allowing estimations of expected increases in cover for communities of varying composition to be compared against observed </w:t>
      </w:r>
      <w:r w:rsidRPr="003D46D6">
        <w:rPr>
          <w:color w:val="000000"/>
        </w:rPr>
        <w:lastRenderedPageBreak/>
        <w:t xml:space="preserve">changes. In brief, the model used observations of annual change in benthic cover derived from 47 near-shore reefs sampled over the period 1987-2007 to parameterise a multi-species form of the Gompertz growth equation (Dennis and Taper 1994; Ives </w:t>
      </w:r>
      <w:r w:rsidRPr="003D46D6">
        <w:rPr>
          <w:i/>
          <w:color w:val="000000"/>
        </w:rPr>
        <w:t>et al.</w:t>
      </w:r>
      <w:r w:rsidRPr="003D46D6">
        <w:rPr>
          <w:color w:val="000000"/>
        </w:rPr>
        <w:t xml:space="preserve"> 2003</w:t>
      </w:r>
      <w:r w:rsidRPr="003D46D6">
        <w:rPr>
          <w:rFonts w:ascii="AdvPTimes" w:hAnsi="AdvPTimes"/>
          <w:color w:val="000000"/>
          <w:sz w:val="20"/>
        </w:rPr>
        <w:t>).</w:t>
      </w:r>
      <w:r w:rsidRPr="003D46D6">
        <w:rPr>
          <w:color w:val="000000"/>
        </w:rPr>
        <w:t xml:space="preserve"> The model returned estimates of growth rates for three coral groups; soft corals, hard corals of the family Acroporidae and hard corals of all other families. Importantly, growth rate estimates for each coral group are dependent on the cover of all coral groups and also the cover of macroalgae which in combination represent potential space competitors. It should be noted that the model projections of future coral cover on GBR inshore reefs indicate a long-term decline (Thompson and Dolman 2010)</w:t>
      </w:r>
      <w:r w:rsidRPr="003A0C2F">
        <w:rPr>
          <w:color w:val="4F81BD"/>
        </w:rPr>
        <w:t xml:space="preserve"> </w:t>
      </w:r>
      <w:r w:rsidRPr="0015662F">
        <w:rPr>
          <w:color w:val="000000"/>
        </w:rPr>
        <w:t xml:space="preserve">if disturbances, especially bleaching events, would occur with the same frequency and severity as in the recent past. For this reason, only increases in cover that exceeded the upper confidence level of those predicted by the model were considered positive, while observations falling within the upper and lower confidence intervals of the change in cover predicted by the model were scored as neutral and those not meeting the lower confidence interval of the predicted change were scored as </w:t>
      </w:r>
      <w:r w:rsidRPr="002E57EE">
        <w:rPr>
          <w:color w:val="000000"/>
        </w:rPr>
        <w:t xml:space="preserve">negative </w:t>
      </w:r>
      <w:r w:rsidR="00C2088A" w:rsidRPr="0015662F">
        <w:rPr>
          <w:color w:val="000000" w:themeColor="text1"/>
        </w:rPr>
        <w:t>(</w:t>
      </w:r>
      <w:r w:rsidR="001D4460">
        <w:rPr>
          <w:color w:val="000000" w:themeColor="text1"/>
        </w:rPr>
        <w:fldChar w:fldCharType="begin"/>
      </w:r>
      <w:r w:rsidR="001D4460">
        <w:rPr>
          <w:color w:val="000000" w:themeColor="text1"/>
        </w:rPr>
        <w:instrText xml:space="preserve"> REF _Ref390528240 \h </w:instrText>
      </w:r>
      <w:r w:rsidR="001D4460">
        <w:rPr>
          <w:color w:val="000000" w:themeColor="text1"/>
        </w:rPr>
      </w:r>
      <w:r w:rsidR="001D4460">
        <w:rPr>
          <w:color w:val="000000" w:themeColor="text1"/>
        </w:rPr>
        <w:fldChar w:fldCharType="separate"/>
      </w:r>
      <w:r w:rsidR="00D523D3">
        <w:t xml:space="preserve">Table A1- </w:t>
      </w:r>
      <w:r w:rsidR="00D523D3">
        <w:rPr>
          <w:noProof/>
        </w:rPr>
        <w:t>5</w:t>
      </w:r>
      <w:r w:rsidR="001D4460">
        <w:rPr>
          <w:color w:val="000000" w:themeColor="text1"/>
        </w:rPr>
        <w:fldChar w:fldCharType="end"/>
      </w:r>
      <w:r w:rsidR="001D4460">
        <w:rPr>
          <w:color w:val="000000" w:themeColor="text1"/>
        </w:rPr>
        <w:t xml:space="preserve">. </w:t>
      </w:r>
      <w:r w:rsidR="00C2088A" w:rsidRPr="0015662F">
        <w:rPr>
          <w:color w:val="000000" w:themeColor="text1"/>
        </w:rPr>
        <w:t>)</w:t>
      </w:r>
      <w:r w:rsidR="001D4460">
        <w:rPr>
          <w:color w:val="000000" w:themeColor="text1"/>
        </w:rPr>
        <w:t xml:space="preserve">. </w:t>
      </w:r>
      <w:r>
        <w:rPr>
          <w:color w:val="000000"/>
        </w:rPr>
        <w:t xml:space="preserve">Initially </w:t>
      </w:r>
      <w:r w:rsidRPr="0015662F">
        <w:rPr>
          <w:color w:val="000000"/>
        </w:rPr>
        <w:t xml:space="preserve">the rate of change was averaged over the years 2005-2009 as a baseline estimate for this metric </w:t>
      </w:r>
      <w:r>
        <w:rPr>
          <w:color w:val="000000"/>
        </w:rPr>
        <w:t>(</w:t>
      </w:r>
      <w:r w:rsidRPr="0015662F">
        <w:rPr>
          <w:color w:val="000000"/>
        </w:rPr>
        <w:t xml:space="preserve">Thompson </w:t>
      </w:r>
      <w:r w:rsidRPr="0015662F">
        <w:rPr>
          <w:i/>
          <w:color w:val="000000"/>
        </w:rPr>
        <w:t>et al</w:t>
      </w:r>
      <w:r>
        <w:rPr>
          <w:color w:val="000000"/>
        </w:rPr>
        <w:t xml:space="preserve">. </w:t>
      </w:r>
      <w:r w:rsidRPr="0015662F">
        <w:rPr>
          <w:color w:val="000000"/>
        </w:rPr>
        <w:t xml:space="preserve">2010b, </w:t>
      </w:r>
      <w:r w:rsidRPr="002F79BD">
        <w:rPr>
          <w:color w:val="000000"/>
        </w:rPr>
        <w:t>Anon. 2011</w:t>
      </w:r>
      <w:r w:rsidRPr="0015662F">
        <w:rPr>
          <w:color w:val="000000"/>
        </w:rPr>
        <w:t>),</w:t>
      </w:r>
      <w:r>
        <w:rPr>
          <w:color w:val="000000"/>
        </w:rPr>
        <w:t xml:space="preserve"> s</w:t>
      </w:r>
      <w:r w:rsidRPr="0015662F">
        <w:rPr>
          <w:color w:val="000000"/>
        </w:rPr>
        <w:t xml:space="preserve">ubsequently, the period over which the rate of change was averaged was reduced to three years of observations including in the most recent. </w:t>
      </w:r>
    </w:p>
    <w:p w:rsidR="00E94E33" w:rsidRPr="0015662F" w:rsidRDefault="00E94E33" w:rsidP="00E94E33">
      <w:pPr>
        <w:rPr>
          <w:color w:val="000000"/>
        </w:rPr>
      </w:pPr>
    </w:p>
    <w:p w:rsidR="00E94E33" w:rsidRDefault="00E94E33" w:rsidP="00E94E33">
      <w:pPr>
        <w:pStyle w:val="Heading4"/>
      </w:pPr>
      <w:r w:rsidRPr="0015662F">
        <w:t>Cover of macroalgae</w:t>
      </w:r>
    </w:p>
    <w:p w:rsidR="00E94E33" w:rsidRPr="004D0606" w:rsidRDefault="00E94E33" w:rsidP="00E94E33"/>
    <w:p w:rsidR="00E94E33" w:rsidRPr="0015662F" w:rsidRDefault="00E94E33" w:rsidP="00E94E33">
      <w:pPr>
        <w:rPr>
          <w:color w:val="000000"/>
        </w:rPr>
      </w:pPr>
      <w:r w:rsidRPr="0015662F">
        <w:rPr>
          <w:color w:val="000000"/>
        </w:rPr>
        <w:t xml:space="preserve">Macroalgal recruitment, growth and biomass are controlled by a number of environmental factors such as the availability of suitable substratum, sufficient nutrients and light, and rates of herbivory (Schaffelke </w:t>
      </w:r>
      <w:r w:rsidRPr="0015662F">
        <w:rPr>
          <w:i/>
          <w:color w:val="000000"/>
        </w:rPr>
        <w:t>et al.</w:t>
      </w:r>
      <w:r w:rsidRPr="0015662F">
        <w:rPr>
          <w:color w:val="000000"/>
        </w:rPr>
        <w:t xml:space="preserve"> 2005). Abundant fleshy macroalgae on coral reefs are considered to be a consequence and, mostly, not a cause of coral mortality (McCook </w:t>
      </w:r>
      <w:r w:rsidRPr="0015662F">
        <w:rPr>
          <w:i/>
          <w:color w:val="000000"/>
        </w:rPr>
        <w:t>et al.</w:t>
      </w:r>
      <w:r w:rsidRPr="0015662F">
        <w:rPr>
          <w:color w:val="000000"/>
        </w:rPr>
        <w:t xml:space="preserve"> 2001</w:t>
      </w:r>
      <w:r w:rsidR="00130106">
        <w:rPr>
          <w:color w:val="000000"/>
        </w:rPr>
        <w:t>a</w:t>
      </w:r>
      <w:r w:rsidRPr="0015662F">
        <w:rPr>
          <w:color w:val="000000"/>
        </w:rPr>
        <w:t xml:space="preserve">, Szmant 2002). However, high macroalgal abundance may suppress reef resilience (e.g., Hughes </w:t>
      </w:r>
      <w:r w:rsidRPr="0015662F">
        <w:rPr>
          <w:i/>
          <w:color w:val="000000"/>
        </w:rPr>
        <w:t>et al.</w:t>
      </w:r>
      <w:r w:rsidRPr="0015662F">
        <w:rPr>
          <w:color w:val="000000"/>
        </w:rPr>
        <w:t xml:space="preserve"> 2007, Foster </w:t>
      </w:r>
      <w:r w:rsidRPr="0015662F">
        <w:rPr>
          <w:i/>
          <w:color w:val="000000"/>
        </w:rPr>
        <w:t>et al.</w:t>
      </w:r>
      <w:r w:rsidRPr="0015662F">
        <w:rPr>
          <w:color w:val="000000"/>
        </w:rPr>
        <w:t xml:space="preserve"> 2008, Cheal </w:t>
      </w:r>
      <w:r w:rsidRPr="0015662F">
        <w:rPr>
          <w:i/>
          <w:color w:val="000000"/>
        </w:rPr>
        <w:t>et al.</w:t>
      </w:r>
      <w:r w:rsidRPr="0015662F">
        <w:rPr>
          <w:color w:val="000000"/>
        </w:rPr>
        <w:t xml:space="preserve"> 2010; but see Bruno </w:t>
      </w:r>
      <w:r w:rsidRPr="0015662F">
        <w:rPr>
          <w:i/>
          <w:color w:val="000000"/>
        </w:rPr>
        <w:t>et al.</w:t>
      </w:r>
      <w:r w:rsidRPr="0015662F">
        <w:rPr>
          <w:color w:val="000000"/>
        </w:rPr>
        <w:t xml:space="preserve"> 2009) by increased competition for space or changing the microenvironment for corals to settle and grow in (e.g. McCook </w:t>
      </w:r>
      <w:r w:rsidRPr="0015662F">
        <w:rPr>
          <w:i/>
          <w:color w:val="000000"/>
        </w:rPr>
        <w:t>et al.</w:t>
      </w:r>
      <w:r w:rsidRPr="0015662F">
        <w:rPr>
          <w:color w:val="000000"/>
        </w:rPr>
        <w:t xml:space="preserve"> 2001</w:t>
      </w:r>
      <w:r w:rsidR="00130106">
        <w:rPr>
          <w:color w:val="000000"/>
        </w:rPr>
        <w:t>a</w:t>
      </w:r>
      <w:r w:rsidRPr="0015662F">
        <w:rPr>
          <w:color w:val="000000"/>
        </w:rPr>
        <w:t xml:space="preserve">, Hauri </w:t>
      </w:r>
      <w:r w:rsidRPr="0015662F">
        <w:rPr>
          <w:i/>
          <w:color w:val="000000"/>
        </w:rPr>
        <w:t>et al.</w:t>
      </w:r>
      <w:r w:rsidRPr="0015662F">
        <w:rPr>
          <w:color w:val="000000"/>
        </w:rPr>
        <w:t xml:space="preserve"> 2010). On the GBR, high macroalgal cover correlates with high concentrations of chlorophyll, a proxy for nutrient availability (De’ath and Fabricius 2010). Once established, macroalgae pre-empt or compete with corals for space that might otherwise be available for coral growth or recruitment (e.g. Box and Mumby 2007, Hughes </w:t>
      </w:r>
      <w:r w:rsidRPr="0015662F">
        <w:rPr>
          <w:i/>
          <w:color w:val="000000"/>
        </w:rPr>
        <w:t>et al.</w:t>
      </w:r>
      <w:r w:rsidRPr="0015662F">
        <w:rPr>
          <w:color w:val="000000"/>
        </w:rPr>
        <w:t xml:space="preserve"> 2007). However, as the interactions between corals and algae are complex, likely species-specific and, mostly, un-quantified (McCook </w:t>
      </w:r>
      <w:r w:rsidRPr="0015662F">
        <w:rPr>
          <w:i/>
          <w:color w:val="000000"/>
        </w:rPr>
        <w:t>et al.</w:t>
      </w:r>
      <w:r w:rsidRPr="0015662F">
        <w:rPr>
          <w:color w:val="000000"/>
        </w:rPr>
        <w:t xml:space="preserve"> 2001</w:t>
      </w:r>
      <w:r w:rsidR="00130106">
        <w:rPr>
          <w:color w:val="000000"/>
        </w:rPr>
        <w:t>a</w:t>
      </w:r>
      <w:r w:rsidRPr="0015662F">
        <w:rPr>
          <w:color w:val="000000"/>
        </w:rPr>
        <w:t>), it is difficult to determine realistic</w:t>
      </w:r>
      <w:r w:rsidRPr="0015662F" w:rsidDel="0063567B">
        <w:rPr>
          <w:color w:val="000000"/>
        </w:rPr>
        <w:t xml:space="preserve"> </w:t>
      </w:r>
      <w:r w:rsidRPr="0015662F">
        <w:rPr>
          <w:color w:val="000000"/>
        </w:rPr>
        <w:t>thresholds of macroalgal cover from which to infer impacts to the</w:t>
      </w:r>
      <w:r w:rsidRPr="003A0C2F">
        <w:rPr>
          <w:color w:val="4F81BD"/>
        </w:rPr>
        <w:t xml:space="preserve"> </w:t>
      </w:r>
      <w:r w:rsidRPr="0015662F">
        <w:rPr>
          <w:color w:val="000000"/>
        </w:rPr>
        <w:t xml:space="preserve">resilience of coral communities. Similar to the assessment of coral cover, we have decided </w:t>
      </w:r>
      <w:r w:rsidRPr="002E57EE">
        <w:rPr>
          <w:color w:val="000000"/>
        </w:rPr>
        <w:t xml:space="preserve">on subjective thresholds based on the distribution of observed macroalgal cover data </w:t>
      </w:r>
      <w:r w:rsidR="00C2088A" w:rsidRPr="0015662F">
        <w:rPr>
          <w:color w:val="000000" w:themeColor="text1"/>
        </w:rPr>
        <w:t>(</w:t>
      </w:r>
      <w:r w:rsidR="001D4460">
        <w:rPr>
          <w:color w:val="000000" w:themeColor="text1"/>
        </w:rPr>
        <w:fldChar w:fldCharType="begin"/>
      </w:r>
      <w:r w:rsidR="001D4460">
        <w:rPr>
          <w:color w:val="000000" w:themeColor="text1"/>
        </w:rPr>
        <w:instrText xml:space="preserve"> REF _Ref390528240 \h </w:instrText>
      </w:r>
      <w:r w:rsidR="001D4460">
        <w:rPr>
          <w:color w:val="000000" w:themeColor="text1"/>
        </w:rPr>
      </w:r>
      <w:r w:rsidR="001D4460">
        <w:rPr>
          <w:color w:val="000000" w:themeColor="text1"/>
        </w:rPr>
        <w:fldChar w:fldCharType="separate"/>
      </w:r>
      <w:r w:rsidR="00D523D3">
        <w:t xml:space="preserve">Table A1- </w:t>
      </w:r>
      <w:r w:rsidR="00D523D3">
        <w:rPr>
          <w:noProof/>
        </w:rPr>
        <w:t>5</w:t>
      </w:r>
      <w:r w:rsidR="001D4460">
        <w:rPr>
          <w:color w:val="000000" w:themeColor="text1"/>
        </w:rPr>
        <w:fldChar w:fldCharType="end"/>
      </w:r>
      <w:r w:rsidR="00C2088A" w:rsidRPr="0015662F">
        <w:rPr>
          <w:color w:val="000000" w:themeColor="text1"/>
        </w:rPr>
        <w:t>)</w:t>
      </w:r>
      <w:r w:rsidRPr="0015662F">
        <w:rPr>
          <w:color w:val="000000"/>
        </w:rPr>
        <w:t xml:space="preserve"> These thresholds clearly identify, and score positively, reefs at which cover of large fleshy algae is low and unlikely to be influencing coral resilience. Conversely, the distinction between moderate and high levels of macroalgal cover score negatively those reefs at which cover of macroalgae is high or has rapidly increased and where</w:t>
      </w:r>
      <w:r>
        <w:rPr>
          <w:color w:val="000000"/>
        </w:rPr>
        <w:t xml:space="preserve"> there is a high likelihood of </w:t>
      </w:r>
      <w:r w:rsidRPr="0015662F">
        <w:rPr>
          <w:color w:val="000000"/>
        </w:rPr>
        <w:t>increased coral-algal competition. For the purpose of this metric macroalgae are considered as those species of the families, Rhodophyta, Phaeophyta and Chlorophyta excluding</w:t>
      </w:r>
      <w:r w:rsidRPr="003A0C2F">
        <w:rPr>
          <w:color w:val="4F81BD"/>
        </w:rPr>
        <w:t xml:space="preserve"> </w:t>
      </w:r>
      <w:r w:rsidRPr="0015662F">
        <w:rPr>
          <w:color w:val="000000"/>
        </w:rPr>
        <w:t>crustose coralline algae and species with a short “hair-like” filamentous growth form, collectively considered as turfs.</w:t>
      </w:r>
    </w:p>
    <w:p w:rsidR="00E94E33" w:rsidRPr="0015662F" w:rsidRDefault="00E94E33" w:rsidP="00E94E33">
      <w:pPr>
        <w:rPr>
          <w:color w:val="000000"/>
        </w:rPr>
      </w:pPr>
    </w:p>
    <w:p w:rsidR="00E94E33" w:rsidRDefault="00E94E33" w:rsidP="00E94E33">
      <w:pPr>
        <w:pStyle w:val="Heading4"/>
      </w:pPr>
      <w:r w:rsidRPr="0015662F">
        <w:t>Density of juvenile hard corals</w:t>
      </w:r>
    </w:p>
    <w:p w:rsidR="00E94E33" w:rsidRPr="004D0606" w:rsidRDefault="00E94E33" w:rsidP="00E94E33"/>
    <w:p w:rsidR="001D4460" w:rsidRDefault="00E94E33" w:rsidP="00E94E33">
      <w:pPr>
        <w:rPr>
          <w:color w:val="000000" w:themeColor="text1"/>
        </w:rPr>
      </w:pPr>
      <w:r w:rsidRPr="0015662F">
        <w:rPr>
          <w:color w:val="000000" w:themeColor="text1"/>
        </w:rPr>
        <w:t>Recruitment is an important process for the resilience of coral communities. The abundance of juvenile corals provides an indication of the scope for recovery of populations following disturbance or of those exposed to chronic environmental pressures. Juvenile colonies have been shown to be disproportionately susceptible to the effects of poor water quality (Fabricius 2005), which makes them an important indicator to monitor.  However, as the quantification of the density of juvenile corals is a relatively new addition to monitoring studies on the GBR there is little quantitative information about adequate densities of juveniles to ensure the resilience of coral communities. At present, we can only assess juvenile densities in relative terms among reefs</w:t>
      </w:r>
      <w:r>
        <w:rPr>
          <w:color w:val="000000" w:themeColor="text1"/>
        </w:rPr>
        <w:t xml:space="preserve"> or over time</w:t>
      </w:r>
      <w:r w:rsidRPr="0015662F">
        <w:rPr>
          <w:color w:val="000000" w:themeColor="text1"/>
        </w:rPr>
        <w:t>.</w:t>
      </w:r>
      <w:r w:rsidRPr="003A0C2F">
        <w:rPr>
          <w:color w:val="4F81BD"/>
        </w:rPr>
        <w:t xml:space="preserve"> </w:t>
      </w:r>
      <w:r w:rsidRPr="0015662F">
        <w:rPr>
          <w:color w:val="000000" w:themeColor="text1"/>
        </w:rPr>
        <w:t xml:space="preserve">The number of juvenile colonies observed along fixed area transects may also be biased due to the different proportions of substratum available for coral recruitment. For example, live coral cover </w:t>
      </w:r>
      <w:r w:rsidRPr="0015662F">
        <w:rPr>
          <w:color w:val="000000" w:themeColor="text1"/>
        </w:rPr>
        <w:lastRenderedPageBreak/>
        <w:t xml:space="preserve">effectively reduces the space available for settlement, as do sandy or silty substrata onto which corals are unlikely to settle. To create a comparative estimate of juvenile colonies between reefs, the numbers of recruits per square metre were converted to standardised recruit densities per square metre of ‘available substratum’ by considering only the proportion of the substratum that was occupied by turf algae, and hence potentially available to coral recruitment. </w:t>
      </w:r>
      <w:r>
        <w:rPr>
          <w:color w:val="000000" w:themeColor="text1"/>
        </w:rPr>
        <w:t xml:space="preserve">Based </w:t>
      </w:r>
      <w:r w:rsidRPr="008856BE">
        <w:rPr>
          <w:color w:val="000000" w:themeColor="text1"/>
        </w:rPr>
        <w:t>on current knowledge, there is no adequate description of what density of juveniles would represent a resilient coral community. In the interim, we have opted to set the densities observed over all reefs during the first five years of survey as a baseline against which future change can be assessed</w:t>
      </w:r>
      <w:r w:rsidRPr="0015662F">
        <w:rPr>
          <w:color w:val="000000" w:themeColor="text1"/>
        </w:rPr>
        <w:t xml:space="preserve"> </w:t>
      </w:r>
      <w:r w:rsidR="00C2088A" w:rsidRPr="0015662F">
        <w:rPr>
          <w:color w:val="000000" w:themeColor="text1"/>
        </w:rPr>
        <w:t>(</w:t>
      </w:r>
      <w:r w:rsidR="001D4460">
        <w:rPr>
          <w:color w:val="000000" w:themeColor="text1"/>
        </w:rPr>
        <w:fldChar w:fldCharType="begin"/>
      </w:r>
      <w:r w:rsidR="001D4460">
        <w:rPr>
          <w:color w:val="000000" w:themeColor="text1"/>
        </w:rPr>
        <w:instrText xml:space="preserve"> REF _Ref390528240 \h </w:instrText>
      </w:r>
      <w:r w:rsidR="001D4460">
        <w:rPr>
          <w:color w:val="000000" w:themeColor="text1"/>
        </w:rPr>
      </w:r>
      <w:r w:rsidR="001D4460">
        <w:rPr>
          <w:color w:val="000000" w:themeColor="text1"/>
        </w:rPr>
        <w:fldChar w:fldCharType="separate"/>
      </w:r>
      <w:r w:rsidR="00D523D3">
        <w:t xml:space="preserve">Table A1- </w:t>
      </w:r>
      <w:r w:rsidR="00D523D3">
        <w:rPr>
          <w:noProof/>
        </w:rPr>
        <w:t>5</w:t>
      </w:r>
      <w:r w:rsidR="001D4460">
        <w:rPr>
          <w:color w:val="000000" w:themeColor="text1"/>
        </w:rPr>
        <w:fldChar w:fldCharType="end"/>
      </w:r>
      <w:r w:rsidR="00C2088A" w:rsidRPr="0015662F">
        <w:rPr>
          <w:color w:val="000000" w:themeColor="text1"/>
        </w:rPr>
        <w:t>)</w:t>
      </w:r>
      <w:r w:rsidR="001D4460">
        <w:rPr>
          <w:color w:val="000000" w:themeColor="text1"/>
        </w:rPr>
        <w:t>.</w:t>
      </w:r>
    </w:p>
    <w:p w:rsidR="00E94E33" w:rsidRPr="0015662F" w:rsidRDefault="00E94E33" w:rsidP="00E94E33">
      <w:pPr>
        <w:rPr>
          <w:color w:val="000000" w:themeColor="text1"/>
        </w:rPr>
      </w:pPr>
    </w:p>
    <w:p w:rsidR="00E94E33" w:rsidRDefault="00E94E33" w:rsidP="00E94E33">
      <w:pPr>
        <w:pStyle w:val="Heading7"/>
        <w:rPr>
          <w:rFonts w:eastAsiaTheme="majorEastAsia"/>
        </w:rPr>
      </w:pPr>
      <w:bookmarkStart w:id="201" w:name="_Ref390528240"/>
      <w:bookmarkStart w:id="202" w:name="_Toc342307553"/>
      <w:bookmarkStart w:id="203" w:name="_Toc342644668"/>
      <w:bookmarkStart w:id="204" w:name="_Toc311284539"/>
      <w:bookmarkStart w:id="205" w:name="_Toc311370738"/>
      <w:bookmarkStart w:id="206" w:name="_Toc373758225"/>
      <w:bookmarkStart w:id="207" w:name="_Toc374701441"/>
      <w:bookmarkStart w:id="208" w:name="_Toc392929552"/>
      <w:r>
        <w:t xml:space="preserve">Table A1- </w:t>
      </w:r>
      <w:r>
        <w:fldChar w:fldCharType="begin"/>
      </w:r>
      <w:r>
        <w:instrText xml:space="preserve"> SEQ Table_A1- \* ARABIC </w:instrText>
      </w:r>
      <w:r>
        <w:fldChar w:fldCharType="separate"/>
      </w:r>
      <w:r w:rsidR="00D523D3">
        <w:rPr>
          <w:noProof/>
        </w:rPr>
        <w:t>5</w:t>
      </w:r>
      <w:r>
        <w:fldChar w:fldCharType="end"/>
      </w:r>
      <w:bookmarkEnd w:id="201"/>
      <w:r>
        <w:tab/>
      </w:r>
      <w:r w:rsidRPr="002E57EE">
        <w:rPr>
          <w:rFonts w:eastAsiaTheme="majorEastAsia"/>
        </w:rPr>
        <w:t>Threshold values for the assessment of coral reef condition and resilience</w:t>
      </w:r>
      <w:bookmarkEnd w:id="202"/>
      <w:bookmarkEnd w:id="203"/>
      <w:bookmarkEnd w:id="204"/>
      <w:bookmarkEnd w:id="205"/>
      <w:bookmarkEnd w:id="206"/>
      <w:bookmarkEnd w:id="207"/>
      <w:bookmarkEnd w:id="208"/>
    </w:p>
    <w:p w:rsidR="00E94E33" w:rsidRPr="00635211" w:rsidRDefault="00E94E33" w:rsidP="00E94E33">
      <w:pPr>
        <w:rPr>
          <w:rFonts w:eastAsia="SimSu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Caption w:val="Table A1-5:  Threshold values for the assessment of coral reef condition and resilience."/>
        <w:tblDescription w:val="Table A1-5:  Threshold values for the assessment of coral reef condition and resilience. *Settlement of coral spat is not considered in regional assessments."/>
      </w:tblPr>
      <w:tblGrid>
        <w:gridCol w:w="2226"/>
        <w:gridCol w:w="1903"/>
        <w:gridCol w:w="5113"/>
      </w:tblGrid>
      <w:tr w:rsidR="00E94E33" w:rsidRPr="0015662F" w:rsidTr="00B7431E">
        <w:tc>
          <w:tcPr>
            <w:tcW w:w="2226" w:type="dxa"/>
            <w:shd w:val="clear" w:color="auto" w:fill="E6E6E6"/>
          </w:tcPr>
          <w:p w:rsidR="00E94E33" w:rsidRPr="0015662F" w:rsidRDefault="00E94E33" w:rsidP="00B7431E">
            <w:pPr>
              <w:tabs>
                <w:tab w:val="left" w:pos="1152"/>
                <w:tab w:val="right" w:leader="dot" w:pos="8640"/>
              </w:tabs>
              <w:ind w:right="188"/>
              <w:rPr>
                <w:rFonts w:ascii="Arial Narrow" w:hAnsi="Arial Narrow"/>
                <w:b/>
                <w:color w:val="000000" w:themeColor="text1"/>
                <w:sz w:val="20"/>
              </w:rPr>
            </w:pPr>
            <w:r w:rsidRPr="0015662F">
              <w:rPr>
                <w:rFonts w:ascii="Arial Narrow" w:hAnsi="Arial Narrow"/>
                <w:b/>
                <w:color w:val="000000" w:themeColor="text1"/>
                <w:sz w:val="20"/>
              </w:rPr>
              <w:t>Community attribute</w:t>
            </w:r>
          </w:p>
        </w:tc>
        <w:tc>
          <w:tcPr>
            <w:tcW w:w="1903" w:type="dxa"/>
            <w:shd w:val="clear" w:color="auto" w:fill="E6E6E6"/>
          </w:tcPr>
          <w:p w:rsidR="00E94E33" w:rsidRPr="0015662F" w:rsidRDefault="00E94E33" w:rsidP="00B7431E">
            <w:pPr>
              <w:tabs>
                <w:tab w:val="left" w:pos="1780"/>
                <w:tab w:val="right" w:leader="dot" w:pos="8640"/>
              </w:tabs>
              <w:ind w:right="720"/>
              <w:rPr>
                <w:rFonts w:ascii="Arial Narrow" w:hAnsi="Arial Narrow"/>
                <w:b/>
                <w:color w:val="000000" w:themeColor="text1"/>
                <w:sz w:val="20"/>
              </w:rPr>
            </w:pPr>
            <w:r w:rsidRPr="0015662F">
              <w:rPr>
                <w:rFonts w:ascii="Arial Narrow" w:hAnsi="Arial Narrow"/>
                <w:b/>
                <w:color w:val="000000" w:themeColor="text1"/>
                <w:sz w:val="20"/>
              </w:rPr>
              <w:t>Assessment category</w:t>
            </w:r>
          </w:p>
        </w:tc>
        <w:tc>
          <w:tcPr>
            <w:tcW w:w="5113" w:type="dxa"/>
            <w:shd w:val="clear" w:color="auto" w:fill="E6E6E6"/>
          </w:tcPr>
          <w:p w:rsidR="00E94E33" w:rsidRPr="0015662F" w:rsidRDefault="00E94E33" w:rsidP="00B7431E">
            <w:pPr>
              <w:tabs>
                <w:tab w:val="left" w:pos="1152"/>
                <w:tab w:val="right" w:leader="dot" w:pos="8640"/>
              </w:tabs>
              <w:ind w:right="281"/>
              <w:rPr>
                <w:rFonts w:ascii="Arial Narrow" w:hAnsi="Arial Narrow"/>
                <w:b/>
                <w:color w:val="000000" w:themeColor="text1"/>
                <w:sz w:val="20"/>
              </w:rPr>
            </w:pPr>
            <w:r w:rsidRPr="0015662F">
              <w:rPr>
                <w:rFonts w:ascii="Arial Narrow" w:hAnsi="Arial Narrow"/>
                <w:b/>
                <w:color w:val="000000" w:themeColor="text1"/>
                <w:sz w:val="20"/>
              </w:rPr>
              <w:t>Decision rule</w:t>
            </w:r>
          </w:p>
        </w:tc>
      </w:tr>
      <w:tr w:rsidR="00E94E33" w:rsidRPr="0015662F" w:rsidTr="00B7431E">
        <w:tc>
          <w:tcPr>
            <w:tcW w:w="2226" w:type="dxa"/>
            <w:vMerge w:val="restart"/>
            <w:vAlign w:val="center"/>
          </w:tcPr>
          <w:p w:rsidR="00E94E33" w:rsidRPr="0015662F" w:rsidRDefault="00E94E33" w:rsidP="00B7431E">
            <w:pPr>
              <w:tabs>
                <w:tab w:val="left" w:pos="1152"/>
                <w:tab w:val="right" w:leader="dot" w:pos="8640"/>
              </w:tabs>
              <w:ind w:right="188"/>
              <w:rPr>
                <w:rFonts w:ascii="Arial Narrow" w:hAnsi="Arial Narrow"/>
                <w:color w:val="000000" w:themeColor="text1"/>
                <w:sz w:val="20"/>
              </w:rPr>
            </w:pPr>
            <w:r w:rsidRPr="0015662F">
              <w:rPr>
                <w:rFonts w:ascii="Arial Narrow" w:hAnsi="Arial Narrow"/>
                <w:color w:val="000000" w:themeColor="text1"/>
                <w:sz w:val="20"/>
              </w:rPr>
              <w:t>Combined hard and soft coral cover</w:t>
            </w:r>
          </w:p>
        </w:tc>
        <w:tc>
          <w:tcPr>
            <w:tcW w:w="1903" w:type="dxa"/>
            <w:vAlign w:val="center"/>
          </w:tcPr>
          <w:p w:rsidR="00E94E33" w:rsidRPr="0015662F" w:rsidRDefault="00E94E33" w:rsidP="00B7431E">
            <w:pPr>
              <w:tabs>
                <w:tab w:val="left" w:pos="1780"/>
                <w:tab w:val="right" w:leader="dot" w:pos="8640"/>
              </w:tabs>
              <w:ind w:right="720"/>
              <w:rPr>
                <w:rFonts w:ascii="Arial Narrow" w:hAnsi="Arial Narrow"/>
                <w:color w:val="000000" w:themeColor="text1"/>
                <w:sz w:val="20"/>
              </w:rPr>
            </w:pPr>
            <w:r w:rsidRPr="0015662F">
              <w:rPr>
                <w:rFonts w:ascii="Arial Narrow" w:hAnsi="Arial Narrow"/>
                <w:color w:val="000000" w:themeColor="text1"/>
                <w:sz w:val="20"/>
              </w:rPr>
              <w:t>+</w:t>
            </w:r>
          </w:p>
        </w:tc>
        <w:tc>
          <w:tcPr>
            <w:tcW w:w="5113" w:type="dxa"/>
            <w:vAlign w:val="center"/>
          </w:tcPr>
          <w:p w:rsidR="00E94E33" w:rsidRPr="0015662F" w:rsidRDefault="00E94E33" w:rsidP="00B7431E">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&gt; 50%</w:t>
            </w:r>
          </w:p>
        </w:tc>
      </w:tr>
      <w:tr w:rsidR="00E94E33" w:rsidRPr="0015662F" w:rsidTr="00B7431E">
        <w:tc>
          <w:tcPr>
            <w:tcW w:w="2226" w:type="dxa"/>
            <w:vMerge/>
            <w:vAlign w:val="center"/>
          </w:tcPr>
          <w:p w:rsidR="00E94E33" w:rsidRPr="0015662F" w:rsidRDefault="00E94E33" w:rsidP="00B7431E">
            <w:pPr>
              <w:tabs>
                <w:tab w:val="left" w:pos="1152"/>
                <w:tab w:val="right" w:leader="dot" w:pos="8640"/>
              </w:tabs>
              <w:ind w:right="188"/>
              <w:rPr>
                <w:rFonts w:ascii="Arial Narrow" w:hAnsi="Arial Narrow"/>
                <w:color w:val="000000" w:themeColor="text1"/>
                <w:sz w:val="20"/>
              </w:rPr>
            </w:pPr>
          </w:p>
        </w:tc>
        <w:tc>
          <w:tcPr>
            <w:tcW w:w="1903" w:type="dxa"/>
            <w:vAlign w:val="center"/>
          </w:tcPr>
          <w:p w:rsidR="00E94E33" w:rsidRPr="0015662F" w:rsidRDefault="00E94E33" w:rsidP="00B7431E">
            <w:pPr>
              <w:tabs>
                <w:tab w:val="left" w:pos="1780"/>
                <w:tab w:val="right" w:leader="dot" w:pos="8640"/>
              </w:tabs>
              <w:ind w:right="720"/>
              <w:rPr>
                <w:rFonts w:ascii="Arial Narrow" w:hAnsi="Arial Narrow"/>
                <w:color w:val="000000" w:themeColor="text1"/>
                <w:sz w:val="20"/>
              </w:rPr>
            </w:pPr>
            <w:r w:rsidRPr="0015662F">
              <w:rPr>
                <w:rFonts w:ascii="Arial Narrow" w:hAnsi="Arial Narrow"/>
                <w:color w:val="000000" w:themeColor="text1"/>
                <w:sz w:val="20"/>
              </w:rPr>
              <w:t>neutral</w:t>
            </w:r>
          </w:p>
        </w:tc>
        <w:tc>
          <w:tcPr>
            <w:tcW w:w="5113" w:type="dxa"/>
            <w:vAlign w:val="center"/>
          </w:tcPr>
          <w:p w:rsidR="00E94E33" w:rsidRPr="0015662F" w:rsidRDefault="00E94E33" w:rsidP="00B7431E">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between 25% and 50%</w:t>
            </w:r>
          </w:p>
        </w:tc>
      </w:tr>
      <w:tr w:rsidR="00E94E33" w:rsidRPr="0015662F" w:rsidTr="00B7431E">
        <w:tc>
          <w:tcPr>
            <w:tcW w:w="2226" w:type="dxa"/>
            <w:vMerge/>
            <w:vAlign w:val="center"/>
          </w:tcPr>
          <w:p w:rsidR="00E94E33" w:rsidRPr="0015662F" w:rsidRDefault="00E94E33" w:rsidP="00B7431E">
            <w:pPr>
              <w:tabs>
                <w:tab w:val="left" w:pos="1152"/>
                <w:tab w:val="right" w:leader="dot" w:pos="8640"/>
              </w:tabs>
              <w:ind w:right="188"/>
              <w:rPr>
                <w:rFonts w:ascii="Arial Narrow" w:hAnsi="Arial Narrow"/>
                <w:color w:val="000000" w:themeColor="text1"/>
                <w:sz w:val="20"/>
              </w:rPr>
            </w:pPr>
          </w:p>
        </w:tc>
        <w:tc>
          <w:tcPr>
            <w:tcW w:w="1903" w:type="dxa"/>
            <w:vAlign w:val="center"/>
          </w:tcPr>
          <w:p w:rsidR="00E94E33" w:rsidRPr="0015662F" w:rsidRDefault="00E94E33" w:rsidP="00B7431E">
            <w:pPr>
              <w:tabs>
                <w:tab w:val="left" w:pos="1780"/>
                <w:tab w:val="right" w:leader="dot" w:pos="8640"/>
              </w:tabs>
              <w:ind w:right="720"/>
              <w:rPr>
                <w:rFonts w:ascii="Arial Narrow" w:hAnsi="Arial Narrow"/>
                <w:color w:val="000000" w:themeColor="text1"/>
                <w:sz w:val="20"/>
              </w:rPr>
            </w:pPr>
            <w:r w:rsidRPr="0015662F">
              <w:rPr>
                <w:rFonts w:ascii="Arial Narrow" w:hAnsi="Arial Narrow"/>
                <w:color w:val="000000" w:themeColor="text1"/>
                <w:sz w:val="20"/>
              </w:rPr>
              <w:t>-</w:t>
            </w:r>
          </w:p>
        </w:tc>
        <w:tc>
          <w:tcPr>
            <w:tcW w:w="5113" w:type="dxa"/>
            <w:vAlign w:val="center"/>
          </w:tcPr>
          <w:p w:rsidR="00E94E33" w:rsidRPr="0015662F" w:rsidRDefault="00E94E33" w:rsidP="00B7431E">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&lt; 25%</w:t>
            </w:r>
          </w:p>
        </w:tc>
      </w:tr>
      <w:tr w:rsidR="00E94E33" w:rsidRPr="0015662F" w:rsidTr="00B7431E">
        <w:tc>
          <w:tcPr>
            <w:tcW w:w="2226" w:type="dxa"/>
            <w:vMerge w:val="restart"/>
            <w:vAlign w:val="center"/>
          </w:tcPr>
          <w:p w:rsidR="00E94E33" w:rsidRPr="0015662F" w:rsidRDefault="00E94E33" w:rsidP="00B7431E">
            <w:pPr>
              <w:tabs>
                <w:tab w:val="left" w:pos="1152"/>
                <w:tab w:val="right" w:leader="dot" w:pos="8640"/>
              </w:tabs>
              <w:ind w:right="188"/>
              <w:rPr>
                <w:rFonts w:ascii="Arial Narrow" w:hAnsi="Arial Narrow"/>
                <w:color w:val="000000" w:themeColor="text1"/>
                <w:sz w:val="20"/>
              </w:rPr>
            </w:pPr>
            <w:r w:rsidRPr="0015662F">
              <w:rPr>
                <w:rFonts w:ascii="Arial Narrow" w:hAnsi="Arial Narrow"/>
                <w:color w:val="000000" w:themeColor="text1"/>
                <w:sz w:val="20"/>
              </w:rPr>
              <w:t>Rate of increase in hard coral cover (preceding 3 years)</w:t>
            </w:r>
          </w:p>
        </w:tc>
        <w:tc>
          <w:tcPr>
            <w:tcW w:w="1903" w:type="dxa"/>
            <w:vAlign w:val="center"/>
          </w:tcPr>
          <w:p w:rsidR="00E94E33" w:rsidRPr="0015662F" w:rsidRDefault="00E94E33" w:rsidP="00B7431E">
            <w:pPr>
              <w:tabs>
                <w:tab w:val="left" w:pos="1780"/>
                <w:tab w:val="right" w:leader="dot" w:pos="8640"/>
              </w:tabs>
              <w:ind w:right="720"/>
              <w:rPr>
                <w:rFonts w:ascii="Arial Narrow" w:hAnsi="Arial Narrow"/>
                <w:color w:val="000000" w:themeColor="text1"/>
                <w:sz w:val="20"/>
              </w:rPr>
            </w:pPr>
            <w:r w:rsidRPr="0015662F">
              <w:rPr>
                <w:rFonts w:ascii="Arial Narrow" w:hAnsi="Arial Narrow"/>
                <w:color w:val="000000" w:themeColor="text1"/>
                <w:sz w:val="20"/>
              </w:rPr>
              <w:t>+</w:t>
            </w:r>
          </w:p>
        </w:tc>
        <w:tc>
          <w:tcPr>
            <w:tcW w:w="5113" w:type="dxa"/>
            <w:vAlign w:val="center"/>
          </w:tcPr>
          <w:p w:rsidR="00E94E33" w:rsidRPr="0015662F" w:rsidRDefault="00E94E33" w:rsidP="00B7431E">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above upper confidence interval of model-predicted change</w:t>
            </w:r>
          </w:p>
        </w:tc>
      </w:tr>
      <w:tr w:rsidR="00E94E33" w:rsidRPr="0015662F" w:rsidTr="00B7431E">
        <w:tc>
          <w:tcPr>
            <w:tcW w:w="2226" w:type="dxa"/>
            <w:vMerge/>
            <w:vAlign w:val="center"/>
          </w:tcPr>
          <w:p w:rsidR="00E94E33" w:rsidRPr="0015662F" w:rsidRDefault="00E94E33" w:rsidP="00B7431E">
            <w:pPr>
              <w:tabs>
                <w:tab w:val="left" w:pos="1152"/>
                <w:tab w:val="right" w:leader="dot" w:pos="8640"/>
              </w:tabs>
              <w:ind w:right="188"/>
              <w:rPr>
                <w:rFonts w:ascii="Arial Narrow" w:hAnsi="Arial Narrow"/>
                <w:color w:val="000000" w:themeColor="text1"/>
                <w:sz w:val="20"/>
              </w:rPr>
            </w:pPr>
          </w:p>
        </w:tc>
        <w:tc>
          <w:tcPr>
            <w:tcW w:w="1903" w:type="dxa"/>
            <w:vAlign w:val="center"/>
          </w:tcPr>
          <w:p w:rsidR="00E94E33" w:rsidRPr="0015662F" w:rsidRDefault="00E94E33" w:rsidP="00B7431E">
            <w:pPr>
              <w:tabs>
                <w:tab w:val="left" w:pos="1780"/>
                <w:tab w:val="right" w:leader="dot" w:pos="8640"/>
              </w:tabs>
              <w:ind w:right="720"/>
              <w:rPr>
                <w:rFonts w:ascii="Arial Narrow" w:hAnsi="Arial Narrow"/>
                <w:color w:val="000000" w:themeColor="text1"/>
                <w:sz w:val="20"/>
              </w:rPr>
            </w:pPr>
            <w:r w:rsidRPr="0015662F">
              <w:rPr>
                <w:rFonts w:ascii="Arial Narrow" w:hAnsi="Arial Narrow"/>
                <w:color w:val="000000" w:themeColor="text1"/>
                <w:sz w:val="20"/>
              </w:rPr>
              <w:t>neutral</w:t>
            </w:r>
          </w:p>
        </w:tc>
        <w:tc>
          <w:tcPr>
            <w:tcW w:w="5113" w:type="dxa"/>
            <w:vAlign w:val="center"/>
          </w:tcPr>
          <w:p w:rsidR="00E94E33" w:rsidRPr="0015662F" w:rsidRDefault="00E94E33" w:rsidP="00B7431E">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within confidence intervals of model-predicted change</w:t>
            </w:r>
          </w:p>
        </w:tc>
      </w:tr>
      <w:tr w:rsidR="00E94E33" w:rsidRPr="0015662F" w:rsidTr="00B7431E">
        <w:tc>
          <w:tcPr>
            <w:tcW w:w="2226" w:type="dxa"/>
            <w:vMerge/>
            <w:vAlign w:val="center"/>
          </w:tcPr>
          <w:p w:rsidR="00E94E33" w:rsidRPr="0015662F" w:rsidRDefault="00E94E33" w:rsidP="00B7431E">
            <w:pPr>
              <w:tabs>
                <w:tab w:val="left" w:pos="1152"/>
                <w:tab w:val="right" w:leader="dot" w:pos="8640"/>
              </w:tabs>
              <w:ind w:right="188"/>
              <w:rPr>
                <w:rFonts w:ascii="Arial Narrow" w:hAnsi="Arial Narrow"/>
                <w:color w:val="000000" w:themeColor="text1"/>
                <w:sz w:val="20"/>
              </w:rPr>
            </w:pPr>
          </w:p>
        </w:tc>
        <w:tc>
          <w:tcPr>
            <w:tcW w:w="1903" w:type="dxa"/>
            <w:vAlign w:val="center"/>
          </w:tcPr>
          <w:p w:rsidR="00E94E33" w:rsidRPr="0015662F" w:rsidRDefault="00E94E33" w:rsidP="00B7431E">
            <w:pPr>
              <w:tabs>
                <w:tab w:val="left" w:pos="1780"/>
                <w:tab w:val="right" w:leader="dot" w:pos="8640"/>
              </w:tabs>
              <w:ind w:right="720"/>
              <w:rPr>
                <w:rFonts w:ascii="Arial Narrow" w:hAnsi="Arial Narrow"/>
                <w:color w:val="000000" w:themeColor="text1"/>
                <w:sz w:val="20"/>
              </w:rPr>
            </w:pPr>
            <w:r w:rsidRPr="0015662F">
              <w:rPr>
                <w:rFonts w:ascii="Arial Narrow" w:hAnsi="Arial Narrow"/>
                <w:color w:val="000000" w:themeColor="text1"/>
                <w:sz w:val="20"/>
              </w:rPr>
              <w:t>-</w:t>
            </w:r>
          </w:p>
        </w:tc>
        <w:tc>
          <w:tcPr>
            <w:tcW w:w="5113" w:type="dxa"/>
            <w:vAlign w:val="center"/>
          </w:tcPr>
          <w:p w:rsidR="00E94E33" w:rsidRPr="0015662F" w:rsidRDefault="00E94E33" w:rsidP="00B7431E">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below lower confidence interval of model-predicted change</w:t>
            </w:r>
          </w:p>
        </w:tc>
      </w:tr>
      <w:tr w:rsidR="00E94E33" w:rsidRPr="0015662F" w:rsidTr="00B7431E">
        <w:tc>
          <w:tcPr>
            <w:tcW w:w="2226" w:type="dxa"/>
            <w:vMerge w:val="restart"/>
            <w:vAlign w:val="center"/>
          </w:tcPr>
          <w:p w:rsidR="00E94E33" w:rsidRPr="0015662F" w:rsidRDefault="00E94E33" w:rsidP="00B7431E">
            <w:pPr>
              <w:tabs>
                <w:tab w:val="left" w:pos="1152"/>
                <w:tab w:val="right" w:leader="dot" w:pos="8640"/>
              </w:tabs>
              <w:ind w:right="188"/>
              <w:rPr>
                <w:rFonts w:ascii="Arial Narrow" w:hAnsi="Arial Narrow"/>
                <w:color w:val="000000" w:themeColor="text1"/>
                <w:sz w:val="20"/>
              </w:rPr>
            </w:pPr>
            <w:r w:rsidRPr="0015662F">
              <w:rPr>
                <w:rFonts w:ascii="Arial Narrow" w:hAnsi="Arial Narrow"/>
                <w:color w:val="000000" w:themeColor="text1"/>
                <w:sz w:val="20"/>
              </w:rPr>
              <w:t>Macroalgae cover</w:t>
            </w:r>
          </w:p>
        </w:tc>
        <w:tc>
          <w:tcPr>
            <w:tcW w:w="1903" w:type="dxa"/>
            <w:vAlign w:val="center"/>
          </w:tcPr>
          <w:p w:rsidR="00E94E33" w:rsidRPr="0015662F" w:rsidRDefault="00E94E33" w:rsidP="00B7431E">
            <w:pPr>
              <w:tabs>
                <w:tab w:val="left" w:pos="1780"/>
                <w:tab w:val="right" w:leader="dot" w:pos="8640"/>
              </w:tabs>
              <w:ind w:right="720"/>
              <w:rPr>
                <w:rFonts w:ascii="Arial Narrow" w:hAnsi="Arial Narrow"/>
                <w:color w:val="000000" w:themeColor="text1"/>
                <w:sz w:val="20"/>
              </w:rPr>
            </w:pPr>
            <w:r w:rsidRPr="0015662F">
              <w:rPr>
                <w:rFonts w:ascii="Arial Narrow" w:hAnsi="Arial Narrow"/>
                <w:color w:val="000000" w:themeColor="text1"/>
                <w:sz w:val="20"/>
              </w:rPr>
              <w:t>+</w:t>
            </w:r>
          </w:p>
        </w:tc>
        <w:tc>
          <w:tcPr>
            <w:tcW w:w="5113" w:type="dxa"/>
            <w:vAlign w:val="center"/>
          </w:tcPr>
          <w:p w:rsidR="00E94E33" w:rsidRPr="0015662F" w:rsidRDefault="00E94E33" w:rsidP="00C2088A">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&lt; 5%</w:t>
            </w:r>
          </w:p>
        </w:tc>
      </w:tr>
      <w:tr w:rsidR="00E94E33" w:rsidRPr="0015662F" w:rsidTr="00B7431E">
        <w:tc>
          <w:tcPr>
            <w:tcW w:w="2226" w:type="dxa"/>
            <w:vMerge/>
            <w:vAlign w:val="center"/>
          </w:tcPr>
          <w:p w:rsidR="00E94E33" w:rsidRPr="0015662F" w:rsidRDefault="00E94E33" w:rsidP="00B7431E">
            <w:pPr>
              <w:tabs>
                <w:tab w:val="left" w:pos="1152"/>
                <w:tab w:val="right" w:leader="dot" w:pos="8640"/>
              </w:tabs>
              <w:ind w:right="188"/>
              <w:rPr>
                <w:rFonts w:ascii="Arial Narrow" w:hAnsi="Arial Narrow"/>
                <w:color w:val="000000" w:themeColor="text1"/>
                <w:sz w:val="20"/>
              </w:rPr>
            </w:pPr>
          </w:p>
        </w:tc>
        <w:tc>
          <w:tcPr>
            <w:tcW w:w="1903" w:type="dxa"/>
            <w:vAlign w:val="center"/>
          </w:tcPr>
          <w:p w:rsidR="00E94E33" w:rsidRPr="0015662F" w:rsidRDefault="00E94E33" w:rsidP="00B7431E">
            <w:pPr>
              <w:tabs>
                <w:tab w:val="left" w:pos="1780"/>
                <w:tab w:val="right" w:leader="dot" w:pos="8640"/>
              </w:tabs>
              <w:ind w:right="720"/>
              <w:rPr>
                <w:rFonts w:ascii="Arial Narrow" w:hAnsi="Arial Narrow"/>
                <w:color w:val="000000" w:themeColor="text1"/>
                <w:sz w:val="20"/>
              </w:rPr>
            </w:pPr>
            <w:r w:rsidRPr="0015662F">
              <w:rPr>
                <w:rFonts w:ascii="Arial Narrow" w:hAnsi="Arial Narrow"/>
                <w:color w:val="000000" w:themeColor="text1"/>
                <w:sz w:val="20"/>
              </w:rPr>
              <w:t>neutral</w:t>
            </w:r>
          </w:p>
        </w:tc>
        <w:tc>
          <w:tcPr>
            <w:tcW w:w="5113" w:type="dxa"/>
            <w:vAlign w:val="center"/>
          </w:tcPr>
          <w:p w:rsidR="00E94E33" w:rsidRPr="0015662F" w:rsidRDefault="00E94E33" w:rsidP="00C2088A">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stable between 5-15%</w:t>
            </w:r>
          </w:p>
        </w:tc>
      </w:tr>
      <w:tr w:rsidR="00E94E33" w:rsidRPr="0015662F" w:rsidTr="00B7431E">
        <w:tc>
          <w:tcPr>
            <w:tcW w:w="2226" w:type="dxa"/>
            <w:vMerge/>
            <w:vAlign w:val="center"/>
          </w:tcPr>
          <w:p w:rsidR="00E94E33" w:rsidRPr="0015662F" w:rsidRDefault="00E94E33" w:rsidP="00B7431E">
            <w:pPr>
              <w:tabs>
                <w:tab w:val="left" w:pos="1152"/>
                <w:tab w:val="right" w:leader="dot" w:pos="8640"/>
              </w:tabs>
              <w:ind w:right="188"/>
              <w:rPr>
                <w:rFonts w:ascii="Arial Narrow" w:hAnsi="Arial Narrow"/>
                <w:color w:val="000000" w:themeColor="text1"/>
                <w:sz w:val="20"/>
              </w:rPr>
            </w:pPr>
          </w:p>
        </w:tc>
        <w:tc>
          <w:tcPr>
            <w:tcW w:w="1903" w:type="dxa"/>
            <w:vAlign w:val="center"/>
          </w:tcPr>
          <w:p w:rsidR="00E94E33" w:rsidRPr="0015662F" w:rsidRDefault="00E94E33" w:rsidP="00B7431E">
            <w:pPr>
              <w:tabs>
                <w:tab w:val="left" w:pos="1780"/>
                <w:tab w:val="right" w:leader="dot" w:pos="8640"/>
              </w:tabs>
              <w:ind w:right="720"/>
              <w:rPr>
                <w:rFonts w:ascii="Arial Narrow" w:hAnsi="Arial Narrow"/>
                <w:color w:val="000000" w:themeColor="text1"/>
                <w:sz w:val="20"/>
              </w:rPr>
            </w:pPr>
            <w:r w:rsidRPr="0015662F">
              <w:rPr>
                <w:rFonts w:ascii="Arial Narrow" w:hAnsi="Arial Narrow"/>
                <w:color w:val="000000" w:themeColor="text1"/>
                <w:sz w:val="20"/>
              </w:rPr>
              <w:t>-</w:t>
            </w:r>
          </w:p>
        </w:tc>
        <w:tc>
          <w:tcPr>
            <w:tcW w:w="5113" w:type="dxa"/>
            <w:vAlign w:val="center"/>
          </w:tcPr>
          <w:p w:rsidR="00E94E33" w:rsidRPr="0015662F" w:rsidRDefault="00E94E33" w:rsidP="00B7431E">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&gt; 15%</w:t>
            </w:r>
          </w:p>
        </w:tc>
      </w:tr>
      <w:tr w:rsidR="00E94E33" w:rsidRPr="0015662F" w:rsidTr="00B7431E">
        <w:tc>
          <w:tcPr>
            <w:tcW w:w="2226" w:type="dxa"/>
            <w:vMerge w:val="restart"/>
            <w:vAlign w:val="center"/>
          </w:tcPr>
          <w:p w:rsidR="00E94E33" w:rsidRPr="0015662F" w:rsidRDefault="00E94E33" w:rsidP="00B7431E">
            <w:pPr>
              <w:tabs>
                <w:tab w:val="left" w:pos="1152"/>
                <w:tab w:val="right" w:leader="dot" w:pos="8640"/>
              </w:tabs>
              <w:ind w:right="188"/>
              <w:rPr>
                <w:rFonts w:ascii="Arial Narrow" w:hAnsi="Arial Narrow"/>
                <w:color w:val="000000" w:themeColor="text1"/>
                <w:sz w:val="20"/>
              </w:rPr>
            </w:pPr>
            <w:r w:rsidRPr="0015662F">
              <w:rPr>
                <w:rFonts w:ascii="Arial Narrow" w:hAnsi="Arial Narrow"/>
                <w:color w:val="000000" w:themeColor="text1"/>
                <w:sz w:val="20"/>
              </w:rPr>
              <w:t>Density of hard coral juveniles</w:t>
            </w:r>
          </w:p>
        </w:tc>
        <w:tc>
          <w:tcPr>
            <w:tcW w:w="1903" w:type="dxa"/>
            <w:vAlign w:val="center"/>
          </w:tcPr>
          <w:p w:rsidR="00E94E33" w:rsidRPr="0015662F" w:rsidRDefault="00E94E33" w:rsidP="00B7431E">
            <w:pPr>
              <w:tabs>
                <w:tab w:val="left" w:pos="1780"/>
                <w:tab w:val="right" w:leader="dot" w:pos="8640"/>
              </w:tabs>
              <w:ind w:right="720"/>
              <w:rPr>
                <w:rFonts w:ascii="Arial Narrow" w:hAnsi="Arial Narrow"/>
                <w:color w:val="000000" w:themeColor="text1"/>
                <w:sz w:val="20"/>
              </w:rPr>
            </w:pPr>
            <w:r w:rsidRPr="0015662F">
              <w:rPr>
                <w:rFonts w:ascii="Arial Narrow" w:hAnsi="Arial Narrow"/>
                <w:color w:val="000000" w:themeColor="text1"/>
                <w:sz w:val="20"/>
              </w:rPr>
              <w:t>+</w:t>
            </w:r>
          </w:p>
        </w:tc>
        <w:tc>
          <w:tcPr>
            <w:tcW w:w="5113" w:type="dxa"/>
            <w:vAlign w:val="center"/>
          </w:tcPr>
          <w:p w:rsidR="00E94E33" w:rsidRPr="0015662F" w:rsidRDefault="00E94E33" w:rsidP="00B7431E">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&gt; 10.5 juvenile colonies per m</w:t>
            </w:r>
            <w:r w:rsidRPr="0015662F">
              <w:rPr>
                <w:rFonts w:ascii="Arial Narrow" w:hAnsi="Arial Narrow"/>
                <w:color w:val="000000" w:themeColor="text1"/>
                <w:sz w:val="20"/>
                <w:vertAlign w:val="superscript"/>
              </w:rPr>
              <w:t>2</w:t>
            </w:r>
            <w:r w:rsidRPr="0015662F">
              <w:rPr>
                <w:rFonts w:ascii="Arial Narrow" w:hAnsi="Arial Narrow"/>
                <w:color w:val="000000" w:themeColor="text1"/>
                <w:sz w:val="20"/>
              </w:rPr>
              <w:t xml:space="preserve"> of available substratum (2m depth), or</w:t>
            </w:r>
          </w:p>
          <w:p w:rsidR="00E94E33" w:rsidRPr="0015662F" w:rsidRDefault="00E94E33" w:rsidP="00B7431E">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&gt; 13 juvenile colonies per m</w:t>
            </w:r>
            <w:r w:rsidRPr="0015662F">
              <w:rPr>
                <w:rFonts w:ascii="Arial Narrow" w:hAnsi="Arial Narrow"/>
                <w:color w:val="000000" w:themeColor="text1"/>
                <w:sz w:val="20"/>
                <w:vertAlign w:val="superscript"/>
              </w:rPr>
              <w:t>2</w:t>
            </w:r>
            <w:r w:rsidRPr="0015662F">
              <w:rPr>
                <w:rFonts w:ascii="Arial Narrow" w:hAnsi="Arial Narrow"/>
                <w:color w:val="000000" w:themeColor="text1"/>
                <w:sz w:val="20"/>
              </w:rPr>
              <w:t xml:space="preserve"> of available substratum (5m</w:t>
            </w:r>
            <w:r w:rsidRPr="0015662F" w:rsidDel="001D4B91">
              <w:rPr>
                <w:rFonts w:ascii="Arial Narrow" w:hAnsi="Arial Narrow"/>
                <w:color w:val="000000" w:themeColor="text1"/>
                <w:sz w:val="20"/>
              </w:rPr>
              <w:t xml:space="preserve"> </w:t>
            </w:r>
            <w:r w:rsidRPr="0015662F">
              <w:rPr>
                <w:rFonts w:ascii="Arial Narrow" w:hAnsi="Arial Narrow"/>
                <w:color w:val="000000" w:themeColor="text1"/>
                <w:sz w:val="20"/>
              </w:rPr>
              <w:t>depth)</w:t>
            </w:r>
          </w:p>
        </w:tc>
      </w:tr>
      <w:tr w:rsidR="00E94E33" w:rsidRPr="0015662F" w:rsidTr="00B7431E">
        <w:tc>
          <w:tcPr>
            <w:tcW w:w="2226" w:type="dxa"/>
            <w:vMerge/>
            <w:vAlign w:val="center"/>
          </w:tcPr>
          <w:p w:rsidR="00E94E33" w:rsidRPr="0015662F" w:rsidRDefault="00E94E33" w:rsidP="00B7431E">
            <w:pPr>
              <w:tabs>
                <w:tab w:val="left" w:pos="1152"/>
                <w:tab w:val="right" w:leader="dot" w:pos="8640"/>
              </w:tabs>
              <w:ind w:right="188"/>
              <w:rPr>
                <w:rFonts w:ascii="Arial Narrow" w:hAnsi="Arial Narrow"/>
                <w:color w:val="000000" w:themeColor="text1"/>
                <w:sz w:val="20"/>
              </w:rPr>
            </w:pPr>
          </w:p>
        </w:tc>
        <w:tc>
          <w:tcPr>
            <w:tcW w:w="1903" w:type="dxa"/>
            <w:vAlign w:val="center"/>
          </w:tcPr>
          <w:p w:rsidR="00E94E33" w:rsidRPr="0015662F" w:rsidRDefault="00E94E33" w:rsidP="00B7431E">
            <w:pPr>
              <w:tabs>
                <w:tab w:val="left" w:pos="1780"/>
                <w:tab w:val="right" w:leader="dot" w:pos="8640"/>
              </w:tabs>
              <w:ind w:right="720"/>
              <w:rPr>
                <w:rFonts w:ascii="Arial Narrow" w:hAnsi="Arial Narrow"/>
                <w:color w:val="000000" w:themeColor="text1"/>
                <w:sz w:val="20"/>
              </w:rPr>
            </w:pPr>
            <w:r w:rsidRPr="0015662F">
              <w:rPr>
                <w:rFonts w:ascii="Arial Narrow" w:hAnsi="Arial Narrow"/>
                <w:color w:val="000000" w:themeColor="text1"/>
                <w:sz w:val="20"/>
              </w:rPr>
              <w:t>neutral</w:t>
            </w:r>
          </w:p>
        </w:tc>
        <w:tc>
          <w:tcPr>
            <w:tcW w:w="5113" w:type="dxa"/>
            <w:vAlign w:val="center"/>
          </w:tcPr>
          <w:p w:rsidR="00E94E33" w:rsidRPr="0015662F" w:rsidRDefault="00E94E33" w:rsidP="00B7431E">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 between 7 and 10.5 juvenile colonies per m</w:t>
            </w:r>
            <w:r w:rsidRPr="0015662F">
              <w:rPr>
                <w:rFonts w:ascii="Arial Narrow" w:hAnsi="Arial Narrow"/>
                <w:color w:val="000000" w:themeColor="text1"/>
                <w:sz w:val="20"/>
                <w:vertAlign w:val="superscript"/>
              </w:rPr>
              <w:t xml:space="preserve">2 </w:t>
            </w:r>
            <w:r w:rsidRPr="0015662F">
              <w:rPr>
                <w:rFonts w:ascii="Arial Narrow" w:hAnsi="Arial Narrow"/>
                <w:color w:val="000000" w:themeColor="text1"/>
                <w:sz w:val="20"/>
              </w:rPr>
              <w:t>of available substratum (2m depth), or</w:t>
            </w:r>
          </w:p>
          <w:p w:rsidR="00E94E33" w:rsidRPr="0015662F" w:rsidRDefault="00E94E33" w:rsidP="00B7431E">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 between 7 and 13 juvenile colonies per m</w:t>
            </w:r>
            <w:r w:rsidRPr="0015662F">
              <w:rPr>
                <w:rFonts w:ascii="Arial Narrow" w:hAnsi="Arial Narrow"/>
                <w:color w:val="000000" w:themeColor="text1"/>
                <w:sz w:val="20"/>
                <w:vertAlign w:val="superscript"/>
              </w:rPr>
              <w:t>2</w:t>
            </w:r>
            <w:r w:rsidRPr="0015662F">
              <w:rPr>
                <w:rFonts w:ascii="Arial Narrow" w:hAnsi="Arial Narrow"/>
                <w:color w:val="000000" w:themeColor="text1"/>
                <w:sz w:val="20"/>
              </w:rPr>
              <w:t xml:space="preserve"> of available substratum (5m depth)</w:t>
            </w:r>
          </w:p>
        </w:tc>
      </w:tr>
      <w:tr w:rsidR="00E94E33" w:rsidRPr="0015662F" w:rsidTr="00B7431E">
        <w:tc>
          <w:tcPr>
            <w:tcW w:w="2226" w:type="dxa"/>
            <w:vMerge/>
            <w:vAlign w:val="center"/>
          </w:tcPr>
          <w:p w:rsidR="00E94E33" w:rsidRPr="0015662F" w:rsidRDefault="00E94E33" w:rsidP="00B7431E">
            <w:pPr>
              <w:tabs>
                <w:tab w:val="left" w:pos="1152"/>
                <w:tab w:val="right" w:leader="dot" w:pos="8640"/>
              </w:tabs>
              <w:ind w:right="188"/>
              <w:rPr>
                <w:rFonts w:ascii="Arial Narrow" w:hAnsi="Arial Narrow"/>
                <w:color w:val="000000" w:themeColor="text1"/>
                <w:sz w:val="20"/>
              </w:rPr>
            </w:pPr>
          </w:p>
        </w:tc>
        <w:tc>
          <w:tcPr>
            <w:tcW w:w="1903" w:type="dxa"/>
            <w:vAlign w:val="center"/>
          </w:tcPr>
          <w:p w:rsidR="00E94E33" w:rsidRPr="0015662F" w:rsidRDefault="00E94E33" w:rsidP="00B7431E">
            <w:pPr>
              <w:tabs>
                <w:tab w:val="left" w:pos="1780"/>
                <w:tab w:val="right" w:leader="dot" w:pos="8640"/>
              </w:tabs>
              <w:ind w:right="720"/>
              <w:rPr>
                <w:rFonts w:ascii="Arial Narrow" w:hAnsi="Arial Narrow"/>
                <w:color w:val="000000" w:themeColor="text1"/>
                <w:sz w:val="20"/>
              </w:rPr>
            </w:pPr>
            <w:r w:rsidRPr="0015662F">
              <w:rPr>
                <w:rFonts w:ascii="Arial Narrow" w:hAnsi="Arial Narrow"/>
                <w:color w:val="000000" w:themeColor="text1"/>
                <w:sz w:val="20"/>
              </w:rPr>
              <w:t>-</w:t>
            </w:r>
          </w:p>
        </w:tc>
        <w:tc>
          <w:tcPr>
            <w:tcW w:w="5113" w:type="dxa"/>
            <w:vAlign w:val="center"/>
          </w:tcPr>
          <w:p w:rsidR="00E94E33" w:rsidRPr="0015662F" w:rsidRDefault="00E94E33" w:rsidP="00B7431E">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&lt; 7 juvenile colonies per m</w:t>
            </w:r>
            <w:r w:rsidRPr="0015662F">
              <w:rPr>
                <w:rFonts w:ascii="Arial Narrow" w:hAnsi="Arial Narrow"/>
                <w:color w:val="000000" w:themeColor="text1"/>
                <w:sz w:val="20"/>
                <w:vertAlign w:val="superscript"/>
              </w:rPr>
              <w:t>2</w:t>
            </w:r>
            <w:r w:rsidRPr="0015662F">
              <w:rPr>
                <w:rFonts w:ascii="Arial Narrow" w:hAnsi="Arial Narrow"/>
                <w:color w:val="000000" w:themeColor="text1"/>
                <w:sz w:val="20"/>
              </w:rPr>
              <w:t xml:space="preserve"> of available substratum</w:t>
            </w:r>
          </w:p>
        </w:tc>
      </w:tr>
      <w:tr w:rsidR="00E94E33" w:rsidRPr="0015662F" w:rsidTr="00B7431E">
        <w:tc>
          <w:tcPr>
            <w:tcW w:w="2226" w:type="dxa"/>
            <w:vMerge w:val="restart"/>
            <w:vAlign w:val="center"/>
          </w:tcPr>
          <w:p w:rsidR="00E94E33" w:rsidRPr="0015662F" w:rsidRDefault="00E94E33" w:rsidP="00B7431E">
            <w:pPr>
              <w:tabs>
                <w:tab w:val="left" w:pos="1152"/>
                <w:tab w:val="right" w:leader="dot" w:pos="8640"/>
              </w:tabs>
              <w:ind w:right="188"/>
              <w:rPr>
                <w:rFonts w:ascii="Arial Narrow" w:hAnsi="Arial Narrow"/>
                <w:color w:val="000000" w:themeColor="text1"/>
                <w:sz w:val="20"/>
              </w:rPr>
            </w:pPr>
            <w:r w:rsidRPr="0015662F">
              <w:rPr>
                <w:rFonts w:ascii="Arial Narrow" w:hAnsi="Arial Narrow"/>
                <w:color w:val="000000" w:themeColor="text1"/>
                <w:sz w:val="20"/>
              </w:rPr>
              <w:t>Settlement of coral spat*</w:t>
            </w:r>
          </w:p>
        </w:tc>
        <w:tc>
          <w:tcPr>
            <w:tcW w:w="1903" w:type="dxa"/>
            <w:vAlign w:val="center"/>
          </w:tcPr>
          <w:p w:rsidR="00E94E33" w:rsidRPr="0015662F" w:rsidRDefault="00E94E33" w:rsidP="00B7431E">
            <w:pPr>
              <w:tabs>
                <w:tab w:val="left" w:pos="1780"/>
                <w:tab w:val="right" w:leader="dot" w:pos="8640"/>
              </w:tabs>
              <w:ind w:right="720"/>
              <w:rPr>
                <w:rFonts w:ascii="Arial Narrow" w:hAnsi="Arial Narrow"/>
                <w:color w:val="000000" w:themeColor="text1"/>
                <w:sz w:val="20"/>
              </w:rPr>
            </w:pPr>
            <w:r w:rsidRPr="0015662F">
              <w:rPr>
                <w:rFonts w:ascii="Arial Narrow" w:hAnsi="Arial Narrow"/>
                <w:color w:val="000000" w:themeColor="text1"/>
                <w:sz w:val="20"/>
              </w:rPr>
              <w:t>+</w:t>
            </w:r>
          </w:p>
        </w:tc>
        <w:tc>
          <w:tcPr>
            <w:tcW w:w="5113" w:type="dxa"/>
            <w:vAlign w:val="center"/>
          </w:tcPr>
          <w:p w:rsidR="00E94E33" w:rsidRPr="0015662F" w:rsidRDefault="00E94E33" w:rsidP="00B7431E">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&gt; 70 recruits per tile</w:t>
            </w:r>
          </w:p>
        </w:tc>
      </w:tr>
      <w:tr w:rsidR="00E94E33" w:rsidRPr="0015662F" w:rsidTr="00B7431E">
        <w:tc>
          <w:tcPr>
            <w:tcW w:w="2226" w:type="dxa"/>
            <w:vMerge/>
            <w:vAlign w:val="center"/>
          </w:tcPr>
          <w:p w:rsidR="00E94E33" w:rsidRPr="0015662F" w:rsidRDefault="00E94E33" w:rsidP="00B7431E">
            <w:pPr>
              <w:tabs>
                <w:tab w:val="left" w:pos="1152"/>
                <w:tab w:val="right" w:leader="dot" w:pos="8640"/>
              </w:tabs>
              <w:ind w:right="188"/>
              <w:rPr>
                <w:rFonts w:ascii="Arial Narrow" w:hAnsi="Arial Narrow"/>
                <w:color w:val="000000" w:themeColor="text1"/>
                <w:sz w:val="20"/>
              </w:rPr>
            </w:pPr>
          </w:p>
        </w:tc>
        <w:tc>
          <w:tcPr>
            <w:tcW w:w="1903" w:type="dxa"/>
            <w:vAlign w:val="center"/>
          </w:tcPr>
          <w:p w:rsidR="00E94E33" w:rsidRPr="0015662F" w:rsidRDefault="00E94E33" w:rsidP="00B7431E">
            <w:pPr>
              <w:tabs>
                <w:tab w:val="left" w:pos="1780"/>
                <w:tab w:val="right" w:leader="dot" w:pos="8640"/>
              </w:tabs>
              <w:ind w:right="720"/>
              <w:rPr>
                <w:rFonts w:ascii="Arial Narrow" w:hAnsi="Arial Narrow"/>
                <w:color w:val="000000" w:themeColor="text1"/>
                <w:sz w:val="20"/>
              </w:rPr>
            </w:pPr>
            <w:r w:rsidRPr="0015662F">
              <w:rPr>
                <w:rFonts w:ascii="Arial Narrow" w:hAnsi="Arial Narrow"/>
                <w:color w:val="000000" w:themeColor="text1"/>
                <w:sz w:val="20"/>
              </w:rPr>
              <w:t>neutral</w:t>
            </w:r>
          </w:p>
        </w:tc>
        <w:tc>
          <w:tcPr>
            <w:tcW w:w="5113" w:type="dxa"/>
            <w:vAlign w:val="center"/>
          </w:tcPr>
          <w:p w:rsidR="00E94E33" w:rsidRPr="0015662F" w:rsidRDefault="00E94E33" w:rsidP="00B7431E">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between 30 and 70 recruits per tile</w:t>
            </w:r>
          </w:p>
        </w:tc>
      </w:tr>
      <w:tr w:rsidR="00E94E33" w:rsidRPr="0015662F" w:rsidTr="00B7431E">
        <w:tc>
          <w:tcPr>
            <w:tcW w:w="2226" w:type="dxa"/>
            <w:vMerge/>
            <w:vAlign w:val="center"/>
          </w:tcPr>
          <w:p w:rsidR="00E94E33" w:rsidRPr="0015662F" w:rsidRDefault="00E94E33" w:rsidP="00B7431E">
            <w:pPr>
              <w:tabs>
                <w:tab w:val="left" w:pos="1152"/>
                <w:tab w:val="right" w:leader="dot" w:pos="8640"/>
              </w:tabs>
              <w:ind w:right="188"/>
              <w:rPr>
                <w:rFonts w:ascii="Arial Narrow" w:hAnsi="Arial Narrow"/>
                <w:color w:val="000000" w:themeColor="text1"/>
                <w:sz w:val="20"/>
              </w:rPr>
            </w:pPr>
          </w:p>
        </w:tc>
        <w:tc>
          <w:tcPr>
            <w:tcW w:w="1903" w:type="dxa"/>
            <w:vAlign w:val="center"/>
          </w:tcPr>
          <w:p w:rsidR="00E94E33" w:rsidRPr="0015662F" w:rsidRDefault="00E94E33" w:rsidP="00B7431E">
            <w:pPr>
              <w:tabs>
                <w:tab w:val="left" w:pos="1780"/>
                <w:tab w:val="right" w:leader="dot" w:pos="8640"/>
              </w:tabs>
              <w:ind w:right="720"/>
              <w:rPr>
                <w:rFonts w:ascii="Arial Narrow" w:hAnsi="Arial Narrow"/>
                <w:color w:val="000000" w:themeColor="text1"/>
                <w:sz w:val="20"/>
              </w:rPr>
            </w:pPr>
            <w:r w:rsidRPr="0015662F">
              <w:rPr>
                <w:rFonts w:ascii="Arial Narrow" w:hAnsi="Arial Narrow"/>
                <w:color w:val="000000" w:themeColor="text1"/>
                <w:sz w:val="20"/>
              </w:rPr>
              <w:t>-</w:t>
            </w:r>
          </w:p>
        </w:tc>
        <w:tc>
          <w:tcPr>
            <w:tcW w:w="5113" w:type="dxa"/>
            <w:vAlign w:val="center"/>
          </w:tcPr>
          <w:p w:rsidR="00E94E33" w:rsidRPr="0015662F" w:rsidRDefault="00E94E33" w:rsidP="00B7431E">
            <w:pPr>
              <w:tabs>
                <w:tab w:val="left" w:pos="1152"/>
                <w:tab w:val="right" w:leader="dot" w:pos="8640"/>
              </w:tabs>
              <w:ind w:right="281"/>
              <w:rPr>
                <w:rFonts w:ascii="Arial Narrow" w:hAnsi="Arial Narrow"/>
                <w:color w:val="000000" w:themeColor="text1"/>
                <w:sz w:val="20"/>
              </w:rPr>
            </w:pPr>
            <w:r w:rsidRPr="0015662F">
              <w:rPr>
                <w:rFonts w:ascii="Arial Narrow" w:hAnsi="Arial Narrow"/>
                <w:color w:val="000000" w:themeColor="text1"/>
                <w:sz w:val="20"/>
              </w:rPr>
              <w:t>&lt; 30 recruits per tile</w:t>
            </w:r>
          </w:p>
        </w:tc>
      </w:tr>
    </w:tbl>
    <w:p w:rsidR="00E94E33" w:rsidRPr="0015662F" w:rsidRDefault="00E94E33" w:rsidP="00E94E33">
      <w:pPr>
        <w:rPr>
          <w:color w:val="000000" w:themeColor="text1"/>
        </w:rPr>
      </w:pPr>
      <w:r w:rsidRPr="00E42533">
        <w:rPr>
          <w:rFonts w:eastAsiaTheme="majorEastAsia"/>
        </w:rPr>
        <w:t>.</w:t>
      </w:r>
      <w:r w:rsidRPr="00101A1B">
        <w:rPr>
          <w:rStyle w:val="Heading6Char"/>
        </w:rPr>
        <w:t xml:space="preserve"> </w:t>
      </w:r>
      <w:r w:rsidRPr="001520FB">
        <w:rPr>
          <w:rStyle w:val="IntenseReference"/>
        </w:rPr>
        <w:t>*Settlement of coral spat is not considered in regional assessments.</w:t>
      </w:r>
    </w:p>
    <w:p w:rsidR="00E94E33" w:rsidRDefault="00E94E33" w:rsidP="00E94E33">
      <w:pPr>
        <w:rPr>
          <w:color w:val="000000" w:themeColor="text1"/>
        </w:rPr>
      </w:pPr>
    </w:p>
    <w:p w:rsidR="00E94E33" w:rsidRDefault="00E94E33" w:rsidP="00E94E33">
      <w:pPr>
        <w:pStyle w:val="Heading4"/>
      </w:pPr>
      <w:r w:rsidRPr="0015662F">
        <w:t>Aggregating indicator scores to regional-scale assessments</w:t>
      </w:r>
    </w:p>
    <w:p w:rsidR="00E94E33" w:rsidRPr="004D0606" w:rsidRDefault="00E94E33" w:rsidP="00E94E33"/>
    <w:p w:rsidR="00E94E33" w:rsidRPr="0015662F" w:rsidRDefault="00E94E33" w:rsidP="00E94E33">
      <w:pPr>
        <w:rPr>
          <w:color w:val="000000" w:themeColor="text1"/>
        </w:rPr>
      </w:pPr>
      <w:r w:rsidRPr="0015662F">
        <w:rPr>
          <w:color w:val="000000" w:themeColor="text1"/>
        </w:rPr>
        <w:t xml:space="preserve">The assessment of coral communities based on the above indicators is made at </w:t>
      </w:r>
      <w:r>
        <w:rPr>
          <w:color w:val="000000" w:themeColor="text1"/>
        </w:rPr>
        <w:t xml:space="preserve">the scale of </w:t>
      </w:r>
      <w:r w:rsidRPr="0015662F">
        <w:rPr>
          <w:color w:val="000000" w:themeColor="text1"/>
        </w:rPr>
        <w:t xml:space="preserve">individual </w:t>
      </w:r>
      <w:r>
        <w:rPr>
          <w:color w:val="000000" w:themeColor="text1"/>
        </w:rPr>
        <w:t>depths at each reef. Regional assessments are derived</w:t>
      </w:r>
      <w:r w:rsidRPr="0015662F">
        <w:rPr>
          <w:color w:val="000000" w:themeColor="text1"/>
        </w:rPr>
        <w:t xml:space="preserve"> by aggregating over scores for each indicator and reef</w:t>
      </w:r>
      <w:r>
        <w:rPr>
          <w:color w:val="000000" w:themeColor="text1"/>
        </w:rPr>
        <w:t>/depth</w:t>
      </w:r>
      <w:r w:rsidRPr="0015662F">
        <w:rPr>
          <w:color w:val="000000" w:themeColor="text1"/>
        </w:rPr>
        <w:t xml:space="preserve"> combination. At the reef</w:t>
      </w:r>
      <w:r>
        <w:rPr>
          <w:color w:val="000000" w:themeColor="text1"/>
        </w:rPr>
        <w:t xml:space="preserve"> by depth</w:t>
      </w:r>
      <w:r w:rsidRPr="0015662F">
        <w:rPr>
          <w:color w:val="000000" w:themeColor="text1"/>
        </w:rPr>
        <w:t xml:space="preserve"> level, observations for each indicator were scored on a three point scale of negative, neutral or positive as per rules detailed above and summarised in </w:t>
      </w:r>
      <w:r w:rsidR="001D4460">
        <w:rPr>
          <w:color w:val="000000" w:themeColor="text1"/>
        </w:rPr>
        <w:fldChar w:fldCharType="begin"/>
      </w:r>
      <w:r w:rsidR="001D4460">
        <w:rPr>
          <w:color w:val="000000" w:themeColor="text1"/>
        </w:rPr>
        <w:instrText xml:space="preserve"> REF _Ref390528240 \h </w:instrText>
      </w:r>
      <w:r w:rsidR="001D4460">
        <w:rPr>
          <w:color w:val="000000" w:themeColor="text1"/>
        </w:rPr>
      </w:r>
      <w:r w:rsidR="001D4460">
        <w:rPr>
          <w:color w:val="000000" w:themeColor="text1"/>
        </w:rPr>
        <w:fldChar w:fldCharType="separate"/>
      </w:r>
      <w:r w:rsidR="00D523D3">
        <w:t xml:space="preserve">Table A1- </w:t>
      </w:r>
      <w:r w:rsidR="00D523D3">
        <w:rPr>
          <w:noProof/>
        </w:rPr>
        <w:t>5</w:t>
      </w:r>
      <w:r w:rsidR="001D4460">
        <w:rPr>
          <w:color w:val="000000" w:themeColor="text1"/>
        </w:rPr>
        <w:fldChar w:fldCharType="end"/>
      </w:r>
      <w:r w:rsidR="001D4460">
        <w:rPr>
          <w:color w:val="000000" w:themeColor="text1"/>
        </w:rPr>
        <w:t xml:space="preserve">. </w:t>
      </w:r>
      <w:r w:rsidRPr="0015662F">
        <w:rPr>
          <w:color w:val="000000" w:themeColor="text1"/>
        </w:rPr>
        <w:t xml:space="preserve">To aggregate indicator scores to </w:t>
      </w:r>
      <w:r>
        <w:rPr>
          <w:color w:val="000000" w:themeColor="text1"/>
        </w:rPr>
        <w:t>(</w:t>
      </w:r>
      <w:r w:rsidRPr="0015662F">
        <w:rPr>
          <w:color w:val="000000" w:themeColor="text1"/>
        </w:rPr>
        <w:t>sub-</w:t>
      </w:r>
      <w:r>
        <w:rPr>
          <w:color w:val="000000" w:themeColor="text1"/>
        </w:rPr>
        <w:t>)</w:t>
      </w:r>
      <w:r w:rsidRPr="0015662F">
        <w:rPr>
          <w:color w:val="000000" w:themeColor="text1"/>
        </w:rPr>
        <w:t>regional level the assessments for each indicator were converted to numeri</w:t>
      </w:r>
      <w:r>
        <w:rPr>
          <w:color w:val="000000" w:themeColor="text1"/>
        </w:rPr>
        <w:t>c</w:t>
      </w:r>
      <w:r w:rsidRPr="0015662F">
        <w:rPr>
          <w:color w:val="000000" w:themeColor="text1"/>
        </w:rPr>
        <w:t xml:space="preserve"> scores wh</w:t>
      </w:r>
      <w:r>
        <w:rPr>
          <w:color w:val="000000" w:themeColor="text1"/>
        </w:rPr>
        <w:t>ereby: positive = 1, neutral = 0.5</w:t>
      </w:r>
      <w:r w:rsidRPr="0015662F">
        <w:rPr>
          <w:color w:val="000000" w:themeColor="text1"/>
        </w:rPr>
        <w:t>, and negative = 0. The</w:t>
      </w:r>
      <w:r>
        <w:rPr>
          <w:color w:val="000000" w:themeColor="text1"/>
        </w:rPr>
        <w:t xml:space="preserve">se numeric scores were averaged for each indicator to derive an indicator score and these score averaged to derived the regional score these indicator and regional scores range between 0 and 1. Lastly scores were converted to qualitative assessments by </w:t>
      </w:r>
      <w:r w:rsidRPr="0015662F">
        <w:rPr>
          <w:color w:val="000000" w:themeColor="text1"/>
        </w:rPr>
        <w:t>convert</w:t>
      </w:r>
      <w:r>
        <w:rPr>
          <w:color w:val="000000" w:themeColor="text1"/>
        </w:rPr>
        <w:t xml:space="preserve">ing </w:t>
      </w:r>
      <w:r w:rsidRPr="0015662F">
        <w:rPr>
          <w:color w:val="000000" w:themeColor="text1"/>
        </w:rPr>
        <w:t xml:space="preserve">to a five point rating </w:t>
      </w:r>
      <w:r>
        <w:rPr>
          <w:color w:val="000000" w:themeColor="text1"/>
        </w:rPr>
        <w:t xml:space="preserve">and colour </w:t>
      </w:r>
      <w:r w:rsidRPr="0015662F">
        <w:rPr>
          <w:color w:val="000000" w:themeColor="text1"/>
        </w:rPr>
        <w:t xml:space="preserve">scheme: Scores of </w:t>
      </w:r>
    </w:p>
    <w:p w:rsidR="00E94E33" w:rsidRPr="0015662F" w:rsidRDefault="00E94E33" w:rsidP="00E94E33">
      <w:pPr>
        <w:rPr>
          <w:color w:val="000000" w:themeColor="text1"/>
        </w:rPr>
      </w:pPr>
    </w:p>
    <w:p w:rsidR="00E94E33" w:rsidRPr="0015662F" w:rsidRDefault="00E94E33" w:rsidP="00E94E33">
      <w:pPr>
        <w:numPr>
          <w:ilvl w:val="0"/>
          <w:numId w:val="4"/>
        </w:numPr>
        <w:rPr>
          <w:color w:val="000000" w:themeColor="text1"/>
        </w:rPr>
      </w:pPr>
      <w:r w:rsidRPr="0015662F">
        <w:rPr>
          <w:color w:val="000000" w:themeColor="text1"/>
        </w:rPr>
        <w:t xml:space="preserve">     0 to 0.2 were rated as ‘very poor’ and coloured red</w:t>
      </w:r>
    </w:p>
    <w:p w:rsidR="00E94E33" w:rsidRPr="0015662F" w:rsidRDefault="00E94E33" w:rsidP="00E94E33">
      <w:pPr>
        <w:numPr>
          <w:ilvl w:val="0"/>
          <w:numId w:val="4"/>
        </w:numPr>
        <w:rPr>
          <w:color w:val="000000" w:themeColor="text1"/>
        </w:rPr>
      </w:pPr>
      <w:r w:rsidRPr="0015662F">
        <w:rPr>
          <w:color w:val="000000" w:themeColor="text1"/>
        </w:rPr>
        <w:t>&gt;0.2 to 0.4 were rated as ‘poor’ and coloured orange</w:t>
      </w:r>
    </w:p>
    <w:p w:rsidR="00E94E33" w:rsidRPr="0015662F" w:rsidRDefault="00E94E33" w:rsidP="00E94E33">
      <w:pPr>
        <w:numPr>
          <w:ilvl w:val="0"/>
          <w:numId w:val="4"/>
        </w:numPr>
        <w:rPr>
          <w:color w:val="000000" w:themeColor="text1"/>
        </w:rPr>
      </w:pPr>
      <w:r w:rsidRPr="0015662F">
        <w:rPr>
          <w:color w:val="000000" w:themeColor="text1"/>
        </w:rPr>
        <w:t>&gt;0.4 to 0.6 were rated as ‘moderate’ and coloured yellow</w:t>
      </w:r>
    </w:p>
    <w:p w:rsidR="00E94E33" w:rsidRPr="0015662F" w:rsidRDefault="00E94E33" w:rsidP="00E94E33">
      <w:pPr>
        <w:numPr>
          <w:ilvl w:val="0"/>
          <w:numId w:val="4"/>
        </w:numPr>
        <w:rPr>
          <w:color w:val="000000" w:themeColor="text1"/>
        </w:rPr>
      </w:pPr>
      <w:r w:rsidRPr="0015662F">
        <w:rPr>
          <w:color w:val="000000" w:themeColor="text1"/>
        </w:rPr>
        <w:t>&gt;0.6 to 0.8 were rated as ‘good’, and coloured light green</w:t>
      </w:r>
    </w:p>
    <w:p w:rsidR="00E94E33" w:rsidRPr="00566013" w:rsidRDefault="00E94E33" w:rsidP="00566013">
      <w:pPr>
        <w:numPr>
          <w:ilvl w:val="0"/>
          <w:numId w:val="4"/>
        </w:numPr>
        <w:rPr>
          <w:color w:val="000000" w:themeColor="text1"/>
        </w:rPr>
      </w:pPr>
      <w:r w:rsidRPr="0015662F">
        <w:rPr>
          <w:color w:val="000000" w:themeColor="text1"/>
        </w:rPr>
        <w:t xml:space="preserve">          &gt;0.8 were rated as ‘very good’ and coloured dark green.</w:t>
      </w:r>
      <w:r>
        <w:br w:type="page"/>
      </w:r>
    </w:p>
    <w:p w:rsidR="00E94E33" w:rsidRDefault="00E94E33" w:rsidP="00E94E33">
      <w:pPr>
        <w:rPr>
          <w:b/>
          <w:color w:val="000000" w:themeColor="text1"/>
          <w:kern w:val="28"/>
          <w:sz w:val="36"/>
        </w:rPr>
      </w:pPr>
    </w:p>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Pr="005764CA" w:rsidRDefault="00E94E33" w:rsidP="00E94E33"/>
    <w:p w:rsidR="00E94E33" w:rsidRDefault="00E94E33" w:rsidP="00E77311">
      <w:pPr>
        <w:pStyle w:val="Heading1"/>
      </w:pPr>
      <w:bookmarkStart w:id="209" w:name="_Toc374701392"/>
      <w:bookmarkStart w:id="210" w:name="_Toc393133603"/>
      <w:r w:rsidRPr="007E2E3B">
        <w:t xml:space="preserve">Appendix </w:t>
      </w:r>
      <w:r>
        <w:t>2</w:t>
      </w:r>
      <w:r w:rsidRPr="007E2E3B">
        <w:t xml:space="preserve">: </w:t>
      </w:r>
      <w:r>
        <w:t>Additional Information</w:t>
      </w:r>
      <w:bookmarkEnd w:id="209"/>
      <w:bookmarkEnd w:id="210"/>
    </w:p>
    <w:p w:rsidR="00E94E33" w:rsidRDefault="00E94E33" w:rsidP="00E94E33">
      <w:pPr>
        <w:spacing w:after="200" w:line="276" w:lineRule="auto"/>
      </w:pPr>
    </w:p>
    <w:p w:rsidR="00E94E33" w:rsidRDefault="00E94E33" w:rsidP="00E77311">
      <w:pPr>
        <w:pStyle w:val="Heading1"/>
        <w:sectPr w:rsidR="00E94E33" w:rsidSect="00B7431E">
          <w:pgSz w:w="11907" w:h="16840" w:code="9"/>
          <w:pgMar w:top="1440" w:right="1134" w:bottom="1440" w:left="1134" w:header="709" w:footer="709" w:gutter="0"/>
          <w:cols w:space="708"/>
          <w:docGrid w:linePitch="360"/>
        </w:sectPr>
      </w:pPr>
    </w:p>
    <w:p w:rsidR="00E94E33" w:rsidRPr="00607E52" w:rsidRDefault="00E94E33" w:rsidP="00E94E33"/>
    <w:p w:rsidR="00E94E33" w:rsidRPr="00DF29D5" w:rsidRDefault="00E94E33" w:rsidP="00181E96">
      <w:pPr>
        <w:pStyle w:val="Heading7"/>
      </w:pPr>
      <w:bookmarkStart w:id="211" w:name="_Toc342644677"/>
      <w:bookmarkStart w:id="212" w:name="_Toc311371434"/>
      <w:bookmarkStart w:id="213" w:name="_Toc374701573"/>
      <w:bookmarkStart w:id="214" w:name="_Toc393724010"/>
      <w:bookmarkStart w:id="215" w:name="_Toc373742667"/>
      <w:bookmarkStart w:id="216" w:name="_Toc373742729"/>
      <w:r w:rsidRPr="00DF29D5">
        <w:t xml:space="preserve">Table A2- </w:t>
      </w:r>
      <w:r w:rsidRPr="00DF29D5">
        <w:fldChar w:fldCharType="begin"/>
      </w:r>
      <w:r w:rsidRPr="0039650B">
        <w:instrText xml:space="preserve"> SEQ Table_A2- \* ARABIC </w:instrText>
      </w:r>
      <w:r w:rsidRPr="00DF29D5">
        <w:fldChar w:fldCharType="separate"/>
      </w:r>
      <w:r w:rsidR="00D523D3">
        <w:rPr>
          <w:noProof/>
        </w:rPr>
        <w:t>1</w:t>
      </w:r>
      <w:r w:rsidRPr="00DF29D5">
        <w:fldChar w:fldCharType="end"/>
      </w:r>
      <w:bookmarkEnd w:id="211"/>
      <w:bookmarkEnd w:id="212"/>
      <w:r w:rsidRPr="00147434">
        <w:rPr>
          <w:rFonts w:eastAsia="SimSun"/>
        </w:rPr>
        <w:tab/>
        <w:t>Annual freshwater discharge for the major GBR Catchments.</w:t>
      </w:r>
      <w:bookmarkEnd w:id="213"/>
      <w:bookmarkEnd w:id="214"/>
      <w:r w:rsidRPr="00DF29D5">
        <w:t xml:space="preserve"> </w:t>
      </w:r>
    </w:p>
    <w:bookmarkEnd w:id="215"/>
    <w:bookmarkEnd w:id="216"/>
    <w:p w:rsidR="00E94E33" w:rsidRPr="00635211" w:rsidRDefault="00E94E33" w:rsidP="00E94E33">
      <w:pPr>
        <w:rPr>
          <w:rStyle w:val="IntenseReference"/>
        </w:rPr>
      </w:pPr>
      <w:r w:rsidRPr="00635211">
        <w:rPr>
          <w:rStyle w:val="IntenseReference"/>
          <w:rFonts w:eastAsia="SimSun"/>
        </w:rPr>
        <w:t xml:space="preserve">Values for each water year (October to September) represent the proportional discharge relative to long-term medians for each river (in ML).  Median discharges were estimated from available long-term time series and included data up until 2000; years with 40 or more daily flow estimates missing were excluded. Colours highlight years for which flow was 1.5 to 2 times the median (yellow), 2 to 3 times the median (orange), or more than three times the median (red). *** Indicates years for which &gt;15% of daily flow estimates were not available, ** similarly indicate years for which &gt;15% of daily flow was not available but these missing records are likely have been zero flow and so annual flow estimates are valid, whereas an * indicates that between 5% and 15% of daily observations were missing. </w:t>
      </w:r>
      <w:r w:rsidRPr="00635211">
        <w:rPr>
          <w:rStyle w:val="IntenseReference"/>
        </w:rPr>
        <w:t>Discharge data were supplied by the Queensland Department of Natural Resources and Mines (gauging station codes given after river names).</w:t>
      </w:r>
    </w:p>
    <w:p w:rsidR="00E94E33" w:rsidRPr="00C80451" w:rsidRDefault="00E94E33" w:rsidP="00E94E33">
      <w:pPr>
        <w:rPr>
          <w:rFonts w:ascii="Arial Narrow" w:hAnsi="Arial Narrow"/>
          <w:bCs/>
          <w:color w:val="000000" w:themeColor="text1"/>
          <w:sz w:val="20"/>
        </w:rPr>
      </w:pPr>
    </w:p>
    <w:tbl>
      <w:tblPr>
        <w:tblW w:w="14065" w:type="dxa"/>
        <w:tblLook w:val="04A0" w:firstRow="1" w:lastRow="0" w:firstColumn="1" w:lastColumn="0" w:noHBand="0" w:noVBand="1"/>
        <w:tblCaption w:val="Table A2- 1 Annual freshwater discharge for the major GBR Catchments."/>
        <w:tblDescription w:val="Table A2- 1 Annual freshwater discharge for the major GBR Catchments. &#10;Values for each water year (October to September) represent the proportional discharge relative to long-term medians for each river (in ML).  Median discharges were estimated from available long-term time series and included data up until 2000; years with 40 or more daily flow estimates missing were excluded. Colours highlight years for which flow was 1.5 to 2 times the median (yellow), 2 to 3 times the median (orange), or more than three times the median (red). *** Indicates years for which &gt;15% of daily flow estimates were not available, ** similarly indicate years for which &gt;15% of daily flow was not available but these missing records are likely have been zero flow and so annual flow estimates are valid, whereas an * indicates that between 5% and 15% of daily observations were missing. Discharge data were supplied by the Queensland Department of Natural Resources and Mines (gauging station codes given after river names).&#10;"/>
      </w:tblPr>
      <w:tblGrid>
        <w:gridCol w:w="1476"/>
        <w:gridCol w:w="1845"/>
        <w:gridCol w:w="1531"/>
        <w:gridCol w:w="708"/>
        <w:gridCol w:w="709"/>
        <w:gridCol w:w="709"/>
        <w:gridCol w:w="709"/>
        <w:gridCol w:w="708"/>
        <w:gridCol w:w="709"/>
        <w:gridCol w:w="709"/>
        <w:gridCol w:w="709"/>
        <w:gridCol w:w="708"/>
        <w:gridCol w:w="709"/>
        <w:gridCol w:w="709"/>
        <w:gridCol w:w="709"/>
        <w:gridCol w:w="708"/>
      </w:tblGrid>
      <w:tr w:rsidR="00E94E33" w:rsidRPr="009C3FCD" w:rsidTr="00B7431E">
        <w:trPr>
          <w:trHeight w:val="300"/>
          <w:tblHeader/>
        </w:trPr>
        <w:tc>
          <w:tcPr>
            <w:tcW w:w="1476"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b/>
                <w:color w:val="000000"/>
                <w:sz w:val="20"/>
                <w:lang w:val="en-US"/>
              </w:rPr>
              <w:t>Region</w:t>
            </w:r>
          </w:p>
        </w:tc>
        <w:tc>
          <w:tcPr>
            <w:tcW w:w="1845"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b/>
                <w:color w:val="000000"/>
                <w:sz w:val="20"/>
                <w:lang w:val="en-US"/>
              </w:rPr>
              <w:t>River</w:t>
            </w:r>
          </w:p>
        </w:tc>
        <w:tc>
          <w:tcPr>
            <w:tcW w:w="1531"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b/>
                <w:color w:val="000000"/>
                <w:sz w:val="20"/>
                <w:lang w:val="en-US"/>
              </w:rPr>
              <w:t>Median discharge  (ML)</w:t>
            </w:r>
          </w:p>
        </w:tc>
        <w:tc>
          <w:tcPr>
            <w:tcW w:w="708" w:type="dxa"/>
            <w:tcBorders>
              <w:top w:val="single" w:sz="4" w:space="0" w:color="000000"/>
              <w:left w:val="single" w:sz="4" w:space="0" w:color="000000"/>
              <w:bottom w:val="single" w:sz="4" w:space="0" w:color="000000"/>
              <w:right w:val="single" w:sz="4" w:space="0" w:color="000000"/>
            </w:tcBorders>
            <w:shd w:val="clear" w:color="auto" w:fill="D9D9D9"/>
            <w:vAlign w:val="center"/>
          </w:tcPr>
          <w:p w:rsidR="00E94E33" w:rsidRPr="009C3FCD" w:rsidRDefault="00E94E33" w:rsidP="00B7431E">
            <w:pPr>
              <w:spacing w:before="1" w:after="1" w:line="280" w:lineRule="atLeast"/>
              <w:ind w:left="1" w:right="1"/>
              <w:jc w:val="center"/>
              <w:rPr>
                <w:rFonts w:ascii="Arial Narrow" w:hAnsi="Arial Narrow" w:cs="Arial Narrow"/>
                <w:b/>
                <w:color w:val="000000"/>
                <w:sz w:val="20"/>
                <w:lang w:val="en-US"/>
              </w:rPr>
            </w:pPr>
            <w:r w:rsidRPr="009C3FCD">
              <w:rPr>
                <w:rFonts w:ascii="Arial Narrow" w:hAnsi="Arial Narrow" w:cs="Arial Narrow"/>
                <w:b/>
                <w:color w:val="000000"/>
                <w:sz w:val="20"/>
                <w:lang w:val="en-US"/>
              </w:rPr>
              <w:t>2001</w:t>
            </w:r>
          </w:p>
        </w:tc>
        <w:tc>
          <w:tcPr>
            <w:tcW w:w="70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b/>
                <w:color w:val="000000"/>
                <w:sz w:val="20"/>
                <w:lang w:val="en-US"/>
              </w:rPr>
              <w:t>2002</w:t>
            </w:r>
          </w:p>
        </w:tc>
        <w:tc>
          <w:tcPr>
            <w:tcW w:w="70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b/>
                <w:color w:val="000000"/>
                <w:sz w:val="20"/>
                <w:lang w:val="en-US"/>
              </w:rPr>
              <w:t>2003</w:t>
            </w:r>
          </w:p>
        </w:tc>
        <w:tc>
          <w:tcPr>
            <w:tcW w:w="70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b/>
                <w:color w:val="000000"/>
                <w:sz w:val="20"/>
                <w:lang w:val="en-US"/>
              </w:rPr>
              <w:t>2004</w:t>
            </w:r>
          </w:p>
        </w:tc>
        <w:tc>
          <w:tcPr>
            <w:tcW w:w="708"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b/>
                <w:color w:val="000000"/>
                <w:sz w:val="20"/>
                <w:lang w:val="en-US"/>
              </w:rPr>
              <w:t>2005</w:t>
            </w:r>
          </w:p>
        </w:tc>
        <w:tc>
          <w:tcPr>
            <w:tcW w:w="70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b/>
                <w:color w:val="000000"/>
                <w:sz w:val="20"/>
                <w:lang w:val="en-US"/>
              </w:rPr>
              <w:t>2006</w:t>
            </w:r>
          </w:p>
        </w:tc>
        <w:tc>
          <w:tcPr>
            <w:tcW w:w="70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b/>
                <w:color w:val="000000"/>
                <w:sz w:val="20"/>
                <w:lang w:val="en-US"/>
              </w:rPr>
              <w:t>2007</w:t>
            </w:r>
          </w:p>
        </w:tc>
        <w:tc>
          <w:tcPr>
            <w:tcW w:w="70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b/>
                <w:color w:val="000000"/>
                <w:sz w:val="20"/>
                <w:lang w:val="en-US"/>
              </w:rPr>
              <w:t>2008</w:t>
            </w:r>
          </w:p>
        </w:tc>
        <w:tc>
          <w:tcPr>
            <w:tcW w:w="708"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b/>
                <w:color w:val="000000"/>
                <w:sz w:val="20"/>
                <w:lang w:val="en-US"/>
              </w:rPr>
              <w:t>2009</w:t>
            </w:r>
          </w:p>
        </w:tc>
        <w:tc>
          <w:tcPr>
            <w:tcW w:w="70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b/>
                <w:color w:val="000000"/>
                <w:sz w:val="20"/>
                <w:lang w:val="en-US"/>
              </w:rPr>
              <w:t>2010</w:t>
            </w:r>
          </w:p>
        </w:tc>
        <w:tc>
          <w:tcPr>
            <w:tcW w:w="70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b/>
                <w:color w:val="000000"/>
                <w:sz w:val="20"/>
                <w:lang w:val="en-US"/>
              </w:rPr>
              <w:t>2011</w:t>
            </w:r>
          </w:p>
        </w:tc>
        <w:tc>
          <w:tcPr>
            <w:tcW w:w="70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b/>
                <w:color w:val="000000"/>
                <w:sz w:val="20"/>
                <w:lang w:val="en-US"/>
              </w:rPr>
              <w:t>2012</w:t>
            </w:r>
          </w:p>
        </w:tc>
        <w:tc>
          <w:tcPr>
            <w:tcW w:w="708"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b/>
                <w:color w:val="000000"/>
                <w:sz w:val="20"/>
                <w:lang w:val="en-US"/>
              </w:rPr>
              <w:t>2013</w:t>
            </w:r>
          </w:p>
        </w:tc>
      </w:tr>
      <w:tr w:rsidR="00E94E33" w:rsidRPr="009C3FCD" w:rsidTr="00B7431E">
        <w:trPr>
          <w:trHeight w:val="349"/>
        </w:trPr>
        <w:tc>
          <w:tcPr>
            <w:tcW w:w="1476" w:type="dxa"/>
            <w:vMerge w:val="restart"/>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Wet Tropics</w:t>
            </w:r>
          </w:p>
        </w:tc>
        <w:tc>
          <w:tcPr>
            <w:tcW w:w="184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rPr>
                <w:rFonts w:ascii="Arial Narrow" w:hAnsi="Arial Narrow"/>
                <w:sz w:val="20"/>
                <w:lang w:val="en-US"/>
              </w:rPr>
            </w:pPr>
            <w:r w:rsidRPr="009C3FCD">
              <w:rPr>
                <w:rFonts w:ascii="Arial Narrow" w:hAnsi="Arial Narrow" w:cs="Arial Narrow"/>
                <w:color w:val="000000"/>
                <w:sz w:val="20"/>
                <w:lang w:val="en-US"/>
              </w:rPr>
              <w:t>Daintree (108002A)</w:t>
            </w:r>
          </w:p>
        </w:tc>
        <w:tc>
          <w:tcPr>
            <w:tcW w:w="15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727,872</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Pr>
          <w:p w:rsidR="00E94E33" w:rsidRPr="009C3FCD" w:rsidRDefault="00E94E33" w:rsidP="00B7431E">
            <w:pPr>
              <w:spacing w:before="1" w:after="1" w:line="280" w:lineRule="atLeast"/>
              <w:ind w:left="1" w:right="1"/>
              <w:jc w:val="center"/>
              <w:rPr>
                <w:rFonts w:ascii="Arial Narrow" w:hAnsi="Arial Narrow" w:cs="Arial Narrow"/>
                <w:color w:val="000000"/>
                <w:sz w:val="20"/>
                <w:lang w:val="en-US"/>
              </w:rPr>
            </w:pPr>
            <w:r w:rsidRPr="009C3FCD">
              <w:rPr>
                <w:rFonts w:ascii="Arial Narrow" w:hAnsi="Arial Narrow" w:cs="Arial Narrow"/>
                <w:color w:val="000000"/>
                <w:sz w:val="20"/>
                <w:lang w:val="en-US"/>
              </w:rPr>
              <w:t>1.4*</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0.1***</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0.2</w:t>
            </w:r>
          </w:p>
        </w:tc>
        <w:tc>
          <w:tcPr>
            <w:tcW w:w="709"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2.0</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0.7</w:t>
            </w:r>
          </w:p>
        </w:tc>
        <w:tc>
          <w:tcPr>
            <w:tcW w:w="709"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1.7</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1.0</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1.2</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0.9</w:t>
            </w:r>
          </w:p>
        </w:tc>
        <w:tc>
          <w:tcPr>
            <w:tcW w:w="709"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1.7</w:t>
            </w:r>
          </w:p>
        </w:tc>
        <w:tc>
          <w:tcPr>
            <w:tcW w:w="709" w:type="dxa"/>
            <w:tcBorders>
              <w:top w:val="single" w:sz="4" w:space="0" w:color="000000"/>
              <w:left w:val="single" w:sz="4" w:space="0" w:color="000000"/>
              <w:bottom w:val="single" w:sz="4" w:space="0" w:color="000000"/>
              <w:right w:val="single" w:sz="4" w:space="0" w:color="000000"/>
            </w:tcBorders>
            <w:shd w:val="clear" w:color="auto" w:fill="FFA5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2.3</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1.3</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0.9</w:t>
            </w:r>
          </w:p>
        </w:tc>
      </w:tr>
      <w:tr w:rsidR="00E94E33" w:rsidRPr="009C3FCD" w:rsidTr="00B7431E">
        <w:trPr>
          <w:trHeight w:val="161"/>
        </w:trPr>
        <w:tc>
          <w:tcPr>
            <w:tcW w:w="1476" w:type="dxa"/>
            <w:vMerge/>
            <w:tcBorders>
              <w:top w:val="single" w:sz="4" w:space="0" w:color="000000"/>
              <w:left w:val="single" w:sz="4" w:space="0" w:color="000000"/>
              <w:bottom w:val="single" w:sz="4" w:space="0" w:color="000000"/>
              <w:right w:val="single" w:sz="4" w:space="0" w:color="000000"/>
            </w:tcBorders>
            <w:vAlign w:val="center"/>
            <w:hideMark/>
          </w:tcPr>
          <w:p w:rsidR="00E94E33" w:rsidRPr="009C3FCD" w:rsidRDefault="00E94E33" w:rsidP="00B7431E">
            <w:pPr>
              <w:jc w:val="center"/>
              <w:rPr>
                <w:rFonts w:ascii="Arial Narrow" w:hAnsi="Arial Narrow"/>
                <w:sz w:val="20"/>
                <w:lang w:val="en-US"/>
              </w:rPr>
            </w:pPr>
          </w:p>
        </w:tc>
        <w:tc>
          <w:tcPr>
            <w:tcW w:w="184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rPr>
                <w:rFonts w:ascii="Arial Narrow" w:hAnsi="Arial Narrow"/>
                <w:sz w:val="20"/>
                <w:lang w:val="en-US"/>
              </w:rPr>
            </w:pPr>
            <w:r w:rsidRPr="009C3FCD">
              <w:rPr>
                <w:rFonts w:ascii="Arial Narrow" w:hAnsi="Arial Narrow" w:cs="Arial Narrow"/>
                <w:color w:val="000000"/>
                <w:sz w:val="20"/>
                <w:lang w:val="en-US"/>
              </w:rPr>
              <w:t>Barron (110001D)</w:t>
            </w:r>
          </w:p>
        </w:tc>
        <w:tc>
          <w:tcPr>
            <w:tcW w:w="15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604,729</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Pr>
          <w:p w:rsidR="00E94E33" w:rsidRPr="009C3FCD" w:rsidRDefault="00E94E33" w:rsidP="00B7431E">
            <w:pPr>
              <w:spacing w:before="1" w:after="1" w:line="280" w:lineRule="atLeast"/>
              <w:ind w:left="1" w:right="1"/>
              <w:jc w:val="center"/>
              <w:rPr>
                <w:rFonts w:ascii="Arial Narrow" w:hAnsi="Arial Narrow" w:cs="Arial Narrow"/>
                <w:color w:val="000000"/>
                <w:sz w:val="20"/>
                <w:lang w:val="en-US"/>
              </w:rPr>
            </w:pPr>
            <w:r w:rsidRPr="009C3FCD">
              <w:rPr>
                <w:rFonts w:ascii="Arial Narrow" w:hAnsi="Arial Narrow" w:cs="Arial Narrow"/>
                <w:color w:val="000000"/>
                <w:sz w:val="20"/>
                <w:lang w:val="en-US"/>
              </w:rPr>
              <w:t>1.4</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0.3</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0.2</w:t>
            </w:r>
          </w:p>
        </w:tc>
        <w:tc>
          <w:tcPr>
            <w:tcW w:w="709"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1.6</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0.6</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0.7</w:t>
            </w:r>
          </w:p>
        </w:tc>
        <w:tc>
          <w:tcPr>
            <w:tcW w:w="709" w:type="dxa"/>
            <w:tcBorders>
              <w:top w:val="single" w:sz="4" w:space="0" w:color="000000"/>
              <w:left w:val="single" w:sz="4" w:space="0" w:color="000000"/>
              <w:bottom w:val="single" w:sz="4" w:space="0" w:color="000000"/>
              <w:right w:val="single" w:sz="4" w:space="0" w:color="000000"/>
            </w:tcBorders>
            <w:shd w:val="clear" w:color="auto" w:fill="FFA5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2.7</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1.3</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0.8</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3.2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1.3</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0.5</w:t>
            </w:r>
          </w:p>
        </w:tc>
      </w:tr>
      <w:tr w:rsidR="00E94E33" w:rsidRPr="009C3FCD" w:rsidTr="00B7431E">
        <w:trPr>
          <w:trHeight w:val="161"/>
        </w:trPr>
        <w:tc>
          <w:tcPr>
            <w:tcW w:w="1476" w:type="dxa"/>
            <w:vMerge/>
            <w:tcBorders>
              <w:top w:val="single" w:sz="4" w:space="0" w:color="000000"/>
              <w:left w:val="single" w:sz="4" w:space="0" w:color="000000"/>
              <w:bottom w:val="single" w:sz="4" w:space="0" w:color="000000"/>
              <w:right w:val="single" w:sz="4" w:space="0" w:color="000000"/>
            </w:tcBorders>
            <w:vAlign w:val="center"/>
            <w:hideMark/>
          </w:tcPr>
          <w:p w:rsidR="00E94E33" w:rsidRPr="009C3FCD" w:rsidRDefault="00E94E33" w:rsidP="00B7431E">
            <w:pPr>
              <w:jc w:val="center"/>
              <w:rPr>
                <w:rFonts w:ascii="Arial Narrow" w:hAnsi="Arial Narrow"/>
                <w:sz w:val="20"/>
                <w:lang w:val="en-US"/>
              </w:rPr>
            </w:pPr>
          </w:p>
        </w:tc>
        <w:tc>
          <w:tcPr>
            <w:tcW w:w="184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rPr>
                <w:rFonts w:ascii="Arial Narrow" w:hAnsi="Arial Narrow"/>
                <w:sz w:val="20"/>
                <w:lang w:val="en-US"/>
              </w:rPr>
            </w:pPr>
            <w:r w:rsidRPr="009C3FCD">
              <w:rPr>
                <w:rFonts w:ascii="Arial Narrow" w:hAnsi="Arial Narrow" w:cs="Arial Narrow"/>
                <w:color w:val="000000"/>
                <w:sz w:val="20"/>
                <w:lang w:val="en-US"/>
              </w:rPr>
              <w:t>Mulgrave (111007A)</w:t>
            </w:r>
          </w:p>
        </w:tc>
        <w:tc>
          <w:tcPr>
            <w:tcW w:w="15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751,149</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Pr>
          <w:p w:rsidR="00E94E33" w:rsidRPr="009C3FCD" w:rsidRDefault="00E94E33" w:rsidP="00B7431E">
            <w:pPr>
              <w:spacing w:before="1" w:after="1" w:line="280" w:lineRule="atLeast"/>
              <w:ind w:left="1" w:right="1"/>
              <w:jc w:val="center"/>
              <w:rPr>
                <w:rFonts w:ascii="Arial Narrow" w:hAnsi="Arial Narrow" w:cs="Arial Narrow"/>
                <w:color w:val="000000"/>
                <w:sz w:val="20"/>
                <w:lang w:val="en-US"/>
              </w:rPr>
            </w:pPr>
            <w:r w:rsidRPr="009C3FCD">
              <w:rPr>
                <w:rFonts w:ascii="Arial Narrow" w:hAnsi="Arial Narrow" w:cs="Arial Narrow"/>
                <w:color w:val="000000"/>
                <w:sz w:val="20"/>
                <w:lang w:val="en-US"/>
              </w:rPr>
              <w:t>1.0***</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0.4</w:t>
            </w:r>
          </w:p>
        </w:tc>
        <w:tc>
          <w:tcPr>
            <w:tcW w:w="709"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1.5</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0.6***</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1.0</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1.3</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1.0</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1.0</w:t>
            </w:r>
          </w:p>
        </w:tc>
        <w:tc>
          <w:tcPr>
            <w:tcW w:w="709" w:type="dxa"/>
            <w:tcBorders>
              <w:top w:val="single" w:sz="4" w:space="0" w:color="000000"/>
              <w:left w:val="single" w:sz="4" w:space="0" w:color="000000"/>
              <w:bottom w:val="single" w:sz="4" w:space="0" w:color="000000"/>
              <w:right w:val="single" w:sz="4" w:space="0" w:color="000000"/>
            </w:tcBorders>
            <w:shd w:val="clear" w:color="auto" w:fill="FFA5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2.0</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1.4</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0.7</w:t>
            </w:r>
          </w:p>
        </w:tc>
      </w:tr>
      <w:tr w:rsidR="00E94E33" w:rsidRPr="009C3FCD" w:rsidTr="00B7431E">
        <w:trPr>
          <w:trHeight w:val="161"/>
        </w:trPr>
        <w:tc>
          <w:tcPr>
            <w:tcW w:w="1476" w:type="dxa"/>
            <w:vMerge/>
            <w:tcBorders>
              <w:top w:val="single" w:sz="4" w:space="0" w:color="000000"/>
              <w:left w:val="single" w:sz="4" w:space="0" w:color="000000"/>
              <w:bottom w:val="single" w:sz="4" w:space="0" w:color="000000"/>
              <w:right w:val="single" w:sz="4" w:space="0" w:color="000000"/>
            </w:tcBorders>
            <w:vAlign w:val="center"/>
            <w:hideMark/>
          </w:tcPr>
          <w:p w:rsidR="00E94E33" w:rsidRPr="009C3FCD" w:rsidRDefault="00E94E33" w:rsidP="00B7431E">
            <w:pPr>
              <w:jc w:val="center"/>
              <w:rPr>
                <w:rFonts w:ascii="Arial Narrow" w:hAnsi="Arial Narrow"/>
                <w:sz w:val="20"/>
                <w:lang w:val="en-US"/>
              </w:rPr>
            </w:pPr>
          </w:p>
        </w:tc>
        <w:tc>
          <w:tcPr>
            <w:tcW w:w="184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rPr>
                <w:rFonts w:ascii="Arial Narrow" w:hAnsi="Arial Narrow"/>
                <w:sz w:val="20"/>
                <w:lang w:val="en-US"/>
              </w:rPr>
            </w:pPr>
            <w:r w:rsidRPr="009C3FCD">
              <w:rPr>
                <w:rFonts w:ascii="Arial Narrow" w:hAnsi="Arial Narrow" w:cs="Arial Narrow"/>
                <w:color w:val="000000"/>
                <w:sz w:val="20"/>
                <w:lang w:val="en-US"/>
              </w:rPr>
              <w:t>Russell (111101D)</w:t>
            </w:r>
          </w:p>
        </w:tc>
        <w:tc>
          <w:tcPr>
            <w:tcW w:w="15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1,193,577</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Pr>
          <w:p w:rsidR="00E94E33" w:rsidRPr="009C3FCD" w:rsidRDefault="00E94E33" w:rsidP="00B7431E">
            <w:pPr>
              <w:spacing w:before="1" w:after="1" w:line="280" w:lineRule="atLeast"/>
              <w:ind w:left="1" w:right="1"/>
              <w:jc w:val="center"/>
              <w:rPr>
                <w:rFonts w:ascii="Arial Narrow" w:hAnsi="Arial Narrow" w:cs="Arial Narrow"/>
                <w:color w:val="000000"/>
                <w:sz w:val="20"/>
                <w:lang w:val="en-US"/>
              </w:rPr>
            </w:pPr>
            <w:r w:rsidRPr="009C3FCD">
              <w:rPr>
                <w:rFonts w:ascii="Arial Narrow" w:hAnsi="Arial Narrow" w:cs="Arial Narrow"/>
                <w:color w:val="000000"/>
                <w:sz w:val="20"/>
                <w:lang w:val="en-US"/>
              </w:rPr>
              <w:t>1.0</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0.4</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0.5</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1.1</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0.8</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1.1</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1.1</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0.9</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1.0</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1.1</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1.4</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1.1</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0.7</w:t>
            </w:r>
          </w:p>
        </w:tc>
      </w:tr>
      <w:tr w:rsidR="00E94E33" w:rsidRPr="009C3FCD" w:rsidTr="00B7431E">
        <w:trPr>
          <w:trHeight w:val="161"/>
        </w:trPr>
        <w:tc>
          <w:tcPr>
            <w:tcW w:w="1476" w:type="dxa"/>
            <w:vMerge/>
            <w:tcBorders>
              <w:top w:val="single" w:sz="4" w:space="0" w:color="000000"/>
              <w:left w:val="single" w:sz="4" w:space="0" w:color="000000"/>
              <w:bottom w:val="single" w:sz="4" w:space="0" w:color="000000"/>
              <w:right w:val="single" w:sz="4" w:space="0" w:color="000000"/>
            </w:tcBorders>
            <w:vAlign w:val="center"/>
            <w:hideMark/>
          </w:tcPr>
          <w:p w:rsidR="00E94E33" w:rsidRPr="009C3FCD" w:rsidRDefault="00E94E33" w:rsidP="00B7431E">
            <w:pPr>
              <w:jc w:val="center"/>
              <w:rPr>
                <w:rFonts w:ascii="Arial Narrow" w:hAnsi="Arial Narrow"/>
                <w:sz w:val="20"/>
                <w:lang w:val="en-US"/>
              </w:rPr>
            </w:pPr>
          </w:p>
        </w:tc>
        <w:tc>
          <w:tcPr>
            <w:tcW w:w="184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rPr>
                <w:rFonts w:ascii="Arial Narrow" w:hAnsi="Arial Narrow"/>
                <w:sz w:val="20"/>
                <w:lang w:val="en-US"/>
              </w:rPr>
            </w:pPr>
            <w:r w:rsidRPr="009C3FCD">
              <w:rPr>
                <w:rFonts w:ascii="Arial Narrow" w:hAnsi="Arial Narrow" w:cs="Arial Narrow"/>
                <w:color w:val="000000"/>
                <w:sz w:val="20"/>
                <w:lang w:val="en-US"/>
              </w:rPr>
              <w:t>North Johnstone (112004A)</w:t>
            </w:r>
          </w:p>
        </w:tc>
        <w:tc>
          <w:tcPr>
            <w:tcW w:w="15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1,746,102</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Pr>
          <w:p w:rsidR="00E94E33" w:rsidRPr="009C3FCD" w:rsidRDefault="00E94E33" w:rsidP="00B7431E">
            <w:pPr>
              <w:spacing w:before="1" w:after="1" w:line="280" w:lineRule="atLeast"/>
              <w:ind w:left="1" w:right="1"/>
              <w:jc w:val="center"/>
              <w:rPr>
                <w:rFonts w:ascii="Arial Narrow" w:hAnsi="Arial Narrow" w:cs="Arial Narrow"/>
                <w:color w:val="000000"/>
                <w:sz w:val="20"/>
                <w:lang w:val="en-US"/>
              </w:rPr>
            </w:pPr>
            <w:r w:rsidRPr="009C3FCD">
              <w:rPr>
                <w:rFonts w:ascii="Arial Narrow" w:hAnsi="Arial Narrow" w:cs="Arial Narrow"/>
                <w:color w:val="000000"/>
                <w:sz w:val="20"/>
                <w:lang w:val="en-US"/>
              </w:rPr>
              <w:t>1.2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0.4</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0.5</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1.3</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0.8</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1.1</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1.1</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1.0</w:t>
            </w:r>
          </w:p>
        </w:tc>
        <w:tc>
          <w:tcPr>
            <w:tcW w:w="709" w:type="dxa"/>
            <w:tcBorders>
              <w:top w:val="single" w:sz="4" w:space="0" w:color="000000"/>
              <w:left w:val="single" w:sz="4" w:space="0" w:color="000000"/>
              <w:bottom w:val="single" w:sz="4" w:space="0" w:color="000000"/>
              <w:right w:val="single" w:sz="4" w:space="0" w:color="000000"/>
            </w:tcBorders>
            <w:shd w:val="clear" w:color="auto" w:fill="FFA5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2.0</w:t>
            </w:r>
          </w:p>
        </w:tc>
        <w:tc>
          <w:tcPr>
            <w:tcW w:w="709"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1.7</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0.8</w:t>
            </w:r>
          </w:p>
        </w:tc>
      </w:tr>
      <w:tr w:rsidR="00E94E33" w:rsidRPr="009C3FCD" w:rsidTr="00B7431E">
        <w:trPr>
          <w:trHeight w:val="161"/>
        </w:trPr>
        <w:tc>
          <w:tcPr>
            <w:tcW w:w="1476" w:type="dxa"/>
            <w:vMerge/>
            <w:tcBorders>
              <w:top w:val="single" w:sz="4" w:space="0" w:color="000000"/>
              <w:left w:val="single" w:sz="4" w:space="0" w:color="000000"/>
              <w:bottom w:val="single" w:sz="4" w:space="0" w:color="000000"/>
              <w:right w:val="single" w:sz="4" w:space="0" w:color="000000"/>
            </w:tcBorders>
            <w:vAlign w:val="center"/>
            <w:hideMark/>
          </w:tcPr>
          <w:p w:rsidR="00E94E33" w:rsidRPr="009C3FCD" w:rsidRDefault="00E94E33" w:rsidP="00B7431E">
            <w:pPr>
              <w:jc w:val="center"/>
              <w:rPr>
                <w:rFonts w:ascii="Arial Narrow" w:hAnsi="Arial Narrow"/>
                <w:sz w:val="20"/>
                <w:lang w:val="en-US"/>
              </w:rPr>
            </w:pPr>
          </w:p>
        </w:tc>
        <w:tc>
          <w:tcPr>
            <w:tcW w:w="184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rPr>
                <w:rFonts w:ascii="Arial Narrow" w:hAnsi="Arial Narrow"/>
                <w:sz w:val="20"/>
                <w:lang w:val="en-US"/>
              </w:rPr>
            </w:pPr>
            <w:r w:rsidRPr="009C3FCD">
              <w:rPr>
                <w:rFonts w:ascii="Arial Narrow" w:hAnsi="Arial Narrow" w:cs="Arial Narrow"/>
                <w:color w:val="000000"/>
                <w:sz w:val="20"/>
                <w:lang w:val="en-US"/>
              </w:rPr>
              <w:t>South Johnstone (112101B)</w:t>
            </w:r>
          </w:p>
        </w:tc>
        <w:tc>
          <w:tcPr>
            <w:tcW w:w="15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820,304</w:t>
            </w:r>
          </w:p>
        </w:tc>
        <w:tc>
          <w:tcPr>
            <w:tcW w:w="708" w:type="dxa"/>
            <w:tcBorders>
              <w:top w:val="single" w:sz="4" w:space="0" w:color="000000"/>
              <w:left w:val="single" w:sz="4" w:space="0" w:color="000000"/>
              <w:bottom w:val="single" w:sz="4" w:space="0" w:color="000000"/>
              <w:right w:val="single" w:sz="4" w:space="0" w:color="000000"/>
            </w:tcBorders>
            <w:shd w:val="clear" w:color="auto" w:fill="auto"/>
          </w:tcPr>
          <w:p w:rsidR="00E94E33" w:rsidRPr="009C3FCD" w:rsidRDefault="00E94E33" w:rsidP="00B7431E">
            <w:pPr>
              <w:spacing w:before="1" w:after="1" w:line="280" w:lineRule="atLeast"/>
              <w:ind w:left="1" w:right="1"/>
              <w:jc w:val="center"/>
              <w:rPr>
                <w:rFonts w:ascii="Arial Narrow" w:hAnsi="Arial Narrow" w:cs="Arial Narrow"/>
                <w:color w:val="000000"/>
                <w:sz w:val="20"/>
                <w:lang w:val="en-US"/>
              </w:rPr>
            </w:pPr>
            <w:r w:rsidRPr="009C3FCD">
              <w:rPr>
                <w:rFonts w:ascii="Arial Narrow" w:hAnsi="Arial Narrow" w:cs="Arial Narrow"/>
                <w:color w:val="000000"/>
                <w:sz w:val="20"/>
                <w:lang w:val="en-US"/>
              </w:rPr>
              <w:t>1.0*</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0.4</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0.4</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0.5</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0.7</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1.1</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1.0</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0.9</w:t>
            </w:r>
          </w:p>
        </w:tc>
        <w:tc>
          <w:tcPr>
            <w:tcW w:w="709"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1.9</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1.1</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0.6</w:t>
            </w:r>
          </w:p>
        </w:tc>
      </w:tr>
      <w:tr w:rsidR="00E94E33" w:rsidRPr="009C3FCD" w:rsidTr="00B7431E">
        <w:trPr>
          <w:trHeight w:val="161"/>
        </w:trPr>
        <w:tc>
          <w:tcPr>
            <w:tcW w:w="1476" w:type="dxa"/>
            <w:vMerge/>
            <w:tcBorders>
              <w:top w:val="single" w:sz="4" w:space="0" w:color="000000"/>
              <w:left w:val="single" w:sz="4" w:space="0" w:color="000000"/>
              <w:bottom w:val="single" w:sz="4" w:space="0" w:color="000000"/>
              <w:right w:val="single" w:sz="4" w:space="0" w:color="000000"/>
            </w:tcBorders>
            <w:vAlign w:val="center"/>
            <w:hideMark/>
          </w:tcPr>
          <w:p w:rsidR="00E94E33" w:rsidRPr="009C3FCD" w:rsidRDefault="00E94E33" w:rsidP="00B7431E">
            <w:pPr>
              <w:jc w:val="center"/>
              <w:rPr>
                <w:rFonts w:ascii="Arial Narrow" w:hAnsi="Arial Narrow"/>
                <w:sz w:val="20"/>
                <w:lang w:val="en-US"/>
              </w:rPr>
            </w:pPr>
          </w:p>
        </w:tc>
        <w:tc>
          <w:tcPr>
            <w:tcW w:w="184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rPr>
                <w:rFonts w:ascii="Arial Narrow" w:hAnsi="Arial Narrow"/>
                <w:sz w:val="20"/>
                <w:lang w:val="en-US"/>
              </w:rPr>
            </w:pPr>
            <w:r w:rsidRPr="009C3FCD">
              <w:rPr>
                <w:rFonts w:ascii="Arial Narrow" w:hAnsi="Arial Narrow" w:cs="Arial Narrow"/>
                <w:color w:val="000000"/>
                <w:sz w:val="20"/>
                <w:lang w:val="en-US"/>
              </w:rPr>
              <w:t>Tully (113006A)</w:t>
            </w:r>
          </w:p>
        </w:tc>
        <w:tc>
          <w:tcPr>
            <w:tcW w:w="15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3,074,666</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Pr>
          <w:p w:rsidR="00E94E33" w:rsidRPr="009C3FCD" w:rsidRDefault="00E94E33" w:rsidP="00B7431E">
            <w:pPr>
              <w:spacing w:before="1" w:after="1" w:line="280" w:lineRule="atLeast"/>
              <w:ind w:left="1" w:right="1"/>
              <w:jc w:val="center"/>
              <w:rPr>
                <w:rFonts w:ascii="Arial Narrow" w:hAnsi="Arial Narrow" w:cs="Arial Narrow"/>
                <w:color w:val="000000"/>
                <w:sz w:val="20"/>
                <w:lang w:val="en-US"/>
              </w:rPr>
            </w:pPr>
            <w:r w:rsidRPr="009C3FCD">
              <w:rPr>
                <w:rFonts w:ascii="Arial Narrow" w:hAnsi="Arial Narrow" w:cs="Arial Narrow"/>
                <w:color w:val="000000"/>
                <w:sz w:val="20"/>
                <w:lang w:val="en-US"/>
              </w:rPr>
              <w:t>1.2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0.4</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0.5</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1.1</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0.7</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1.3</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1.0</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1.0</w:t>
            </w:r>
          </w:p>
        </w:tc>
        <w:tc>
          <w:tcPr>
            <w:tcW w:w="709"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2.0</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1.2</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0.8</w:t>
            </w:r>
          </w:p>
        </w:tc>
      </w:tr>
      <w:tr w:rsidR="00E94E33" w:rsidRPr="009C3FCD" w:rsidTr="00B7431E">
        <w:trPr>
          <w:trHeight w:val="161"/>
        </w:trPr>
        <w:tc>
          <w:tcPr>
            <w:tcW w:w="1476" w:type="dxa"/>
            <w:vMerge/>
            <w:tcBorders>
              <w:top w:val="single" w:sz="4" w:space="0" w:color="000000"/>
              <w:left w:val="single" w:sz="4" w:space="0" w:color="000000"/>
              <w:bottom w:val="single" w:sz="4" w:space="0" w:color="000000"/>
              <w:right w:val="single" w:sz="4" w:space="0" w:color="000000"/>
            </w:tcBorders>
            <w:vAlign w:val="center"/>
            <w:hideMark/>
          </w:tcPr>
          <w:p w:rsidR="00E94E33" w:rsidRPr="009C3FCD" w:rsidRDefault="00E94E33" w:rsidP="00B7431E">
            <w:pPr>
              <w:jc w:val="center"/>
              <w:rPr>
                <w:rFonts w:ascii="Arial Narrow" w:hAnsi="Arial Narrow"/>
                <w:sz w:val="20"/>
                <w:lang w:val="en-US"/>
              </w:rPr>
            </w:pPr>
          </w:p>
        </w:tc>
        <w:tc>
          <w:tcPr>
            <w:tcW w:w="184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rPr>
                <w:rFonts w:ascii="Arial Narrow" w:hAnsi="Arial Narrow"/>
                <w:sz w:val="20"/>
                <w:lang w:val="en-US"/>
              </w:rPr>
            </w:pPr>
            <w:r w:rsidRPr="009C3FCD">
              <w:rPr>
                <w:rFonts w:ascii="Arial Narrow" w:hAnsi="Arial Narrow" w:cs="Arial Narrow"/>
                <w:color w:val="000000"/>
                <w:sz w:val="20"/>
                <w:lang w:val="en-US"/>
              </w:rPr>
              <w:t>Herbert (116001E/F)</w:t>
            </w:r>
          </w:p>
        </w:tc>
        <w:tc>
          <w:tcPr>
            <w:tcW w:w="15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3,067,947</w:t>
            </w:r>
          </w:p>
        </w:tc>
        <w:tc>
          <w:tcPr>
            <w:tcW w:w="708" w:type="dxa"/>
            <w:tcBorders>
              <w:top w:val="single" w:sz="4" w:space="0" w:color="000000"/>
              <w:left w:val="single" w:sz="4" w:space="0" w:color="000000"/>
              <w:bottom w:val="single" w:sz="4" w:space="0" w:color="000000"/>
              <w:right w:val="single" w:sz="4" w:space="0" w:color="000000"/>
            </w:tcBorders>
            <w:shd w:val="clear" w:color="auto" w:fill="FFFF00"/>
          </w:tcPr>
          <w:p w:rsidR="00E94E33" w:rsidRPr="009C3FCD" w:rsidRDefault="00E94E33" w:rsidP="00B7431E">
            <w:pPr>
              <w:spacing w:before="1" w:after="1" w:line="280" w:lineRule="atLeast"/>
              <w:ind w:left="1" w:right="1"/>
              <w:jc w:val="center"/>
              <w:rPr>
                <w:rFonts w:ascii="Arial Narrow" w:hAnsi="Arial Narrow" w:cs="Arial Narrow"/>
                <w:color w:val="000000"/>
                <w:sz w:val="20"/>
                <w:lang w:val="en-US"/>
              </w:rPr>
            </w:pPr>
            <w:r w:rsidRPr="009C3FCD">
              <w:rPr>
                <w:rFonts w:ascii="Arial Narrow" w:hAnsi="Arial Narrow" w:cs="Arial Narrow"/>
                <w:color w:val="000000"/>
                <w:sz w:val="20"/>
                <w:lang w:val="en-US"/>
              </w:rPr>
              <w:t>1.5</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0.3</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1.1</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0.4</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1.3</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1.3</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1.1</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3.1</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1.0</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3.7</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1.4</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0.9</w:t>
            </w:r>
          </w:p>
        </w:tc>
      </w:tr>
      <w:tr w:rsidR="00E94E33" w:rsidRPr="009C3FCD" w:rsidTr="00B7431E">
        <w:trPr>
          <w:trHeight w:val="300"/>
        </w:trPr>
        <w:tc>
          <w:tcPr>
            <w:tcW w:w="147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Burdekin</w:t>
            </w:r>
          </w:p>
        </w:tc>
        <w:tc>
          <w:tcPr>
            <w:tcW w:w="184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rPr>
                <w:rFonts w:ascii="Arial Narrow" w:hAnsi="Arial Narrow"/>
                <w:sz w:val="20"/>
                <w:lang w:val="en-US"/>
              </w:rPr>
            </w:pPr>
            <w:r w:rsidRPr="009C3FCD">
              <w:rPr>
                <w:rFonts w:ascii="Arial Narrow" w:hAnsi="Arial Narrow" w:cs="Arial Narrow"/>
                <w:color w:val="000000"/>
                <w:sz w:val="20"/>
                <w:lang w:val="en-US"/>
              </w:rPr>
              <w:t>Burdekin (120006B)</w:t>
            </w:r>
          </w:p>
        </w:tc>
        <w:tc>
          <w:tcPr>
            <w:tcW w:w="15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5,982,681</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Pr>
          <w:p w:rsidR="00E94E33" w:rsidRPr="009C3FCD" w:rsidRDefault="00E94E33" w:rsidP="00B7431E">
            <w:pPr>
              <w:spacing w:before="1" w:after="1" w:line="280" w:lineRule="atLeast"/>
              <w:ind w:left="1" w:right="1"/>
              <w:jc w:val="center"/>
              <w:rPr>
                <w:rFonts w:ascii="Arial Narrow" w:hAnsi="Arial Narrow" w:cs="Arial Narrow"/>
                <w:color w:val="000000"/>
                <w:sz w:val="20"/>
                <w:lang w:val="en-US"/>
              </w:rPr>
            </w:pPr>
            <w:r w:rsidRPr="009C3FCD">
              <w:rPr>
                <w:rFonts w:ascii="Arial Narrow" w:hAnsi="Arial Narrow" w:cs="Arial Narrow"/>
                <w:color w:val="000000"/>
                <w:sz w:val="20"/>
                <w:lang w:val="en-US"/>
              </w:rPr>
              <w:t>1.5</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0.7</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0.3</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0.3</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0.7</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0.4</w:t>
            </w:r>
          </w:p>
        </w:tc>
        <w:tc>
          <w:tcPr>
            <w:tcW w:w="709"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1.6</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4.6</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4.9</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1.3</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5.8</w:t>
            </w:r>
          </w:p>
        </w:tc>
        <w:tc>
          <w:tcPr>
            <w:tcW w:w="709" w:type="dxa"/>
            <w:tcBorders>
              <w:top w:val="single" w:sz="4" w:space="0" w:color="000000"/>
              <w:left w:val="single" w:sz="4" w:space="0" w:color="000000"/>
              <w:bottom w:val="single" w:sz="4" w:space="0" w:color="000000"/>
              <w:right w:val="single" w:sz="4" w:space="0" w:color="000000"/>
            </w:tcBorders>
            <w:shd w:val="clear" w:color="auto" w:fill="FFA5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2.6</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0.6</w:t>
            </w:r>
          </w:p>
        </w:tc>
      </w:tr>
      <w:tr w:rsidR="00E94E33" w:rsidRPr="009C3FCD" w:rsidTr="00B7431E">
        <w:trPr>
          <w:trHeight w:val="349"/>
        </w:trPr>
        <w:tc>
          <w:tcPr>
            <w:tcW w:w="1476" w:type="dxa"/>
            <w:vMerge w:val="restart"/>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Mackay Whitsunday</w:t>
            </w:r>
          </w:p>
        </w:tc>
        <w:tc>
          <w:tcPr>
            <w:tcW w:w="184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rPr>
                <w:rFonts w:ascii="Arial Narrow" w:hAnsi="Arial Narrow"/>
                <w:sz w:val="20"/>
                <w:lang w:val="en-US"/>
              </w:rPr>
            </w:pPr>
            <w:r w:rsidRPr="009C3FCD">
              <w:rPr>
                <w:rFonts w:ascii="Arial Narrow" w:hAnsi="Arial Narrow" w:cs="Arial Narrow"/>
                <w:color w:val="000000"/>
                <w:sz w:val="20"/>
                <w:lang w:val="en-US"/>
              </w:rPr>
              <w:t>Proserpine (122005A)</w:t>
            </w:r>
          </w:p>
        </w:tc>
        <w:tc>
          <w:tcPr>
            <w:tcW w:w="15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17,140</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Pr>
          <w:p w:rsidR="00E94E33" w:rsidRPr="009C3FCD" w:rsidRDefault="00E94E33" w:rsidP="00B7431E">
            <w:pPr>
              <w:spacing w:before="1" w:after="1" w:line="280" w:lineRule="atLeast"/>
              <w:ind w:left="1" w:right="1"/>
              <w:jc w:val="center"/>
              <w:rPr>
                <w:rFonts w:ascii="Arial Narrow" w:hAnsi="Arial Narrow" w:cs="Arial Narrow"/>
                <w:color w:val="000000"/>
                <w:sz w:val="20"/>
                <w:lang w:val="en-US"/>
              </w:rPr>
            </w:pPr>
            <w:r w:rsidRPr="009C3FCD">
              <w:rPr>
                <w:rFonts w:ascii="Arial Narrow" w:hAnsi="Arial Narrow" w:cs="Arial Narrow"/>
                <w:color w:val="000000"/>
                <w:sz w:val="20"/>
                <w:lang w:val="en-US"/>
              </w:rPr>
              <w:t>0.8</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1.1</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0.6</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1.4</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1.2</w:t>
            </w:r>
          </w:p>
        </w:tc>
        <w:tc>
          <w:tcPr>
            <w:tcW w:w="709" w:type="dxa"/>
            <w:tcBorders>
              <w:top w:val="single" w:sz="4" w:space="0" w:color="000000"/>
              <w:left w:val="single" w:sz="4" w:space="0" w:color="000000"/>
              <w:bottom w:val="single" w:sz="4" w:space="0" w:color="000000"/>
              <w:right w:val="single" w:sz="4" w:space="0" w:color="000000"/>
            </w:tcBorders>
            <w:shd w:val="clear" w:color="auto" w:fill="FFA5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2.6</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4.5</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3.8</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3.1</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20.2</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3.0</w:t>
            </w:r>
          </w:p>
        </w:tc>
        <w:tc>
          <w:tcPr>
            <w:tcW w:w="708" w:type="dxa"/>
            <w:tcBorders>
              <w:top w:val="single" w:sz="4" w:space="0" w:color="000000"/>
              <w:left w:val="single" w:sz="4" w:space="0" w:color="000000"/>
              <w:bottom w:val="single" w:sz="4" w:space="0" w:color="000000"/>
              <w:right w:val="single" w:sz="4" w:space="0" w:color="000000"/>
            </w:tcBorders>
            <w:shd w:val="clear" w:color="auto" w:fill="FFA5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2.2</w:t>
            </w:r>
          </w:p>
        </w:tc>
      </w:tr>
      <w:tr w:rsidR="00E94E33" w:rsidRPr="009C3FCD" w:rsidTr="00B7431E">
        <w:trPr>
          <w:trHeight w:val="161"/>
        </w:trPr>
        <w:tc>
          <w:tcPr>
            <w:tcW w:w="1476" w:type="dxa"/>
            <w:vMerge/>
            <w:tcBorders>
              <w:top w:val="single" w:sz="4" w:space="0" w:color="000000"/>
              <w:left w:val="single" w:sz="4" w:space="0" w:color="000000"/>
              <w:bottom w:val="single" w:sz="4" w:space="0" w:color="000000"/>
              <w:right w:val="single" w:sz="4" w:space="0" w:color="000000"/>
            </w:tcBorders>
            <w:vAlign w:val="center"/>
            <w:hideMark/>
          </w:tcPr>
          <w:p w:rsidR="00E94E33" w:rsidRPr="009C3FCD" w:rsidRDefault="00E94E33" w:rsidP="00B7431E">
            <w:pPr>
              <w:jc w:val="center"/>
              <w:rPr>
                <w:rFonts w:ascii="Arial Narrow" w:hAnsi="Arial Narrow"/>
                <w:sz w:val="20"/>
                <w:lang w:val="en-US"/>
              </w:rPr>
            </w:pPr>
          </w:p>
        </w:tc>
        <w:tc>
          <w:tcPr>
            <w:tcW w:w="184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rPr>
                <w:rFonts w:ascii="Arial Narrow" w:hAnsi="Arial Narrow"/>
                <w:sz w:val="20"/>
                <w:lang w:val="en-US"/>
              </w:rPr>
            </w:pPr>
            <w:r w:rsidRPr="009C3FCD">
              <w:rPr>
                <w:rFonts w:ascii="Arial Narrow" w:hAnsi="Arial Narrow" w:cs="Arial Narrow"/>
                <w:color w:val="000000"/>
                <w:sz w:val="20"/>
                <w:lang w:val="en-US"/>
              </w:rPr>
              <w:t>O'Connell (124001B)</w:t>
            </w:r>
          </w:p>
        </w:tc>
        <w:tc>
          <w:tcPr>
            <w:tcW w:w="15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145,351</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Pr>
          <w:p w:rsidR="00E94E33" w:rsidRPr="009C3FCD" w:rsidRDefault="00E94E33" w:rsidP="00B7431E">
            <w:pPr>
              <w:spacing w:before="1" w:after="1" w:line="280" w:lineRule="atLeast"/>
              <w:ind w:left="1" w:right="1"/>
              <w:jc w:val="center"/>
              <w:rPr>
                <w:rFonts w:ascii="Arial Narrow" w:hAnsi="Arial Narrow" w:cs="Arial Narrow"/>
                <w:color w:val="000000"/>
                <w:sz w:val="20"/>
                <w:lang w:val="en-US"/>
              </w:rPr>
            </w:pPr>
            <w:r w:rsidRPr="009C3FCD">
              <w:rPr>
                <w:rFonts w:ascii="Arial Narrow" w:hAnsi="Arial Narrow" w:cs="Arial Narrow"/>
                <w:color w:val="000000"/>
                <w:sz w:val="20"/>
                <w:lang w:val="en-US"/>
              </w:rPr>
              <w:t>1.0</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0.6</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0.2***</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0.5</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0.6</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1.2</w:t>
            </w:r>
          </w:p>
        </w:tc>
        <w:tc>
          <w:tcPr>
            <w:tcW w:w="709"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1.8</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1.3</w:t>
            </w:r>
          </w:p>
        </w:tc>
        <w:tc>
          <w:tcPr>
            <w:tcW w:w="709" w:type="dxa"/>
            <w:tcBorders>
              <w:top w:val="single" w:sz="4" w:space="0" w:color="000000"/>
              <w:left w:val="single" w:sz="4" w:space="0" w:color="000000"/>
              <w:bottom w:val="single" w:sz="4" w:space="0" w:color="000000"/>
              <w:right w:val="single" w:sz="4" w:space="0" w:color="000000"/>
            </w:tcBorders>
            <w:shd w:val="clear" w:color="auto" w:fill="FFA5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2.3</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4.0</w:t>
            </w:r>
          </w:p>
        </w:tc>
        <w:tc>
          <w:tcPr>
            <w:tcW w:w="709"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2.0</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0.7</w:t>
            </w:r>
          </w:p>
        </w:tc>
      </w:tr>
      <w:tr w:rsidR="00E94E33" w:rsidRPr="009C3FCD" w:rsidTr="00B7431E">
        <w:trPr>
          <w:trHeight w:val="161"/>
        </w:trPr>
        <w:tc>
          <w:tcPr>
            <w:tcW w:w="1476" w:type="dxa"/>
            <w:vMerge/>
            <w:tcBorders>
              <w:top w:val="single" w:sz="4" w:space="0" w:color="000000"/>
              <w:left w:val="single" w:sz="4" w:space="0" w:color="000000"/>
              <w:bottom w:val="single" w:sz="4" w:space="0" w:color="000000"/>
              <w:right w:val="single" w:sz="4" w:space="0" w:color="000000"/>
            </w:tcBorders>
            <w:vAlign w:val="center"/>
            <w:hideMark/>
          </w:tcPr>
          <w:p w:rsidR="00E94E33" w:rsidRPr="009C3FCD" w:rsidRDefault="00E94E33" w:rsidP="00B7431E">
            <w:pPr>
              <w:jc w:val="center"/>
              <w:rPr>
                <w:rFonts w:ascii="Arial Narrow" w:hAnsi="Arial Narrow"/>
                <w:sz w:val="20"/>
                <w:lang w:val="en-US"/>
              </w:rPr>
            </w:pPr>
          </w:p>
        </w:tc>
        <w:tc>
          <w:tcPr>
            <w:tcW w:w="184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rPr>
                <w:rFonts w:ascii="Arial Narrow" w:hAnsi="Arial Narrow"/>
                <w:sz w:val="20"/>
                <w:lang w:val="en-US"/>
              </w:rPr>
            </w:pPr>
            <w:r w:rsidRPr="009C3FCD">
              <w:rPr>
                <w:rFonts w:ascii="Arial Narrow" w:hAnsi="Arial Narrow" w:cs="Arial Narrow"/>
                <w:color w:val="000000"/>
                <w:sz w:val="20"/>
                <w:lang w:val="en-US"/>
              </w:rPr>
              <w:t>Pioneer (125007A)</w:t>
            </w:r>
          </w:p>
        </w:tc>
        <w:tc>
          <w:tcPr>
            <w:tcW w:w="15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355,228</w:t>
            </w:r>
          </w:p>
        </w:tc>
        <w:tc>
          <w:tcPr>
            <w:tcW w:w="708" w:type="dxa"/>
            <w:tcBorders>
              <w:top w:val="single" w:sz="4" w:space="0" w:color="000000"/>
              <w:left w:val="single" w:sz="4" w:space="0" w:color="000000"/>
              <w:bottom w:val="single" w:sz="4" w:space="0" w:color="000000"/>
              <w:right w:val="single" w:sz="4" w:space="0" w:color="000000"/>
            </w:tcBorders>
            <w:shd w:val="clear" w:color="auto" w:fill="FFA015"/>
            <w:vAlign w:val="center"/>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2.0</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0.6</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0.3</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0.1</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0.6</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0.2</w:t>
            </w:r>
          </w:p>
        </w:tc>
        <w:tc>
          <w:tcPr>
            <w:tcW w:w="709" w:type="dxa"/>
            <w:tcBorders>
              <w:top w:val="single" w:sz="4" w:space="0" w:color="000000"/>
              <w:left w:val="single" w:sz="4" w:space="0" w:color="000000"/>
              <w:bottom w:val="single" w:sz="4" w:space="0" w:color="000000"/>
              <w:right w:val="single" w:sz="4" w:space="0" w:color="000000"/>
            </w:tcBorders>
            <w:shd w:val="clear" w:color="auto" w:fill="FFA5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2.0</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3.7</w:t>
            </w:r>
          </w:p>
        </w:tc>
        <w:tc>
          <w:tcPr>
            <w:tcW w:w="708" w:type="dxa"/>
            <w:tcBorders>
              <w:top w:val="single" w:sz="4" w:space="0" w:color="000000"/>
              <w:left w:val="single" w:sz="4" w:space="0" w:color="000000"/>
              <w:bottom w:val="single" w:sz="4" w:space="0" w:color="000000"/>
              <w:right w:val="single" w:sz="4" w:space="0" w:color="000000"/>
            </w:tcBorders>
            <w:shd w:val="clear" w:color="auto" w:fill="FFA5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2.3</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3.3</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9.2</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3.7</w:t>
            </w:r>
          </w:p>
        </w:tc>
        <w:tc>
          <w:tcPr>
            <w:tcW w:w="708" w:type="dxa"/>
            <w:tcBorders>
              <w:top w:val="single" w:sz="4" w:space="0" w:color="000000"/>
              <w:left w:val="single" w:sz="4" w:space="0" w:color="000000"/>
              <w:bottom w:val="single" w:sz="4" w:space="0" w:color="000000"/>
              <w:right w:val="single" w:sz="4" w:space="0" w:color="000000"/>
            </w:tcBorders>
            <w:shd w:val="clear" w:color="auto" w:fill="FFA5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2.6</w:t>
            </w:r>
          </w:p>
        </w:tc>
      </w:tr>
      <w:tr w:rsidR="00E94E33" w:rsidRPr="009C3FCD" w:rsidTr="00B7431E">
        <w:trPr>
          <w:trHeight w:val="318"/>
        </w:trPr>
        <w:tc>
          <w:tcPr>
            <w:tcW w:w="147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Fitzroy</w:t>
            </w:r>
          </w:p>
        </w:tc>
        <w:tc>
          <w:tcPr>
            <w:tcW w:w="184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rPr>
                <w:rFonts w:ascii="Arial Narrow" w:hAnsi="Arial Narrow"/>
                <w:sz w:val="20"/>
                <w:lang w:val="en-US"/>
              </w:rPr>
            </w:pPr>
            <w:r w:rsidRPr="009C3FCD">
              <w:rPr>
                <w:rFonts w:ascii="Arial Narrow" w:hAnsi="Arial Narrow" w:cs="Arial Narrow"/>
                <w:color w:val="000000"/>
                <w:sz w:val="20"/>
                <w:lang w:val="en-US"/>
              </w:rPr>
              <w:t>Fitzroy (130005A)</w:t>
            </w:r>
          </w:p>
        </w:tc>
        <w:tc>
          <w:tcPr>
            <w:tcW w:w="15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2,827,222</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Pr>
          <w:p w:rsidR="00E94E33" w:rsidRPr="009C3FCD" w:rsidRDefault="00E94E33" w:rsidP="00B7431E">
            <w:pPr>
              <w:spacing w:before="1" w:after="1" w:line="280" w:lineRule="atLeast"/>
              <w:ind w:left="1" w:right="1"/>
              <w:jc w:val="center"/>
              <w:rPr>
                <w:rFonts w:ascii="Arial Narrow" w:hAnsi="Arial Narrow" w:cs="Arial Narrow"/>
                <w:color w:val="000000"/>
                <w:sz w:val="20"/>
                <w:lang w:val="en-US"/>
              </w:rPr>
            </w:pPr>
            <w:r w:rsidRPr="009C3FCD">
              <w:rPr>
                <w:rFonts w:ascii="Arial Narrow" w:hAnsi="Arial Narrow" w:cs="Arial Narrow"/>
                <w:color w:val="000000"/>
                <w:sz w:val="20"/>
                <w:lang w:val="en-US"/>
              </w:rPr>
              <w:t>1.1</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0.9**</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0.5**</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0.3*</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0.2</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0.4</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4.4</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0.7</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4.2</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13.4</w:t>
            </w:r>
          </w:p>
        </w:tc>
        <w:tc>
          <w:tcPr>
            <w:tcW w:w="709" w:type="dxa"/>
            <w:tcBorders>
              <w:top w:val="single" w:sz="4" w:space="0" w:color="000000"/>
              <w:left w:val="single" w:sz="4" w:space="0" w:color="000000"/>
              <w:bottom w:val="single" w:sz="4" w:space="0" w:color="000000"/>
              <w:right w:val="single" w:sz="4" w:space="0" w:color="000000"/>
            </w:tcBorders>
            <w:shd w:val="clear" w:color="auto" w:fill="FFA5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2.8</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hideMark/>
          </w:tcPr>
          <w:p w:rsidR="00E94E33" w:rsidRPr="009C3FCD" w:rsidRDefault="00E94E33" w:rsidP="00B7431E">
            <w:pPr>
              <w:spacing w:before="1" w:after="1" w:line="280" w:lineRule="atLeast"/>
              <w:ind w:left="1" w:right="1"/>
              <w:jc w:val="center"/>
              <w:rPr>
                <w:rFonts w:ascii="Arial Narrow" w:hAnsi="Arial Narrow"/>
                <w:sz w:val="20"/>
                <w:lang w:val="en-US"/>
              </w:rPr>
            </w:pPr>
            <w:r w:rsidRPr="009C3FCD">
              <w:rPr>
                <w:rFonts w:ascii="Arial Narrow" w:hAnsi="Arial Narrow" w:cs="Arial Narrow"/>
                <w:color w:val="000000"/>
                <w:sz w:val="20"/>
                <w:lang w:val="en-US"/>
              </w:rPr>
              <w:t>3.0</w:t>
            </w:r>
          </w:p>
        </w:tc>
      </w:tr>
    </w:tbl>
    <w:p w:rsidR="00E94E33" w:rsidRPr="003A0C2F" w:rsidRDefault="00E94E33" w:rsidP="00E94E33">
      <w:pPr>
        <w:rPr>
          <w:color w:val="4F81BD"/>
        </w:rPr>
      </w:pPr>
    </w:p>
    <w:p w:rsidR="00E94E33" w:rsidRDefault="00E94E33" w:rsidP="00E94E33">
      <w:pPr>
        <w:spacing w:after="200" w:line="276" w:lineRule="auto"/>
        <w:rPr>
          <w:color w:val="000000" w:themeColor="text1"/>
          <w:sz w:val="16"/>
          <w:szCs w:val="16"/>
        </w:rPr>
      </w:pPr>
    </w:p>
    <w:p w:rsidR="00E94E33" w:rsidRDefault="00E94E33" w:rsidP="00E94E33">
      <w:pPr>
        <w:spacing w:after="200" w:line="276" w:lineRule="auto"/>
        <w:rPr>
          <w:color w:val="000000" w:themeColor="text1"/>
          <w:sz w:val="16"/>
          <w:szCs w:val="16"/>
        </w:rPr>
      </w:pPr>
    </w:p>
    <w:p w:rsidR="00E94E33" w:rsidRDefault="00E94E33" w:rsidP="00E94E33">
      <w:pPr>
        <w:spacing w:after="200" w:line="276" w:lineRule="auto"/>
        <w:rPr>
          <w:color w:val="000000" w:themeColor="text1"/>
          <w:sz w:val="16"/>
          <w:szCs w:val="16"/>
        </w:rPr>
      </w:pPr>
    </w:p>
    <w:p w:rsidR="00E94E33" w:rsidRDefault="00E94E33" w:rsidP="00E94E33">
      <w:pPr>
        <w:spacing w:after="200" w:line="276" w:lineRule="auto"/>
        <w:rPr>
          <w:color w:val="000000" w:themeColor="text1"/>
          <w:sz w:val="16"/>
          <w:szCs w:val="16"/>
        </w:rPr>
      </w:pPr>
    </w:p>
    <w:p w:rsidR="00E94E33" w:rsidRDefault="00E94E33" w:rsidP="00181E96">
      <w:pPr>
        <w:pStyle w:val="Heading7"/>
      </w:pPr>
      <w:bookmarkStart w:id="217" w:name="_Toc374701574"/>
      <w:bookmarkStart w:id="218" w:name="_Toc393724011"/>
      <w:r w:rsidRPr="00473CC0">
        <w:t xml:space="preserve">Table A2- </w:t>
      </w:r>
      <w:r w:rsidRPr="00473CC0">
        <w:fldChar w:fldCharType="begin"/>
      </w:r>
      <w:r w:rsidRPr="00473CC0">
        <w:instrText xml:space="preserve"> SEQ Table_A2- \* ARABIC </w:instrText>
      </w:r>
      <w:r w:rsidRPr="00473CC0">
        <w:fldChar w:fldCharType="separate"/>
      </w:r>
      <w:r w:rsidR="00D523D3">
        <w:rPr>
          <w:noProof/>
        </w:rPr>
        <w:t>2</w:t>
      </w:r>
      <w:r w:rsidRPr="00473CC0">
        <w:fldChar w:fldCharType="end"/>
      </w:r>
      <w:r w:rsidRPr="00473CC0">
        <w:tab/>
        <w:t xml:space="preserve">Summary statistics for direct water sampling </w:t>
      </w:r>
      <w:r w:rsidR="00AB479F">
        <w:t>data from</w:t>
      </w:r>
      <w:r w:rsidRPr="00473CC0">
        <w:t xml:space="preserve"> inshore lagoon sites from August 2005-June 2013.</w:t>
      </w:r>
      <w:bookmarkEnd w:id="217"/>
      <w:bookmarkEnd w:id="218"/>
      <w:r w:rsidRPr="00473CC0">
        <w:t xml:space="preserve"> </w:t>
      </w:r>
    </w:p>
    <w:p w:rsidR="00E94E33" w:rsidRPr="00820039" w:rsidRDefault="00E94E33" w:rsidP="00E94E33">
      <w:pPr>
        <w:spacing w:after="200" w:line="276" w:lineRule="auto"/>
        <w:rPr>
          <w:rStyle w:val="IntenseReference"/>
        </w:rPr>
      </w:pPr>
      <w:r w:rsidRPr="00820039">
        <w:rPr>
          <w:rStyle w:val="IntenseReference"/>
        </w:rPr>
        <w:t xml:space="preserve">N= number of sampling occasions. Data are in mg L-1 for suspended solids (SS) and m for Secchi depth. All other parameters are in µg L-1 µM (see main report for abbreviations). Long-term averages that exceed available water quality guidelines (DERM 2009, </w:t>
      </w:r>
      <w:r w:rsidR="009F396E">
        <w:rPr>
          <w:rStyle w:val="IntenseReference"/>
        </w:rPr>
        <w:t>GBRMPA 2010</w:t>
      </w:r>
      <w:r w:rsidRPr="00820039">
        <w:rPr>
          <w:rStyle w:val="IntenseReference"/>
        </w:rPr>
        <w:t xml:space="preserve">) are shaded in red. </w:t>
      </w:r>
    </w:p>
    <w:tbl>
      <w:tblPr>
        <w:tblStyle w:val="TableGrid"/>
        <w:tblW w:w="14094" w:type="dxa"/>
        <w:tblLook w:val="04A0" w:firstRow="1" w:lastRow="0" w:firstColumn="1" w:lastColumn="0" w:noHBand="0" w:noVBand="1"/>
        <w:tblCaption w:val="Table A2- 2 Summary statistics for direct water sampling data from inshore lagoon sites from August 2005-June 2013. Cape Tribulation to Double Island"/>
        <w:tblDescription w:val="Table A2- 2 Summary statistics for direct water sampling data from inshore lagoon sites from August 2005-June 2013. Cape Tribulation to Double Island.  N= number of sampling occasions. Data are in mg L-1 for suspended solids (SS) and m for Secchi depth. All other parameters are in µg L-1 µM (see main report for abbreviations). Long-term averages that exceed available water quality guidelines (DERM 2009, GBRMPA 2010) are shaded in red. &#10;"/>
      </w:tblPr>
      <w:tblGrid>
        <w:gridCol w:w="1075"/>
        <w:gridCol w:w="1462"/>
        <w:gridCol w:w="1004"/>
        <w:gridCol w:w="770"/>
        <w:gridCol w:w="721"/>
        <w:gridCol w:w="922"/>
        <w:gridCol w:w="921"/>
        <w:gridCol w:w="922"/>
        <w:gridCol w:w="921"/>
        <w:gridCol w:w="922"/>
        <w:gridCol w:w="921"/>
        <w:gridCol w:w="922"/>
        <w:gridCol w:w="768"/>
        <w:gridCol w:w="921"/>
        <w:gridCol w:w="922"/>
      </w:tblGrid>
      <w:tr w:rsidR="00E94E33" w:rsidRPr="0054149D" w:rsidTr="00E63198">
        <w:trPr>
          <w:trHeight w:hRule="exact" w:val="576"/>
          <w:tblHeader/>
        </w:trPr>
        <w:tc>
          <w:tcPr>
            <w:tcW w:w="1075" w:type="dxa"/>
            <w:shd w:val="clear" w:color="auto" w:fill="A6A6A6" w:themeFill="background1" w:themeFillShade="A6"/>
            <w:noWrap/>
            <w:vAlign w:val="center"/>
            <w:hideMark/>
          </w:tcPr>
          <w:p w:rsidR="00E94E33" w:rsidRPr="00242BA6" w:rsidRDefault="00E94E33" w:rsidP="00B7431E">
            <w:pPr>
              <w:spacing w:after="200" w:line="276" w:lineRule="auto"/>
              <w:jc w:val="center"/>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Region</w:t>
            </w:r>
          </w:p>
          <w:p w:rsidR="00E94E33" w:rsidRPr="00242BA6" w:rsidRDefault="00E94E33" w:rsidP="00B7431E">
            <w:pPr>
              <w:spacing w:after="200" w:line="276" w:lineRule="auto"/>
              <w:jc w:val="center"/>
              <w:rPr>
                <w:rFonts w:ascii="Arial Narrow" w:eastAsiaTheme="minorHAnsi" w:hAnsi="Arial Narrow" w:cstheme="minorBidi"/>
                <w:b/>
                <w:bCs/>
                <w:sz w:val="18"/>
                <w:szCs w:val="18"/>
              </w:rPr>
            </w:pPr>
          </w:p>
        </w:tc>
        <w:tc>
          <w:tcPr>
            <w:tcW w:w="1462" w:type="dxa"/>
            <w:shd w:val="clear" w:color="auto" w:fill="A6A6A6" w:themeFill="background1" w:themeFillShade="A6"/>
            <w:noWrap/>
            <w:vAlign w:val="center"/>
            <w:hideMark/>
          </w:tcPr>
          <w:p w:rsidR="00E94E33" w:rsidRPr="00242BA6" w:rsidRDefault="00E94E33" w:rsidP="00B7431E">
            <w:pPr>
              <w:spacing w:after="200" w:line="276" w:lineRule="auto"/>
              <w:jc w:val="center"/>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Site</w:t>
            </w:r>
          </w:p>
        </w:tc>
        <w:tc>
          <w:tcPr>
            <w:tcW w:w="1004" w:type="dxa"/>
            <w:shd w:val="clear" w:color="auto" w:fill="A6A6A6" w:themeFill="background1" w:themeFillShade="A6"/>
            <w:noWrap/>
            <w:vAlign w:val="center"/>
            <w:hideMark/>
          </w:tcPr>
          <w:p w:rsidR="00E94E33" w:rsidRPr="00242BA6" w:rsidRDefault="00E94E33" w:rsidP="00B7431E">
            <w:pPr>
              <w:spacing w:after="200" w:line="276" w:lineRule="auto"/>
              <w:jc w:val="center"/>
              <w:rPr>
                <w:rFonts w:ascii="Arial Narrow" w:eastAsiaTheme="minorHAnsi" w:hAnsi="Arial Narrow" w:cstheme="minorBidi"/>
                <w:b/>
                <w:bCs/>
                <w:sz w:val="18"/>
                <w:szCs w:val="18"/>
              </w:rPr>
            </w:pPr>
          </w:p>
        </w:tc>
        <w:tc>
          <w:tcPr>
            <w:tcW w:w="770" w:type="dxa"/>
            <w:shd w:val="clear" w:color="auto" w:fill="A6A6A6" w:themeFill="background1" w:themeFillShade="A6"/>
            <w:noWrap/>
            <w:vAlign w:val="center"/>
            <w:hideMark/>
          </w:tcPr>
          <w:p w:rsidR="00E94E33" w:rsidRPr="00242BA6" w:rsidRDefault="00E94E33" w:rsidP="00B7431E">
            <w:pPr>
              <w:spacing w:after="200" w:line="276" w:lineRule="auto"/>
              <w:jc w:val="center"/>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Chl a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721" w:type="dxa"/>
            <w:shd w:val="clear" w:color="auto" w:fill="A6A6A6" w:themeFill="background1" w:themeFillShade="A6"/>
            <w:noWrap/>
            <w:vAlign w:val="center"/>
            <w:hideMark/>
          </w:tcPr>
          <w:p w:rsidR="00E94E33" w:rsidRPr="00242BA6" w:rsidRDefault="00E94E33" w:rsidP="00B7431E">
            <w:pPr>
              <w:spacing w:after="200" w:line="276" w:lineRule="auto"/>
              <w:jc w:val="center"/>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DIN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22" w:type="dxa"/>
            <w:shd w:val="clear" w:color="auto" w:fill="A6A6A6" w:themeFill="background1" w:themeFillShade="A6"/>
            <w:noWrap/>
            <w:vAlign w:val="center"/>
            <w:hideMark/>
          </w:tcPr>
          <w:p w:rsidR="00E94E33" w:rsidRPr="00242BA6" w:rsidRDefault="00E94E33" w:rsidP="00B7431E">
            <w:pPr>
              <w:spacing w:after="200" w:line="276" w:lineRule="auto"/>
              <w:jc w:val="center"/>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DOC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21" w:type="dxa"/>
            <w:shd w:val="clear" w:color="auto" w:fill="A6A6A6" w:themeFill="background1" w:themeFillShade="A6"/>
            <w:noWrap/>
            <w:vAlign w:val="center"/>
            <w:hideMark/>
          </w:tcPr>
          <w:p w:rsidR="00E94E33" w:rsidRPr="00242BA6" w:rsidRDefault="00E94E33" w:rsidP="00B7431E">
            <w:pPr>
              <w:spacing w:after="200" w:line="276" w:lineRule="auto"/>
              <w:jc w:val="center"/>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DON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22" w:type="dxa"/>
            <w:shd w:val="clear" w:color="auto" w:fill="A6A6A6" w:themeFill="background1" w:themeFillShade="A6"/>
            <w:noWrap/>
            <w:vAlign w:val="center"/>
            <w:hideMark/>
          </w:tcPr>
          <w:p w:rsidR="00E94E33" w:rsidRPr="00242BA6" w:rsidRDefault="00E94E33" w:rsidP="00B7431E">
            <w:pPr>
              <w:spacing w:after="200" w:line="276" w:lineRule="auto"/>
              <w:jc w:val="center"/>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DOP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21" w:type="dxa"/>
            <w:shd w:val="clear" w:color="auto" w:fill="A6A6A6" w:themeFill="background1" w:themeFillShade="A6"/>
            <w:noWrap/>
            <w:vAlign w:val="center"/>
            <w:hideMark/>
          </w:tcPr>
          <w:p w:rsidR="00E94E33" w:rsidRPr="00242BA6" w:rsidRDefault="00E94E33" w:rsidP="00B7431E">
            <w:pPr>
              <w:spacing w:after="200" w:line="276" w:lineRule="auto"/>
              <w:jc w:val="center"/>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NOx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22" w:type="dxa"/>
            <w:shd w:val="clear" w:color="auto" w:fill="A6A6A6" w:themeFill="background1" w:themeFillShade="A6"/>
            <w:noWrap/>
            <w:vAlign w:val="center"/>
            <w:hideMark/>
          </w:tcPr>
          <w:p w:rsidR="00E94E33" w:rsidRPr="00242BA6" w:rsidRDefault="00E94E33" w:rsidP="00B7431E">
            <w:pPr>
              <w:spacing w:after="200" w:line="276" w:lineRule="auto"/>
              <w:jc w:val="center"/>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PN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21" w:type="dxa"/>
            <w:shd w:val="clear" w:color="auto" w:fill="A6A6A6" w:themeFill="background1" w:themeFillShade="A6"/>
            <w:noWrap/>
            <w:vAlign w:val="center"/>
            <w:hideMark/>
          </w:tcPr>
          <w:p w:rsidR="00E94E33" w:rsidRPr="00242BA6" w:rsidRDefault="00E94E33" w:rsidP="00B7431E">
            <w:pPr>
              <w:spacing w:after="200" w:line="276" w:lineRule="auto"/>
              <w:jc w:val="center"/>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PO4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22" w:type="dxa"/>
            <w:shd w:val="clear" w:color="auto" w:fill="A6A6A6" w:themeFill="background1" w:themeFillShade="A6"/>
            <w:noWrap/>
            <w:vAlign w:val="center"/>
            <w:hideMark/>
          </w:tcPr>
          <w:p w:rsidR="00E94E33" w:rsidRPr="00242BA6" w:rsidRDefault="00E94E33" w:rsidP="00B7431E">
            <w:pPr>
              <w:spacing w:after="200" w:line="276" w:lineRule="auto"/>
              <w:jc w:val="center"/>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POC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768" w:type="dxa"/>
            <w:shd w:val="clear" w:color="auto" w:fill="A6A6A6" w:themeFill="background1" w:themeFillShade="A6"/>
            <w:noWrap/>
            <w:vAlign w:val="center"/>
            <w:hideMark/>
          </w:tcPr>
          <w:p w:rsidR="00E94E33" w:rsidRPr="00242BA6" w:rsidRDefault="00E94E33" w:rsidP="00B7431E">
            <w:pPr>
              <w:spacing w:after="200" w:line="276" w:lineRule="auto"/>
              <w:jc w:val="center"/>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PP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21" w:type="dxa"/>
            <w:shd w:val="clear" w:color="auto" w:fill="A6A6A6" w:themeFill="background1" w:themeFillShade="A6"/>
            <w:noWrap/>
            <w:vAlign w:val="center"/>
            <w:hideMark/>
          </w:tcPr>
          <w:p w:rsidR="00E94E33" w:rsidRPr="00242BA6" w:rsidRDefault="00E94E33" w:rsidP="00B7431E">
            <w:pPr>
              <w:spacing w:after="200" w:line="276" w:lineRule="auto"/>
              <w:jc w:val="center"/>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Secchi (m)</w:t>
            </w:r>
          </w:p>
        </w:tc>
        <w:tc>
          <w:tcPr>
            <w:tcW w:w="922" w:type="dxa"/>
            <w:shd w:val="clear" w:color="auto" w:fill="A6A6A6" w:themeFill="background1" w:themeFillShade="A6"/>
            <w:noWrap/>
            <w:vAlign w:val="center"/>
            <w:hideMark/>
          </w:tcPr>
          <w:p w:rsidR="00E94E33" w:rsidRPr="00242BA6" w:rsidRDefault="00E94E33" w:rsidP="00B7431E">
            <w:pPr>
              <w:spacing w:after="200" w:line="276" w:lineRule="auto"/>
              <w:jc w:val="center"/>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SS (mgL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r>
      <w:tr w:rsidR="00E94E33" w:rsidRPr="0054149D" w:rsidTr="00B7431E">
        <w:trPr>
          <w:trHeight w:hRule="exact" w:val="227"/>
        </w:trPr>
        <w:tc>
          <w:tcPr>
            <w:tcW w:w="1075"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Wet Tropics</w:t>
            </w:r>
          </w:p>
        </w:tc>
        <w:tc>
          <w:tcPr>
            <w:tcW w:w="1462"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Cape Tribulation</w:t>
            </w: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0.39</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1.33</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810.8</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78.17</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12.6</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110.1</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21"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7.3</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0.36</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1.49</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818.6</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81.31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4.3</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2.7</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103.2</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21"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6.5</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0.23</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0.56</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598.9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42.59</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9.4</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76.8</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3.8</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0.27</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0.58</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708.7</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65.64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89.9</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0.49</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899.4</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93.67</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126.4</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0.73</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994.6</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106.85</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8.3</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1.49</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3.7</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181.5</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3.7</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2.9</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4.00</w:t>
            </w:r>
          </w:p>
        </w:tc>
        <w:tc>
          <w:tcPr>
            <w:tcW w:w="922" w:type="dxa"/>
            <w:noWrap/>
            <w:vAlign w:val="center"/>
          </w:tcPr>
          <w:p w:rsidR="00E94E33" w:rsidRPr="00242BA6" w:rsidRDefault="00E94E33" w:rsidP="00B7431E">
            <w:pPr>
              <w:spacing w:before="1" w:after="1"/>
              <w:ind w:left="1" w:right="1"/>
              <w:jc w:val="center"/>
              <w:rPr>
                <w:sz w:val="18"/>
                <w:szCs w:val="18"/>
              </w:rPr>
            </w:pPr>
          </w:p>
        </w:tc>
        <w:tc>
          <w:tcPr>
            <w:tcW w:w="921" w:type="dxa"/>
            <w:noWrap/>
            <w:vAlign w:val="center"/>
          </w:tcPr>
          <w:p w:rsidR="00E94E33" w:rsidRPr="00242BA6" w:rsidRDefault="00E94E33" w:rsidP="00B7431E">
            <w:pPr>
              <w:spacing w:before="1" w:after="1"/>
              <w:ind w:left="1" w:right="1"/>
              <w:jc w:val="center"/>
              <w:rPr>
                <w:sz w:val="18"/>
                <w:szCs w:val="18"/>
              </w:rPr>
            </w:pPr>
          </w:p>
        </w:tc>
        <w:tc>
          <w:tcPr>
            <w:tcW w:w="922" w:type="dxa"/>
            <w:noWrap/>
            <w:vAlign w:val="center"/>
          </w:tcPr>
          <w:p w:rsidR="00E94E33" w:rsidRPr="00242BA6" w:rsidRDefault="00E94E33" w:rsidP="00B7431E">
            <w:pPr>
              <w:spacing w:before="1" w:after="1"/>
              <w:ind w:left="1" w:right="1"/>
              <w:jc w:val="center"/>
              <w:rPr>
                <w:sz w:val="18"/>
                <w:szCs w:val="18"/>
              </w:rPr>
            </w:pP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21" w:type="dxa"/>
            <w:noWrap/>
            <w:vAlign w:val="center"/>
          </w:tcPr>
          <w:p w:rsidR="00E94E33" w:rsidRPr="00242BA6" w:rsidRDefault="00E94E33" w:rsidP="00B7431E">
            <w:pPr>
              <w:spacing w:before="1" w:after="1"/>
              <w:ind w:left="1" w:right="1"/>
              <w:jc w:val="center"/>
              <w:rPr>
                <w:sz w:val="18"/>
                <w:szCs w:val="18"/>
              </w:rPr>
            </w:pPr>
          </w:p>
        </w:tc>
        <w:tc>
          <w:tcPr>
            <w:tcW w:w="922" w:type="dxa"/>
            <w:noWrap/>
            <w:vAlign w:val="center"/>
          </w:tcPr>
          <w:p w:rsidR="00E94E33" w:rsidRPr="00242BA6" w:rsidRDefault="00E94E33" w:rsidP="00B7431E">
            <w:pPr>
              <w:spacing w:before="1" w:after="1"/>
              <w:ind w:left="1" w:right="1"/>
              <w:jc w:val="center"/>
              <w:rPr>
                <w:sz w:val="18"/>
                <w:szCs w:val="18"/>
              </w:rPr>
            </w:pP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Snapper North</w:t>
            </w: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0.35</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3.42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836.6</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81.72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3.6</w:t>
            </w:r>
          </w:p>
        </w:tc>
        <w:tc>
          <w:tcPr>
            <w:tcW w:w="921"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2.59</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11.5</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102.4</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1"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0.30</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2.99</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809.4</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86.09</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w:t>
            </w:r>
          </w:p>
        </w:tc>
        <w:tc>
          <w:tcPr>
            <w:tcW w:w="921"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2.18</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10.7</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91.5</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21"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0.20</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0.96</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668.9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43.22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7.4</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57.2</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3.9</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0.24</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751.9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63.61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1.16</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9.3</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73.2</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0.8</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0.46</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4.86</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928.0</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98.26</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5.0</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4.06</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13.0</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3.7</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124.9</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7.6</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0.51</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1085.1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115.48</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6.8</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6.13</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19.1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177.2</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3.3</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4.00</w:t>
            </w:r>
          </w:p>
        </w:tc>
        <w:tc>
          <w:tcPr>
            <w:tcW w:w="922" w:type="dxa"/>
            <w:noWrap/>
            <w:vAlign w:val="center"/>
          </w:tcPr>
          <w:p w:rsidR="00E94E33" w:rsidRPr="00242BA6" w:rsidRDefault="00E94E33" w:rsidP="00B7431E">
            <w:pPr>
              <w:spacing w:before="1" w:after="1"/>
              <w:ind w:left="1" w:right="1"/>
              <w:jc w:val="center"/>
              <w:rPr>
                <w:sz w:val="18"/>
                <w:szCs w:val="18"/>
              </w:rPr>
            </w:pPr>
          </w:p>
        </w:tc>
        <w:tc>
          <w:tcPr>
            <w:tcW w:w="921" w:type="dxa"/>
            <w:noWrap/>
            <w:vAlign w:val="center"/>
          </w:tcPr>
          <w:p w:rsidR="00E94E33" w:rsidRPr="00242BA6" w:rsidRDefault="00E94E33" w:rsidP="00B7431E">
            <w:pPr>
              <w:spacing w:before="1" w:after="1"/>
              <w:ind w:left="1" w:right="1"/>
              <w:jc w:val="center"/>
              <w:rPr>
                <w:sz w:val="18"/>
                <w:szCs w:val="18"/>
              </w:rPr>
            </w:pPr>
          </w:p>
        </w:tc>
        <w:tc>
          <w:tcPr>
            <w:tcW w:w="922" w:type="dxa"/>
            <w:noWrap/>
            <w:vAlign w:val="center"/>
          </w:tcPr>
          <w:p w:rsidR="00E94E33" w:rsidRPr="00242BA6" w:rsidRDefault="00E94E33" w:rsidP="00B7431E">
            <w:pPr>
              <w:spacing w:before="1" w:after="1"/>
              <w:ind w:left="1" w:right="1"/>
              <w:jc w:val="center"/>
              <w:rPr>
                <w:sz w:val="18"/>
                <w:szCs w:val="18"/>
              </w:rPr>
            </w:pP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21" w:type="dxa"/>
            <w:noWrap/>
            <w:vAlign w:val="center"/>
          </w:tcPr>
          <w:p w:rsidR="00E94E33" w:rsidRPr="00242BA6" w:rsidRDefault="00E94E33" w:rsidP="00B7431E">
            <w:pPr>
              <w:spacing w:before="1" w:after="1"/>
              <w:ind w:left="1" w:right="1"/>
              <w:jc w:val="center"/>
              <w:rPr>
                <w:sz w:val="18"/>
                <w:szCs w:val="18"/>
              </w:rPr>
            </w:pPr>
          </w:p>
        </w:tc>
        <w:tc>
          <w:tcPr>
            <w:tcW w:w="922" w:type="dxa"/>
            <w:noWrap/>
            <w:vAlign w:val="center"/>
          </w:tcPr>
          <w:p w:rsidR="00E94E33" w:rsidRPr="00242BA6" w:rsidRDefault="00E94E33" w:rsidP="00B7431E">
            <w:pPr>
              <w:spacing w:before="1" w:after="1"/>
              <w:ind w:left="1" w:right="1"/>
              <w:jc w:val="center"/>
              <w:rPr>
                <w:sz w:val="18"/>
                <w:szCs w:val="18"/>
              </w:rPr>
            </w:pP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Port Douglas</w:t>
            </w: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0.36</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795.9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74.16</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4.3</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0.59</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12.5</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100.1</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21"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6.9</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0.34</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772.2</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75.24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3.2</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93.2</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21"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0.23</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0.15</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614.8</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36.54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9.2</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64.3</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3.5</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0.25</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0.59</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727.7</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50.35</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0.19</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10.2</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78.9</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0.41</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1.45</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887.9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96.07</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5.4</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14.4</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3.5</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117.7</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0.63</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985.2</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122.32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7.4</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1.27</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17.3</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3.7</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152.5</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3.4</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10.9</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r>
      <w:tr w:rsidR="00E94E33" w:rsidRPr="0054149D"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4.00</w:t>
            </w:r>
          </w:p>
        </w:tc>
        <w:tc>
          <w:tcPr>
            <w:tcW w:w="922" w:type="dxa"/>
            <w:noWrap/>
            <w:vAlign w:val="center"/>
          </w:tcPr>
          <w:p w:rsidR="00E94E33" w:rsidRPr="00242BA6" w:rsidRDefault="00E94E33" w:rsidP="00B7431E">
            <w:pPr>
              <w:spacing w:before="1" w:after="1"/>
              <w:ind w:left="1" w:right="1"/>
              <w:jc w:val="center"/>
              <w:rPr>
                <w:sz w:val="18"/>
                <w:szCs w:val="18"/>
              </w:rPr>
            </w:pPr>
          </w:p>
        </w:tc>
        <w:tc>
          <w:tcPr>
            <w:tcW w:w="921" w:type="dxa"/>
            <w:noWrap/>
            <w:vAlign w:val="center"/>
          </w:tcPr>
          <w:p w:rsidR="00E94E33" w:rsidRPr="00242BA6" w:rsidRDefault="00E94E33" w:rsidP="00B7431E">
            <w:pPr>
              <w:spacing w:before="1" w:after="1"/>
              <w:ind w:left="1" w:right="1"/>
              <w:jc w:val="center"/>
              <w:rPr>
                <w:sz w:val="18"/>
                <w:szCs w:val="18"/>
              </w:rPr>
            </w:pPr>
          </w:p>
        </w:tc>
        <w:tc>
          <w:tcPr>
            <w:tcW w:w="922" w:type="dxa"/>
            <w:noWrap/>
            <w:vAlign w:val="center"/>
          </w:tcPr>
          <w:p w:rsidR="00E94E33" w:rsidRPr="00242BA6" w:rsidRDefault="00E94E33" w:rsidP="00B7431E">
            <w:pPr>
              <w:spacing w:before="1" w:after="1"/>
              <w:ind w:left="1" w:right="1"/>
              <w:jc w:val="center"/>
              <w:rPr>
                <w:sz w:val="18"/>
                <w:szCs w:val="18"/>
              </w:rPr>
            </w:pP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21" w:type="dxa"/>
            <w:noWrap/>
            <w:vAlign w:val="center"/>
          </w:tcPr>
          <w:p w:rsidR="00E94E33" w:rsidRPr="00242BA6" w:rsidRDefault="00E94E33" w:rsidP="00B7431E">
            <w:pPr>
              <w:spacing w:before="1" w:after="1"/>
              <w:ind w:left="1" w:right="1"/>
              <w:jc w:val="center"/>
              <w:rPr>
                <w:sz w:val="18"/>
                <w:szCs w:val="18"/>
              </w:rPr>
            </w:pPr>
          </w:p>
        </w:tc>
        <w:tc>
          <w:tcPr>
            <w:tcW w:w="922" w:type="dxa"/>
            <w:noWrap/>
            <w:vAlign w:val="center"/>
          </w:tcPr>
          <w:p w:rsidR="00E94E33" w:rsidRPr="00242BA6" w:rsidRDefault="00E94E33" w:rsidP="00B7431E">
            <w:pPr>
              <w:spacing w:before="1" w:after="1"/>
              <w:ind w:left="1" w:right="1"/>
              <w:jc w:val="center"/>
              <w:rPr>
                <w:sz w:val="18"/>
                <w:szCs w:val="18"/>
              </w:rPr>
            </w:pP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r w:rsidR="00E94E33" w:rsidRPr="00EC187F"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Double Island</w:t>
            </w: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r>
      <w:tr w:rsidR="00E94E33" w:rsidRPr="00EC187F"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0.37</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0.82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799.1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76.35</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11.3</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100.9</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1"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w:t>
            </w:r>
          </w:p>
        </w:tc>
      </w:tr>
      <w:tr w:rsidR="00E94E33" w:rsidRPr="00EC187F"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0.34</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0.49</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769.9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76.96</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3.8</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0.28</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11.5</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97.0</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1"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7.5</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w:t>
            </w:r>
          </w:p>
        </w:tc>
      </w:tr>
      <w:tr w:rsidR="00E94E33" w:rsidRPr="00EC187F"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0.20</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0.07</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668.9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38.12</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8.0</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59.7</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3.5</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w:t>
            </w:r>
          </w:p>
        </w:tc>
      </w:tr>
      <w:tr w:rsidR="00E94E33" w:rsidRPr="00EC187F"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0.27</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0.16</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716.1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61.98</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9.3</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74.2</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w:t>
            </w:r>
          </w:p>
        </w:tc>
      </w:tr>
      <w:tr w:rsidR="00E94E33" w:rsidRPr="00EC187F"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0.49</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1.47</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910.9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92.85</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5.5</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13.1</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3.4</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114.5</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w:t>
            </w:r>
          </w:p>
        </w:tc>
      </w:tr>
      <w:tr w:rsidR="00E94E33" w:rsidRPr="00EC187F" w:rsidTr="00B7431E">
        <w:trPr>
          <w:trHeight w:hRule="exact" w:val="227"/>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0.59</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995.4</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105.91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8.8</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1.37</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13.9</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4.1</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162.2</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r>
      <w:tr w:rsidR="00E94E33" w:rsidRPr="00EC187F" w:rsidTr="00B7431E">
        <w:trPr>
          <w:trHeight w:hRule="exact" w:val="260"/>
        </w:trPr>
        <w:tc>
          <w:tcPr>
            <w:tcW w:w="107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6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4"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77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7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4.00</w:t>
            </w:r>
          </w:p>
        </w:tc>
        <w:tc>
          <w:tcPr>
            <w:tcW w:w="922" w:type="dxa"/>
            <w:noWrap/>
            <w:vAlign w:val="center"/>
          </w:tcPr>
          <w:p w:rsidR="00E94E33" w:rsidRPr="00242BA6" w:rsidRDefault="00E94E33" w:rsidP="00B7431E">
            <w:pPr>
              <w:spacing w:before="1" w:after="1"/>
              <w:ind w:left="1" w:right="1"/>
              <w:jc w:val="center"/>
              <w:rPr>
                <w:sz w:val="18"/>
                <w:szCs w:val="18"/>
              </w:rPr>
            </w:pPr>
          </w:p>
        </w:tc>
        <w:tc>
          <w:tcPr>
            <w:tcW w:w="921" w:type="dxa"/>
            <w:noWrap/>
            <w:vAlign w:val="center"/>
          </w:tcPr>
          <w:p w:rsidR="00E94E33" w:rsidRPr="00242BA6" w:rsidRDefault="00E94E33" w:rsidP="00B7431E">
            <w:pPr>
              <w:spacing w:before="1" w:after="1"/>
              <w:ind w:left="1" w:right="1"/>
              <w:jc w:val="center"/>
              <w:rPr>
                <w:sz w:val="18"/>
                <w:szCs w:val="18"/>
              </w:rPr>
            </w:pPr>
          </w:p>
        </w:tc>
        <w:tc>
          <w:tcPr>
            <w:tcW w:w="922" w:type="dxa"/>
            <w:noWrap/>
            <w:vAlign w:val="center"/>
          </w:tcPr>
          <w:p w:rsidR="00E94E33" w:rsidRPr="00242BA6" w:rsidRDefault="00E94E33" w:rsidP="00B7431E">
            <w:pPr>
              <w:spacing w:before="1" w:after="1"/>
              <w:ind w:left="1" w:right="1"/>
              <w:jc w:val="center"/>
              <w:rPr>
                <w:sz w:val="18"/>
                <w:szCs w:val="18"/>
              </w:rPr>
            </w:pP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21" w:type="dxa"/>
            <w:noWrap/>
            <w:vAlign w:val="center"/>
          </w:tcPr>
          <w:p w:rsidR="00E94E33" w:rsidRPr="00242BA6" w:rsidRDefault="00E94E33" w:rsidP="00B7431E">
            <w:pPr>
              <w:spacing w:before="1" w:after="1"/>
              <w:ind w:left="1" w:right="1"/>
              <w:jc w:val="center"/>
              <w:rPr>
                <w:sz w:val="18"/>
                <w:szCs w:val="18"/>
              </w:rPr>
            </w:pPr>
          </w:p>
        </w:tc>
        <w:tc>
          <w:tcPr>
            <w:tcW w:w="922" w:type="dxa"/>
            <w:noWrap/>
            <w:vAlign w:val="center"/>
          </w:tcPr>
          <w:p w:rsidR="00E94E33" w:rsidRPr="00242BA6" w:rsidRDefault="00E94E33" w:rsidP="00B7431E">
            <w:pPr>
              <w:spacing w:before="1" w:after="1"/>
              <w:ind w:left="1" w:right="1"/>
              <w:jc w:val="center"/>
              <w:rPr>
                <w:sz w:val="18"/>
                <w:szCs w:val="18"/>
              </w:rPr>
            </w:pP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2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22"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bl>
    <w:p w:rsidR="00E94E33" w:rsidRDefault="00E94E33" w:rsidP="00E94E33"/>
    <w:p w:rsidR="00E94E33" w:rsidRDefault="00E94E33" w:rsidP="00E94E33"/>
    <w:p w:rsidR="00E94E33" w:rsidRDefault="00E94E33" w:rsidP="00E94E33"/>
    <w:p w:rsidR="00E94E33" w:rsidRPr="00635211" w:rsidRDefault="00E94E33" w:rsidP="00E94E33">
      <w:pPr>
        <w:rPr>
          <w:rStyle w:val="IntenseReference"/>
        </w:rPr>
      </w:pPr>
      <w:r w:rsidRPr="00635211">
        <w:rPr>
          <w:rStyle w:val="IntenseReference"/>
        </w:rPr>
        <w:t>Table A2-2 Continued</w:t>
      </w:r>
    </w:p>
    <w:p w:rsidR="00E94E33" w:rsidRPr="00F661EF" w:rsidRDefault="00E94E33" w:rsidP="00E94E33">
      <w:pPr>
        <w:rPr>
          <w:rFonts w:ascii="Arial Narrow" w:hAnsi="Arial Narrow"/>
          <w:sz w:val="20"/>
        </w:rPr>
      </w:pPr>
    </w:p>
    <w:tbl>
      <w:tblPr>
        <w:tblStyle w:val="TableGrid"/>
        <w:tblW w:w="0" w:type="auto"/>
        <w:tblLook w:val="04A0" w:firstRow="1" w:lastRow="0" w:firstColumn="1" w:lastColumn="0" w:noHBand="0" w:noVBand="1"/>
        <w:tblCaption w:val="Table A2-2 Continued -   Green Island to Fairlead Buoy"/>
        <w:tblDescription w:val="Table A2-2 Continued -   Green Island to Fairlead Buoy. N= number of sampling occasions. Data are in mg L-1 for suspended solids (SS) and m for Secchi depth. All other parameters are in µg L-1 µM (see main report for abbreviations). Long-term averages that exceed available water quality guidelines (DERM 2009, GBRMPA 2010) are shaded in red. &#10;"/>
      </w:tblPr>
      <w:tblGrid>
        <w:gridCol w:w="1072"/>
        <w:gridCol w:w="1458"/>
        <w:gridCol w:w="1002"/>
        <w:gridCol w:w="768"/>
        <w:gridCol w:w="719"/>
        <w:gridCol w:w="920"/>
        <w:gridCol w:w="918"/>
        <w:gridCol w:w="920"/>
        <w:gridCol w:w="918"/>
        <w:gridCol w:w="920"/>
        <w:gridCol w:w="918"/>
        <w:gridCol w:w="920"/>
        <w:gridCol w:w="766"/>
        <w:gridCol w:w="918"/>
        <w:gridCol w:w="920"/>
      </w:tblGrid>
      <w:tr w:rsidR="00E94E33" w:rsidRPr="00EC187F" w:rsidTr="00E63198">
        <w:trPr>
          <w:trHeight w:hRule="exact" w:val="554"/>
          <w:tblHeader/>
        </w:trPr>
        <w:tc>
          <w:tcPr>
            <w:tcW w:w="1072"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Region</w:t>
            </w:r>
          </w:p>
          <w:p w:rsidR="00E94E33" w:rsidRPr="00242BA6" w:rsidRDefault="00E94E33" w:rsidP="00B7431E">
            <w:pPr>
              <w:spacing w:after="200" w:line="276" w:lineRule="auto"/>
              <w:rPr>
                <w:rFonts w:ascii="Arial Narrow" w:eastAsiaTheme="minorHAnsi" w:hAnsi="Arial Narrow" w:cstheme="minorBidi"/>
                <w:b/>
                <w:bCs/>
                <w:sz w:val="18"/>
                <w:szCs w:val="18"/>
              </w:rPr>
            </w:pPr>
          </w:p>
        </w:tc>
        <w:tc>
          <w:tcPr>
            <w:tcW w:w="1458"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Site</w:t>
            </w:r>
          </w:p>
        </w:tc>
        <w:tc>
          <w:tcPr>
            <w:tcW w:w="1002"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 </w:t>
            </w:r>
          </w:p>
        </w:tc>
        <w:tc>
          <w:tcPr>
            <w:tcW w:w="768"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Chl a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719"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DIN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2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DOC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18"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DON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2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DOP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18"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NOx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2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PN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18"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PO4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2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POC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766"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PP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18"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Secchi (m)</w:t>
            </w:r>
          </w:p>
        </w:tc>
        <w:tc>
          <w:tcPr>
            <w:tcW w:w="92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SS (mgL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r>
      <w:tr w:rsidR="00E94E33" w:rsidRPr="00EC187F" w:rsidTr="00B7431E">
        <w:trPr>
          <w:trHeight w:hRule="exact" w:val="227"/>
        </w:trPr>
        <w:tc>
          <w:tcPr>
            <w:tcW w:w="1072" w:type="dxa"/>
            <w:vMerge w:val="restart"/>
            <w:noWrap/>
            <w:vAlign w:val="center"/>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Wet Tropics</w:t>
            </w:r>
          </w:p>
        </w:tc>
        <w:tc>
          <w:tcPr>
            <w:tcW w:w="1458" w:type="dxa"/>
            <w:vMerge w:val="restart"/>
            <w:noWrap/>
            <w:vAlign w:val="center"/>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Green Island</w:t>
            </w:r>
          </w:p>
        </w:tc>
        <w:tc>
          <w:tcPr>
            <w:tcW w:w="1002" w:type="dxa"/>
            <w:noWrap/>
            <w:vAlign w:val="center"/>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0.26</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1.44</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781.7</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76.60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0.87</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74.9</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13.2</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0.23</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803.6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85.24</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0.65</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72.2</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0.13</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580.6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40.92</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0.18</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45.9</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0.55</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696.6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53.21</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0.37</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55.4</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9.9</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0.34</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2.22</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889.4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96.31</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1.49</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2.9</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88.3</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0.51</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3.38</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936.8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104.59</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3.6</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118.0</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18.9</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4.00</w:t>
            </w:r>
          </w:p>
        </w:tc>
        <w:tc>
          <w:tcPr>
            <w:tcW w:w="920" w:type="dxa"/>
            <w:noWrap/>
            <w:vAlign w:val="center"/>
          </w:tcPr>
          <w:p w:rsidR="00E94E33" w:rsidRPr="00242BA6" w:rsidRDefault="00E94E33" w:rsidP="00B7431E">
            <w:pPr>
              <w:spacing w:before="1" w:after="1"/>
              <w:ind w:left="1" w:right="1"/>
              <w:jc w:val="center"/>
              <w:rPr>
                <w:sz w:val="18"/>
                <w:szCs w:val="18"/>
              </w:rPr>
            </w:pPr>
          </w:p>
        </w:tc>
        <w:tc>
          <w:tcPr>
            <w:tcW w:w="918" w:type="dxa"/>
            <w:noWrap/>
            <w:vAlign w:val="center"/>
          </w:tcPr>
          <w:p w:rsidR="00E94E33" w:rsidRPr="00242BA6" w:rsidRDefault="00E94E33" w:rsidP="00B7431E">
            <w:pPr>
              <w:spacing w:before="1" w:after="1"/>
              <w:ind w:left="1" w:right="1"/>
              <w:jc w:val="center"/>
              <w:rPr>
                <w:sz w:val="18"/>
                <w:szCs w:val="18"/>
              </w:rPr>
            </w:pPr>
          </w:p>
        </w:tc>
        <w:tc>
          <w:tcPr>
            <w:tcW w:w="920" w:type="dxa"/>
            <w:noWrap/>
            <w:vAlign w:val="center"/>
          </w:tcPr>
          <w:p w:rsidR="00E94E33" w:rsidRPr="00242BA6" w:rsidRDefault="00E94E33" w:rsidP="00B7431E">
            <w:pPr>
              <w:spacing w:before="1" w:after="1"/>
              <w:ind w:left="1" w:right="1"/>
              <w:jc w:val="center"/>
              <w:rPr>
                <w:sz w:val="18"/>
                <w:szCs w:val="18"/>
              </w:rPr>
            </w:pP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18" w:type="dxa"/>
            <w:noWrap/>
            <w:vAlign w:val="center"/>
          </w:tcPr>
          <w:p w:rsidR="00E94E33" w:rsidRPr="00242BA6" w:rsidRDefault="00E94E33" w:rsidP="00B7431E">
            <w:pPr>
              <w:spacing w:before="1" w:after="1"/>
              <w:ind w:left="1" w:right="1"/>
              <w:jc w:val="center"/>
              <w:rPr>
                <w:sz w:val="18"/>
                <w:szCs w:val="18"/>
              </w:rPr>
            </w:pPr>
          </w:p>
        </w:tc>
        <w:tc>
          <w:tcPr>
            <w:tcW w:w="920" w:type="dxa"/>
            <w:noWrap/>
            <w:vAlign w:val="center"/>
          </w:tcPr>
          <w:p w:rsidR="00E94E33" w:rsidRPr="00242BA6" w:rsidRDefault="00E94E33" w:rsidP="00B7431E">
            <w:pPr>
              <w:spacing w:before="1" w:after="1"/>
              <w:ind w:left="1" w:right="1"/>
              <w:jc w:val="center"/>
              <w:rPr>
                <w:sz w:val="18"/>
                <w:szCs w:val="18"/>
              </w:rPr>
            </w:pP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Yorkey's Knob</w:t>
            </w: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768"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0.56</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819.7</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77.44</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0.69</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142.6</w:t>
            </w:r>
          </w:p>
        </w:tc>
        <w:tc>
          <w:tcPr>
            <w:tcW w:w="766"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3.8</w:t>
            </w:r>
          </w:p>
        </w:tc>
        <w:tc>
          <w:tcPr>
            <w:tcW w:w="918"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3.9</w:t>
            </w:r>
          </w:p>
        </w:tc>
        <w:tc>
          <w:tcPr>
            <w:tcW w:w="92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768"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0.52</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0.92</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784.2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81.26</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0.49</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15.5</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138.1</w:t>
            </w:r>
          </w:p>
        </w:tc>
        <w:tc>
          <w:tcPr>
            <w:tcW w:w="766"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3.6</w:t>
            </w:r>
          </w:p>
        </w:tc>
        <w:tc>
          <w:tcPr>
            <w:tcW w:w="918"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w:t>
            </w:r>
          </w:p>
        </w:tc>
        <w:tc>
          <w:tcPr>
            <w:tcW w:w="92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0.31</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624.3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36.25</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1.9</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11.9</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107.9</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0.43</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0.61</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715.0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63.21</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2.7</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0.21</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13.5</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111.1</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1.9</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0.71</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1.61</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947.1</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94.00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1.18</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18.5</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158.4</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5.6</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3.6</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0.80</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2.85</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1017.0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105.60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1.55</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21.7</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239.1</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6.9</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5.5</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4.00</w:t>
            </w:r>
          </w:p>
        </w:tc>
        <w:tc>
          <w:tcPr>
            <w:tcW w:w="920" w:type="dxa"/>
            <w:noWrap/>
            <w:vAlign w:val="center"/>
          </w:tcPr>
          <w:p w:rsidR="00E94E33" w:rsidRPr="00242BA6" w:rsidRDefault="00E94E33" w:rsidP="00B7431E">
            <w:pPr>
              <w:spacing w:before="1" w:after="1"/>
              <w:ind w:left="1" w:right="1"/>
              <w:jc w:val="center"/>
              <w:rPr>
                <w:sz w:val="18"/>
                <w:szCs w:val="18"/>
              </w:rPr>
            </w:pPr>
          </w:p>
        </w:tc>
        <w:tc>
          <w:tcPr>
            <w:tcW w:w="918" w:type="dxa"/>
            <w:noWrap/>
            <w:vAlign w:val="center"/>
          </w:tcPr>
          <w:p w:rsidR="00E94E33" w:rsidRPr="00242BA6" w:rsidRDefault="00E94E33" w:rsidP="00B7431E">
            <w:pPr>
              <w:spacing w:before="1" w:after="1"/>
              <w:ind w:left="1" w:right="1"/>
              <w:jc w:val="center"/>
              <w:rPr>
                <w:sz w:val="18"/>
                <w:szCs w:val="18"/>
              </w:rPr>
            </w:pPr>
          </w:p>
        </w:tc>
        <w:tc>
          <w:tcPr>
            <w:tcW w:w="920" w:type="dxa"/>
            <w:noWrap/>
            <w:vAlign w:val="center"/>
          </w:tcPr>
          <w:p w:rsidR="00E94E33" w:rsidRPr="00242BA6" w:rsidRDefault="00E94E33" w:rsidP="00B7431E">
            <w:pPr>
              <w:spacing w:before="1" w:after="1"/>
              <w:ind w:left="1" w:right="1"/>
              <w:jc w:val="center"/>
              <w:rPr>
                <w:sz w:val="18"/>
                <w:szCs w:val="18"/>
              </w:rPr>
            </w:pP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18" w:type="dxa"/>
            <w:noWrap/>
            <w:vAlign w:val="center"/>
          </w:tcPr>
          <w:p w:rsidR="00E94E33" w:rsidRPr="00242BA6" w:rsidRDefault="00E94E33" w:rsidP="00B7431E">
            <w:pPr>
              <w:spacing w:before="1" w:after="1"/>
              <w:ind w:left="1" w:right="1"/>
              <w:jc w:val="center"/>
              <w:rPr>
                <w:sz w:val="18"/>
                <w:szCs w:val="18"/>
              </w:rPr>
            </w:pPr>
          </w:p>
        </w:tc>
        <w:tc>
          <w:tcPr>
            <w:tcW w:w="920" w:type="dxa"/>
            <w:noWrap/>
            <w:vAlign w:val="center"/>
          </w:tcPr>
          <w:p w:rsidR="00E94E33" w:rsidRPr="00242BA6" w:rsidRDefault="00E94E33" w:rsidP="00B7431E">
            <w:pPr>
              <w:spacing w:before="1" w:after="1"/>
              <w:ind w:left="1" w:right="1"/>
              <w:jc w:val="center"/>
              <w:rPr>
                <w:sz w:val="18"/>
                <w:szCs w:val="18"/>
              </w:rPr>
            </w:pP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Fairlead Buoy</w:t>
            </w: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768"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0.52</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1.12</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832.9</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77.62</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4.9</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159.5</w:t>
            </w:r>
          </w:p>
        </w:tc>
        <w:tc>
          <w:tcPr>
            <w:tcW w:w="766"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4.1</w:t>
            </w:r>
          </w:p>
        </w:tc>
        <w:tc>
          <w:tcPr>
            <w:tcW w:w="918"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3.7</w:t>
            </w:r>
          </w:p>
        </w:tc>
        <w:tc>
          <w:tcPr>
            <w:tcW w:w="92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3.6</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0.43</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0.82</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848.6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79.51</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0.29</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145.9</w:t>
            </w:r>
          </w:p>
        </w:tc>
        <w:tc>
          <w:tcPr>
            <w:tcW w:w="766"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3.9</w:t>
            </w:r>
          </w:p>
        </w:tc>
        <w:tc>
          <w:tcPr>
            <w:tcW w:w="918"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3.2</w:t>
            </w:r>
          </w:p>
        </w:tc>
        <w:tc>
          <w:tcPr>
            <w:tcW w:w="92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0.31</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0.38</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635.3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36.86</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101.8</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0.37</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0.54</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723.3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58.21</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2.7</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13.9</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120.4</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0.67</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1.67</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929.8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92.46</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182.2</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5.1</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4.5</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5.3</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0.90</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2.51</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1011.6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106.46</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10.5</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1.52</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21.9</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265.0</w:t>
            </w: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7.9</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8.5</w:t>
            </w:r>
          </w:p>
        </w:tc>
      </w:tr>
      <w:tr w:rsidR="00E94E33" w:rsidRPr="00EC187F" w:rsidTr="00B7431E">
        <w:trPr>
          <w:trHeight w:hRule="exact" w:val="227"/>
        </w:trPr>
        <w:tc>
          <w:tcPr>
            <w:tcW w:w="1072"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2"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76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7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7.00</w:t>
            </w:r>
          </w:p>
        </w:tc>
        <w:tc>
          <w:tcPr>
            <w:tcW w:w="920" w:type="dxa"/>
            <w:noWrap/>
            <w:vAlign w:val="center"/>
          </w:tcPr>
          <w:p w:rsidR="00E94E33" w:rsidRPr="00242BA6" w:rsidRDefault="00E94E33" w:rsidP="00B7431E">
            <w:pPr>
              <w:spacing w:before="1" w:after="1"/>
              <w:ind w:left="1" w:right="1"/>
              <w:jc w:val="center"/>
              <w:rPr>
                <w:sz w:val="18"/>
                <w:szCs w:val="18"/>
              </w:rPr>
            </w:pPr>
          </w:p>
        </w:tc>
        <w:tc>
          <w:tcPr>
            <w:tcW w:w="918" w:type="dxa"/>
            <w:noWrap/>
            <w:vAlign w:val="center"/>
          </w:tcPr>
          <w:p w:rsidR="00E94E33" w:rsidRPr="00242BA6" w:rsidRDefault="00E94E33" w:rsidP="00B7431E">
            <w:pPr>
              <w:spacing w:before="1" w:after="1"/>
              <w:ind w:left="1" w:right="1"/>
              <w:jc w:val="center"/>
              <w:rPr>
                <w:sz w:val="18"/>
                <w:szCs w:val="18"/>
              </w:rPr>
            </w:pPr>
          </w:p>
        </w:tc>
        <w:tc>
          <w:tcPr>
            <w:tcW w:w="920" w:type="dxa"/>
            <w:noWrap/>
            <w:vAlign w:val="center"/>
          </w:tcPr>
          <w:p w:rsidR="00E94E33" w:rsidRPr="00242BA6" w:rsidRDefault="00E94E33" w:rsidP="00B7431E">
            <w:pPr>
              <w:spacing w:before="1" w:after="1"/>
              <w:ind w:left="1" w:right="1"/>
              <w:jc w:val="center"/>
              <w:rPr>
                <w:sz w:val="18"/>
                <w:szCs w:val="18"/>
              </w:rPr>
            </w:pP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18" w:type="dxa"/>
            <w:noWrap/>
            <w:vAlign w:val="center"/>
          </w:tcPr>
          <w:p w:rsidR="00E94E33" w:rsidRPr="00242BA6" w:rsidRDefault="00E94E33" w:rsidP="00B7431E">
            <w:pPr>
              <w:spacing w:before="1" w:after="1"/>
              <w:ind w:left="1" w:right="1"/>
              <w:jc w:val="center"/>
              <w:rPr>
                <w:sz w:val="18"/>
                <w:szCs w:val="18"/>
              </w:rPr>
            </w:pPr>
          </w:p>
        </w:tc>
        <w:tc>
          <w:tcPr>
            <w:tcW w:w="920" w:type="dxa"/>
            <w:noWrap/>
            <w:vAlign w:val="center"/>
          </w:tcPr>
          <w:p w:rsidR="00E94E33" w:rsidRPr="00242BA6" w:rsidRDefault="00E94E33" w:rsidP="00B7431E">
            <w:pPr>
              <w:spacing w:before="1" w:after="1"/>
              <w:ind w:left="1" w:right="1"/>
              <w:jc w:val="center"/>
              <w:rPr>
                <w:sz w:val="18"/>
                <w:szCs w:val="18"/>
              </w:rPr>
            </w:pPr>
          </w:p>
        </w:tc>
        <w:tc>
          <w:tcPr>
            <w:tcW w:w="76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2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bl>
    <w:p w:rsidR="00E94E33" w:rsidRPr="00EE14D6" w:rsidRDefault="00E94E33" w:rsidP="00E94E33">
      <w:pPr>
        <w:spacing w:after="200" w:line="276" w:lineRule="auto"/>
        <w:rPr>
          <w:rFonts w:ascii="Arial Narrow" w:eastAsiaTheme="minorHAnsi" w:hAnsi="Arial Narrow" w:cstheme="minorBidi"/>
          <w:sz w:val="16"/>
          <w:szCs w:val="16"/>
          <w:lang w:val="en-AU"/>
        </w:rPr>
      </w:pPr>
    </w:p>
    <w:p w:rsidR="00E94E33" w:rsidRDefault="00E94E33" w:rsidP="00E94E33">
      <w:pPr>
        <w:spacing w:after="200" w:line="276" w:lineRule="auto"/>
        <w:rPr>
          <w:rFonts w:ascii="Arial Narrow" w:eastAsiaTheme="minorHAnsi" w:hAnsi="Arial Narrow" w:cstheme="minorBidi"/>
          <w:sz w:val="16"/>
          <w:szCs w:val="16"/>
          <w:lang w:val="en-AU"/>
        </w:rPr>
      </w:pPr>
    </w:p>
    <w:p w:rsidR="00E94E33" w:rsidRDefault="00E94E33" w:rsidP="00E94E33">
      <w:pPr>
        <w:spacing w:after="200" w:line="276" w:lineRule="auto"/>
        <w:rPr>
          <w:rFonts w:ascii="Arial Narrow" w:eastAsiaTheme="minorHAnsi" w:hAnsi="Arial Narrow" w:cstheme="minorBidi"/>
          <w:sz w:val="16"/>
          <w:szCs w:val="16"/>
          <w:lang w:val="en-AU"/>
        </w:rPr>
      </w:pPr>
    </w:p>
    <w:p w:rsidR="00E94E33" w:rsidRDefault="00E94E33" w:rsidP="00E94E33">
      <w:pPr>
        <w:spacing w:after="200" w:line="276" w:lineRule="auto"/>
        <w:rPr>
          <w:rFonts w:ascii="Arial Narrow" w:eastAsiaTheme="minorHAnsi" w:hAnsi="Arial Narrow" w:cstheme="minorBidi"/>
          <w:sz w:val="16"/>
          <w:szCs w:val="16"/>
          <w:lang w:val="en-AU"/>
        </w:rPr>
      </w:pPr>
    </w:p>
    <w:p w:rsidR="00E94E33" w:rsidRDefault="00E94E33" w:rsidP="00E94E33">
      <w:pPr>
        <w:spacing w:after="200" w:line="276" w:lineRule="auto"/>
        <w:rPr>
          <w:rFonts w:ascii="Arial Narrow" w:eastAsiaTheme="minorHAnsi" w:hAnsi="Arial Narrow" w:cstheme="minorBidi"/>
          <w:sz w:val="16"/>
          <w:szCs w:val="16"/>
          <w:lang w:val="en-AU"/>
        </w:rPr>
      </w:pPr>
    </w:p>
    <w:p w:rsidR="00E94E33" w:rsidRDefault="00E94E33" w:rsidP="00E94E33">
      <w:pPr>
        <w:spacing w:after="200" w:line="276" w:lineRule="auto"/>
        <w:rPr>
          <w:rFonts w:ascii="Arial Narrow" w:eastAsiaTheme="minorHAnsi" w:hAnsi="Arial Narrow" w:cstheme="minorBidi"/>
          <w:sz w:val="16"/>
          <w:szCs w:val="16"/>
          <w:lang w:val="en-AU"/>
        </w:rPr>
      </w:pPr>
    </w:p>
    <w:p w:rsidR="00E94E33" w:rsidRDefault="00E94E33" w:rsidP="00E94E33">
      <w:pPr>
        <w:spacing w:after="200" w:line="276" w:lineRule="auto"/>
        <w:rPr>
          <w:rFonts w:ascii="Arial Narrow" w:eastAsiaTheme="minorHAnsi" w:hAnsi="Arial Narrow" w:cstheme="minorBidi"/>
          <w:sz w:val="16"/>
          <w:szCs w:val="16"/>
          <w:lang w:val="en-AU"/>
        </w:rPr>
      </w:pPr>
    </w:p>
    <w:p w:rsidR="00E94E33" w:rsidRDefault="00E94E33" w:rsidP="00E94E33">
      <w:pPr>
        <w:spacing w:after="200" w:line="276" w:lineRule="auto"/>
        <w:rPr>
          <w:rFonts w:ascii="Arial Narrow" w:eastAsiaTheme="minorHAnsi" w:hAnsi="Arial Narrow" w:cstheme="minorBidi"/>
          <w:sz w:val="16"/>
          <w:szCs w:val="16"/>
          <w:lang w:val="en-AU"/>
        </w:rPr>
      </w:pPr>
    </w:p>
    <w:p w:rsidR="00E94E33" w:rsidRPr="00635211" w:rsidRDefault="00E94E33" w:rsidP="00E94E33">
      <w:pPr>
        <w:spacing w:after="200" w:line="276" w:lineRule="auto"/>
        <w:rPr>
          <w:rStyle w:val="IntenseReference"/>
          <w:rFonts w:eastAsiaTheme="minorHAnsi"/>
        </w:rPr>
      </w:pPr>
      <w:r w:rsidRPr="00635211">
        <w:rPr>
          <w:rStyle w:val="IntenseReference"/>
          <w:rFonts w:eastAsiaTheme="minorHAnsi"/>
        </w:rPr>
        <w:t>Table A2-2 Continued</w:t>
      </w:r>
    </w:p>
    <w:tbl>
      <w:tblPr>
        <w:tblStyle w:val="TableGrid"/>
        <w:tblW w:w="0" w:type="auto"/>
        <w:tblLook w:val="04A0" w:firstRow="1" w:lastRow="0" w:firstColumn="1" w:lastColumn="0" w:noHBand="0" w:noVBand="1"/>
        <w:tblCaption w:val="Table A2-2 Continued - Fitzroy West to Dunk North"/>
        <w:tblDescription w:val="Table A2-2 Continued - Fitzroy West to Dunk North. N= number of sampling occasions. Data are in mg L-1 for suspended solids (SS) and m for Secchi depth. All other parameters are in µg L-1 µM (see main report for abbreviations). Long-term averages that exceed available water quality guidelines (DERM 2009, GBRMPA 2010) are shaded in red.&#10;"/>
      </w:tblPr>
      <w:tblGrid>
        <w:gridCol w:w="1005"/>
        <w:gridCol w:w="1477"/>
        <w:gridCol w:w="1005"/>
        <w:gridCol w:w="771"/>
        <w:gridCol w:w="756"/>
        <w:gridCol w:w="919"/>
        <w:gridCol w:w="918"/>
        <w:gridCol w:w="919"/>
        <w:gridCol w:w="918"/>
        <w:gridCol w:w="919"/>
        <w:gridCol w:w="918"/>
        <w:gridCol w:w="919"/>
        <w:gridCol w:w="765"/>
        <w:gridCol w:w="918"/>
        <w:gridCol w:w="919"/>
      </w:tblGrid>
      <w:tr w:rsidR="00E94E33" w:rsidRPr="005C42C5" w:rsidTr="00E63198">
        <w:trPr>
          <w:trHeight w:hRule="exact" w:val="460"/>
          <w:tblHeader/>
        </w:trPr>
        <w:tc>
          <w:tcPr>
            <w:tcW w:w="1005"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Region</w:t>
            </w:r>
          </w:p>
        </w:tc>
        <w:tc>
          <w:tcPr>
            <w:tcW w:w="1477"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Site</w:t>
            </w:r>
          </w:p>
        </w:tc>
        <w:tc>
          <w:tcPr>
            <w:tcW w:w="1005"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 </w:t>
            </w:r>
          </w:p>
        </w:tc>
        <w:tc>
          <w:tcPr>
            <w:tcW w:w="771"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Chl a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756"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DIN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19"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DOC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18"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DON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19"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DOP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18"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NOx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19"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PN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18"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PO4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19"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POC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765"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PP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18"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Secchi (m)</w:t>
            </w:r>
          </w:p>
        </w:tc>
        <w:tc>
          <w:tcPr>
            <w:tcW w:w="919"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SS (mgL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r>
      <w:tr w:rsidR="00E94E33" w:rsidRPr="005C42C5" w:rsidTr="00B7431E">
        <w:trPr>
          <w:trHeight w:hRule="exact" w:val="227"/>
        </w:trPr>
        <w:tc>
          <w:tcPr>
            <w:tcW w:w="1005"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Wet Tropics</w:t>
            </w:r>
          </w:p>
        </w:tc>
        <w:tc>
          <w:tcPr>
            <w:tcW w:w="1477"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Fitzroy West</w:t>
            </w: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0.31</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2.79</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799.5</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75.22</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3.9</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10.7</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91.4</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18"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8.7</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0.8</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0.33</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826.1</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81.95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1.78</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83.2</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1.9</w:t>
            </w:r>
          </w:p>
        </w:tc>
        <w:tc>
          <w:tcPr>
            <w:tcW w:w="918"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640.7</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38.21</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0.41</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56.0</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0.18</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686.7</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59.20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0.61</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64.7</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0.37</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3.80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884.3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93.47</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5.7</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2.37</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12.5</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107.2</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0.49</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7.09</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920.7</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109.25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7.5</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3.47</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15.5</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150.9</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13.1</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1.9</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7.00</w:t>
            </w:r>
          </w:p>
        </w:tc>
        <w:tc>
          <w:tcPr>
            <w:tcW w:w="919" w:type="dxa"/>
            <w:noWrap/>
            <w:vAlign w:val="center"/>
          </w:tcPr>
          <w:p w:rsidR="00E94E33" w:rsidRPr="00242BA6" w:rsidRDefault="00E94E33" w:rsidP="00B7431E">
            <w:pPr>
              <w:spacing w:before="1" w:after="1"/>
              <w:ind w:left="1" w:right="1"/>
              <w:jc w:val="center"/>
              <w:rPr>
                <w:sz w:val="18"/>
                <w:szCs w:val="18"/>
              </w:rPr>
            </w:pPr>
          </w:p>
        </w:tc>
        <w:tc>
          <w:tcPr>
            <w:tcW w:w="918" w:type="dxa"/>
            <w:noWrap/>
            <w:vAlign w:val="center"/>
          </w:tcPr>
          <w:p w:rsidR="00E94E33" w:rsidRPr="00242BA6" w:rsidRDefault="00E94E33" w:rsidP="00B7431E">
            <w:pPr>
              <w:spacing w:before="1" w:after="1"/>
              <w:ind w:left="1" w:right="1"/>
              <w:jc w:val="center"/>
              <w:rPr>
                <w:sz w:val="18"/>
                <w:szCs w:val="18"/>
              </w:rPr>
            </w:pPr>
          </w:p>
        </w:tc>
        <w:tc>
          <w:tcPr>
            <w:tcW w:w="919" w:type="dxa"/>
            <w:noWrap/>
            <w:vAlign w:val="center"/>
          </w:tcPr>
          <w:p w:rsidR="00E94E33" w:rsidRPr="00242BA6" w:rsidRDefault="00E94E33" w:rsidP="00B7431E">
            <w:pPr>
              <w:spacing w:before="1" w:after="1"/>
              <w:ind w:left="1" w:right="1"/>
              <w:jc w:val="center"/>
              <w:rPr>
                <w:sz w:val="18"/>
                <w:szCs w:val="18"/>
              </w:rPr>
            </w:pP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18" w:type="dxa"/>
            <w:noWrap/>
            <w:vAlign w:val="center"/>
          </w:tcPr>
          <w:p w:rsidR="00E94E33" w:rsidRPr="00242BA6" w:rsidRDefault="00E94E33" w:rsidP="00B7431E">
            <w:pPr>
              <w:spacing w:before="1" w:after="1"/>
              <w:ind w:left="1" w:right="1"/>
              <w:jc w:val="center"/>
              <w:rPr>
                <w:sz w:val="18"/>
                <w:szCs w:val="18"/>
              </w:rPr>
            </w:pPr>
          </w:p>
        </w:tc>
        <w:tc>
          <w:tcPr>
            <w:tcW w:w="919" w:type="dxa"/>
            <w:noWrap/>
            <w:vAlign w:val="center"/>
          </w:tcPr>
          <w:p w:rsidR="00E94E33" w:rsidRPr="00242BA6" w:rsidRDefault="00E94E33" w:rsidP="00B7431E">
            <w:pPr>
              <w:spacing w:before="1" w:after="1"/>
              <w:ind w:left="1" w:right="1"/>
              <w:jc w:val="center"/>
              <w:rPr>
                <w:sz w:val="18"/>
                <w:szCs w:val="18"/>
              </w:rPr>
            </w:pP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val="restart"/>
            <w:noWrap/>
            <w:vAlign w:val="center"/>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High West</w:t>
            </w: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2.57</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825.2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78.24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1.68</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107.8</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18"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6.8</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0.38</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2.39</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834.4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80.32</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94.0</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8"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0.25</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0.71</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630.1</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46.23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68.6</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0.30</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700.4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58.28</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79.7</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0.63</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3.85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931.8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95.36</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2.69</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136.9</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2.9</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9.8</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0.80</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4.77</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1059.4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104.78</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3.47</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3.2</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162.3</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11.9</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4.00</w:t>
            </w:r>
          </w:p>
        </w:tc>
        <w:tc>
          <w:tcPr>
            <w:tcW w:w="919" w:type="dxa"/>
            <w:noWrap/>
            <w:vAlign w:val="center"/>
          </w:tcPr>
          <w:p w:rsidR="00E94E33" w:rsidRPr="00242BA6" w:rsidRDefault="00E94E33" w:rsidP="00B7431E">
            <w:pPr>
              <w:spacing w:before="1" w:after="1"/>
              <w:ind w:left="1" w:right="1"/>
              <w:jc w:val="center"/>
              <w:rPr>
                <w:sz w:val="18"/>
                <w:szCs w:val="18"/>
              </w:rPr>
            </w:pPr>
          </w:p>
        </w:tc>
        <w:tc>
          <w:tcPr>
            <w:tcW w:w="918" w:type="dxa"/>
            <w:noWrap/>
            <w:vAlign w:val="center"/>
          </w:tcPr>
          <w:p w:rsidR="00E94E33" w:rsidRPr="00242BA6" w:rsidRDefault="00E94E33" w:rsidP="00B7431E">
            <w:pPr>
              <w:spacing w:before="1" w:after="1"/>
              <w:ind w:left="1" w:right="1"/>
              <w:jc w:val="center"/>
              <w:rPr>
                <w:sz w:val="18"/>
                <w:szCs w:val="18"/>
              </w:rPr>
            </w:pPr>
          </w:p>
        </w:tc>
        <w:tc>
          <w:tcPr>
            <w:tcW w:w="919" w:type="dxa"/>
            <w:noWrap/>
            <w:vAlign w:val="center"/>
          </w:tcPr>
          <w:p w:rsidR="00E94E33" w:rsidRPr="00242BA6" w:rsidRDefault="00E94E33" w:rsidP="00B7431E">
            <w:pPr>
              <w:spacing w:before="1" w:after="1"/>
              <w:ind w:left="1" w:right="1"/>
              <w:jc w:val="center"/>
              <w:rPr>
                <w:sz w:val="18"/>
                <w:szCs w:val="18"/>
              </w:rPr>
            </w:pP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18" w:type="dxa"/>
            <w:noWrap/>
            <w:vAlign w:val="center"/>
          </w:tcPr>
          <w:p w:rsidR="00E94E33" w:rsidRPr="00242BA6" w:rsidRDefault="00E94E33" w:rsidP="00B7431E">
            <w:pPr>
              <w:spacing w:before="1" w:after="1"/>
              <w:ind w:left="1" w:right="1"/>
              <w:jc w:val="center"/>
              <w:rPr>
                <w:sz w:val="18"/>
                <w:szCs w:val="18"/>
              </w:rPr>
            </w:pPr>
          </w:p>
        </w:tc>
        <w:tc>
          <w:tcPr>
            <w:tcW w:w="919" w:type="dxa"/>
            <w:noWrap/>
            <w:vAlign w:val="center"/>
          </w:tcPr>
          <w:p w:rsidR="00E94E33" w:rsidRPr="00242BA6" w:rsidRDefault="00E94E33" w:rsidP="00B7431E">
            <w:pPr>
              <w:spacing w:before="1" w:after="1"/>
              <w:ind w:left="1" w:right="1"/>
              <w:jc w:val="center"/>
              <w:rPr>
                <w:sz w:val="18"/>
                <w:szCs w:val="18"/>
              </w:rPr>
            </w:pP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Franklands West</w:t>
            </w: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0.34</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1.86</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779.8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74.39</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4.7</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1.17</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10.9</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83.6</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1.9</w:t>
            </w:r>
          </w:p>
        </w:tc>
        <w:tc>
          <w:tcPr>
            <w:tcW w:w="918"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9.9</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0.32</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1.78</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777.6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76.33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0.91</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2.7</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79.2</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18"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0.18</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0.85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644.7</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44.02</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7.7</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56.0</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5.9</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0.22</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693.2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55.75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2.7</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9.1</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67.4</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6.9</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0.41</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2.46</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866.4</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88.17</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13.5</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91.7</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0.67</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2.98</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883.7</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108.33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2.52</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120.6</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4.00</w:t>
            </w:r>
          </w:p>
        </w:tc>
        <w:tc>
          <w:tcPr>
            <w:tcW w:w="919" w:type="dxa"/>
            <w:noWrap/>
            <w:vAlign w:val="center"/>
          </w:tcPr>
          <w:p w:rsidR="00E94E33" w:rsidRPr="00242BA6" w:rsidRDefault="00E94E33" w:rsidP="00B7431E">
            <w:pPr>
              <w:spacing w:before="1" w:after="1"/>
              <w:ind w:left="1" w:right="1"/>
              <w:jc w:val="center"/>
              <w:rPr>
                <w:sz w:val="18"/>
                <w:szCs w:val="18"/>
              </w:rPr>
            </w:pPr>
          </w:p>
        </w:tc>
        <w:tc>
          <w:tcPr>
            <w:tcW w:w="918" w:type="dxa"/>
            <w:noWrap/>
            <w:vAlign w:val="center"/>
          </w:tcPr>
          <w:p w:rsidR="00E94E33" w:rsidRPr="00242BA6" w:rsidRDefault="00E94E33" w:rsidP="00B7431E">
            <w:pPr>
              <w:spacing w:before="1" w:after="1"/>
              <w:ind w:left="1" w:right="1"/>
              <w:jc w:val="center"/>
              <w:rPr>
                <w:sz w:val="18"/>
                <w:szCs w:val="18"/>
              </w:rPr>
            </w:pPr>
          </w:p>
        </w:tc>
        <w:tc>
          <w:tcPr>
            <w:tcW w:w="919" w:type="dxa"/>
            <w:noWrap/>
            <w:vAlign w:val="center"/>
          </w:tcPr>
          <w:p w:rsidR="00E94E33" w:rsidRPr="00242BA6" w:rsidRDefault="00E94E33" w:rsidP="00B7431E">
            <w:pPr>
              <w:spacing w:before="1" w:after="1"/>
              <w:ind w:left="1" w:right="1"/>
              <w:jc w:val="center"/>
              <w:rPr>
                <w:sz w:val="18"/>
                <w:szCs w:val="18"/>
              </w:rPr>
            </w:pP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18" w:type="dxa"/>
            <w:noWrap/>
            <w:vAlign w:val="center"/>
          </w:tcPr>
          <w:p w:rsidR="00E94E33" w:rsidRPr="00242BA6" w:rsidRDefault="00E94E33" w:rsidP="00B7431E">
            <w:pPr>
              <w:spacing w:before="1" w:after="1"/>
              <w:ind w:left="1" w:right="1"/>
              <w:jc w:val="center"/>
              <w:rPr>
                <w:sz w:val="18"/>
                <w:szCs w:val="18"/>
              </w:rPr>
            </w:pPr>
          </w:p>
        </w:tc>
        <w:tc>
          <w:tcPr>
            <w:tcW w:w="919" w:type="dxa"/>
            <w:noWrap/>
            <w:vAlign w:val="center"/>
          </w:tcPr>
          <w:p w:rsidR="00E94E33" w:rsidRPr="00242BA6" w:rsidRDefault="00E94E33" w:rsidP="00B7431E">
            <w:pPr>
              <w:spacing w:before="1" w:after="1"/>
              <w:ind w:left="1" w:right="1"/>
              <w:jc w:val="center"/>
              <w:rPr>
                <w:sz w:val="18"/>
                <w:szCs w:val="18"/>
              </w:rPr>
            </w:pP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Dunk North</w:t>
            </w: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771"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0.53</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2.47</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884.2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79.97</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144.6</w:t>
            </w:r>
          </w:p>
        </w:tc>
        <w:tc>
          <w:tcPr>
            <w:tcW w:w="765"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3.3</w:t>
            </w:r>
          </w:p>
        </w:tc>
        <w:tc>
          <w:tcPr>
            <w:tcW w:w="918"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5.1</w:t>
            </w:r>
          </w:p>
        </w:tc>
        <w:tc>
          <w:tcPr>
            <w:tcW w:w="919"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0.41</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857.5</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75.85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1.22</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116.2</w:t>
            </w:r>
          </w:p>
        </w:tc>
        <w:tc>
          <w:tcPr>
            <w:tcW w:w="765"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2.9</w:t>
            </w:r>
          </w:p>
        </w:tc>
        <w:tc>
          <w:tcPr>
            <w:tcW w:w="918"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0.19</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0.32</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709.6</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42.68</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72.3</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0.30</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0.91</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734.5</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66.81</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0.29</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91.7</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w:t>
            </w:r>
          </w:p>
        </w:tc>
      </w:tr>
      <w:tr w:rsidR="00E94E33" w:rsidRPr="005C42C5" w:rsidTr="00B7431E">
        <w:trPr>
          <w:trHeight w:hRule="exact" w:val="227"/>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0.75</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3.12</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962.3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97.71</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6.2</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19.1</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164.6</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4.1</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6.4</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r>
      <w:tr w:rsidR="00E94E33" w:rsidRPr="005C42C5" w:rsidTr="00B7431E">
        <w:trPr>
          <w:trHeight w:hRule="exact" w:val="296"/>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1.35</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7.77</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1203.3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110.30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9.3</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5.59</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3.3</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278.4</w:t>
            </w: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5.8</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8.9</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8.9</w:t>
            </w:r>
          </w:p>
        </w:tc>
      </w:tr>
      <w:tr w:rsidR="00E94E33" w:rsidRPr="005C42C5" w:rsidTr="00B7431E">
        <w:trPr>
          <w:trHeight w:hRule="exact" w:val="296"/>
        </w:trPr>
        <w:tc>
          <w:tcPr>
            <w:tcW w:w="100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477"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05"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771"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75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4.00</w:t>
            </w:r>
          </w:p>
        </w:tc>
        <w:tc>
          <w:tcPr>
            <w:tcW w:w="919" w:type="dxa"/>
            <w:noWrap/>
            <w:vAlign w:val="center"/>
          </w:tcPr>
          <w:p w:rsidR="00E94E33" w:rsidRPr="00242BA6" w:rsidRDefault="00E94E33" w:rsidP="00B7431E">
            <w:pPr>
              <w:spacing w:before="1" w:after="1"/>
              <w:ind w:left="1" w:right="1"/>
              <w:jc w:val="center"/>
              <w:rPr>
                <w:sz w:val="18"/>
                <w:szCs w:val="18"/>
              </w:rPr>
            </w:pPr>
          </w:p>
        </w:tc>
        <w:tc>
          <w:tcPr>
            <w:tcW w:w="918" w:type="dxa"/>
            <w:noWrap/>
            <w:vAlign w:val="center"/>
          </w:tcPr>
          <w:p w:rsidR="00E94E33" w:rsidRPr="00242BA6" w:rsidRDefault="00E94E33" w:rsidP="00B7431E">
            <w:pPr>
              <w:spacing w:before="1" w:after="1"/>
              <w:ind w:left="1" w:right="1"/>
              <w:jc w:val="center"/>
              <w:rPr>
                <w:sz w:val="18"/>
                <w:szCs w:val="18"/>
              </w:rPr>
            </w:pPr>
          </w:p>
        </w:tc>
        <w:tc>
          <w:tcPr>
            <w:tcW w:w="919" w:type="dxa"/>
            <w:noWrap/>
            <w:vAlign w:val="center"/>
          </w:tcPr>
          <w:p w:rsidR="00E94E33" w:rsidRPr="00242BA6" w:rsidRDefault="00E94E33" w:rsidP="00B7431E">
            <w:pPr>
              <w:spacing w:before="1" w:after="1"/>
              <w:ind w:left="1" w:right="1"/>
              <w:jc w:val="center"/>
              <w:rPr>
                <w:sz w:val="18"/>
                <w:szCs w:val="18"/>
              </w:rPr>
            </w:pP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18" w:type="dxa"/>
            <w:noWrap/>
            <w:vAlign w:val="center"/>
          </w:tcPr>
          <w:p w:rsidR="00E94E33" w:rsidRPr="00242BA6" w:rsidRDefault="00E94E33" w:rsidP="00B7431E">
            <w:pPr>
              <w:spacing w:before="1" w:after="1"/>
              <w:ind w:left="1" w:right="1"/>
              <w:jc w:val="center"/>
              <w:rPr>
                <w:sz w:val="18"/>
                <w:szCs w:val="18"/>
              </w:rPr>
            </w:pPr>
          </w:p>
        </w:tc>
        <w:tc>
          <w:tcPr>
            <w:tcW w:w="919" w:type="dxa"/>
            <w:noWrap/>
            <w:vAlign w:val="center"/>
          </w:tcPr>
          <w:p w:rsidR="00E94E33" w:rsidRPr="00242BA6" w:rsidRDefault="00E94E33" w:rsidP="00B7431E">
            <w:pPr>
              <w:spacing w:before="1" w:after="1"/>
              <w:ind w:left="1" w:right="1"/>
              <w:jc w:val="center"/>
              <w:rPr>
                <w:sz w:val="18"/>
                <w:szCs w:val="18"/>
              </w:rPr>
            </w:pPr>
          </w:p>
        </w:tc>
        <w:tc>
          <w:tcPr>
            <w:tcW w:w="765"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18"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19"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bl>
    <w:p w:rsidR="00E94E33" w:rsidRDefault="00E94E33" w:rsidP="00E94E33">
      <w:pPr>
        <w:spacing w:after="200" w:line="276" w:lineRule="auto"/>
        <w:rPr>
          <w:rFonts w:ascii="Arial Narrow" w:eastAsiaTheme="minorHAnsi" w:hAnsi="Arial Narrow" w:cstheme="minorBidi"/>
          <w:sz w:val="16"/>
          <w:szCs w:val="16"/>
          <w:lang w:val="en-AU"/>
        </w:rPr>
      </w:pPr>
    </w:p>
    <w:p w:rsidR="00E94E33" w:rsidRDefault="00E94E33" w:rsidP="00E94E33">
      <w:pPr>
        <w:spacing w:after="200" w:line="276" w:lineRule="auto"/>
        <w:rPr>
          <w:rFonts w:ascii="Arial Narrow" w:eastAsiaTheme="minorHAnsi" w:hAnsi="Arial Narrow" w:cstheme="minorBidi"/>
          <w:sz w:val="16"/>
          <w:szCs w:val="16"/>
          <w:lang w:val="en-AU"/>
        </w:rPr>
      </w:pPr>
    </w:p>
    <w:p w:rsidR="00E94E33" w:rsidRDefault="00E94E33" w:rsidP="00E94E33">
      <w:pPr>
        <w:spacing w:after="200" w:line="276" w:lineRule="auto"/>
        <w:rPr>
          <w:rFonts w:ascii="Arial Narrow" w:eastAsiaTheme="minorHAnsi" w:hAnsi="Arial Narrow" w:cstheme="minorBidi"/>
          <w:sz w:val="20"/>
          <w:lang w:val="en-AU"/>
        </w:rPr>
      </w:pPr>
    </w:p>
    <w:p w:rsidR="00E94E33" w:rsidRPr="00635211" w:rsidRDefault="00E94E33" w:rsidP="00E94E33">
      <w:pPr>
        <w:spacing w:after="200" w:line="276" w:lineRule="auto"/>
        <w:rPr>
          <w:rStyle w:val="IntenseReference"/>
          <w:rFonts w:eastAsiaTheme="minorHAnsi"/>
        </w:rPr>
      </w:pPr>
      <w:r w:rsidRPr="00635211">
        <w:rPr>
          <w:rStyle w:val="IntenseReference"/>
          <w:rFonts w:eastAsiaTheme="minorHAnsi"/>
        </w:rPr>
        <w:t>Table A2-2 Continued</w:t>
      </w:r>
    </w:p>
    <w:tbl>
      <w:tblPr>
        <w:tblStyle w:val="TableGrid"/>
        <w:tblW w:w="14034" w:type="dxa"/>
        <w:tblLook w:val="04A0" w:firstRow="1" w:lastRow="0" w:firstColumn="1" w:lastColumn="0" w:noHBand="0" w:noVBand="1"/>
        <w:tblCaption w:val="Table A2-2 Continued - Palms West to Double Cone"/>
        <w:tblDescription w:val="Table A2-2 Continued - Palms West to Double Cone. N= number of sampling occasions. Data are in mg L-1 for suspended solids (SS) and m for Secchi depth. All other parameters are in µg L-1 µM (see main report for abbreviations). Long-term averages that exceed available water quality guidelines (DERM 2009, GBRMPA 2010) are shaded in red.&#10;"/>
      </w:tblPr>
      <w:tblGrid>
        <w:gridCol w:w="988"/>
        <w:gridCol w:w="930"/>
        <w:gridCol w:w="1019"/>
        <w:gridCol w:w="930"/>
        <w:gridCol w:w="930"/>
        <w:gridCol w:w="930"/>
        <w:gridCol w:w="930"/>
        <w:gridCol w:w="930"/>
        <w:gridCol w:w="930"/>
        <w:gridCol w:w="930"/>
        <w:gridCol w:w="930"/>
        <w:gridCol w:w="930"/>
        <w:gridCol w:w="930"/>
        <w:gridCol w:w="930"/>
        <w:gridCol w:w="930"/>
      </w:tblGrid>
      <w:tr w:rsidR="00E94E33" w:rsidRPr="0010550C" w:rsidTr="00E63198">
        <w:trPr>
          <w:trHeight w:hRule="exact" w:val="526"/>
          <w:tblHeader/>
        </w:trPr>
        <w:tc>
          <w:tcPr>
            <w:tcW w:w="925"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Region</w:t>
            </w:r>
          </w:p>
        </w:tc>
        <w:tc>
          <w:tcPr>
            <w:tcW w:w="93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Site</w:t>
            </w:r>
          </w:p>
        </w:tc>
        <w:tc>
          <w:tcPr>
            <w:tcW w:w="1019"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 </w:t>
            </w:r>
          </w:p>
        </w:tc>
        <w:tc>
          <w:tcPr>
            <w:tcW w:w="93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Chl a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3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DIN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3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DOC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3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DON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3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DOP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3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NOx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3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PN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3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PO4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3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POC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3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PP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3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Secchi (m)</w:t>
            </w:r>
          </w:p>
        </w:tc>
        <w:tc>
          <w:tcPr>
            <w:tcW w:w="930" w:type="dxa"/>
            <w:shd w:val="clear" w:color="auto" w:fill="A6A6A6" w:themeFill="background1" w:themeFillShade="A6"/>
            <w:noWrap/>
            <w:hideMark/>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SS (mgL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r>
      <w:tr w:rsidR="00E94E33" w:rsidRPr="0010550C" w:rsidTr="00B7431E">
        <w:trPr>
          <w:trHeight w:hRule="exact" w:val="227"/>
        </w:trPr>
        <w:tc>
          <w:tcPr>
            <w:tcW w:w="925"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Burdekin</w:t>
            </w:r>
          </w:p>
        </w:tc>
        <w:tc>
          <w:tcPr>
            <w:tcW w:w="930"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Palms West</w:t>
            </w: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797.2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76.89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91.3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3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0.8</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814.5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78.56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92.0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3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646.3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31.15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53.7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685.7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61.18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62.8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891.0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96.92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114.0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4.44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937.7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102.10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132.6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1.9</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6.00</w:t>
            </w: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Pandora</w:t>
            </w: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2.78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844.1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80.12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106.2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809.3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81.73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95.2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3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660.8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38.38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68.7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717.0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67.55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82.2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3.89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952.4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98.80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2.95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141.0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6.07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1031.5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104.89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4.90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158.2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2.7</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6.00</w:t>
            </w: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Magnetic</w:t>
            </w: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93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4.47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911.1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82.68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2.75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148.2</w:t>
            </w:r>
          </w:p>
        </w:tc>
        <w:tc>
          <w:tcPr>
            <w:tcW w:w="93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3.6</w:t>
            </w:r>
          </w:p>
        </w:tc>
        <w:tc>
          <w:tcPr>
            <w:tcW w:w="93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4.6</w:t>
            </w:r>
          </w:p>
        </w:tc>
        <w:tc>
          <w:tcPr>
            <w:tcW w:w="93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93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872.3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90.45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1.95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149.1</w:t>
            </w:r>
          </w:p>
        </w:tc>
        <w:tc>
          <w:tcPr>
            <w:tcW w:w="93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3.4</w:t>
            </w:r>
          </w:p>
        </w:tc>
        <w:tc>
          <w:tcPr>
            <w:tcW w:w="93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706.2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40.81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72.8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758.2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66.02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97.1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0.89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8.93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990.0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101.98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4.87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191.5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3.2</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1256.2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105.28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279.7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5.0</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7.00</w:t>
            </w: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r w:rsidR="00E94E33" w:rsidRPr="0010550C" w:rsidTr="00B7431E">
        <w:trPr>
          <w:trHeight w:hRule="exact" w:val="227"/>
        </w:trPr>
        <w:tc>
          <w:tcPr>
            <w:tcW w:w="925"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Mackay Whitsunday</w:t>
            </w:r>
          </w:p>
        </w:tc>
        <w:tc>
          <w:tcPr>
            <w:tcW w:w="930"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Double Cone</w:t>
            </w: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93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795.9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75.36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108.2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w:t>
            </w:r>
          </w:p>
        </w:tc>
        <w:tc>
          <w:tcPr>
            <w:tcW w:w="93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804.9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76.96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112.4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3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0.82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587.9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44.37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76.5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654.5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57.37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10.4</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84.5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0.58</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938.1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82.49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131.1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6.65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1009.7</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119.00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4.06</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16.3</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5.1</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143.9</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3.2</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4.2</w:t>
            </w:r>
          </w:p>
        </w:tc>
      </w:tr>
      <w:tr w:rsidR="00E94E33" w:rsidRPr="0010550C" w:rsidTr="00B7431E">
        <w:trPr>
          <w:trHeight w:hRule="exact" w:val="227"/>
        </w:trPr>
        <w:tc>
          <w:tcPr>
            <w:tcW w:w="92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30"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19"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7.00</w:t>
            </w: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3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bl>
    <w:p w:rsidR="00E94E33" w:rsidRDefault="00E94E33" w:rsidP="00E94E33"/>
    <w:p w:rsidR="00E94E33" w:rsidRPr="00635211" w:rsidRDefault="00E94E33" w:rsidP="00E94E33">
      <w:pPr>
        <w:rPr>
          <w:rStyle w:val="IntenseReference"/>
        </w:rPr>
      </w:pPr>
      <w:r w:rsidRPr="00635211">
        <w:rPr>
          <w:rStyle w:val="IntenseReference"/>
        </w:rPr>
        <w:t>Table A2-2 Continued</w:t>
      </w:r>
    </w:p>
    <w:tbl>
      <w:tblPr>
        <w:tblStyle w:val="TableGrid"/>
        <w:tblW w:w="14207" w:type="dxa"/>
        <w:tblInd w:w="-34" w:type="dxa"/>
        <w:tblLook w:val="04A0" w:firstRow="1" w:lastRow="0" w:firstColumn="1" w:lastColumn="0" w:noHBand="0" w:noVBand="1"/>
        <w:tblCaption w:val="Table A2-2 Continued - Daydream Is to Pelican Is"/>
        <w:tblDescription w:val="Table A2-2 Continued - Daydream Is to Pelican Is. N= number of sampling occasions. Data are in mg L-1 for suspended solids (SS) and m for Secchi depth. All other parameters are in µg L-1 µM (see main report for abbreviations). Long-term averages that exceed available water quality guidelines (DERM 2009, GBRMPA 2010) are shaded in red.&#10;"/>
      </w:tblPr>
      <w:tblGrid>
        <w:gridCol w:w="995"/>
        <w:gridCol w:w="1058"/>
        <w:gridCol w:w="908"/>
        <w:gridCol w:w="940"/>
        <w:gridCol w:w="940"/>
        <w:gridCol w:w="940"/>
        <w:gridCol w:w="940"/>
        <w:gridCol w:w="940"/>
        <w:gridCol w:w="940"/>
        <w:gridCol w:w="940"/>
        <w:gridCol w:w="940"/>
        <w:gridCol w:w="940"/>
        <w:gridCol w:w="940"/>
        <w:gridCol w:w="940"/>
        <w:gridCol w:w="906"/>
      </w:tblGrid>
      <w:tr w:rsidR="00E94E33" w:rsidRPr="0010550C" w:rsidTr="00E63198">
        <w:trPr>
          <w:trHeight w:hRule="exact" w:val="494"/>
          <w:tblHeader/>
        </w:trPr>
        <w:tc>
          <w:tcPr>
            <w:tcW w:w="995" w:type="dxa"/>
            <w:shd w:val="clear" w:color="auto" w:fill="A6A6A6" w:themeFill="background1" w:themeFillShade="A6"/>
            <w:noWrap/>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Region</w:t>
            </w:r>
          </w:p>
        </w:tc>
        <w:tc>
          <w:tcPr>
            <w:tcW w:w="1058" w:type="dxa"/>
            <w:shd w:val="clear" w:color="auto" w:fill="A6A6A6" w:themeFill="background1" w:themeFillShade="A6"/>
            <w:noWrap/>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Site</w:t>
            </w:r>
          </w:p>
        </w:tc>
        <w:tc>
          <w:tcPr>
            <w:tcW w:w="908" w:type="dxa"/>
            <w:shd w:val="clear" w:color="auto" w:fill="A6A6A6" w:themeFill="background1" w:themeFillShade="A6"/>
            <w:noWrap/>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 </w:t>
            </w:r>
          </w:p>
        </w:tc>
        <w:tc>
          <w:tcPr>
            <w:tcW w:w="940" w:type="dxa"/>
            <w:shd w:val="clear" w:color="auto" w:fill="A6A6A6" w:themeFill="background1" w:themeFillShade="A6"/>
            <w:noWrap/>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Chl a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40" w:type="dxa"/>
            <w:shd w:val="clear" w:color="auto" w:fill="A6A6A6" w:themeFill="background1" w:themeFillShade="A6"/>
            <w:noWrap/>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DIN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40" w:type="dxa"/>
            <w:shd w:val="clear" w:color="auto" w:fill="A6A6A6" w:themeFill="background1" w:themeFillShade="A6"/>
            <w:noWrap/>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DOC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40" w:type="dxa"/>
            <w:shd w:val="clear" w:color="auto" w:fill="A6A6A6" w:themeFill="background1" w:themeFillShade="A6"/>
            <w:noWrap/>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DON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40" w:type="dxa"/>
            <w:shd w:val="clear" w:color="auto" w:fill="A6A6A6" w:themeFill="background1" w:themeFillShade="A6"/>
            <w:noWrap/>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DOP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40" w:type="dxa"/>
            <w:shd w:val="clear" w:color="auto" w:fill="A6A6A6" w:themeFill="background1" w:themeFillShade="A6"/>
            <w:noWrap/>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NOx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40" w:type="dxa"/>
            <w:shd w:val="clear" w:color="auto" w:fill="A6A6A6" w:themeFill="background1" w:themeFillShade="A6"/>
            <w:noWrap/>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PN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40" w:type="dxa"/>
            <w:shd w:val="clear" w:color="auto" w:fill="A6A6A6" w:themeFill="background1" w:themeFillShade="A6"/>
            <w:noWrap/>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PO4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40" w:type="dxa"/>
            <w:shd w:val="clear" w:color="auto" w:fill="A6A6A6" w:themeFill="background1" w:themeFillShade="A6"/>
            <w:noWrap/>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POC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40" w:type="dxa"/>
            <w:shd w:val="clear" w:color="auto" w:fill="A6A6A6" w:themeFill="background1" w:themeFillShade="A6"/>
            <w:noWrap/>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PP  (μgL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c>
          <w:tcPr>
            <w:tcW w:w="940" w:type="dxa"/>
            <w:shd w:val="clear" w:color="auto" w:fill="A6A6A6" w:themeFill="background1" w:themeFillShade="A6"/>
            <w:noWrap/>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Secchi (m)</w:t>
            </w:r>
          </w:p>
        </w:tc>
        <w:tc>
          <w:tcPr>
            <w:tcW w:w="906" w:type="dxa"/>
            <w:shd w:val="clear" w:color="auto" w:fill="A6A6A6" w:themeFill="background1" w:themeFillShade="A6"/>
            <w:noWrap/>
          </w:tcPr>
          <w:p w:rsidR="00E94E33" w:rsidRPr="00242BA6" w:rsidRDefault="00E94E33" w:rsidP="00B7431E">
            <w:pPr>
              <w:spacing w:after="200" w:line="276" w:lineRule="auto"/>
              <w:rPr>
                <w:rFonts w:ascii="Arial Narrow" w:eastAsiaTheme="minorHAnsi" w:hAnsi="Arial Narrow" w:cstheme="minorBidi"/>
                <w:b/>
                <w:bCs/>
                <w:sz w:val="18"/>
                <w:szCs w:val="18"/>
              </w:rPr>
            </w:pPr>
            <w:r w:rsidRPr="00242BA6">
              <w:rPr>
                <w:rFonts w:ascii="Arial Narrow" w:eastAsiaTheme="minorHAnsi" w:hAnsi="Arial Narrow" w:cstheme="minorBidi"/>
                <w:b/>
                <w:bCs/>
                <w:sz w:val="18"/>
                <w:szCs w:val="18"/>
              </w:rPr>
              <w:t>SS (mgL</w:t>
            </w:r>
            <w:r w:rsidRPr="00242BA6">
              <w:rPr>
                <w:rFonts w:ascii="Cambria Math" w:eastAsiaTheme="minorHAnsi" w:hAnsi="Cambria Math" w:cs="Cambria Math"/>
                <w:b/>
                <w:bCs/>
                <w:sz w:val="18"/>
                <w:szCs w:val="18"/>
              </w:rPr>
              <w:t>⁻</w:t>
            </w:r>
            <w:r w:rsidRPr="00242BA6">
              <w:rPr>
                <w:rFonts w:ascii="Arial Narrow" w:eastAsiaTheme="minorHAnsi" w:hAnsi="Arial Narrow" w:cs="Arial Narrow"/>
                <w:b/>
                <w:bCs/>
                <w:sz w:val="18"/>
                <w:szCs w:val="18"/>
              </w:rPr>
              <w:t>¹</w:t>
            </w:r>
            <w:r w:rsidRPr="00242BA6">
              <w:rPr>
                <w:rFonts w:ascii="Arial Narrow" w:eastAsiaTheme="minorHAnsi" w:hAnsi="Arial Narrow" w:cstheme="minorBidi"/>
                <w:b/>
                <w:bCs/>
                <w:sz w:val="18"/>
                <w:szCs w:val="18"/>
              </w:rPr>
              <w:t>)</w:t>
            </w:r>
          </w:p>
        </w:tc>
      </w:tr>
      <w:tr w:rsidR="00E94E33" w:rsidRPr="0010550C" w:rsidTr="00B7431E">
        <w:trPr>
          <w:trHeight w:hRule="exact" w:val="216"/>
        </w:trPr>
        <w:tc>
          <w:tcPr>
            <w:tcW w:w="995"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Mackay Whitsunday</w:t>
            </w:r>
          </w:p>
        </w:tc>
        <w:tc>
          <w:tcPr>
            <w:tcW w:w="1058"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Daydream</w:t>
            </w: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792.4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80.50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113.6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5.9</w:t>
            </w:r>
          </w:p>
        </w:tc>
        <w:tc>
          <w:tcPr>
            <w:tcW w:w="906"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832.6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85.29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98.0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4.8</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582.1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50.05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75.0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w:t>
            </w:r>
          </w:p>
        </w:tc>
      </w:tr>
      <w:tr w:rsidR="00E94E33" w:rsidRPr="0010550C" w:rsidTr="00B7431E">
        <w:trPr>
          <w:trHeight w:hRule="exact" w:val="216"/>
        </w:trPr>
        <w:tc>
          <w:tcPr>
            <w:tcW w:w="995" w:type="dxa"/>
            <w:vMerge/>
            <w:noWrap/>
            <w:vAlign w:val="center"/>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703.7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62.66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82.1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3.7</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3.73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908.8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95.83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138.5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8.5</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7.87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941.5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107.52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5.48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161.3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9.9</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6.4</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7.00</w:t>
            </w: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Pine</w:t>
            </w: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5.57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812.0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85.86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5.0</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112.4</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5.1</w:t>
            </w:r>
          </w:p>
        </w:tc>
        <w:tc>
          <w:tcPr>
            <w:tcW w:w="906"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3.3</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795.8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84.82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99.9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2.7</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5.0</w:t>
            </w:r>
          </w:p>
        </w:tc>
        <w:tc>
          <w:tcPr>
            <w:tcW w:w="906"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594.9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57.22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68.7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727.8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72.69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87.8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7.75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922.8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98.36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4.59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135.0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4.2</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0.82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16.32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998.2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120.31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7.63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180.2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8.3</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7.00</w:t>
            </w: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r w:rsidR="00E94E33" w:rsidRPr="0010550C" w:rsidTr="00B7431E">
        <w:trPr>
          <w:trHeight w:hRule="exact" w:val="216"/>
        </w:trPr>
        <w:tc>
          <w:tcPr>
            <w:tcW w:w="995"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Fitzroy</w:t>
            </w:r>
          </w:p>
        </w:tc>
        <w:tc>
          <w:tcPr>
            <w:tcW w:w="1058"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Barren</w:t>
            </w: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845.0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84.74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148.9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11.5</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867.0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84.20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107.9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637.2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59.14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66.6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6.5</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696.5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63.98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75.5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8.6</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930.2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98.36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167.4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0.83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6.14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992.6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110.82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3.40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375.8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17.1</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6.00</w:t>
            </w: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Keppels South</w:t>
            </w: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934.3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84.26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157.8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2.7</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9.4</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2.15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854.0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84.27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114.9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9.5</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0.5</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671.2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59.84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67.4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725.8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62.34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86.2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1092.3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98.52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152.8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5.87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1205.9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107.62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3.89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337.4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1.7</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7.00</w:t>
            </w: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val="restart"/>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Pelican</w:t>
            </w: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N</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Mean</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0.81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4.38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1068.3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91.81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221.5</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4.5</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4.2</w:t>
            </w:r>
          </w:p>
        </w:tc>
        <w:tc>
          <w:tcPr>
            <w:tcW w:w="906"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4.0</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Median</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967.6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88.10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156.1</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3.4</w:t>
            </w:r>
          </w:p>
        </w:tc>
        <w:tc>
          <w:tcPr>
            <w:tcW w:w="940" w:type="dxa"/>
            <w:shd w:val="clear" w:color="auto" w:fill="FF0000"/>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3.5</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5th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0.71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710.6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63.18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0.16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74.6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0.6</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20th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0.26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779.4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71.11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0.39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12.0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109.6</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1.5</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80th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0.97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6.67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1183.2</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106.59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6.9</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4.11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22.7</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310.0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6.0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5.4</w:t>
            </w:r>
          </w:p>
        </w:tc>
      </w:tr>
      <w:tr w:rsidR="00E94E33" w:rsidRPr="0010550C" w:rsidTr="00B7431E">
        <w:trPr>
          <w:trHeight w:hRule="exact" w:val="216"/>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95th</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2.75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14.18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2231.1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130.64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9.48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37.1</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28.8</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453.3</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10.4</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14.0</w:t>
            </w:r>
          </w:p>
        </w:tc>
      </w:tr>
      <w:tr w:rsidR="00E94E33" w:rsidRPr="0010550C" w:rsidTr="00B7431E">
        <w:trPr>
          <w:trHeight w:hRule="exact" w:val="224"/>
        </w:trPr>
        <w:tc>
          <w:tcPr>
            <w:tcW w:w="995"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1058" w:type="dxa"/>
            <w:vMerge/>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p>
        </w:tc>
        <w:tc>
          <w:tcPr>
            <w:tcW w:w="908" w:type="dxa"/>
            <w:noWrap/>
            <w:vAlign w:val="center"/>
            <w:hideMark/>
          </w:tcPr>
          <w:p w:rsidR="00E94E33" w:rsidRPr="00242BA6" w:rsidRDefault="00E94E33" w:rsidP="00B7431E">
            <w:pPr>
              <w:spacing w:after="200" w:line="276" w:lineRule="auto"/>
              <w:rPr>
                <w:rFonts w:ascii="Arial Narrow" w:eastAsiaTheme="minorHAnsi" w:hAnsi="Arial Narrow" w:cstheme="minorBidi"/>
                <w:sz w:val="18"/>
                <w:szCs w:val="18"/>
              </w:rPr>
            </w:pPr>
            <w:r w:rsidRPr="00242BA6">
              <w:rPr>
                <w:rFonts w:ascii="Arial Narrow" w:eastAsiaTheme="minorHAnsi" w:hAnsi="Arial Narrow" w:cstheme="minorBidi"/>
                <w:sz w:val="18"/>
                <w:szCs w:val="18"/>
              </w:rPr>
              <w:t>Guideline</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0.45</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7.00</w:t>
            </w: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3.00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20.00</w:t>
            </w: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2.80</w:t>
            </w:r>
          </w:p>
        </w:tc>
        <w:tc>
          <w:tcPr>
            <w:tcW w:w="940"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10.00</w:t>
            </w:r>
          </w:p>
        </w:tc>
        <w:tc>
          <w:tcPr>
            <w:tcW w:w="906" w:type="dxa"/>
            <w:noWrap/>
            <w:vAlign w:val="center"/>
          </w:tcPr>
          <w:p w:rsidR="00E94E33" w:rsidRPr="00242BA6" w:rsidRDefault="00E94E33" w:rsidP="00B7431E">
            <w:pPr>
              <w:spacing w:before="1" w:after="1"/>
              <w:ind w:left="1" w:right="1"/>
              <w:jc w:val="center"/>
              <w:rPr>
                <w:sz w:val="18"/>
                <w:szCs w:val="18"/>
              </w:rPr>
            </w:pPr>
            <w:r w:rsidRPr="00242BA6">
              <w:rPr>
                <w:rFonts w:ascii="Arial Narrow" w:hAnsi="Arial Narrow" w:cs="Arial Narrow"/>
                <w:color w:val="000000"/>
                <w:sz w:val="18"/>
                <w:szCs w:val="18"/>
              </w:rPr>
              <w:t>2.00</w:t>
            </w:r>
          </w:p>
        </w:tc>
      </w:tr>
    </w:tbl>
    <w:p w:rsidR="00E94E33" w:rsidRDefault="00E94E33" w:rsidP="00E94E33">
      <w:pPr>
        <w:spacing w:after="200" w:line="276" w:lineRule="auto"/>
        <w:rPr>
          <w:b/>
          <w:color w:val="000000" w:themeColor="text1"/>
        </w:rPr>
        <w:sectPr w:rsidR="00E94E33" w:rsidSect="00B7431E">
          <w:pgSz w:w="16840" w:h="11907" w:orient="landscape" w:code="9"/>
          <w:pgMar w:top="1134" w:right="1440" w:bottom="1134" w:left="1440" w:header="709" w:footer="709" w:gutter="0"/>
          <w:cols w:space="708"/>
          <w:docGrid w:linePitch="360"/>
        </w:sectPr>
      </w:pPr>
    </w:p>
    <w:p w:rsidR="00E94E33" w:rsidRDefault="00E94E33" w:rsidP="00E94E33">
      <w:pPr>
        <w:spacing w:after="200" w:line="276" w:lineRule="auto"/>
        <w:rPr>
          <w:b/>
          <w:color w:val="000000" w:themeColor="text1"/>
        </w:rPr>
      </w:pPr>
    </w:p>
    <w:p w:rsidR="00E94E33" w:rsidRDefault="00E94E33" w:rsidP="00181E96">
      <w:pPr>
        <w:pStyle w:val="Heading7"/>
      </w:pPr>
      <w:bookmarkStart w:id="219" w:name="_Toc374701575"/>
      <w:bookmarkStart w:id="220" w:name="_Toc393724012"/>
      <w:r>
        <w:t xml:space="preserve">Table A2- </w:t>
      </w:r>
      <w:r>
        <w:fldChar w:fldCharType="begin"/>
      </w:r>
      <w:r>
        <w:instrText xml:space="preserve"> SEQ Table_A2- \* ARABIC </w:instrText>
      </w:r>
      <w:r>
        <w:fldChar w:fldCharType="separate"/>
      </w:r>
      <w:r w:rsidR="00D523D3">
        <w:rPr>
          <w:noProof/>
        </w:rPr>
        <w:t>3</w:t>
      </w:r>
      <w:r>
        <w:fldChar w:fldCharType="end"/>
      </w:r>
      <w:r>
        <w:tab/>
        <w:t xml:space="preserve">Summary of turbidity (NTU) data from </w:t>
      </w:r>
      <w:r w:rsidR="00AB479F">
        <w:t xml:space="preserve">ECO </w:t>
      </w:r>
      <w:r>
        <w:t xml:space="preserve">FLNTUSB </w:t>
      </w:r>
      <w:r w:rsidR="00AB479F">
        <w:t xml:space="preserve">instruments </w:t>
      </w:r>
      <w:r>
        <w:t>at 14 inshore reef sites.</w:t>
      </w:r>
      <w:bookmarkEnd w:id="219"/>
      <w:bookmarkEnd w:id="220"/>
      <w:r>
        <w:t xml:space="preserve">  </w:t>
      </w:r>
    </w:p>
    <w:p w:rsidR="00E94E33" w:rsidRPr="00635211" w:rsidRDefault="00E94E33" w:rsidP="00E94E33">
      <w:pPr>
        <w:pStyle w:val="Caption"/>
        <w:rPr>
          <w:rStyle w:val="IntenseReference"/>
        </w:rPr>
      </w:pPr>
      <w:r w:rsidRPr="00635211">
        <w:rPr>
          <w:rStyle w:val="IntenseReference"/>
        </w:rPr>
        <w:t>N= number of daily means in the annual time series (October to September); SE= standard error; “% d&gt; trigger” refers to the percentage of days within the annual record with mean values above the trigger values in the GBRMPA Water Quality Guidelines for the Great Barrier Reef Marine Park (GBRMPA 2010). Red shading highlights the annual means that are above the trigger value. The turbidity trigger value (1.5 NTU) was derived by transforming the suspended solids trigger value in the Guidelines (2 mg L-1) using an equation based on a comparison between direct water samples and instrumental turbidity readings (see Appendix 2). “% d&gt; 5 NTU” refers to the percentage of days above 5 NTU, a threshold suggested by Co</w:t>
      </w:r>
      <w:r w:rsidR="00C2088A">
        <w:rPr>
          <w:rStyle w:val="IntenseReference"/>
        </w:rPr>
        <w:t>o</w:t>
      </w:r>
      <w:r w:rsidRPr="00635211">
        <w:rPr>
          <w:rStyle w:val="IntenseReference"/>
        </w:rPr>
        <w:t>per et al. (2007, 2008) above which hard corals are likely to experience photo-physiological stress</w:t>
      </w:r>
    </w:p>
    <w:tbl>
      <w:tblPr>
        <w:tblW w:w="0" w:type="auto"/>
        <w:jc w:val="center"/>
        <w:tblLook w:val="04A0" w:firstRow="1" w:lastRow="0" w:firstColumn="1" w:lastColumn="0" w:noHBand="0" w:noVBand="1"/>
        <w:tblCaption w:val="Table A2- 3 Summary of turbidity (NTU) data from ECO FLNTUSB instruments at 14 inshore reef sites - 2007 to 2010"/>
        <w:tblDescription w:val="Table A2- 3 Summary of turbidity (NTU) data from ECO FLNTUSB instruments at 14 inshore reef sites - 2007 to 2010. N= number of daily means in the annual time series (October to September); SE= standard error; “% d&gt; trigger” refers to the percentage of days within the annual record with mean values above the trigger values in the GBRMPA Water Quality Guidelines for the Great Barrier Reef Marine Park (GBRMPA 2010). Red shading highlights the annual means that are above the trigger value. The turbidity trigger value (1.5 NTU) was derived by transforming the suspended solids trigger value in the Guidelines (2 mg L-1) using an equation based on a comparison between direct water samples and instrumental turbidity readings (see Appendix 2). “% d&gt; 5 NTU” refers to the percentage of days above 5 NTU, a threshold suggested by Cooper et al. (2007, 2008) above which hard corals are likely to experience photo-physiological stress&#10;"/>
      </w:tblPr>
      <w:tblGrid>
        <w:gridCol w:w="1176"/>
        <w:gridCol w:w="1018"/>
        <w:gridCol w:w="396"/>
        <w:gridCol w:w="771"/>
        <w:gridCol w:w="442"/>
        <w:gridCol w:w="809"/>
        <w:gridCol w:w="797"/>
        <w:gridCol w:w="747"/>
        <w:gridCol w:w="396"/>
        <w:gridCol w:w="771"/>
        <w:gridCol w:w="442"/>
        <w:gridCol w:w="809"/>
        <w:gridCol w:w="797"/>
        <w:gridCol w:w="747"/>
        <w:gridCol w:w="396"/>
        <w:gridCol w:w="771"/>
        <w:gridCol w:w="442"/>
        <w:gridCol w:w="809"/>
        <w:gridCol w:w="797"/>
        <w:gridCol w:w="747"/>
      </w:tblGrid>
      <w:tr w:rsidR="00E94E33" w:rsidRPr="0081085B" w:rsidTr="00B7431E">
        <w:trPr>
          <w:tblHeader/>
          <w:jc w:val="center"/>
        </w:trPr>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p>
        </w:tc>
        <w:tc>
          <w:tcPr>
            <w:tcW w:w="0" w:type="auto"/>
            <w:gridSpan w:val="6"/>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Oct 2007 - Sept 2008</w:t>
            </w:r>
          </w:p>
        </w:tc>
        <w:tc>
          <w:tcPr>
            <w:tcW w:w="0" w:type="auto"/>
            <w:gridSpan w:val="6"/>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Oct 2008 - Sept 2009</w:t>
            </w:r>
          </w:p>
        </w:tc>
        <w:tc>
          <w:tcPr>
            <w:tcW w:w="0" w:type="auto"/>
            <w:gridSpan w:val="6"/>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Oct 2009 - Sept 2010</w:t>
            </w:r>
          </w:p>
        </w:tc>
      </w:tr>
      <w:tr w:rsidR="00E94E33" w:rsidRPr="0081085B" w:rsidTr="00B7431E">
        <w:trPr>
          <w:tblHeader/>
          <w:jc w:val="center"/>
        </w:trPr>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Region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Site</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Annual Mean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SE</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Annual Median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%d &gt;trigger</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%d &gt;5 trigger</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Annual Mean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SE</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Annual Median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%d &gt;trigger</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%d &gt;5 trigger</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Annual Mean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SE</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Annual Median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%d &gt;trigger</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%d &gt;5 trigger</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Wet Tropics</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Snapper North</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353</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2.20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1.38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1.87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1.26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197</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3.21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0.23</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1.90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59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12</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Wet Tropics</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Fitzroy West</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249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0.85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0.70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173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0.89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0.70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356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0.88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0.67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Wet Tropics</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High West</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356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0.81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0.67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0.84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0.69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1.20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0.78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Wet Tropics</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Franklands West</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357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0.49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0.42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0.63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0.54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352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0.71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0.52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Wet Tropics</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Dunk North</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277</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2.17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1.06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244</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2.34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1.19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130</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3.09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0.31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1.39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14</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Burdekin</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Palms West</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258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0.50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0.48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0.74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0.56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0.60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0.52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Burdekin</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Pandora</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358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0.96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0.71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1.17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0.74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1.10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0.85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Burdekin</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Magnetic</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266</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2.07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1.09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2.33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1.31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291</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1.79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1.26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M</w:t>
            </w:r>
            <w:r>
              <w:rPr>
                <w:rFonts w:ascii="Arial Narrow" w:hAnsi="Arial Narrow" w:cs="Arial Narrow"/>
                <w:color w:val="000000"/>
                <w:sz w:val="20"/>
              </w:rPr>
              <w:t xml:space="preserve">ackay </w:t>
            </w:r>
            <w:r w:rsidRPr="0081085B">
              <w:rPr>
                <w:rFonts w:ascii="Arial Narrow" w:hAnsi="Arial Narrow" w:cs="Arial Narrow"/>
                <w:color w:val="000000"/>
                <w:sz w:val="20"/>
              </w:rPr>
              <w:t>Whitsunday</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Double Cone</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199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1.15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0.84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273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1.42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0.99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360</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1.74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1.19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Mackay / Whitsunday</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Daydream</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359</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2.01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1.40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1.99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1.48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2.42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0.11</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1.82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59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Mackay / Whitsunday</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Pine</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296</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3.12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0.18</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2.20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289</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3.12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0.17</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2.18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258</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3.50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0.28</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1.80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11</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 xml:space="preserve">Fitzroy </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Barren</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0.37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333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0.46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221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0.47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Fitzroy Basin Association</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Keppels South</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0.88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0.41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142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0.89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0.46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1.26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0.53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Fitzroy Basin Association</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Pelican</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363</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5.08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0.36</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2.15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55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363</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3.42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1.21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5.50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0.50</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1.60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52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21</w:t>
            </w:r>
          </w:p>
        </w:tc>
      </w:tr>
    </w:tbl>
    <w:p w:rsidR="00E94E33" w:rsidRDefault="00E94E33" w:rsidP="00E94E33">
      <w:pPr>
        <w:spacing w:after="200" w:line="276" w:lineRule="auto"/>
        <w:rPr>
          <w:b/>
          <w:color w:val="000000" w:themeColor="text1"/>
        </w:rPr>
      </w:pPr>
    </w:p>
    <w:p w:rsidR="00E94E33" w:rsidRDefault="00E94E33" w:rsidP="00E94E33">
      <w:pPr>
        <w:spacing w:after="200" w:line="276" w:lineRule="auto"/>
        <w:rPr>
          <w:b/>
          <w:color w:val="000000" w:themeColor="text1"/>
        </w:rPr>
      </w:pPr>
    </w:p>
    <w:p w:rsidR="00E94E33" w:rsidRDefault="00E94E33" w:rsidP="00E94E33">
      <w:pPr>
        <w:spacing w:after="200" w:line="276" w:lineRule="auto"/>
        <w:rPr>
          <w:color w:val="000000" w:themeColor="text1"/>
        </w:rPr>
      </w:pPr>
    </w:p>
    <w:p w:rsidR="00E94E33" w:rsidRPr="00635211" w:rsidRDefault="00E94E33" w:rsidP="00E94E33">
      <w:pPr>
        <w:spacing w:after="200" w:line="276" w:lineRule="auto"/>
        <w:rPr>
          <w:rStyle w:val="IntenseReference"/>
        </w:rPr>
      </w:pPr>
      <w:r w:rsidRPr="00635211">
        <w:rPr>
          <w:rStyle w:val="IntenseReference"/>
        </w:rPr>
        <w:t>Table A2-3 Continued</w:t>
      </w:r>
    </w:p>
    <w:tbl>
      <w:tblPr>
        <w:tblW w:w="0" w:type="auto"/>
        <w:jc w:val="center"/>
        <w:tblLook w:val="04A0" w:firstRow="1" w:lastRow="0" w:firstColumn="1" w:lastColumn="0" w:noHBand="0" w:noVBand="1"/>
        <w:tblCaption w:val="Table A2- 3Summary of turbidity (NTU) data from ECO FLNTUSB instruments at 14 inshore reef sites - 2010 to 2013"/>
        <w:tblDescription w:val="Table A2- 3Summary of turbidity (NTU) data from ECO FLNTUSB instruments at 14 inshore reef sites - 2010 to 2013.  N= number of daily means in the annual time series (October to September); SE= standard error; “% d&gt; trigger” refers to the percentage of days within the annual record with mean values above the trigger values in the GBRMPA Water Quality Guidelines for the Great Barrier Reef Marine Park (GBRMPA 2010). Red shading highlights the annual means that are above the trigger value. The turbidity trigger value (1.5 NTU) was derived by transforming the suspended solids trigger value in the Guidelines (2 mg L-1) using an equation based on a comparison between direct water samples and instrumental turbidity readings (see Appendix 2). “% d&gt; 5 NTU” refers to the percentage of days above 5 NTU, a threshold suggested by Cooper et al. (2007, 2008) above which hard corals are likely to experience photo-physiological stress&#10;"/>
      </w:tblPr>
      <w:tblGrid>
        <w:gridCol w:w="1176"/>
        <w:gridCol w:w="1018"/>
        <w:gridCol w:w="396"/>
        <w:gridCol w:w="771"/>
        <w:gridCol w:w="442"/>
        <w:gridCol w:w="809"/>
        <w:gridCol w:w="797"/>
        <w:gridCol w:w="747"/>
        <w:gridCol w:w="396"/>
        <w:gridCol w:w="771"/>
        <w:gridCol w:w="442"/>
        <w:gridCol w:w="809"/>
        <w:gridCol w:w="797"/>
        <w:gridCol w:w="747"/>
        <w:gridCol w:w="396"/>
        <w:gridCol w:w="771"/>
        <w:gridCol w:w="442"/>
        <w:gridCol w:w="809"/>
        <w:gridCol w:w="797"/>
        <w:gridCol w:w="747"/>
      </w:tblGrid>
      <w:tr w:rsidR="00E94E33" w:rsidRPr="0081085B" w:rsidTr="00B7431E">
        <w:trPr>
          <w:tblHeader/>
          <w:jc w:val="center"/>
        </w:trPr>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p>
        </w:tc>
        <w:tc>
          <w:tcPr>
            <w:tcW w:w="0" w:type="auto"/>
            <w:gridSpan w:val="6"/>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Oct 2010 - Sept 2011</w:t>
            </w:r>
          </w:p>
        </w:tc>
        <w:tc>
          <w:tcPr>
            <w:tcW w:w="0" w:type="auto"/>
            <w:gridSpan w:val="6"/>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Oct 2011 - Sept 2012</w:t>
            </w:r>
          </w:p>
        </w:tc>
        <w:tc>
          <w:tcPr>
            <w:tcW w:w="0" w:type="auto"/>
            <w:gridSpan w:val="6"/>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Oct 2012 - Sept 2013</w:t>
            </w:r>
          </w:p>
        </w:tc>
      </w:tr>
      <w:tr w:rsidR="00E94E33" w:rsidRPr="0081085B" w:rsidTr="00B7431E">
        <w:trPr>
          <w:tblHeader/>
          <w:jc w:val="center"/>
        </w:trPr>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Region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Site</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Annual Mean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SE</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Annual Median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%d &gt;trigger</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%d &gt;5 trigger</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Annual Mean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SE</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Annual Median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%d &gt;trigger</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%d &gt;5 trigger</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Annual Mean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SE</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Annual Median</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%d &gt;trigger</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b/>
                <w:color w:val="000000"/>
                <w:sz w:val="20"/>
              </w:rPr>
              <w:t>%d &gt;5 trigger</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Wet Tropics</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Snapper North</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2.46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1.40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366</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2.40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1.24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263</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2.85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1.36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8</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Wet Tropics</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Fitzroy West</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1.26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0.74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274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1.21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0.78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264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1.08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0.76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Wet Tropics</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High West</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1.56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0.82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1.08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0.64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264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1.41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0.93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Wet Tropics</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Franklands West</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1.14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0.54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0.88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0.54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264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1.01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0.70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Wet Tropics</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Dunk North</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229</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3.32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0.39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1.36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220</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2.91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1.17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185</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3.41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0.32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1.41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13</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Burdekin</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Palms West</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263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1.17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0.68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0.69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0.60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261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1.01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0.62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Burdekin</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Pandora</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1.70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0.89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1.31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0.88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260</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1.50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1.06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Burdekin</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Magnetic</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2.79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0.30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1.48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366</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2.30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1.37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260</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4.61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0.58</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1.89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13</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Pr>
                <w:rFonts w:ascii="Arial Narrow" w:hAnsi="Arial Narrow" w:cs="Arial Narrow"/>
                <w:color w:val="000000"/>
                <w:sz w:val="20"/>
              </w:rPr>
              <w:t xml:space="preserve">Mackay </w:t>
            </w:r>
            <w:r w:rsidRPr="0081085B">
              <w:rPr>
                <w:rFonts w:ascii="Arial Narrow" w:hAnsi="Arial Narrow" w:cs="Arial Narrow"/>
                <w:color w:val="000000"/>
                <w:sz w:val="20"/>
              </w:rPr>
              <w:t>Whitsunday</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Double Cone</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332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1.47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1.27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1.31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1.05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1.75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1.31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Mackay / Whitsunday</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Daydream</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2.56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0.10</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2.04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366</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1.73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1.43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46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314</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2.75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0.11</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2.19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Mackay / Whitsunday</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Pine</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336</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3.34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0.13</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2.72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82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231</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2.20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0.08</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1.92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3.21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0.13</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2.42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71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8</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 xml:space="preserve">Fitzroy </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Barren</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246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0.39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0.24</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0.75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Fitzroy Basin Association</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Keppels South</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1.25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0.66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0.70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0.03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0.49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1.27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0.12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0.56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1</w:t>
            </w:r>
          </w:p>
        </w:tc>
      </w:tr>
      <w:tr w:rsidR="00E94E33" w:rsidRPr="0081085B" w:rsidTr="00B7431E">
        <w:trPr>
          <w:jc w:val="center"/>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Fitzroy Basin Association</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Pelican</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226</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6.75</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0.60</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2.10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58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366</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4.76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0.29</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2.26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61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289</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5.92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0.48</w:t>
            </w:r>
          </w:p>
        </w:tc>
        <w:tc>
          <w:tcPr>
            <w:tcW w:w="0" w:type="auto"/>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E94E33" w:rsidRPr="0081085B" w:rsidRDefault="00E94E33" w:rsidP="00B7431E">
            <w:pPr>
              <w:spacing w:before="1" w:after="1"/>
              <w:ind w:left="1" w:right="1"/>
              <w:jc w:val="center"/>
              <w:rPr>
                <w:sz w:val="20"/>
              </w:rPr>
            </w:pPr>
            <w:r w:rsidRPr="0081085B">
              <w:rPr>
                <w:rFonts w:ascii="Arial Narrow" w:hAnsi="Arial Narrow" w:cs="Arial Narrow"/>
                <w:color w:val="000000"/>
                <w:sz w:val="20"/>
              </w:rPr>
              <w:t>2.19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57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E94E33" w:rsidRPr="0081085B" w:rsidRDefault="00E94E33" w:rsidP="00B7431E">
            <w:pPr>
              <w:spacing w:before="1" w:after="1"/>
              <w:ind w:left="1" w:right="1"/>
              <w:jc w:val="right"/>
              <w:rPr>
                <w:sz w:val="20"/>
              </w:rPr>
            </w:pPr>
            <w:r w:rsidRPr="0081085B">
              <w:rPr>
                <w:rFonts w:ascii="Arial Narrow" w:hAnsi="Arial Narrow" w:cs="Arial Narrow"/>
                <w:color w:val="000000"/>
                <w:sz w:val="20"/>
              </w:rPr>
              <w:t>27</w:t>
            </w:r>
          </w:p>
        </w:tc>
      </w:tr>
    </w:tbl>
    <w:p w:rsidR="00E94E33" w:rsidRDefault="00E94E33" w:rsidP="00E94E33">
      <w:pPr>
        <w:spacing w:after="200" w:line="276" w:lineRule="auto"/>
        <w:rPr>
          <w:b/>
          <w:color w:val="000000" w:themeColor="text1"/>
        </w:rPr>
      </w:pPr>
    </w:p>
    <w:p w:rsidR="00165E5E" w:rsidRDefault="00165E5E" w:rsidP="00E94E33">
      <w:pPr>
        <w:spacing w:after="200" w:line="276" w:lineRule="auto"/>
        <w:rPr>
          <w:b/>
          <w:color w:val="000000" w:themeColor="text1"/>
        </w:rPr>
      </w:pPr>
    </w:p>
    <w:p w:rsidR="00165E5E" w:rsidRDefault="00165E5E" w:rsidP="00E94E33">
      <w:pPr>
        <w:spacing w:after="200" w:line="276" w:lineRule="auto"/>
        <w:rPr>
          <w:b/>
          <w:color w:val="000000" w:themeColor="text1"/>
        </w:rPr>
        <w:sectPr w:rsidR="00165E5E" w:rsidSect="00B7431E">
          <w:type w:val="continuous"/>
          <w:pgSz w:w="16840" w:h="11907" w:orient="landscape" w:code="9"/>
          <w:pgMar w:top="1134" w:right="1440" w:bottom="1134" w:left="1440" w:header="709" w:footer="709" w:gutter="0"/>
          <w:cols w:space="708"/>
          <w:docGrid w:linePitch="360"/>
        </w:sectPr>
      </w:pPr>
    </w:p>
    <w:p w:rsidR="00165E5E" w:rsidRPr="00165E5E" w:rsidRDefault="00165E5E" w:rsidP="00165E5E">
      <w:pPr>
        <w:rPr>
          <w:lang w:val="en-AU" w:eastAsia="en-AU"/>
        </w:rPr>
      </w:pPr>
    </w:p>
    <w:p w:rsidR="00E94E33" w:rsidRDefault="00E94E33" w:rsidP="00E94E33">
      <w:pPr>
        <w:pStyle w:val="Caption"/>
      </w:pPr>
      <w:r>
        <w:rPr>
          <w:noProof/>
          <w:lang w:val="en-AU" w:eastAsia="en-AU"/>
        </w:rPr>
        <w:drawing>
          <wp:inline distT="0" distB="0" distL="0" distR="0" wp14:anchorId="5102A088" wp14:editId="6CD56270">
            <wp:extent cx="6012180" cy="4815840"/>
            <wp:effectExtent l="0" t="0" r="7620" b="3810"/>
            <wp:docPr id="16" name="Filename hint" descr="Figure A2- 1  Time series of daily means of chlorophyll (green line) and turbidity (red line) collected by ECO FLNTUSB instruments.  Additional panels represent daily discharge from nearest rivers (blue line) and daily wind speeds (grey line,) from the nearest weather stations. Horizontal green and red lines are the GBR Water Quality Guidelines values (GBRMPA 2010). Turbidity trigger value (red line, 1.5 NTU) was derived by transforming the suspended solids trigger value (see Schaffelke et al. 2009). Plots a-n represent locations of FLNTUUSB instruments; a) Snapper North, b) Fitzroy West, c) High West, d) Franklands West, e) Dunk North, f) Palms West, g) Pandora, h) Magnetic, i) Double Cone, j) Daydream, k) Pine, l) Barren, m) Keppels South,   n) Pelican. &#10;" title="Figure A2- 1  Time series of daily means of chlorophyll (green line) and turbidity (red line) collected by ECO FLNTUSB instruments. "/>
            <wp:cNvGraphicFramePr/>
            <a:graphic xmlns:a="http://schemas.openxmlformats.org/drawingml/2006/main">
              <a:graphicData uri="http://schemas.openxmlformats.org/drawingml/2006/picture">
                <pic:pic xmlns:pic="http://schemas.openxmlformats.org/drawingml/2006/picture">
                  <pic:nvPicPr>
                    <pic:cNvPr id="1" name="Filename hint" descr="Alternative text"/>
                    <pic:cNvPicPr/>
                  </pic:nvPicPr>
                  <pic:blipFill>
                    <a:blip r:embed="rId345"/>
                    <a:stretch>
                      <a:fillRect/>
                    </a:stretch>
                  </pic:blipFill>
                  <pic:spPr>
                    <a:xfrm>
                      <a:off x="0" y="0"/>
                      <a:ext cx="6012180" cy="4815840"/>
                    </a:xfrm>
                    <a:prstGeom prst="rect">
                      <a:avLst/>
                    </a:prstGeom>
                  </pic:spPr>
                </pic:pic>
              </a:graphicData>
            </a:graphic>
          </wp:inline>
        </w:drawing>
      </w:r>
    </w:p>
    <w:p w:rsidR="00E94E33" w:rsidRPr="009B3034" w:rsidRDefault="00E94E33" w:rsidP="002D507E">
      <w:pPr>
        <w:pStyle w:val="Caption"/>
      </w:pPr>
      <w:bookmarkStart w:id="221" w:name="_Toc374701406"/>
      <w:bookmarkStart w:id="222" w:name="_Toc392929574"/>
      <w:r w:rsidRPr="00181E96">
        <w:t xml:space="preserve">Figure A2- </w:t>
      </w:r>
      <w:r w:rsidRPr="004E110F">
        <w:fldChar w:fldCharType="begin"/>
      </w:r>
      <w:r w:rsidRPr="00D04261">
        <w:instrText xml:space="preserve"> SEQ Figure_A2- \* ARABIC </w:instrText>
      </w:r>
      <w:r w:rsidRPr="004E110F">
        <w:fldChar w:fldCharType="separate"/>
      </w:r>
      <w:r w:rsidR="00D523D3">
        <w:rPr>
          <w:noProof/>
        </w:rPr>
        <w:t>1</w:t>
      </w:r>
      <w:r w:rsidRPr="004E110F">
        <w:fldChar w:fldCharType="end"/>
      </w:r>
      <w:r w:rsidRPr="00181E96">
        <w:tab/>
        <w:t>Time series of daily means of chlorophyll (green line) and turbidity (red line) collected by ECO FLNTUSB instruments.</w:t>
      </w:r>
      <w:bookmarkEnd w:id="221"/>
      <w:bookmarkEnd w:id="222"/>
      <w:r w:rsidRPr="009B3034">
        <w:t xml:space="preserve"> </w:t>
      </w:r>
    </w:p>
    <w:p w:rsidR="00E94E33" w:rsidRPr="00635211" w:rsidRDefault="00E94E33" w:rsidP="00E94E33">
      <w:pPr>
        <w:pStyle w:val="Caption"/>
        <w:rPr>
          <w:rStyle w:val="IntenseReference"/>
        </w:rPr>
      </w:pPr>
      <w:r w:rsidRPr="00635211">
        <w:rPr>
          <w:rStyle w:val="IntenseReference"/>
        </w:rPr>
        <w:t>Additional panels represent daily discharge from nearest rivers (blue line) and daily wind speeds (grey line,) from the nearest weather stations. Horizontal green and red lines are the GBR Water Quality Guidelines values (</w:t>
      </w:r>
      <w:r w:rsidR="009F396E">
        <w:rPr>
          <w:rStyle w:val="IntenseReference"/>
        </w:rPr>
        <w:t>GBRMPA 2010</w:t>
      </w:r>
      <w:r w:rsidRPr="00635211">
        <w:rPr>
          <w:rStyle w:val="IntenseReference"/>
        </w:rPr>
        <w:t xml:space="preserve">). Turbidity trigger value (red line, 1.5 NTU) was derived by transforming the suspended solids trigger value (see Schaffelke et al. 2009). Plots a-n represent locations of FLNTUUSB instruments; a) Snapper </w:t>
      </w:r>
      <w:r w:rsidR="009178F6">
        <w:rPr>
          <w:rStyle w:val="IntenseReference"/>
        </w:rPr>
        <w:t xml:space="preserve">Is </w:t>
      </w:r>
      <w:r w:rsidRPr="00635211">
        <w:rPr>
          <w:rStyle w:val="IntenseReference"/>
        </w:rPr>
        <w:t xml:space="preserve">North, b) Fitzroy </w:t>
      </w:r>
      <w:r w:rsidR="009178F6">
        <w:rPr>
          <w:rStyle w:val="IntenseReference"/>
        </w:rPr>
        <w:t xml:space="preserve">Is </w:t>
      </w:r>
      <w:r w:rsidRPr="00635211">
        <w:rPr>
          <w:rStyle w:val="IntenseReference"/>
        </w:rPr>
        <w:t>West, c) High West, d) Franklands West, e) Dunk North, f) Palms West, g) Pandora, h) Magnetic</w:t>
      </w:r>
      <w:r w:rsidR="00F27EFB">
        <w:rPr>
          <w:rStyle w:val="IntenseReference"/>
        </w:rPr>
        <w:t xml:space="preserve"> Is</w:t>
      </w:r>
      <w:r w:rsidRPr="00635211">
        <w:rPr>
          <w:rStyle w:val="IntenseReference"/>
        </w:rPr>
        <w:t xml:space="preserve">, i) Double Cone, j) Daydream, k) Pine, l) Barren, m) Keppels South,   n) Pelican. </w:t>
      </w:r>
    </w:p>
    <w:p w:rsidR="00E94E33" w:rsidRDefault="00E94E33" w:rsidP="00E94E33">
      <w:pPr>
        <w:spacing w:after="200" w:line="276" w:lineRule="auto"/>
      </w:pPr>
    </w:p>
    <w:p w:rsidR="00E94E33" w:rsidRDefault="00E94E33" w:rsidP="00E94E33">
      <w:pPr>
        <w:spacing w:after="200" w:line="276" w:lineRule="auto"/>
      </w:pPr>
    </w:p>
    <w:p w:rsidR="00E94E33" w:rsidRPr="00B26C60" w:rsidRDefault="00E94E33" w:rsidP="00E94E33">
      <w:pPr>
        <w:spacing w:after="200" w:line="276" w:lineRule="auto"/>
        <w:rPr>
          <w:rFonts w:ascii="Arial Narrow" w:eastAsia="SimSun" w:hAnsi="Arial Narrow"/>
          <w:sz w:val="20"/>
          <w:szCs w:val="24"/>
        </w:rPr>
      </w:pPr>
    </w:p>
    <w:p w:rsidR="00E94E33" w:rsidRPr="00C80451" w:rsidRDefault="00E94E33" w:rsidP="00E94E33">
      <w:pPr>
        <w:spacing w:after="200" w:line="276" w:lineRule="auto"/>
        <w:rPr>
          <w:b/>
          <w:color w:val="000000" w:themeColor="text1"/>
        </w:rPr>
      </w:pPr>
      <w:r>
        <w:rPr>
          <w:noProof/>
          <w:lang w:val="en-AU" w:eastAsia="en-AU"/>
        </w:rPr>
        <w:drawing>
          <wp:inline distT="0" distB="0" distL="0" distR="0" wp14:anchorId="512E4524" wp14:editId="771F69D7">
            <wp:extent cx="5943600" cy="7132320"/>
            <wp:effectExtent l="0" t="0" r="0" b="0"/>
            <wp:docPr id="20" name="Filename hint" descr="Figure A2-1  Continued - c) High Is  West, d) Franklands Is West, e) Dunk Is North" title="Figure A2-1  Continued - c) High Is  West, d) Franklands Is West, e) Dunk Is North"/>
            <wp:cNvGraphicFramePr/>
            <a:graphic xmlns:a="http://schemas.openxmlformats.org/drawingml/2006/main">
              <a:graphicData uri="http://schemas.openxmlformats.org/drawingml/2006/picture">
                <pic:pic xmlns:pic="http://schemas.openxmlformats.org/drawingml/2006/picture">
                  <pic:nvPicPr>
                    <pic:cNvPr id="3" name="Filename hint" descr="Alternative text"/>
                    <pic:cNvPicPr/>
                  </pic:nvPicPr>
                  <pic:blipFill>
                    <a:blip r:embed="rId346"/>
                    <a:stretch>
                      <a:fillRect/>
                    </a:stretch>
                  </pic:blipFill>
                  <pic:spPr>
                    <a:xfrm>
                      <a:off x="0" y="0"/>
                      <a:ext cx="5943600" cy="7132320"/>
                    </a:xfrm>
                    <a:prstGeom prst="rect">
                      <a:avLst/>
                    </a:prstGeom>
                  </pic:spPr>
                </pic:pic>
              </a:graphicData>
            </a:graphic>
          </wp:inline>
        </w:drawing>
      </w:r>
    </w:p>
    <w:p w:rsidR="00E94E33" w:rsidRPr="00635211" w:rsidRDefault="00E94E33" w:rsidP="002D507E">
      <w:pPr>
        <w:pStyle w:val="Caption"/>
        <w:rPr>
          <w:rStyle w:val="IntenseReference"/>
        </w:rPr>
      </w:pPr>
      <w:r w:rsidRPr="00635211">
        <w:rPr>
          <w:rStyle w:val="IntenseReference"/>
        </w:rPr>
        <w:t xml:space="preserve">Figure </w:t>
      </w:r>
      <w:r>
        <w:rPr>
          <w:rStyle w:val="IntenseReference"/>
        </w:rPr>
        <w:t>A2-1</w:t>
      </w:r>
      <w:r>
        <w:rPr>
          <w:rStyle w:val="IntenseReference"/>
        </w:rPr>
        <w:tab/>
      </w:r>
      <w:r w:rsidRPr="00635211">
        <w:rPr>
          <w:rStyle w:val="IntenseReference"/>
        </w:rPr>
        <w:t>Continued</w:t>
      </w:r>
      <w:r w:rsidR="00F27EFB">
        <w:rPr>
          <w:rStyle w:val="IntenseReference"/>
        </w:rPr>
        <w:t xml:space="preserve"> - </w:t>
      </w:r>
      <w:r w:rsidR="00F27EFB" w:rsidRPr="00635211">
        <w:rPr>
          <w:rStyle w:val="IntenseReference"/>
        </w:rPr>
        <w:t>c) High</w:t>
      </w:r>
      <w:r w:rsidR="00F27EFB">
        <w:rPr>
          <w:rStyle w:val="IntenseReference"/>
        </w:rPr>
        <w:t xml:space="preserve"> Is </w:t>
      </w:r>
      <w:r w:rsidR="00F27EFB" w:rsidRPr="00635211">
        <w:rPr>
          <w:rStyle w:val="IntenseReference"/>
        </w:rPr>
        <w:t xml:space="preserve"> West, d) Franklands</w:t>
      </w:r>
      <w:r w:rsidR="00F27EFB">
        <w:rPr>
          <w:rStyle w:val="IntenseReference"/>
        </w:rPr>
        <w:t xml:space="preserve"> Is</w:t>
      </w:r>
      <w:r w:rsidR="00F27EFB" w:rsidRPr="00635211">
        <w:rPr>
          <w:rStyle w:val="IntenseReference"/>
        </w:rPr>
        <w:t xml:space="preserve"> West, e) Dunk </w:t>
      </w:r>
      <w:r w:rsidR="00F27EFB">
        <w:rPr>
          <w:rStyle w:val="IntenseReference"/>
        </w:rPr>
        <w:t xml:space="preserve">Is </w:t>
      </w:r>
      <w:r w:rsidR="00F27EFB" w:rsidRPr="00635211">
        <w:rPr>
          <w:rStyle w:val="IntenseReference"/>
        </w:rPr>
        <w:t>North</w:t>
      </w:r>
    </w:p>
    <w:p w:rsidR="00E94E33" w:rsidRDefault="00E94E33" w:rsidP="00E94E33">
      <w:pPr>
        <w:tabs>
          <w:tab w:val="left" w:pos="5970"/>
        </w:tabs>
      </w:pPr>
    </w:p>
    <w:p w:rsidR="00E94E33" w:rsidRDefault="00E94E33" w:rsidP="00E94E33"/>
    <w:p w:rsidR="00E94E33" w:rsidRDefault="00E94E33" w:rsidP="00E94E33">
      <w:r>
        <w:rPr>
          <w:noProof/>
          <w:lang w:val="en-AU" w:eastAsia="en-AU"/>
        </w:rPr>
        <w:drawing>
          <wp:inline distT="0" distB="0" distL="0" distR="0" wp14:anchorId="0B2C4F4D" wp14:editId="3DEAE98E">
            <wp:extent cx="5943600" cy="7132320"/>
            <wp:effectExtent l="0" t="0" r="0" b="0"/>
            <wp:docPr id="23" name="Filename hint" descr="Figure A2-1 Continued - f) Palms West, g) Pandora, h) Magnetic Is" title="Figure A2-1 Continued - f) Palms West, g) Pandora, h) Magnetic Is"/>
            <wp:cNvGraphicFramePr/>
            <a:graphic xmlns:a="http://schemas.openxmlformats.org/drawingml/2006/main">
              <a:graphicData uri="http://schemas.openxmlformats.org/drawingml/2006/picture">
                <pic:pic xmlns:pic="http://schemas.openxmlformats.org/drawingml/2006/picture">
                  <pic:nvPicPr>
                    <pic:cNvPr id="5" name="Filename hint" descr="Alternative text"/>
                    <pic:cNvPicPr/>
                  </pic:nvPicPr>
                  <pic:blipFill>
                    <a:blip r:embed="rId347"/>
                    <a:stretch>
                      <a:fillRect/>
                    </a:stretch>
                  </pic:blipFill>
                  <pic:spPr>
                    <a:xfrm>
                      <a:off x="0" y="0"/>
                      <a:ext cx="5943600" cy="7132320"/>
                    </a:xfrm>
                    <a:prstGeom prst="rect">
                      <a:avLst/>
                    </a:prstGeom>
                  </pic:spPr>
                </pic:pic>
              </a:graphicData>
            </a:graphic>
          </wp:inline>
        </w:drawing>
      </w:r>
    </w:p>
    <w:p w:rsidR="00E94E33" w:rsidRDefault="00E94E33" w:rsidP="00E94E33">
      <w:pPr>
        <w:rPr>
          <w:rFonts w:ascii="Arial Narrow" w:hAnsi="Arial Narrow"/>
          <w:sz w:val="20"/>
        </w:rPr>
      </w:pPr>
    </w:p>
    <w:p w:rsidR="00E94E33" w:rsidRPr="00635211" w:rsidRDefault="00E94E33" w:rsidP="00E94E33">
      <w:pPr>
        <w:rPr>
          <w:rStyle w:val="IntenseReference"/>
        </w:rPr>
      </w:pPr>
      <w:r w:rsidRPr="00635211">
        <w:rPr>
          <w:rStyle w:val="IntenseReference"/>
        </w:rPr>
        <w:t xml:space="preserve">Figure </w:t>
      </w:r>
      <w:r>
        <w:rPr>
          <w:rStyle w:val="IntenseReference"/>
        </w:rPr>
        <w:t>A2-1</w:t>
      </w:r>
      <w:r>
        <w:rPr>
          <w:rStyle w:val="IntenseReference"/>
        </w:rPr>
        <w:tab/>
      </w:r>
      <w:r w:rsidRPr="00635211">
        <w:rPr>
          <w:rStyle w:val="IntenseReference"/>
        </w:rPr>
        <w:t>Continued</w:t>
      </w:r>
      <w:r w:rsidR="00F27EFB">
        <w:rPr>
          <w:rStyle w:val="IntenseReference"/>
        </w:rPr>
        <w:t xml:space="preserve"> - </w:t>
      </w:r>
      <w:r w:rsidR="00F27EFB" w:rsidRPr="00635211">
        <w:rPr>
          <w:rStyle w:val="IntenseReference"/>
        </w:rPr>
        <w:t>f) Palms West, g) Pandora, h) Magnetic</w:t>
      </w:r>
      <w:r w:rsidR="00F27EFB">
        <w:rPr>
          <w:rStyle w:val="IntenseReference"/>
        </w:rPr>
        <w:t xml:space="preserve"> Is</w:t>
      </w:r>
    </w:p>
    <w:p w:rsidR="00E94E33" w:rsidRDefault="00E94E33" w:rsidP="00E94E33"/>
    <w:p w:rsidR="00E94E33" w:rsidRDefault="00E94E33" w:rsidP="00E94E33"/>
    <w:p w:rsidR="00E94E33" w:rsidRDefault="00E94E33" w:rsidP="00E94E33">
      <w:r>
        <w:rPr>
          <w:noProof/>
          <w:lang w:val="en-AU" w:eastAsia="en-AU"/>
        </w:rPr>
        <w:drawing>
          <wp:inline distT="0" distB="0" distL="0" distR="0" wp14:anchorId="780EC958" wp14:editId="6A4F3039">
            <wp:extent cx="5943600" cy="7132320"/>
            <wp:effectExtent l="0" t="0" r="0" b="0"/>
            <wp:docPr id="30" name="Filename hint" descr="Figure A2-1 Continued - i) Double Cone Is, j) Daydream Is, k) Pine Is" title="Figure A2-1 Continued - i) Double Cone Is, j) Daydream Is, k) Pine Is"/>
            <wp:cNvGraphicFramePr/>
            <a:graphic xmlns:a="http://schemas.openxmlformats.org/drawingml/2006/main">
              <a:graphicData uri="http://schemas.openxmlformats.org/drawingml/2006/picture">
                <pic:pic xmlns:pic="http://schemas.openxmlformats.org/drawingml/2006/picture">
                  <pic:nvPicPr>
                    <pic:cNvPr id="7" name="Filename hint" descr="Alternative text"/>
                    <pic:cNvPicPr/>
                  </pic:nvPicPr>
                  <pic:blipFill>
                    <a:blip r:embed="rId348"/>
                    <a:stretch>
                      <a:fillRect/>
                    </a:stretch>
                  </pic:blipFill>
                  <pic:spPr>
                    <a:xfrm>
                      <a:off x="0" y="0"/>
                      <a:ext cx="5943600" cy="7132320"/>
                    </a:xfrm>
                    <a:prstGeom prst="rect">
                      <a:avLst/>
                    </a:prstGeom>
                  </pic:spPr>
                </pic:pic>
              </a:graphicData>
            </a:graphic>
          </wp:inline>
        </w:drawing>
      </w:r>
    </w:p>
    <w:p w:rsidR="00E94E33" w:rsidRDefault="00E94E33" w:rsidP="00E94E33">
      <w:pPr>
        <w:rPr>
          <w:rFonts w:ascii="Arial Narrow" w:hAnsi="Arial Narrow"/>
          <w:sz w:val="20"/>
        </w:rPr>
      </w:pPr>
    </w:p>
    <w:p w:rsidR="00E94E33" w:rsidRPr="00635211" w:rsidRDefault="00E94E33" w:rsidP="00E94E33">
      <w:pPr>
        <w:rPr>
          <w:rStyle w:val="IntenseReference"/>
        </w:rPr>
      </w:pPr>
      <w:r w:rsidRPr="00635211">
        <w:rPr>
          <w:rStyle w:val="IntenseReference"/>
        </w:rPr>
        <w:t xml:space="preserve">Figure </w:t>
      </w:r>
      <w:r>
        <w:rPr>
          <w:rStyle w:val="IntenseReference"/>
        </w:rPr>
        <w:t>A2-1</w:t>
      </w:r>
      <w:r>
        <w:rPr>
          <w:rStyle w:val="IntenseReference"/>
        </w:rPr>
        <w:tab/>
      </w:r>
      <w:r w:rsidRPr="00635211">
        <w:rPr>
          <w:rStyle w:val="IntenseReference"/>
        </w:rPr>
        <w:t>Continued</w:t>
      </w:r>
      <w:r w:rsidR="00F27EFB">
        <w:rPr>
          <w:rStyle w:val="IntenseReference"/>
        </w:rPr>
        <w:t xml:space="preserve"> - </w:t>
      </w:r>
      <w:r w:rsidR="00F27EFB" w:rsidRPr="00635211">
        <w:rPr>
          <w:rStyle w:val="IntenseReference"/>
        </w:rPr>
        <w:t>i) Do</w:t>
      </w:r>
      <w:r w:rsidR="00F27EFB">
        <w:rPr>
          <w:rStyle w:val="IntenseReference"/>
        </w:rPr>
        <w:t>uble Cone Is, j) Daydream Is, k) Pine Is</w:t>
      </w:r>
    </w:p>
    <w:p w:rsidR="00E94E33" w:rsidRDefault="00E94E33" w:rsidP="00E94E33"/>
    <w:p w:rsidR="00E94E33" w:rsidRDefault="00E94E33" w:rsidP="00E94E33">
      <w:r>
        <w:rPr>
          <w:noProof/>
          <w:lang w:val="en-AU" w:eastAsia="en-AU"/>
        </w:rPr>
        <w:drawing>
          <wp:inline distT="0" distB="0" distL="0" distR="0" wp14:anchorId="7AF9F343" wp14:editId="61F65B82">
            <wp:extent cx="5943600" cy="7128000"/>
            <wp:effectExtent l="0" t="0" r="0" b="0"/>
            <wp:docPr id="32" name="Filename hint" descr="Figure A2-1 Continued - l) Barren Is, m) Keppels South,   n) Pelican Is " title="Figure A2-1 Continued - l) Barren Is, m) Keppels South,   n) Pelican Is "/>
            <wp:cNvGraphicFramePr/>
            <a:graphic xmlns:a="http://schemas.openxmlformats.org/drawingml/2006/main">
              <a:graphicData uri="http://schemas.openxmlformats.org/drawingml/2006/picture">
                <pic:pic xmlns:pic="http://schemas.openxmlformats.org/drawingml/2006/picture">
                  <pic:nvPicPr>
                    <pic:cNvPr id="9" name="Filename hint" descr="Alternative text"/>
                    <pic:cNvPicPr/>
                  </pic:nvPicPr>
                  <pic:blipFill>
                    <a:blip r:embed="rId349"/>
                    <a:stretch>
                      <a:fillRect/>
                    </a:stretch>
                  </pic:blipFill>
                  <pic:spPr>
                    <a:xfrm>
                      <a:off x="0" y="0"/>
                      <a:ext cx="5943600" cy="7128000"/>
                    </a:xfrm>
                    <a:prstGeom prst="rect">
                      <a:avLst/>
                    </a:prstGeom>
                  </pic:spPr>
                </pic:pic>
              </a:graphicData>
            </a:graphic>
          </wp:inline>
        </w:drawing>
      </w:r>
    </w:p>
    <w:p w:rsidR="00E94E33" w:rsidRDefault="00E94E33" w:rsidP="00E94E33">
      <w:pPr>
        <w:rPr>
          <w:rFonts w:ascii="Arial Narrow" w:hAnsi="Arial Narrow"/>
          <w:sz w:val="20"/>
        </w:rPr>
      </w:pPr>
    </w:p>
    <w:p w:rsidR="00E94E33" w:rsidRPr="00C26950" w:rsidRDefault="00E94E33" w:rsidP="00E94E33">
      <w:pPr>
        <w:rPr>
          <w:rFonts w:ascii="Arial Narrow" w:hAnsi="Arial Narrow"/>
          <w:sz w:val="20"/>
        </w:rPr>
        <w:sectPr w:rsidR="00E94E33" w:rsidRPr="00C26950" w:rsidSect="00B7431E">
          <w:pgSz w:w="11907" w:h="16840" w:code="9"/>
          <w:pgMar w:top="1440" w:right="1134" w:bottom="1440" w:left="1134" w:header="709" w:footer="709" w:gutter="0"/>
          <w:cols w:space="708"/>
          <w:docGrid w:linePitch="360"/>
        </w:sectPr>
      </w:pPr>
      <w:r w:rsidRPr="00635211">
        <w:rPr>
          <w:rStyle w:val="IntenseReference"/>
        </w:rPr>
        <w:t xml:space="preserve">Figure </w:t>
      </w:r>
      <w:r>
        <w:rPr>
          <w:rStyle w:val="IntenseReference"/>
        </w:rPr>
        <w:t>A2-1</w:t>
      </w:r>
      <w:r>
        <w:rPr>
          <w:rStyle w:val="IntenseReference"/>
        </w:rPr>
        <w:tab/>
      </w:r>
      <w:r w:rsidRPr="00635211">
        <w:rPr>
          <w:rStyle w:val="IntenseReference"/>
        </w:rPr>
        <w:t>Continued</w:t>
      </w:r>
      <w:r w:rsidR="009178F6">
        <w:rPr>
          <w:rStyle w:val="IntenseReference"/>
        </w:rPr>
        <w:t xml:space="preserve"> - </w:t>
      </w:r>
      <w:r w:rsidR="009178F6" w:rsidRPr="00635211">
        <w:rPr>
          <w:rStyle w:val="IntenseReference"/>
        </w:rPr>
        <w:t>l) Barren</w:t>
      </w:r>
      <w:r w:rsidR="009178F6">
        <w:rPr>
          <w:rStyle w:val="IntenseReference"/>
        </w:rPr>
        <w:t xml:space="preserve"> Is</w:t>
      </w:r>
      <w:r w:rsidR="009178F6" w:rsidRPr="00635211">
        <w:rPr>
          <w:rStyle w:val="IntenseReference"/>
        </w:rPr>
        <w:t>, m) Keppels South,   n) Pelican</w:t>
      </w:r>
      <w:r w:rsidR="009178F6">
        <w:rPr>
          <w:rStyle w:val="IntenseReference"/>
        </w:rPr>
        <w:t xml:space="preserve"> Is</w:t>
      </w:r>
    </w:p>
    <w:p w:rsidR="00E94E33" w:rsidRDefault="00E94E33" w:rsidP="00E94E33">
      <w:pPr>
        <w:pStyle w:val="Caption"/>
        <w:jc w:val="both"/>
      </w:pPr>
      <w:bookmarkStart w:id="223" w:name="_Toc373742671"/>
      <w:bookmarkStart w:id="224" w:name="_Toc373742733"/>
      <w:r>
        <w:rPr>
          <w:noProof/>
          <w:lang w:val="en-AU" w:eastAsia="en-AU"/>
        </w:rPr>
        <w:drawing>
          <wp:inline distT="0" distB="0" distL="0" distR="0" wp14:anchorId="432161F8" wp14:editId="72B83577">
            <wp:extent cx="6096000" cy="8048625"/>
            <wp:effectExtent l="0" t="0" r="0" b="9525"/>
            <wp:docPr id="33" name="Filename hint" descr="Figure A2- 2  Seasonal trends in water quality variables in reporting (sub-) regions. &#10;Trends in manually sampled water quality variables are represented by blue lines with blue shaded areas defining 95% confidence intervals of those trends, black dots represent observed data. Trends of records from ECO FLNTUSB instruments are represented in red, individual records are not displayed.&#10;" title="Figure A2- 2  Seasonal trends in water quality variables in reporting (sub-) regions. "/>
            <wp:cNvGraphicFramePr/>
            <a:graphic xmlns:a="http://schemas.openxmlformats.org/drawingml/2006/main">
              <a:graphicData uri="http://schemas.openxmlformats.org/drawingml/2006/picture">
                <pic:pic xmlns:pic="http://schemas.openxmlformats.org/drawingml/2006/picture">
                  <pic:nvPicPr>
                    <pic:cNvPr id="11" name="Filename hint" descr="Alternative text"/>
                    <pic:cNvPicPr/>
                  </pic:nvPicPr>
                  <pic:blipFill>
                    <a:blip r:embed="rId350"/>
                    <a:stretch>
                      <a:fillRect/>
                    </a:stretch>
                  </pic:blipFill>
                  <pic:spPr>
                    <a:xfrm>
                      <a:off x="0" y="0"/>
                      <a:ext cx="6094800" cy="8047041"/>
                    </a:xfrm>
                    <a:prstGeom prst="rect">
                      <a:avLst/>
                    </a:prstGeom>
                  </pic:spPr>
                </pic:pic>
              </a:graphicData>
            </a:graphic>
          </wp:inline>
        </w:drawing>
      </w:r>
    </w:p>
    <w:p w:rsidR="00E94E33" w:rsidRDefault="00E94E33" w:rsidP="00E94E33">
      <w:pPr>
        <w:pStyle w:val="Caption"/>
      </w:pPr>
      <w:bookmarkStart w:id="225" w:name="_Toc374701407"/>
      <w:bookmarkStart w:id="226" w:name="_Toc392929575"/>
      <w:r>
        <w:t xml:space="preserve">Figure A2- </w:t>
      </w:r>
      <w:r>
        <w:fldChar w:fldCharType="begin"/>
      </w:r>
      <w:r>
        <w:instrText xml:space="preserve"> SEQ Figure_A2- \* ARABIC </w:instrText>
      </w:r>
      <w:r>
        <w:fldChar w:fldCharType="separate"/>
      </w:r>
      <w:r w:rsidR="00D523D3">
        <w:rPr>
          <w:noProof/>
        </w:rPr>
        <w:t>2</w:t>
      </w:r>
      <w:r>
        <w:fldChar w:fldCharType="end"/>
      </w:r>
      <w:r w:rsidRPr="00DC117C">
        <w:tab/>
        <w:t>Seasonal trends in water quality variables in reporting (sub-) regions</w:t>
      </w:r>
      <w:r>
        <w:t>.</w:t>
      </w:r>
      <w:bookmarkEnd w:id="225"/>
      <w:bookmarkEnd w:id="226"/>
      <w:r>
        <w:t xml:space="preserve"> </w:t>
      </w:r>
    </w:p>
    <w:p w:rsidR="00E94E33" w:rsidRPr="00C80451" w:rsidRDefault="00E94E33" w:rsidP="00E94E33">
      <w:pPr>
        <w:pStyle w:val="Caption"/>
      </w:pPr>
      <w:r w:rsidRPr="0080725B">
        <w:rPr>
          <w:rStyle w:val="IntenseReference"/>
        </w:rPr>
        <w:t>Trends in manually sampled water quality variables are represented by blue lines with blue shaded areas defining 95% confidence intervals of those trends, black dots represent observed data. Trends of records from ECO FLNTUSB instruments are represented in red, individual records are not displayed</w:t>
      </w:r>
      <w:r w:rsidRPr="009B247A">
        <w:rPr>
          <w:rStyle w:val="IntenseReference"/>
        </w:rPr>
        <w:t>.</w:t>
      </w:r>
    </w:p>
    <w:p w:rsidR="00E94E33" w:rsidRDefault="00E94E33" w:rsidP="00147434">
      <w:pPr>
        <w:sectPr w:rsidR="00E94E33" w:rsidSect="00B7431E">
          <w:pgSz w:w="11907" w:h="16840" w:code="9"/>
          <w:pgMar w:top="1440" w:right="1134" w:bottom="1440" w:left="1134" w:header="709" w:footer="709" w:gutter="0"/>
          <w:cols w:space="708"/>
          <w:docGrid w:linePitch="360"/>
        </w:sectPr>
      </w:pPr>
    </w:p>
    <w:p w:rsidR="008262DB" w:rsidRDefault="00E94E33" w:rsidP="0039650B">
      <w:pPr>
        <w:pStyle w:val="Heading7"/>
      </w:pPr>
      <w:bookmarkStart w:id="227" w:name="_Toc393724013"/>
      <w:bookmarkStart w:id="228" w:name="_Toc374701576"/>
      <w:r>
        <w:t xml:space="preserve">Table A2- </w:t>
      </w:r>
      <w:r>
        <w:fldChar w:fldCharType="begin"/>
      </w:r>
      <w:r>
        <w:instrText xml:space="preserve"> SEQ Table_A2- \* ARABIC </w:instrText>
      </w:r>
      <w:r>
        <w:fldChar w:fldCharType="separate"/>
      </w:r>
      <w:r w:rsidR="00D523D3">
        <w:rPr>
          <w:noProof/>
        </w:rPr>
        <w:t>4</w:t>
      </w:r>
      <w:r>
        <w:fldChar w:fldCharType="end"/>
      </w:r>
      <w:r>
        <w:tab/>
        <w:t>Interim water quality index for each water quality sampling location</w:t>
      </w:r>
      <w:r w:rsidR="008262DB">
        <w:t>.</w:t>
      </w:r>
      <w:bookmarkEnd w:id="227"/>
      <w:r>
        <w:t xml:space="preserve"> </w:t>
      </w:r>
    </w:p>
    <w:p w:rsidR="00E94E33" w:rsidRPr="008262DB" w:rsidRDefault="00E94E33" w:rsidP="008262DB">
      <w:pPr>
        <w:pStyle w:val="Heading7"/>
        <w:rPr>
          <w:rStyle w:val="IntenseReference"/>
        </w:rPr>
      </w:pPr>
      <w:r w:rsidRPr="008262DB">
        <w:rPr>
          <w:rStyle w:val="IntenseReference"/>
        </w:rPr>
        <w:t>Summary of four-year running means and calculation of the index</w:t>
      </w:r>
      <w:r w:rsidR="008262DB">
        <w:rPr>
          <w:rStyle w:val="IntenseReference"/>
        </w:rPr>
        <w:t>, s</w:t>
      </w:r>
      <w:bookmarkEnd w:id="223"/>
      <w:bookmarkEnd w:id="224"/>
      <w:bookmarkEnd w:id="228"/>
      <w:r w:rsidRPr="008262DB">
        <w:rPr>
          <w:rStyle w:val="IntenseReference"/>
        </w:rPr>
        <w:t>ee Appendix 1</w:t>
      </w:r>
      <w:r w:rsidR="00C93074" w:rsidRPr="008262DB">
        <w:rPr>
          <w:rStyle w:val="IntenseReference"/>
        </w:rPr>
        <w:t>.2.3</w:t>
      </w:r>
      <w:r w:rsidRPr="008262DB">
        <w:rPr>
          <w:rStyle w:val="IntenseReference"/>
        </w:rPr>
        <w:t xml:space="preserve"> for details on index calculation. Data range = from start of the program (2005 for direct water sampling data or 2007 for water quality instruments) to September of each respective year (June for 2012). Red shaded cells are running means that did not comply with the GBRMPA Water Quality Guidelines for the Great Barrier Reef Marine Park (GBRMPA 2010). The scores for suspended solids, turbidity and Secchi depth were averaged for a “combined turbidity score”. The sum of these combined scores and the scores for PN, PP and chlorophyll yielded a total score per site. This total score was converted into a percentage rating and colour-coded (see Section 2.2. for details). Empty cells indicate data not available.</w:t>
      </w:r>
    </w:p>
    <w:p w:rsidR="00E94E33" w:rsidRPr="004E110F" w:rsidRDefault="00E94E33" w:rsidP="00E94E33">
      <w:pPr>
        <w:pStyle w:val="Caption"/>
        <w:rPr>
          <w:rStyle w:val="IntenseReference"/>
        </w:rPr>
      </w:pPr>
    </w:p>
    <w:tbl>
      <w:tblPr>
        <w:tblW w:w="13154" w:type="dxa"/>
        <w:jc w:val="center"/>
        <w:tblLook w:val="04A0" w:firstRow="1" w:lastRow="0" w:firstColumn="1" w:lastColumn="0" w:noHBand="0" w:noVBand="1"/>
        <w:tblCaption w:val="Table A2-4 Interim water quality index for each water quality sampling location. Cape Tribulation to Port Douglas"/>
        <w:tblDescription w:val="Table A2-4 Interim water quality index for each water quality sampling location. Cape Tribulation to Port Douglas.  Summary of four-year running means and calculation of the index, see Appendix 1.2.3 for details on index calculation. Data range = from start of the program (2005 for direct water sampling data or 2007 for water quality instruments) to September of each respective year (June for 2012). Red shaded cells are running means that did not comply with the GBRMPA Water Quality Guidelines for the Great Barrier Reef Marine Park (GBRMPA 2010). The scores for suspended solids, turbidity and Secchi depth were averaged for a “combined turbidity score”. The sum of these combined scores and the scores for PN, PP and chlorophyll yielded a total score per site. This total score was converted into a percentage rating and colour-coded (see Section 2.2. for details). Empty cells indicate data not available.&#10;"/>
      </w:tblPr>
      <w:tblGrid>
        <w:gridCol w:w="1359"/>
        <w:gridCol w:w="975"/>
        <w:gridCol w:w="631"/>
        <w:gridCol w:w="632"/>
        <w:gridCol w:w="746"/>
        <w:gridCol w:w="632"/>
        <w:gridCol w:w="688"/>
        <w:gridCol w:w="738"/>
        <w:gridCol w:w="640"/>
        <w:gridCol w:w="574"/>
        <w:gridCol w:w="574"/>
        <w:gridCol w:w="574"/>
        <w:gridCol w:w="697"/>
        <w:gridCol w:w="1473"/>
        <w:gridCol w:w="973"/>
        <w:gridCol w:w="1248"/>
      </w:tblGrid>
      <w:tr w:rsidR="00E6122F" w:rsidRPr="004E110F" w:rsidTr="004F15C5">
        <w:trPr>
          <w:tblHeader/>
          <w:jc w:val="center"/>
        </w:trPr>
        <w:tc>
          <w:tcPr>
            <w:tcW w:w="135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C0371" w:rsidRPr="006931F5" w:rsidRDefault="00EC0371"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C0371" w:rsidRPr="006931F5" w:rsidRDefault="00EC0371" w:rsidP="00B7431E">
            <w:pPr>
              <w:spacing w:before="1" w:after="1"/>
              <w:ind w:left="1" w:right="1"/>
              <w:jc w:val="center"/>
              <w:rPr>
                <w:rStyle w:val="IntenseReference"/>
                <w:sz w:val="18"/>
                <w:szCs w:val="18"/>
              </w:rPr>
            </w:pPr>
          </w:p>
        </w:tc>
        <w:tc>
          <w:tcPr>
            <w:tcW w:w="0" w:type="auto"/>
            <w:gridSpan w:val="6"/>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C0371" w:rsidRPr="006931F5" w:rsidRDefault="00EC0371" w:rsidP="00B7431E">
            <w:pPr>
              <w:spacing w:before="1" w:after="1"/>
              <w:ind w:left="1" w:right="1"/>
              <w:jc w:val="center"/>
              <w:rPr>
                <w:rStyle w:val="IntenseReference"/>
                <w:sz w:val="18"/>
                <w:szCs w:val="18"/>
              </w:rPr>
            </w:pPr>
            <w:r w:rsidRPr="009B3034">
              <w:rPr>
                <w:rStyle w:val="IntenseReference"/>
                <w:sz w:val="18"/>
                <w:szCs w:val="18"/>
              </w:rPr>
              <w:t>Depth-weighed means</w:t>
            </w:r>
          </w:p>
        </w:tc>
        <w:tc>
          <w:tcPr>
            <w:tcW w:w="3059" w:type="dxa"/>
            <w:gridSpan w:val="5"/>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C0371" w:rsidRPr="006931F5" w:rsidRDefault="00EC0371" w:rsidP="00B7431E">
            <w:pPr>
              <w:spacing w:before="1" w:after="1"/>
              <w:ind w:left="1" w:right="1"/>
              <w:jc w:val="center"/>
              <w:rPr>
                <w:rStyle w:val="IntenseReference"/>
                <w:sz w:val="18"/>
                <w:szCs w:val="18"/>
              </w:rPr>
            </w:pPr>
            <w:r w:rsidRPr="009B3034">
              <w:rPr>
                <w:rStyle w:val="IntenseReference"/>
                <w:sz w:val="18"/>
                <w:szCs w:val="18"/>
              </w:rPr>
              <w:t>Indicator scores</w:t>
            </w:r>
          </w:p>
        </w:tc>
        <w:tc>
          <w:tcPr>
            <w:tcW w:w="1473"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C0371" w:rsidRPr="006931F5" w:rsidRDefault="00EC0371" w:rsidP="00B7431E">
            <w:pPr>
              <w:spacing w:before="1" w:after="1"/>
              <w:ind w:left="1" w:right="1"/>
              <w:jc w:val="center"/>
              <w:rPr>
                <w:rStyle w:val="IntenseReference"/>
                <w:sz w:val="18"/>
                <w:szCs w:val="18"/>
              </w:rPr>
            </w:pPr>
          </w:p>
        </w:tc>
        <w:tc>
          <w:tcPr>
            <w:tcW w:w="973"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C0371" w:rsidRPr="006931F5" w:rsidRDefault="00EC0371" w:rsidP="00B7431E">
            <w:pPr>
              <w:spacing w:before="1" w:after="1"/>
              <w:ind w:left="1" w:right="1"/>
              <w:jc w:val="center"/>
              <w:rPr>
                <w:rStyle w:val="IntenseReference"/>
                <w:sz w:val="18"/>
                <w:szCs w:val="18"/>
              </w:rPr>
            </w:pPr>
          </w:p>
        </w:tc>
        <w:tc>
          <w:tcPr>
            <w:tcW w:w="1248"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EC0371" w:rsidRPr="006931F5" w:rsidRDefault="00EC0371" w:rsidP="00B7431E">
            <w:pPr>
              <w:spacing w:before="1" w:after="1"/>
              <w:ind w:left="1" w:right="1"/>
              <w:jc w:val="center"/>
              <w:rPr>
                <w:rStyle w:val="IntenseReference"/>
                <w:sz w:val="18"/>
                <w:szCs w:val="18"/>
              </w:rPr>
            </w:pPr>
          </w:p>
        </w:tc>
      </w:tr>
      <w:tr w:rsidR="00E6122F" w:rsidRPr="004E110F" w:rsidTr="004F15C5">
        <w:trPr>
          <w:tblHeader/>
          <w:jc w:val="center"/>
        </w:trPr>
        <w:tc>
          <w:tcPr>
            <w:tcW w:w="135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Site</w:t>
            </w:r>
          </w:p>
        </w:tc>
        <w:tc>
          <w:tcPr>
            <w:tcW w:w="975"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Date range</w:t>
            </w:r>
          </w:p>
        </w:tc>
        <w:tc>
          <w:tcPr>
            <w:tcW w:w="0" w:type="auto"/>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PN</w:t>
            </w:r>
          </w:p>
        </w:tc>
        <w:tc>
          <w:tcPr>
            <w:tcW w:w="632"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PP</w:t>
            </w:r>
          </w:p>
        </w:tc>
        <w:tc>
          <w:tcPr>
            <w:tcW w:w="746"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Chl a</w:t>
            </w:r>
          </w:p>
        </w:tc>
        <w:tc>
          <w:tcPr>
            <w:tcW w:w="632"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SS</w:t>
            </w:r>
          </w:p>
        </w:tc>
        <w:tc>
          <w:tcPr>
            <w:tcW w:w="688"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Secchi</w:t>
            </w:r>
          </w:p>
        </w:tc>
        <w:tc>
          <w:tcPr>
            <w:tcW w:w="738"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Turbidity</w:t>
            </w:r>
          </w:p>
        </w:tc>
        <w:tc>
          <w:tcPr>
            <w:tcW w:w="640"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PN</w:t>
            </w:r>
          </w:p>
        </w:tc>
        <w:tc>
          <w:tcPr>
            <w:tcW w:w="574"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PP</w:t>
            </w:r>
          </w:p>
        </w:tc>
        <w:tc>
          <w:tcPr>
            <w:tcW w:w="574"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Chl a</w:t>
            </w:r>
          </w:p>
        </w:tc>
        <w:tc>
          <w:tcPr>
            <w:tcW w:w="574"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SS</w:t>
            </w:r>
          </w:p>
        </w:tc>
        <w:tc>
          <w:tcPr>
            <w:tcW w:w="697"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Turbidity</w:t>
            </w:r>
          </w:p>
        </w:tc>
        <w:tc>
          <w:tcPr>
            <w:tcW w:w="1473"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Combined Turbidity</w:t>
            </w:r>
          </w:p>
        </w:tc>
        <w:tc>
          <w:tcPr>
            <w:tcW w:w="973"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Total score</w:t>
            </w:r>
          </w:p>
        </w:tc>
        <w:tc>
          <w:tcPr>
            <w:tcW w:w="1248"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F7476F" w:rsidRPr="006931F5" w:rsidRDefault="00F7476F" w:rsidP="00B7431E">
            <w:pPr>
              <w:spacing w:before="1" w:after="1"/>
              <w:ind w:left="1" w:right="1"/>
              <w:jc w:val="center"/>
              <w:rPr>
                <w:rStyle w:val="IntenseReference"/>
                <w:sz w:val="18"/>
                <w:szCs w:val="18"/>
              </w:rPr>
            </w:pPr>
            <w:r w:rsidRPr="006931F5">
              <w:rPr>
                <w:rStyle w:val="IntenseReference"/>
                <w:sz w:val="18"/>
                <w:szCs w:val="18"/>
              </w:rPr>
              <w:t>Total score (%)</w:t>
            </w:r>
          </w:p>
        </w:tc>
      </w:tr>
      <w:tr w:rsidR="00D47AFE" w:rsidRPr="004E110F" w:rsidTr="004F15C5">
        <w:trPr>
          <w:jc w:val="center"/>
        </w:trPr>
        <w:tc>
          <w:tcPr>
            <w:tcW w:w="1359"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8"/>
                <w:szCs w:val="18"/>
              </w:rPr>
            </w:pPr>
            <w:r w:rsidRPr="006931F5">
              <w:rPr>
                <w:rStyle w:val="IntenseReference"/>
                <w:sz w:val="18"/>
                <w:szCs w:val="18"/>
              </w:rPr>
              <w:t>Cape Tribulation</w:t>
            </w:r>
          </w:p>
          <w:p w:rsidR="00D47AFE" w:rsidRPr="006931F5"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2003-06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0.87</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0.06</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0.31</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1.43</w:t>
            </w:r>
          </w:p>
        </w:tc>
        <w:tc>
          <w:tcPr>
            <w:tcW w:w="68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10</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0.71</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0.62</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0.54</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0.49</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0.49</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2.36</w:t>
            </w:r>
          </w:p>
        </w:tc>
        <w:tc>
          <w:tcPr>
            <w:tcW w:w="1248"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0.59</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F7476F"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2004-07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0.84</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0.06</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0.29</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1.24</w:t>
            </w:r>
          </w:p>
        </w:tc>
        <w:tc>
          <w:tcPr>
            <w:tcW w:w="68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10</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0.77</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0.58</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0.61</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0.69</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0.69</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2.66</w:t>
            </w:r>
          </w:p>
        </w:tc>
        <w:tc>
          <w:tcPr>
            <w:tcW w:w="1248"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0.66</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F7476F"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2005-08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0.9</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0.08</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0.33</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1.6</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7.5</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0.67</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0.18</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0.43</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0.32</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0.32</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1.61</w:t>
            </w:r>
          </w:p>
        </w:tc>
        <w:tc>
          <w:tcPr>
            <w:tcW w:w="1248"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F7476F"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2006-09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0.88</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0.08</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0.33</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1.49</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6.63</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0.69</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0.23</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0.45</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0.42</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0.42</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1.8</w:t>
            </w:r>
          </w:p>
        </w:tc>
        <w:tc>
          <w:tcPr>
            <w:tcW w:w="1248"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0.45</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F7476F"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2007-10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0.9</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0.08</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0.39</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1.4</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6.72</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0.67</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0.1</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0.22</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0.51</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0.51</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1.5</w:t>
            </w:r>
          </w:p>
        </w:tc>
        <w:tc>
          <w:tcPr>
            <w:tcW w:w="1248"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0.37</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F7476F"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2008-11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0.98</w:t>
            </w:r>
          </w:p>
        </w:tc>
        <w:tc>
          <w:tcPr>
            <w:tcW w:w="632"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0.09</w:t>
            </w:r>
          </w:p>
        </w:tc>
        <w:tc>
          <w:tcPr>
            <w:tcW w:w="746"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0.46</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1.53</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6.3</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0.54</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-0.02</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-0.02</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0.38</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0.38</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0.89</w:t>
            </w:r>
          </w:p>
        </w:tc>
        <w:tc>
          <w:tcPr>
            <w:tcW w:w="1248"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0.22</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F7476F"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2009-12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0.93</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0.09</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0.44</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1.23</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6.39</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0.63</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0.07</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0.05</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0.7</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0.7</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1.45</w:t>
            </w:r>
          </w:p>
        </w:tc>
        <w:tc>
          <w:tcPr>
            <w:tcW w:w="1248"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0.36</w:t>
            </w:r>
          </w:p>
        </w:tc>
      </w:tr>
      <w:tr w:rsidR="00D47AFE" w:rsidRPr="004E110F" w:rsidTr="00147434">
        <w:trPr>
          <w:jc w:val="center"/>
        </w:trPr>
        <w:tc>
          <w:tcPr>
            <w:tcW w:w="1359" w:type="dxa"/>
            <w:vMerge/>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F7476F"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2010-13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0.91</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0.09</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0.45</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1.25</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7.17</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0.65</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0.06</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0.01</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0.68</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0.68</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1.4</w:t>
            </w:r>
          </w:p>
        </w:tc>
        <w:tc>
          <w:tcPr>
            <w:tcW w:w="1248"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0.35</w:t>
            </w:r>
          </w:p>
        </w:tc>
      </w:tr>
      <w:tr w:rsidR="00D47AFE" w:rsidRPr="004E110F" w:rsidTr="00147434">
        <w:trPr>
          <w:jc w:val="center"/>
        </w:trPr>
        <w:tc>
          <w:tcPr>
            <w:tcW w:w="1359"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8"/>
                <w:szCs w:val="18"/>
              </w:rPr>
            </w:pPr>
            <w:r w:rsidRPr="006931F5">
              <w:rPr>
                <w:rStyle w:val="IntenseReference"/>
                <w:sz w:val="18"/>
                <w:szCs w:val="18"/>
              </w:rPr>
              <w:t>Snapper North</w:t>
            </w:r>
          </w:p>
          <w:p w:rsidR="00D47AFE" w:rsidRPr="006931F5"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2003-06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8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248" w:type="dxa"/>
            <w:tcBorders>
              <w:top w:val="single" w:sz="4" w:space="0" w:color="000000"/>
              <w:left w:val="single" w:sz="4" w:space="0" w:color="000000"/>
              <w:bottom w:val="single" w:sz="4" w:space="0" w:color="000000"/>
              <w:right w:val="single" w:sz="4" w:space="0" w:color="000000"/>
            </w:tcBorders>
            <w:shd w:val="clear" w:color="auto" w:fill="auto"/>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F7476F"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2004-07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1.36</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0.1</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0.29</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1.54</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4</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0.07</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-0.21</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0.63</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0.38</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0.38</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0.87</w:t>
            </w:r>
          </w:p>
        </w:tc>
        <w:tc>
          <w:tcPr>
            <w:tcW w:w="1248"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0.22</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F7476F"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2005-08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0.86</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0.08</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0.31</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1.19</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6.75</w:t>
            </w:r>
          </w:p>
        </w:tc>
        <w:tc>
          <w:tcPr>
            <w:tcW w:w="73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2.09</w:t>
            </w: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0.74</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0.22</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0.56</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0.75</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-0.48</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0.14</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1.65</w:t>
            </w:r>
          </w:p>
        </w:tc>
        <w:tc>
          <w:tcPr>
            <w:tcW w:w="1248"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0.41</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F7476F"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2006-09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0.81</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0.07</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0.29</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1.15</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6.43</w:t>
            </w:r>
          </w:p>
        </w:tc>
        <w:tc>
          <w:tcPr>
            <w:tcW w:w="73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2.1</w:t>
            </w: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0.81</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0.62</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0.8</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-0.48</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0.16</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1.89</w:t>
            </w:r>
          </w:p>
        </w:tc>
        <w:tc>
          <w:tcPr>
            <w:tcW w:w="1248"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0.47</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F7476F"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2007-10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0.84</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0.07</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0.31</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1.09</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6.8</w:t>
            </w:r>
          </w:p>
        </w:tc>
        <w:tc>
          <w:tcPr>
            <w:tcW w:w="73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2.2</w:t>
            </w: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0.76</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0.29</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0.53</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0.88</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-0.55</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0.16</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1.75</w:t>
            </w:r>
          </w:p>
        </w:tc>
        <w:tc>
          <w:tcPr>
            <w:tcW w:w="1248"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0.44</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F7476F"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2008-11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0.82</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0.07</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0.36</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1.25</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6.45</w:t>
            </w:r>
          </w:p>
        </w:tc>
        <w:tc>
          <w:tcPr>
            <w:tcW w:w="73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2.29</w:t>
            </w: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0.79</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0.31</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0.31</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0.67</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-0.61</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0.03</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1.44</w:t>
            </w:r>
          </w:p>
        </w:tc>
        <w:tc>
          <w:tcPr>
            <w:tcW w:w="1248"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0.36</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F7476F"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2009-12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0.85</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0.07</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0.36</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1.25</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5.64</w:t>
            </w:r>
          </w:p>
        </w:tc>
        <w:tc>
          <w:tcPr>
            <w:tcW w:w="73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2.34</w:t>
            </w: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0.76</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0.28</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0.31</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0.67</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-0.64</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0.02</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1.36</w:t>
            </w:r>
          </w:p>
        </w:tc>
        <w:tc>
          <w:tcPr>
            <w:tcW w:w="1248"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0.34</w:t>
            </w:r>
          </w:p>
        </w:tc>
      </w:tr>
      <w:tr w:rsidR="00D47AFE" w:rsidRPr="004E110F" w:rsidTr="00147434">
        <w:trPr>
          <w:jc w:val="center"/>
        </w:trPr>
        <w:tc>
          <w:tcPr>
            <w:tcW w:w="1359" w:type="dxa"/>
            <w:vMerge/>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F7476F"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2010-13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0.83</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0.07</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0.36</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1.27</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5.73</w:t>
            </w:r>
          </w:p>
        </w:tc>
        <w:tc>
          <w:tcPr>
            <w:tcW w:w="73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2.44</w:t>
            </w: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0.78</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0.31</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0.32</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0.65</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-0.7</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-0.02</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1.39</w:t>
            </w:r>
          </w:p>
        </w:tc>
        <w:tc>
          <w:tcPr>
            <w:tcW w:w="1248"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0.35</w:t>
            </w:r>
          </w:p>
        </w:tc>
      </w:tr>
      <w:tr w:rsidR="00D47AFE" w:rsidRPr="004E110F" w:rsidTr="00147434">
        <w:trPr>
          <w:jc w:val="center"/>
        </w:trPr>
        <w:tc>
          <w:tcPr>
            <w:tcW w:w="1359"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8"/>
                <w:szCs w:val="18"/>
              </w:rPr>
            </w:pPr>
            <w:r w:rsidRPr="006931F5">
              <w:rPr>
                <w:rStyle w:val="IntenseReference"/>
                <w:sz w:val="18"/>
                <w:szCs w:val="18"/>
              </w:rPr>
              <w:t>Port Douglas</w:t>
            </w:r>
          </w:p>
          <w:p w:rsidR="00D47AFE" w:rsidRPr="006931F5" w:rsidRDefault="00D47AFE" w:rsidP="00B7431E">
            <w:pPr>
              <w:spacing w:before="1" w:after="1"/>
              <w:ind w:left="1" w:right="1"/>
              <w:jc w:val="center"/>
              <w:rPr>
                <w:rStyle w:val="IntenseReference"/>
                <w:sz w:val="18"/>
                <w:szCs w:val="18"/>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2003-06</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1.09</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0.06</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0.29</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1.63</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9.5</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0.39</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0.52</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0.65</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1.85</w:t>
            </w:r>
          </w:p>
        </w:tc>
        <w:tc>
          <w:tcPr>
            <w:tcW w:w="1248"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0.46</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4E110F" w:rsidRDefault="00D47AFE" w:rsidP="00B7431E">
            <w:pPr>
              <w:spacing w:before="1" w:after="1"/>
              <w:ind w:left="1" w:right="1"/>
              <w:jc w:val="center"/>
              <w:rPr>
                <w:rStyle w:val="IntenseReference"/>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2004-07</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1.07</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0.07</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0.28</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1.52</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8.67</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0.42</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0.41</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0.67</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0.39</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0.39</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1.9</w:t>
            </w:r>
          </w:p>
        </w:tc>
        <w:tc>
          <w:tcPr>
            <w:tcW w:w="1248"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0.47</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4E110F" w:rsidRDefault="00D47AFE" w:rsidP="00B7431E">
            <w:pPr>
              <w:spacing w:before="1" w:after="1"/>
              <w:ind w:left="1" w:right="1"/>
              <w:jc w:val="center"/>
              <w:rPr>
                <w:rStyle w:val="IntenseReference"/>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2005-08</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0.92</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0.06</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0.28</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1.33</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8.5</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0.64</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0.5</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0.69</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0.59</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0.59</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2.41</w:t>
            </w:r>
          </w:p>
        </w:tc>
        <w:tc>
          <w:tcPr>
            <w:tcW w:w="1248"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4E110F" w:rsidRDefault="00D47AFE" w:rsidP="00B7431E">
            <w:pPr>
              <w:spacing w:before="1" w:after="1"/>
              <w:ind w:left="1" w:right="1"/>
              <w:jc w:val="center"/>
              <w:rPr>
                <w:rStyle w:val="IntenseReference"/>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2006-09</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0.92</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0.07</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0.28</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1.29</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7.89</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0.64</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0.39</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0.69</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0.63</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0.63</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2.35</w:t>
            </w:r>
          </w:p>
        </w:tc>
        <w:tc>
          <w:tcPr>
            <w:tcW w:w="1248"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0.59</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4E110F" w:rsidRDefault="00D47AFE" w:rsidP="00B7431E">
            <w:pPr>
              <w:spacing w:before="1" w:after="1"/>
              <w:ind w:left="1" w:right="1"/>
              <w:jc w:val="center"/>
              <w:rPr>
                <w:rStyle w:val="IntenseReference"/>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2007-10</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0.91</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0.07</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0.32</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1.18</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7.2</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0.65</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0.27</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0.49</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0.76</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0.76</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2.16</w:t>
            </w:r>
          </w:p>
        </w:tc>
        <w:tc>
          <w:tcPr>
            <w:tcW w:w="1248"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0.54</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4E110F" w:rsidRDefault="00D47AFE" w:rsidP="00B7431E">
            <w:pPr>
              <w:spacing w:before="1" w:after="1"/>
              <w:ind w:left="1" w:right="1"/>
              <w:jc w:val="center"/>
              <w:rPr>
                <w:rStyle w:val="IntenseReference"/>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2008-11</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0.9</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0.08</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0.36</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1.21</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6.71</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0.66</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0.22</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0.32</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0.72</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0.72</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1.92</w:t>
            </w:r>
          </w:p>
        </w:tc>
        <w:tc>
          <w:tcPr>
            <w:tcW w:w="1248"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0.48</w:t>
            </w:r>
          </w:p>
        </w:tc>
      </w:tr>
      <w:tr w:rsidR="00D47AFE" w:rsidRPr="004E110F" w:rsidTr="00147434">
        <w:trPr>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4E110F" w:rsidRDefault="00D47AFE" w:rsidP="00B7431E">
            <w:pPr>
              <w:spacing w:before="1" w:after="1"/>
              <w:ind w:left="1" w:right="1"/>
              <w:jc w:val="center"/>
              <w:rPr>
                <w:rStyle w:val="IntenseReference"/>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2009-12</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0.9</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0.08</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0.38</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1.31</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6.12</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0.67</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0.13</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0.26</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0.61</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0.61</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1.67</w:t>
            </w:r>
          </w:p>
        </w:tc>
        <w:tc>
          <w:tcPr>
            <w:tcW w:w="1248"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0.42</w:t>
            </w:r>
          </w:p>
        </w:tc>
      </w:tr>
      <w:tr w:rsidR="00D47AFE" w:rsidRPr="004E110F" w:rsidTr="00147434">
        <w:trPr>
          <w:jc w:val="center"/>
        </w:trPr>
        <w:tc>
          <w:tcPr>
            <w:tcW w:w="1359" w:type="dxa"/>
            <w:vMerge/>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4E110F" w:rsidRDefault="00D47AFE" w:rsidP="00B7431E">
            <w:pPr>
              <w:spacing w:before="1" w:after="1"/>
              <w:ind w:left="1" w:right="1"/>
              <w:jc w:val="center"/>
              <w:rPr>
                <w:rStyle w:val="IntenseReference"/>
              </w:rPr>
            </w:pPr>
          </w:p>
        </w:tc>
        <w:tc>
          <w:tcPr>
            <w:tcW w:w="9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2010-13</w:t>
            </w:r>
          </w:p>
        </w:tc>
        <w:tc>
          <w:tcPr>
            <w:tcW w:w="0" w:type="auto"/>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0.87</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0.08</w:t>
            </w:r>
          </w:p>
        </w:tc>
        <w:tc>
          <w:tcPr>
            <w:tcW w:w="74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0.4</w:t>
            </w:r>
          </w:p>
        </w:tc>
        <w:tc>
          <w:tcPr>
            <w:tcW w:w="63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1.37</w:t>
            </w:r>
          </w:p>
        </w:tc>
        <w:tc>
          <w:tcPr>
            <w:tcW w:w="68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6.17</w:t>
            </w:r>
          </w:p>
        </w:tc>
        <w:tc>
          <w:tcPr>
            <w:tcW w:w="73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64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0.72</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6931F5">
              <w:rPr>
                <w:rStyle w:val="IntenseReference"/>
                <w:sz w:val="16"/>
                <w:szCs w:val="16"/>
              </w:rPr>
              <w:t>0.14</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0.19</w:t>
            </w:r>
          </w:p>
        </w:tc>
        <w:tc>
          <w:tcPr>
            <w:tcW w:w="5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0.54</w:t>
            </w:r>
          </w:p>
        </w:tc>
        <w:tc>
          <w:tcPr>
            <w:tcW w:w="69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0.54</w:t>
            </w:r>
          </w:p>
        </w:tc>
        <w:tc>
          <w:tcPr>
            <w:tcW w:w="9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1.58</w:t>
            </w:r>
          </w:p>
        </w:tc>
        <w:tc>
          <w:tcPr>
            <w:tcW w:w="1248"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D47AFE" w:rsidRPr="006931F5" w:rsidRDefault="00D47AFE" w:rsidP="00B7431E">
            <w:pPr>
              <w:spacing w:before="1" w:after="1"/>
              <w:ind w:left="1" w:right="1"/>
              <w:jc w:val="center"/>
              <w:rPr>
                <w:rStyle w:val="IntenseReference"/>
                <w:sz w:val="16"/>
                <w:szCs w:val="16"/>
              </w:rPr>
            </w:pPr>
            <w:r w:rsidRPr="00E6122F">
              <w:rPr>
                <w:rStyle w:val="IntenseReference"/>
                <w:sz w:val="16"/>
                <w:szCs w:val="16"/>
              </w:rPr>
              <w:t>0.4</w:t>
            </w:r>
          </w:p>
        </w:tc>
      </w:tr>
    </w:tbl>
    <w:p w:rsidR="00D47AFE" w:rsidRDefault="00D47AFE" w:rsidP="00E94E33">
      <w:pPr>
        <w:rPr>
          <w:rStyle w:val="IntenseReference"/>
        </w:rPr>
      </w:pPr>
    </w:p>
    <w:p w:rsidR="009B1D65" w:rsidRDefault="009B1D65">
      <w:pPr>
        <w:rPr>
          <w:rStyle w:val="IntenseReference"/>
        </w:rPr>
      </w:pPr>
      <w:r>
        <w:rPr>
          <w:rStyle w:val="IntenseReference"/>
        </w:rPr>
        <w:br w:type="page"/>
      </w:r>
    </w:p>
    <w:p w:rsidR="00E94E33" w:rsidRDefault="00E94E33" w:rsidP="00E94E33">
      <w:pPr>
        <w:rPr>
          <w:rStyle w:val="IntenseReference"/>
        </w:rPr>
      </w:pPr>
      <w:r w:rsidRPr="004E110F">
        <w:rPr>
          <w:rStyle w:val="IntenseReference"/>
        </w:rPr>
        <w:t>Table A2-4 Continued</w:t>
      </w:r>
      <w:r w:rsidR="00457242">
        <w:rPr>
          <w:rStyle w:val="IntenseReference"/>
        </w:rPr>
        <w:t>: Wet Tropics Region</w:t>
      </w:r>
    </w:p>
    <w:p w:rsidR="009B3034" w:rsidRPr="004E110F" w:rsidRDefault="009B3034" w:rsidP="00E94E33">
      <w:pPr>
        <w:rPr>
          <w:rStyle w:val="IntenseReference"/>
        </w:rPr>
      </w:pPr>
    </w:p>
    <w:tbl>
      <w:tblPr>
        <w:tblW w:w="13154" w:type="dxa"/>
        <w:jc w:val="center"/>
        <w:tblLook w:val="04A0" w:firstRow="1" w:lastRow="0" w:firstColumn="1" w:lastColumn="0" w:noHBand="0" w:noVBand="1"/>
        <w:tblCaption w:val="Table A2-4 Continued - Double Is to Yorkey's Knob"/>
        <w:tblDescription w:val="Table A2-4 Continued - Double Is to Yorkey's Knob.  Summary of four-year running means and calculation of the index, see Appendix 1.2.3 for details on index calculation. Data range = from start of the program (2005 for direct water sampling data or 2007 for water quality instruments) to September of each respective year (June for 2012). Red shaded cells are running means that did not comply with the GBRMPA Water Quality Guidelines for the Great Barrier Reef Marine Park (GBRMPA 2010). The scores for suspended solids, turbidity and Secchi depth were averaged for a “combined turbidity score”. The sum of these combined scores and the scores for PN, PP and chlorophyll yielded a total score per site. This total score was converted into a percentage rating and colour-coded (see Section 2.2. for details). Empty cells indicate data not available."/>
      </w:tblPr>
      <w:tblGrid>
        <w:gridCol w:w="1361"/>
        <w:gridCol w:w="949"/>
        <w:gridCol w:w="625"/>
        <w:gridCol w:w="631"/>
        <w:gridCol w:w="709"/>
        <w:gridCol w:w="682"/>
        <w:gridCol w:w="708"/>
        <w:gridCol w:w="736"/>
        <w:gridCol w:w="567"/>
        <w:gridCol w:w="625"/>
        <w:gridCol w:w="567"/>
        <w:gridCol w:w="620"/>
        <w:gridCol w:w="689"/>
        <w:gridCol w:w="1475"/>
        <w:gridCol w:w="964"/>
        <w:gridCol w:w="1246"/>
      </w:tblGrid>
      <w:tr w:rsidR="00924F47" w:rsidRPr="004E110F" w:rsidTr="0002355E">
        <w:trPr>
          <w:trHeight w:val="132"/>
          <w:tblHeader/>
          <w:jc w:val="center"/>
        </w:trPr>
        <w:tc>
          <w:tcPr>
            <w:tcW w:w="1361"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p>
        </w:tc>
        <w:tc>
          <w:tcPr>
            <w:tcW w:w="4091" w:type="dxa"/>
            <w:gridSpan w:val="6"/>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Depth-weighed means</w:t>
            </w:r>
          </w:p>
        </w:tc>
        <w:tc>
          <w:tcPr>
            <w:tcW w:w="3068" w:type="dxa"/>
            <w:gridSpan w:val="5"/>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Indicator scores</w:t>
            </w:r>
          </w:p>
        </w:tc>
        <w:tc>
          <w:tcPr>
            <w:tcW w:w="1475"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p>
        </w:tc>
        <w:tc>
          <w:tcPr>
            <w:tcW w:w="1246"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p>
        </w:tc>
      </w:tr>
      <w:tr w:rsidR="00924F47" w:rsidRPr="004E110F" w:rsidTr="00D47AFE">
        <w:trPr>
          <w:trHeight w:val="132"/>
          <w:tblHeader/>
          <w:jc w:val="center"/>
        </w:trPr>
        <w:tc>
          <w:tcPr>
            <w:tcW w:w="1361"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Site</w:t>
            </w:r>
          </w:p>
        </w:tc>
        <w:tc>
          <w:tcPr>
            <w:tcW w:w="94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Date range</w:t>
            </w:r>
          </w:p>
        </w:tc>
        <w:tc>
          <w:tcPr>
            <w:tcW w:w="625"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PN</w:t>
            </w:r>
          </w:p>
        </w:tc>
        <w:tc>
          <w:tcPr>
            <w:tcW w:w="631"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PP</w:t>
            </w:r>
          </w:p>
        </w:tc>
        <w:tc>
          <w:tcPr>
            <w:tcW w:w="70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Chl a</w:t>
            </w:r>
          </w:p>
        </w:tc>
        <w:tc>
          <w:tcPr>
            <w:tcW w:w="682"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SS</w:t>
            </w:r>
          </w:p>
        </w:tc>
        <w:tc>
          <w:tcPr>
            <w:tcW w:w="708"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Secchi</w:t>
            </w:r>
          </w:p>
        </w:tc>
        <w:tc>
          <w:tcPr>
            <w:tcW w:w="736"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Turbidity</w:t>
            </w:r>
          </w:p>
        </w:tc>
        <w:tc>
          <w:tcPr>
            <w:tcW w:w="567"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PN</w:t>
            </w:r>
          </w:p>
        </w:tc>
        <w:tc>
          <w:tcPr>
            <w:tcW w:w="625"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PP</w:t>
            </w:r>
          </w:p>
        </w:tc>
        <w:tc>
          <w:tcPr>
            <w:tcW w:w="567"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Chl a</w:t>
            </w:r>
          </w:p>
        </w:tc>
        <w:tc>
          <w:tcPr>
            <w:tcW w:w="620"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SS</w:t>
            </w:r>
          </w:p>
        </w:tc>
        <w:tc>
          <w:tcPr>
            <w:tcW w:w="68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Turbidity</w:t>
            </w:r>
          </w:p>
        </w:tc>
        <w:tc>
          <w:tcPr>
            <w:tcW w:w="1475"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Combined Turbidity</w:t>
            </w:r>
          </w:p>
        </w:tc>
        <w:tc>
          <w:tcPr>
            <w:tcW w:w="964"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Total score</w:t>
            </w:r>
          </w:p>
        </w:tc>
        <w:tc>
          <w:tcPr>
            <w:tcW w:w="1246"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9B3034" w:rsidRDefault="00924F47" w:rsidP="00B7431E">
            <w:pPr>
              <w:spacing w:before="1" w:after="1"/>
              <w:ind w:left="1" w:right="1"/>
              <w:jc w:val="center"/>
              <w:rPr>
                <w:rStyle w:val="IntenseReference"/>
                <w:sz w:val="18"/>
                <w:szCs w:val="18"/>
              </w:rPr>
            </w:pPr>
            <w:r w:rsidRPr="009B3034">
              <w:rPr>
                <w:rStyle w:val="IntenseReference"/>
                <w:sz w:val="18"/>
                <w:szCs w:val="18"/>
              </w:rPr>
              <w:t>Total score (%)</w:t>
            </w:r>
          </w:p>
        </w:tc>
      </w:tr>
      <w:tr w:rsidR="00924F47" w:rsidRPr="004E110F" w:rsidTr="00147434">
        <w:trPr>
          <w:trHeight w:val="209"/>
          <w:jc w:val="center"/>
        </w:trPr>
        <w:tc>
          <w:tcPr>
            <w:tcW w:w="1361"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Double</w:t>
            </w:r>
          </w:p>
          <w:p w:rsidR="00924F47" w:rsidRPr="006931F5" w:rsidRDefault="00924F47" w:rsidP="00B7431E">
            <w:pPr>
              <w:spacing w:before="1" w:after="1"/>
              <w:ind w:left="1" w:right="1"/>
              <w:jc w:val="center"/>
              <w:rPr>
                <w:rStyle w:val="IntenseReference"/>
                <w:sz w:val="18"/>
                <w:szCs w:val="18"/>
              </w:rPr>
            </w:pPr>
          </w:p>
          <w:p w:rsidR="00924F47" w:rsidRPr="006931F5"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2003-06</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0.91</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0.05</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0.37</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1.34</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14</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0.65</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0.92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0.28</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0.58</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0.58</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2.42</w:t>
            </w:r>
          </w:p>
        </w:tc>
        <w:tc>
          <w:tcPr>
            <w:tcW w:w="1246"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0.61</w:t>
            </w:r>
          </w:p>
        </w:tc>
      </w:tr>
      <w:tr w:rsidR="00924F47" w:rsidRPr="004E110F" w:rsidTr="00147434">
        <w:trPr>
          <w:trHeight w:val="253"/>
          <w:jc w:val="center"/>
        </w:trPr>
        <w:tc>
          <w:tcPr>
            <w:tcW w:w="1361"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02355E"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2004-07</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0.93</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0.06</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0.36</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1.28</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9.5</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0.62</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0.31</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0.64</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0.64</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2.22</w:t>
            </w:r>
          </w:p>
        </w:tc>
        <w:tc>
          <w:tcPr>
            <w:tcW w:w="1246"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0.56</w:t>
            </w:r>
          </w:p>
        </w:tc>
      </w:tr>
      <w:tr w:rsidR="00924F47" w:rsidRPr="004E110F" w:rsidTr="00147434">
        <w:trPr>
          <w:trHeight w:val="253"/>
          <w:jc w:val="center"/>
        </w:trPr>
        <w:tc>
          <w:tcPr>
            <w:tcW w:w="1361"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02355E"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2005-08</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0.91</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0.06</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0.35</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1.14</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0.66</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0.38</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0.82</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0.82</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2.38</w:t>
            </w:r>
          </w:p>
        </w:tc>
        <w:tc>
          <w:tcPr>
            <w:tcW w:w="1246"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0.6</w:t>
            </w:r>
          </w:p>
        </w:tc>
      </w:tr>
      <w:tr w:rsidR="00924F47" w:rsidRPr="004E110F" w:rsidTr="00147434">
        <w:trPr>
          <w:trHeight w:val="253"/>
          <w:jc w:val="center"/>
        </w:trPr>
        <w:tc>
          <w:tcPr>
            <w:tcW w:w="1361"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02355E"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2006-09</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0.81</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0.06</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0.32</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1.15</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9.5</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0.82</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0.5</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2.63</w:t>
            </w:r>
          </w:p>
        </w:tc>
        <w:tc>
          <w:tcPr>
            <w:tcW w:w="1246"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0.66</w:t>
            </w:r>
          </w:p>
        </w:tc>
      </w:tr>
      <w:tr w:rsidR="00924F47" w:rsidRPr="004E110F" w:rsidTr="00147434">
        <w:trPr>
          <w:trHeight w:val="253"/>
          <w:jc w:val="center"/>
        </w:trPr>
        <w:tc>
          <w:tcPr>
            <w:tcW w:w="1361"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02355E"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2007-10</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0.07</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0.32</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1.13</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8.67</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0.83</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F7476F" w:rsidRDefault="00924F47" w:rsidP="00B7431E">
            <w:pPr>
              <w:spacing w:before="1" w:after="1"/>
              <w:ind w:left="1" w:right="1"/>
              <w:jc w:val="center"/>
              <w:rPr>
                <w:rStyle w:val="IntenseReference"/>
                <w:sz w:val="16"/>
                <w:szCs w:val="16"/>
              </w:rPr>
            </w:pPr>
            <w:r w:rsidRPr="006931F5">
              <w:rPr>
                <w:rStyle w:val="IntenseReference"/>
                <w:sz w:val="16"/>
                <w:szCs w:val="16"/>
              </w:rPr>
              <w:t>0.3</w:t>
            </w:r>
            <w:r w:rsidRPr="00F7476F">
              <w:rPr>
                <w:rStyle w:val="IntenseReference"/>
                <w:sz w:val="16"/>
                <w:szCs w:val="16"/>
              </w:rPr>
              <w:t>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0.51</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0.83</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0.83</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2.52</w:t>
            </w:r>
          </w:p>
        </w:tc>
        <w:tc>
          <w:tcPr>
            <w:tcW w:w="1246"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0.63</w:t>
            </w:r>
          </w:p>
        </w:tc>
      </w:tr>
      <w:tr w:rsidR="00924F47" w:rsidRPr="004E110F" w:rsidTr="00147434">
        <w:trPr>
          <w:trHeight w:val="253"/>
          <w:jc w:val="center"/>
        </w:trPr>
        <w:tc>
          <w:tcPr>
            <w:tcW w:w="1361"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02355E"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2008-11</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0.81</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0.07</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0.37</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1.15</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8.09</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0.82</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0.3</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2.21</w:t>
            </w:r>
          </w:p>
        </w:tc>
        <w:tc>
          <w:tcPr>
            <w:tcW w:w="1246"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0.55</w:t>
            </w:r>
          </w:p>
        </w:tc>
      </w:tr>
      <w:tr w:rsidR="00924F47" w:rsidRPr="004E110F" w:rsidTr="00147434">
        <w:trPr>
          <w:trHeight w:val="253"/>
          <w:jc w:val="center"/>
        </w:trPr>
        <w:tc>
          <w:tcPr>
            <w:tcW w:w="1361"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02355E"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2009-12</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0.79</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0.08</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0.38</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1.15</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7.12</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0.86</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0.25</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2.16</w:t>
            </w:r>
          </w:p>
        </w:tc>
        <w:tc>
          <w:tcPr>
            <w:tcW w:w="1246"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0.54</w:t>
            </w:r>
          </w:p>
        </w:tc>
      </w:tr>
      <w:tr w:rsidR="00924F47" w:rsidRPr="004E110F" w:rsidTr="00147434">
        <w:trPr>
          <w:trHeight w:val="231"/>
          <w:jc w:val="center"/>
        </w:trPr>
        <w:tc>
          <w:tcPr>
            <w:tcW w:w="1361" w:type="dxa"/>
            <w:vMerge/>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02355E"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2010-13</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0.08</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0.39</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1.23</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7</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0.83</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0.21</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0.7</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0.7</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1.94</w:t>
            </w:r>
          </w:p>
        </w:tc>
        <w:tc>
          <w:tcPr>
            <w:tcW w:w="1246"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0.48</w:t>
            </w:r>
          </w:p>
        </w:tc>
      </w:tr>
      <w:tr w:rsidR="00924F47" w:rsidRPr="004E110F" w:rsidTr="00D47AFE">
        <w:trPr>
          <w:trHeight w:val="209"/>
          <w:jc w:val="center"/>
        </w:trPr>
        <w:tc>
          <w:tcPr>
            <w:tcW w:w="1361"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Green</w:t>
            </w: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2003-06</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0.62</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0.05</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0.19</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1.06</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22</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0.92</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0.92</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3.79</w:t>
            </w:r>
          </w:p>
        </w:tc>
        <w:tc>
          <w:tcPr>
            <w:tcW w:w="1246"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0.95</w:t>
            </w:r>
          </w:p>
        </w:tc>
      </w:tr>
      <w:tr w:rsidR="00924F47" w:rsidRPr="004E110F" w:rsidTr="00D47AFE">
        <w:trPr>
          <w:trHeight w:val="253"/>
          <w:jc w:val="center"/>
        </w:trPr>
        <w:tc>
          <w:tcPr>
            <w:tcW w:w="1361"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02355E"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2004-07</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0.61</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0.04</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0.17</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0.82</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19.33</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4</w:t>
            </w:r>
          </w:p>
        </w:tc>
        <w:tc>
          <w:tcPr>
            <w:tcW w:w="1246"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r>
      <w:tr w:rsidR="00924F47" w:rsidRPr="004E110F" w:rsidTr="00D47AFE">
        <w:trPr>
          <w:trHeight w:val="253"/>
          <w:jc w:val="center"/>
        </w:trPr>
        <w:tc>
          <w:tcPr>
            <w:tcW w:w="1361"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02355E"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2005-08</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0.67</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0.05</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0.25</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0.68</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15.83</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0.87</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3.71</w:t>
            </w:r>
          </w:p>
        </w:tc>
        <w:tc>
          <w:tcPr>
            <w:tcW w:w="1246"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0.93</w:t>
            </w:r>
          </w:p>
        </w:tc>
      </w:tr>
      <w:tr w:rsidR="00924F47" w:rsidRPr="004E110F" w:rsidTr="00D47AFE">
        <w:trPr>
          <w:trHeight w:val="253"/>
          <w:jc w:val="center"/>
        </w:trPr>
        <w:tc>
          <w:tcPr>
            <w:tcW w:w="1361"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02355E"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2006-09</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0.64</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0.05</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0.22</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0.51</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15.33</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0.95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3.95</w:t>
            </w:r>
          </w:p>
        </w:tc>
        <w:tc>
          <w:tcPr>
            <w:tcW w:w="1246"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0.99</w:t>
            </w:r>
          </w:p>
        </w:tc>
      </w:tr>
      <w:tr w:rsidR="00924F47" w:rsidRPr="004E110F" w:rsidTr="00D47AFE">
        <w:trPr>
          <w:trHeight w:val="253"/>
          <w:jc w:val="center"/>
        </w:trPr>
        <w:tc>
          <w:tcPr>
            <w:tcW w:w="1361"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02355E"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2007-10</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0.67</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0.05</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0.23</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13.7</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0.93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0.95</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3.89</w:t>
            </w:r>
          </w:p>
        </w:tc>
        <w:tc>
          <w:tcPr>
            <w:tcW w:w="1246"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0.97</w:t>
            </w:r>
          </w:p>
        </w:tc>
      </w:tr>
      <w:tr w:rsidR="00924F47" w:rsidRPr="004E110F" w:rsidTr="00D47AFE">
        <w:trPr>
          <w:trHeight w:val="253"/>
          <w:jc w:val="center"/>
        </w:trPr>
        <w:tc>
          <w:tcPr>
            <w:tcW w:w="1361"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02355E"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2008-11</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0.05</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0.28</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0.33</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12.67</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0.67</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3.44</w:t>
            </w:r>
          </w:p>
        </w:tc>
        <w:tc>
          <w:tcPr>
            <w:tcW w:w="1246"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0.86</w:t>
            </w:r>
          </w:p>
        </w:tc>
      </w:tr>
      <w:tr w:rsidR="00924F47" w:rsidRPr="004E110F" w:rsidTr="00D47AFE">
        <w:trPr>
          <w:trHeight w:val="253"/>
          <w:jc w:val="center"/>
        </w:trPr>
        <w:tc>
          <w:tcPr>
            <w:tcW w:w="1361"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02355E"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2009-12</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0.67</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0.05</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0.28</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0.31</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12.38</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0.66</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3.43</w:t>
            </w:r>
          </w:p>
        </w:tc>
        <w:tc>
          <w:tcPr>
            <w:tcW w:w="1246"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0.86</w:t>
            </w:r>
          </w:p>
        </w:tc>
      </w:tr>
      <w:tr w:rsidR="00924F47" w:rsidRPr="004E110F" w:rsidTr="00147434">
        <w:trPr>
          <w:trHeight w:val="231"/>
          <w:jc w:val="center"/>
        </w:trPr>
        <w:tc>
          <w:tcPr>
            <w:tcW w:w="1361" w:type="dxa"/>
            <w:vMerge/>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02355E" w:rsidRDefault="00924F47" w:rsidP="00B7431E">
            <w:pPr>
              <w:spacing w:before="1" w:after="1"/>
              <w:ind w:left="1" w:right="1"/>
              <w:jc w:val="center"/>
              <w:rPr>
                <w:rStyle w:val="IntenseReference"/>
                <w:sz w:val="18"/>
                <w:szCs w:val="18"/>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2010-13</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w:t>
            </w:r>
          </w:p>
        </w:tc>
        <w:tc>
          <w:tcPr>
            <w:tcW w:w="63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0.05</w:t>
            </w:r>
          </w:p>
        </w:tc>
        <w:tc>
          <w:tcPr>
            <w:tcW w:w="70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0.29</w:t>
            </w:r>
          </w:p>
        </w:tc>
        <w:tc>
          <w:tcPr>
            <w:tcW w:w="6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0.37</w:t>
            </w:r>
          </w:p>
        </w:tc>
        <w:tc>
          <w:tcPr>
            <w:tcW w:w="70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11.46</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0.64</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3.4</w:t>
            </w:r>
          </w:p>
        </w:tc>
        <w:tc>
          <w:tcPr>
            <w:tcW w:w="1246"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0.85</w:t>
            </w:r>
          </w:p>
        </w:tc>
      </w:tr>
      <w:tr w:rsidR="00924F47" w:rsidRPr="004E110F" w:rsidTr="00147434">
        <w:trPr>
          <w:trHeight w:val="209"/>
          <w:jc w:val="center"/>
        </w:trPr>
        <w:tc>
          <w:tcPr>
            <w:tcW w:w="1361"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Yorkey's Knob</w:t>
            </w: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2003-06</w:t>
            </w:r>
          </w:p>
        </w:tc>
        <w:tc>
          <w:tcPr>
            <w:tcW w:w="625"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1.48</w:t>
            </w:r>
          </w:p>
        </w:tc>
        <w:tc>
          <w:tcPr>
            <w:tcW w:w="631"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0.14</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0.59</w:t>
            </w:r>
          </w:p>
        </w:tc>
        <w:tc>
          <w:tcPr>
            <w:tcW w:w="682"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4.21</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3.5</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-0.05</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-2.06</w:t>
            </w:r>
          </w:p>
        </w:tc>
        <w:tc>
          <w:tcPr>
            <w:tcW w:w="1246" w:type="dxa"/>
            <w:tcBorders>
              <w:top w:val="single" w:sz="4" w:space="0" w:color="000000"/>
              <w:left w:val="single" w:sz="4" w:space="0" w:color="000000"/>
              <w:bottom w:val="single" w:sz="4" w:space="0" w:color="000000"/>
              <w:right w:val="single" w:sz="4" w:space="0" w:color="000000"/>
            </w:tcBorders>
            <w:shd w:val="clear" w:color="auto" w:fill="FFC00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-0.51</w:t>
            </w:r>
          </w:p>
        </w:tc>
      </w:tr>
      <w:tr w:rsidR="00924F47" w:rsidRPr="004E110F" w:rsidTr="00147434">
        <w:trPr>
          <w:trHeight w:val="253"/>
          <w:jc w:val="center"/>
        </w:trPr>
        <w:tc>
          <w:tcPr>
            <w:tcW w:w="1361"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9B3034" w:rsidRDefault="00924F47" w:rsidP="00B7431E">
            <w:pPr>
              <w:spacing w:before="1" w:after="1"/>
              <w:ind w:left="1" w:right="1"/>
              <w:jc w:val="center"/>
              <w:rPr>
                <w:rStyle w:val="IntenseReference"/>
                <w:sz w:val="16"/>
                <w:szCs w:val="16"/>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2004-07</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1.35</w:t>
            </w:r>
          </w:p>
        </w:tc>
        <w:tc>
          <w:tcPr>
            <w:tcW w:w="631"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0.13</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0.55</w:t>
            </w:r>
          </w:p>
        </w:tc>
        <w:tc>
          <w:tcPr>
            <w:tcW w:w="682"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3.55</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3.33</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0.09</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-0.28</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-0.83</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-0.83</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-1.54</w:t>
            </w:r>
          </w:p>
        </w:tc>
        <w:tc>
          <w:tcPr>
            <w:tcW w:w="1246" w:type="dxa"/>
            <w:tcBorders>
              <w:top w:val="single" w:sz="4" w:space="0" w:color="000000"/>
              <w:left w:val="single" w:sz="4" w:space="0" w:color="000000"/>
              <w:bottom w:val="single" w:sz="4" w:space="0" w:color="000000"/>
              <w:right w:val="single" w:sz="4" w:space="0" w:color="000000"/>
            </w:tcBorders>
            <w:shd w:val="clear" w:color="auto" w:fill="FFC00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-0.39</w:t>
            </w:r>
          </w:p>
        </w:tc>
      </w:tr>
      <w:tr w:rsidR="00924F47" w:rsidRPr="004E110F" w:rsidTr="00147434">
        <w:trPr>
          <w:trHeight w:val="253"/>
          <w:jc w:val="center"/>
        </w:trPr>
        <w:tc>
          <w:tcPr>
            <w:tcW w:w="1361"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4E110F" w:rsidRDefault="00924F47" w:rsidP="00B7431E">
            <w:pPr>
              <w:spacing w:before="1" w:after="1"/>
              <w:ind w:left="1" w:right="1"/>
              <w:jc w:val="center"/>
              <w:rPr>
                <w:rStyle w:val="IntenseReference"/>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2005-08</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1.25</w:t>
            </w:r>
          </w:p>
        </w:tc>
        <w:tc>
          <w:tcPr>
            <w:tcW w:w="631"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0.12</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w:t>
            </w:r>
          </w:p>
        </w:tc>
        <w:tc>
          <w:tcPr>
            <w:tcW w:w="682"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2.76</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4.17</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0.19</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-0.16</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-0.46</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-0.46</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-0.78</w:t>
            </w:r>
          </w:p>
        </w:tc>
        <w:tc>
          <w:tcPr>
            <w:tcW w:w="1246"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-0.2</w:t>
            </w:r>
          </w:p>
        </w:tc>
      </w:tr>
      <w:tr w:rsidR="00924F47" w:rsidRPr="004E110F" w:rsidTr="00147434">
        <w:trPr>
          <w:trHeight w:val="220"/>
          <w:jc w:val="center"/>
        </w:trPr>
        <w:tc>
          <w:tcPr>
            <w:tcW w:w="1361"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4E110F" w:rsidRDefault="00924F47" w:rsidP="00B7431E">
            <w:pPr>
              <w:spacing w:before="1" w:after="1"/>
              <w:ind w:left="1" w:right="1"/>
              <w:jc w:val="center"/>
              <w:rPr>
                <w:rStyle w:val="IntenseReference"/>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2006-09</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1.22</w:t>
            </w:r>
          </w:p>
        </w:tc>
        <w:tc>
          <w:tcPr>
            <w:tcW w:w="631"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0.12</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0.52</w:t>
            </w:r>
          </w:p>
        </w:tc>
        <w:tc>
          <w:tcPr>
            <w:tcW w:w="682"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2.86</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4</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0.23</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F7476F" w:rsidRDefault="00924F47" w:rsidP="00B7431E">
            <w:pPr>
              <w:spacing w:before="1" w:after="1"/>
              <w:ind w:left="1" w:right="1"/>
              <w:jc w:val="center"/>
              <w:rPr>
                <w:rStyle w:val="IntenseReference"/>
                <w:sz w:val="16"/>
                <w:szCs w:val="16"/>
              </w:rPr>
            </w:pPr>
            <w:r w:rsidRPr="006931F5">
              <w:rPr>
                <w:rStyle w:val="IntenseReference"/>
                <w:sz w:val="16"/>
                <w:szCs w:val="16"/>
              </w:rPr>
              <w:t>-0.41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-0.2</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-0.52</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-0.9</w:t>
            </w:r>
          </w:p>
        </w:tc>
        <w:tc>
          <w:tcPr>
            <w:tcW w:w="1246"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E6122F">
              <w:rPr>
                <w:rStyle w:val="IntenseReference"/>
                <w:sz w:val="16"/>
                <w:szCs w:val="16"/>
              </w:rPr>
              <w:t>-0.22</w:t>
            </w:r>
          </w:p>
        </w:tc>
      </w:tr>
      <w:tr w:rsidR="00924F47" w:rsidRPr="004E110F" w:rsidTr="00147434">
        <w:trPr>
          <w:trHeight w:val="220"/>
          <w:jc w:val="center"/>
        </w:trPr>
        <w:tc>
          <w:tcPr>
            <w:tcW w:w="1361" w:type="dxa"/>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4E110F" w:rsidRDefault="00924F47" w:rsidP="00B7431E">
            <w:pPr>
              <w:spacing w:before="1" w:after="1"/>
              <w:ind w:left="1" w:right="1"/>
              <w:jc w:val="center"/>
              <w:rPr>
                <w:rStyle w:val="IntenseReference"/>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2007-10</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w:t>
            </w:r>
          </w:p>
        </w:tc>
        <w:tc>
          <w:tcPr>
            <w:tcW w:w="631"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0.12</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0.52</w:t>
            </w:r>
          </w:p>
        </w:tc>
        <w:tc>
          <w:tcPr>
            <w:tcW w:w="682"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2.69</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3.75</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0.38</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-0.21</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-0.43</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-0.43</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-0.66</w:t>
            </w:r>
          </w:p>
        </w:tc>
        <w:tc>
          <w:tcPr>
            <w:tcW w:w="1246"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-0.16</w:t>
            </w:r>
          </w:p>
        </w:tc>
      </w:tr>
      <w:tr w:rsidR="00924F47" w:rsidRPr="004E110F" w:rsidTr="00147434">
        <w:trPr>
          <w:trHeight w:val="220"/>
          <w:jc w:val="center"/>
        </w:trPr>
        <w:tc>
          <w:tcPr>
            <w:tcW w:w="1361" w:type="dxa"/>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4E110F" w:rsidRDefault="00924F47" w:rsidP="00B7431E">
            <w:pPr>
              <w:spacing w:before="1" w:after="1"/>
              <w:ind w:left="1" w:right="1"/>
              <w:jc w:val="center"/>
              <w:rPr>
                <w:rStyle w:val="IntenseReference"/>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2008-11</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1.12</w:t>
            </w:r>
          </w:p>
        </w:tc>
        <w:tc>
          <w:tcPr>
            <w:tcW w:w="631"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0.12</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0.58</w:t>
            </w:r>
          </w:p>
        </w:tc>
        <w:tc>
          <w:tcPr>
            <w:tcW w:w="682"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3.04</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3.96</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0.35</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-0.36</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-0.61</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-0.61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-1.05</w:t>
            </w:r>
          </w:p>
        </w:tc>
        <w:tc>
          <w:tcPr>
            <w:tcW w:w="1246"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-0.26</w:t>
            </w:r>
          </w:p>
        </w:tc>
      </w:tr>
      <w:tr w:rsidR="00924F47" w:rsidRPr="004E110F" w:rsidTr="00147434">
        <w:trPr>
          <w:trHeight w:val="220"/>
          <w:jc w:val="center"/>
        </w:trPr>
        <w:tc>
          <w:tcPr>
            <w:tcW w:w="1361" w:type="dxa"/>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4E110F" w:rsidRDefault="00924F47" w:rsidP="00B7431E">
            <w:pPr>
              <w:spacing w:before="1" w:after="1"/>
              <w:ind w:left="1" w:right="1"/>
              <w:jc w:val="center"/>
              <w:rPr>
                <w:rStyle w:val="IntenseReference"/>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2009-12</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1.15</w:t>
            </w:r>
          </w:p>
        </w:tc>
        <w:tc>
          <w:tcPr>
            <w:tcW w:w="631"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0.13</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0.62</w:t>
            </w:r>
          </w:p>
        </w:tc>
        <w:tc>
          <w:tcPr>
            <w:tcW w:w="682"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3.07</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3.67</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0.32</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-0.46</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-0.62</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-0.62</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-1.27</w:t>
            </w:r>
          </w:p>
        </w:tc>
        <w:tc>
          <w:tcPr>
            <w:tcW w:w="1246"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-0.32</w:t>
            </w:r>
          </w:p>
        </w:tc>
      </w:tr>
      <w:tr w:rsidR="00924F47" w:rsidRPr="004E110F" w:rsidTr="00147434">
        <w:trPr>
          <w:trHeight w:val="220"/>
          <w:jc w:val="center"/>
        </w:trPr>
        <w:tc>
          <w:tcPr>
            <w:tcW w:w="1361" w:type="dxa"/>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4E110F" w:rsidRDefault="00924F47" w:rsidP="00B7431E">
            <w:pPr>
              <w:spacing w:before="1" w:after="1"/>
              <w:ind w:left="1" w:right="1"/>
              <w:jc w:val="center"/>
              <w:rPr>
                <w:rStyle w:val="IntenseReference"/>
              </w:rPr>
            </w:pPr>
          </w:p>
        </w:tc>
        <w:tc>
          <w:tcPr>
            <w:tcW w:w="94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2010-13</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1.12</w:t>
            </w:r>
          </w:p>
        </w:tc>
        <w:tc>
          <w:tcPr>
            <w:tcW w:w="631"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0.12</w:t>
            </w:r>
          </w:p>
        </w:tc>
        <w:tc>
          <w:tcPr>
            <w:tcW w:w="70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w:t>
            </w:r>
          </w:p>
        </w:tc>
        <w:tc>
          <w:tcPr>
            <w:tcW w:w="682"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2.77</w:t>
            </w:r>
          </w:p>
        </w:tc>
        <w:tc>
          <w:tcPr>
            <w:tcW w:w="708"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3.96</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0.36</w:t>
            </w:r>
          </w:p>
        </w:tc>
        <w:tc>
          <w:tcPr>
            <w:tcW w:w="62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-0.41</w:t>
            </w:r>
          </w:p>
        </w:tc>
        <w:tc>
          <w:tcPr>
            <w:tcW w:w="6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-0.47</w:t>
            </w:r>
          </w:p>
        </w:tc>
        <w:tc>
          <w:tcPr>
            <w:tcW w:w="68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p>
        </w:tc>
        <w:tc>
          <w:tcPr>
            <w:tcW w:w="1475"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-0.47</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-0.98</w:t>
            </w:r>
          </w:p>
        </w:tc>
        <w:tc>
          <w:tcPr>
            <w:tcW w:w="1246"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924F47" w:rsidRPr="00E6122F" w:rsidRDefault="00924F47" w:rsidP="00B7431E">
            <w:pPr>
              <w:spacing w:before="1" w:after="1"/>
              <w:ind w:left="1" w:right="1"/>
              <w:jc w:val="center"/>
              <w:rPr>
                <w:rStyle w:val="IntenseReference"/>
                <w:sz w:val="16"/>
                <w:szCs w:val="16"/>
              </w:rPr>
            </w:pPr>
            <w:r w:rsidRPr="006931F5">
              <w:rPr>
                <w:rStyle w:val="IntenseReference"/>
                <w:sz w:val="16"/>
                <w:szCs w:val="16"/>
              </w:rPr>
              <w:t>-0.25</w:t>
            </w:r>
          </w:p>
        </w:tc>
      </w:tr>
    </w:tbl>
    <w:p w:rsidR="009B1D65" w:rsidRDefault="009B1D65" w:rsidP="00E94E33">
      <w:pPr>
        <w:rPr>
          <w:rStyle w:val="IntenseReference"/>
        </w:rPr>
      </w:pPr>
    </w:p>
    <w:p w:rsidR="009B1D65" w:rsidRDefault="009B1D65">
      <w:pPr>
        <w:rPr>
          <w:rStyle w:val="IntenseReference"/>
        </w:rPr>
      </w:pPr>
      <w:r>
        <w:rPr>
          <w:rStyle w:val="IntenseReference"/>
        </w:rPr>
        <w:br w:type="page"/>
      </w:r>
    </w:p>
    <w:p w:rsidR="00E94E33" w:rsidRPr="004E110F" w:rsidRDefault="00E94E33" w:rsidP="00E94E33">
      <w:pPr>
        <w:rPr>
          <w:rStyle w:val="IntenseReference"/>
        </w:rPr>
      </w:pPr>
      <w:r w:rsidRPr="004E110F">
        <w:rPr>
          <w:rStyle w:val="IntenseReference"/>
        </w:rPr>
        <w:t>Table A2-4 Continued</w:t>
      </w:r>
      <w:r w:rsidR="00457242">
        <w:rPr>
          <w:rStyle w:val="IntenseReference"/>
        </w:rPr>
        <w:t>: Wet Tropics Region</w:t>
      </w:r>
    </w:p>
    <w:tbl>
      <w:tblPr>
        <w:tblW w:w="13154" w:type="dxa"/>
        <w:jc w:val="center"/>
        <w:tblLook w:val="04A0" w:firstRow="1" w:lastRow="0" w:firstColumn="1" w:lastColumn="0" w:noHBand="0" w:noVBand="1"/>
        <w:tblCaption w:val="Table A2-4 Continued - Fairlead Buoy to High West"/>
        <w:tblDescription w:val="Table A2-4 Continued - Fairlead Buoy to High West.  Summary of four-year running means and calculation of the index, see Appendix 1.2.3 for details on index calculation. Data range = from start of the program (2005 for direct water sampling data or 2007 for water quality instruments) to September of each respective year (June for 2012). Red shaded cells are running means that did not comply with the GBRMPA Water Quality Guidelines for the Great Barrier Reef Marine Park (GBRMPA 2010). The scores for suspended solids, turbidity and Secchi depth were averaged for a “combined turbidity score”. The sum of these combined scores and the scores for PN, PP and chlorophyll yielded a total score per site. This total score was converted into a percentage rating and colour-coded (see Section 2.2. for details). Empty cells indicate data not available."/>
      </w:tblPr>
      <w:tblGrid>
        <w:gridCol w:w="1359"/>
        <w:gridCol w:w="963"/>
        <w:gridCol w:w="624"/>
        <w:gridCol w:w="624"/>
        <w:gridCol w:w="736"/>
        <w:gridCol w:w="629"/>
        <w:gridCol w:w="680"/>
        <w:gridCol w:w="798"/>
        <w:gridCol w:w="567"/>
        <w:gridCol w:w="567"/>
        <w:gridCol w:w="567"/>
        <w:gridCol w:w="567"/>
        <w:gridCol w:w="800"/>
        <w:gridCol w:w="1473"/>
        <w:gridCol w:w="963"/>
        <w:gridCol w:w="1237"/>
      </w:tblGrid>
      <w:tr w:rsidR="00924F47" w:rsidRPr="004E110F" w:rsidTr="0002355E">
        <w:trPr>
          <w:trHeight w:val="175"/>
          <w:tblHeader/>
          <w:jc w:val="center"/>
        </w:trPr>
        <w:tc>
          <w:tcPr>
            <w:tcW w:w="135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p>
        </w:tc>
        <w:tc>
          <w:tcPr>
            <w:tcW w:w="4091" w:type="dxa"/>
            <w:gridSpan w:val="6"/>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9B3034">
              <w:rPr>
                <w:rStyle w:val="IntenseReference"/>
                <w:sz w:val="18"/>
                <w:szCs w:val="18"/>
              </w:rPr>
              <w:t>Depth-weighed means</w:t>
            </w:r>
          </w:p>
        </w:tc>
        <w:tc>
          <w:tcPr>
            <w:tcW w:w="3068" w:type="dxa"/>
            <w:gridSpan w:val="5"/>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9B3034">
              <w:rPr>
                <w:rStyle w:val="IntenseReference"/>
                <w:sz w:val="18"/>
                <w:szCs w:val="18"/>
              </w:rPr>
              <w:t>Indicator scores</w:t>
            </w:r>
          </w:p>
        </w:tc>
        <w:tc>
          <w:tcPr>
            <w:tcW w:w="1473"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p>
        </w:tc>
        <w:tc>
          <w:tcPr>
            <w:tcW w:w="1237"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p>
        </w:tc>
      </w:tr>
      <w:tr w:rsidR="00924F47" w:rsidRPr="004E110F" w:rsidTr="00147434">
        <w:trPr>
          <w:trHeight w:val="175"/>
          <w:tblHeader/>
          <w:jc w:val="center"/>
        </w:trPr>
        <w:tc>
          <w:tcPr>
            <w:tcW w:w="135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Site</w:t>
            </w:r>
          </w:p>
        </w:tc>
        <w:tc>
          <w:tcPr>
            <w:tcW w:w="963"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Date range</w:t>
            </w:r>
          </w:p>
        </w:tc>
        <w:tc>
          <w:tcPr>
            <w:tcW w:w="624"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PN</w:t>
            </w:r>
          </w:p>
        </w:tc>
        <w:tc>
          <w:tcPr>
            <w:tcW w:w="624"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PP</w:t>
            </w:r>
          </w:p>
        </w:tc>
        <w:tc>
          <w:tcPr>
            <w:tcW w:w="736"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Chl a</w:t>
            </w:r>
          </w:p>
        </w:tc>
        <w:tc>
          <w:tcPr>
            <w:tcW w:w="629"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SS</w:t>
            </w:r>
          </w:p>
        </w:tc>
        <w:tc>
          <w:tcPr>
            <w:tcW w:w="680"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Secchi</w:t>
            </w:r>
          </w:p>
        </w:tc>
        <w:tc>
          <w:tcPr>
            <w:tcW w:w="798"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Turbidity</w:t>
            </w:r>
          </w:p>
        </w:tc>
        <w:tc>
          <w:tcPr>
            <w:tcW w:w="567"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PN</w:t>
            </w:r>
          </w:p>
        </w:tc>
        <w:tc>
          <w:tcPr>
            <w:tcW w:w="567"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PP</w:t>
            </w:r>
          </w:p>
        </w:tc>
        <w:tc>
          <w:tcPr>
            <w:tcW w:w="567"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Chl a</w:t>
            </w:r>
          </w:p>
        </w:tc>
        <w:tc>
          <w:tcPr>
            <w:tcW w:w="567"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SS</w:t>
            </w:r>
          </w:p>
        </w:tc>
        <w:tc>
          <w:tcPr>
            <w:tcW w:w="800"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Turbidity</w:t>
            </w:r>
          </w:p>
        </w:tc>
        <w:tc>
          <w:tcPr>
            <w:tcW w:w="1473"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Combined Turbidity</w:t>
            </w:r>
          </w:p>
        </w:tc>
        <w:tc>
          <w:tcPr>
            <w:tcW w:w="963"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Total score</w:t>
            </w:r>
          </w:p>
        </w:tc>
        <w:tc>
          <w:tcPr>
            <w:tcW w:w="1237"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Total score (%)</w:t>
            </w:r>
          </w:p>
        </w:tc>
      </w:tr>
      <w:tr w:rsidR="00924F47" w:rsidRPr="004E110F" w:rsidTr="00147434">
        <w:trPr>
          <w:trHeight w:val="278"/>
          <w:jc w:val="center"/>
        </w:trPr>
        <w:tc>
          <w:tcPr>
            <w:tcW w:w="1359"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Fairlead Buoy</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2003-06</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1.15</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0.09</w:t>
            </w:r>
          </w:p>
        </w:tc>
        <w:tc>
          <w:tcPr>
            <w:tcW w:w="736"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0.47</w:t>
            </w:r>
          </w:p>
        </w:tc>
        <w:tc>
          <w:tcPr>
            <w:tcW w:w="62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2.63</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5.5</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-0.08</w:t>
            </w:r>
          </w:p>
        </w:tc>
        <w:tc>
          <w:tcPr>
            <w:tcW w:w="123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-0.02</w:t>
            </w:r>
          </w:p>
        </w:tc>
      </w:tr>
      <w:tr w:rsidR="00924F47"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147434"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2004-07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1.17</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0.11</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0.44</w:t>
            </w:r>
          </w:p>
        </w:tc>
        <w:tc>
          <w:tcPr>
            <w:tcW w:w="62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2.7</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3.75</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-0.43</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-0.43</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-0.36</w:t>
            </w:r>
          </w:p>
        </w:tc>
        <w:tc>
          <w:tcPr>
            <w:tcW w:w="123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-0.09</w:t>
            </w:r>
          </w:p>
        </w:tc>
      </w:tr>
      <w:tr w:rsidR="00924F47"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147434"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2005-08</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1.17</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0.11</w:t>
            </w:r>
          </w:p>
        </w:tc>
        <w:tc>
          <w:tcPr>
            <w:tcW w:w="736"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0.47</w:t>
            </w:r>
          </w:p>
        </w:tc>
        <w:tc>
          <w:tcPr>
            <w:tcW w:w="62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2.65</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4.5</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0.29</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-0.41</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-0.41</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-0.48</w:t>
            </w:r>
          </w:p>
        </w:tc>
        <w:tc>
          <w:tcPr>
            <w:tcW w:w="123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-0.12</w:t>
            </w:r>
          </w:p>
        </w:tc>
      </w:tr>
      <w:tr w:rsidR="00924F47"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147434"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2006-09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1.12</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0.12</w:t>
            </w:r>
          </w:p>
        </w:tc>
        <w:tc>
          <w:tcPr>
            <w:tcW w:w="736"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0.47</w:t>
            </w:r>
          </w:p>
        </w:tc>
        <w:tc>
          <w:tcPr>
            <w:tcW w:w="62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3.05</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4.06</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-0.61</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-0.61</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-0.72</w:t>
            </w:r>
          </w:p>
        </w:tc>
        <w:tc>
          <w:tcPr>
            <w:tcW w:w="123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-0.18</w:t>
            </w:r>
          </w:p>
        </w:tc>
      </w:tr>
      <w:tr w:rsidR="00924F47"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147434"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2007-10</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1.14</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0.14</w:t>
            </w:r>
          </w:p>
        </w:tc>
        <w:tc>
          <w:tcPr>
            <w:tcW w:w="736"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0.49</w:t>
            </w:r>
          </w:p>
        </w:tc>
        <w:tc>
          <w:tcPr>
            <w:tcW w:w="62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3.78</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3.65</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-0.92</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-0.92</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-1.36</w:t>
            </w:r>
          </w:p>
        </w:tc>
        <w:tc>
          <w:tcPr>
            <w:tcW w:w="1237" w:type="dxa"/>
            <w:tcBorders>
              <w:top w:val="single" w:sz="4" w:space="0" w:color="000000"/>
              <w:left w:val="single" w:sz="4" w:space="0" w:color="000000"/>
              <w:bottom w:val="single" w:sz="4" w:space="0" w:color="000000"/>
              <w:right w:val="single" w:sz="4" w:space="0" w:color="000000"/>
            </w:tcBorders>
            <w:shd w:val="clear" w:color="auto" w:fill="FFC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-0.34</w:t>
            </w:r>
          </w:p>
        </w:tc>
      </w:tr>
      <w:tr w:rsidR="00924F47"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147434"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2008-11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1.16</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0.14</w:t>
            </w:r>
          </w:p>
        </w:tc>
        <w:tc>
          <w:tcPr>
            <w:tcW w:w="736"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0.55</w:t>
            </w:r>
          </w:p>
        </w:tc>
        <w:tc>
          <w:tcPr>
            <w:tcW w:w="62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4.44</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3.69</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-1.68</w:t>
            </w:r>
          </w:p>
        </w:tc>
        <w:tc>
          <w:tcPr>
            <w:tcW w:w="1237" w:type="dxa"/>
            <w:tcBorders>
              <w:top w:val="single" w:sz="4" w:space="0" w:color="000000"/>
              <w:left w:val="single" w:sz="4" w:space="0" w:color="000000"/>
              <w:bottom w:val="single" w:sz="4" w:space="0" w:color="000000"/>
              <w:right w:val="single" w:sz="4" w:space="0" w:color="000000"/>
            </w:tcBorders>
            <w:shd w:val="clear" w:color="auto" w:fill="FFC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-0.42</w:t>
            </w:r>
          </w:p>
        </w:tc>
      </w:tr>
      <w:tr w:rsidR="00924F47"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147434"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2009-12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1.18</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0.15</w:t>
            </w:r>
          </w:p>
        </w:tc>
        <w:tc>
          <w:tcPr>
            <w:tcW w:w="736"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0.56</w:t>
            </w:r>
          </w:p>
        </w:tc>
        <w:tc>
          <w:tcPr>
            <w:tcW w:w="62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4.43</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3.35</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-1.75</w:t>
            </w:r>
          </w:p>
        </w:tc>
        <w:tc>
          <w:tcPr>
            <w:tcW w:w="1237" w:type="dxa"/>
            <w:tcBorders>
              <w:top w:val="single" w:sz="4" w:space="0" w:color="000000"/>
              <w:left w:val="single" w:sz="4" w:space="0" w:color="000000"/>
              <w:bottom w:val="single" w:sz="4" w:space="0" w:color="000000"/>
              <w:right w:val="single" w:sz="4" w:space="0" w:color="000000"/>
            </w:tcBorders>
            <w:shd w:val="clear" w:color="auto" w:fill="FFC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-0.44</w:t>
            </w:r>
          </w:p>
        </w:tc>
      </w:tr>
      <w:tr w:rsidR="00924F47" w:rsidRPr="004E110F" w:rsidTr="00147434">
        <w:trPr>
          <w:trHeight w:val="140"/>
          <w:jc w:val="center"/>
        </w:trPr>
        <w:tc>
          <w:tcPr>
            <w:tcW w:w="1359" w:type="dxa"/>
            <w:vMerge/>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147434"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2010-13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1.21</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0.15</w:t>
            </w:r>
          </w:p>
        </w:tc>
        <w:tc>
          <w:tcPr>
            <w:tcW w:w="736"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0.56</w:t>
            </w:r>
          </w:p>
        </w:tc>
        <w:tc>
          <w:tcPr>
            <w:tcW w:w="62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4.08</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3.24</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-1.78</w:t>
            </w:r>
          </w:p>
        </w:tc>
        <w:tc>
          <w:tcPr>
            <w:tcW w:w="1237" w:type="dxa"/>
            <w:tcBorders>
              <w:top w:val="single" w:sz="4" w:space="0" w:color="000000"/>
              <w:left w:val="single" w:sz="4" w:space="0" w:color="000000"/>
              <w:bottom w:val="single" w:sz="4" w:space="0" w:color="000000"/>
              <w:right w:val="single" w:sz="4" w:space="0" w:color="000000"/>
            </w:tcBorders>
            <w:shd w:val="clear" w:color="auto" w:fill="FFC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-0.44</w:t>
            </w:r>
          </w:p>
        </w:tc>
      </w:tr>
      <w:tr w:rsidR="00924F47" w:rsidRPr="004E110F" w:rsidTr="00147434">
        <w:trPr>
          <w:trHeight w:val="278"/>
          <w:jc w:val="center"/>
        </w:trPr>
        <w:tc>
          <w:tcPr>
            <w:tcW w:w="1359"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8"/>
                <w:szCs w:val="18"/>
              </w:rPr>
            </w:pPr>
            <w:r w:rsidRPr="006931F5">
              <w:rPr>
                <w:rStyle w:val="IntenseReference"/>
                <w:sz w:val="18"/>
                <w:szCs w:val="18"/>
              </w:rPr>
              <w:t>Fitzroy West</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2003-06</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62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68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1237" w:type="dxa"/>
            <w:tcBorders>
              <w:top w:val="single" w:sz="4" w:space="0" w:color="000000"/>
              <w:left w:val="single" w:sz="4" w:space="0" w:color="000000"/>
              <w:bottom w:val="single" w:sz="4" w:space="0" w:color="000000"/>
              <w:right w:val="single" w:sz="4" w:space="0" w:color="000000"/>
            </w:tcBorders>
            <w:shd w:val="clear" w:color="auto" w:fill="auto"/>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r>
      <w:tr w:rsidR="00924F47"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147434"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2004-07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0.78</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0.06</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0.25</w:t>
            </w:r>
          </w:p>
        </w:tc>
        <w:tc>
          <w:tcPr>
            <w:tcW w:w="62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0.54</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9</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3.36</w:t>
            </w:r>
          </w:p>
        </w:tc>
        <w:tc>
          <w:tcPr>
            <w:tcW w:w="1237"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0.84</w:t>
            </w:r>
          </w:p>
        </w:tc>
      </w:tr>
      <w:tr w:rsidR="00924F47"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147434"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2005-08</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0.07</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0.35</w:t>
            </w:r>
          </w:p>
        </w:tc>
        <w:tc>
          <w:tcPr>
            <w:tcW w:w="62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0.94</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8.75</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0.84</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0.92</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2.44</w:t>
            </w:r>
          </w:p>
        </w:tc>
        <w:tc>
          <w:tcPr>
            <w:tcW w:w="1237"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0.61</w:t>
            </w:r>
          </w:p>
        </w:tc>
      </w:tr>
      <w:tr w:rsidR="00924F47"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147434"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2006-09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0.06</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w:t>
            </w:r>
          </w:p>
        </w:tc>
        <w:tc>
          <w:tcPr>
            <w:tcW w:w="62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0.84</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9.71</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0.99</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0.77</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0.88</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2.97</w:t>
            </w:r>
          </w:p>
        </w:tc>
        <w:tc>
          <w:tcPr>
            <w:tcW w:w="1237"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0.74</w:t>
            </w:r>
          </w:p>
        </w:tc>
      </w:tr>
      <w:tr w:rsidR="00924F47"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147434"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2007-10</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0.74</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0.06</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0.31</w:t>
            </w:r>
          </w:p>
        </w:tc>
        <w:tc>
          <w:tcPr>
            <w:tcW w:w="62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0.89</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8.95</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0.94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0.77</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0.88</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2.9</w:t>
            </w:r>
          </w:p>
        </w:tc>
        <w:tc>
          <w:tcPr>
            <w:tcW w:w="1237"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0.72</w:t>
            </w:r>
          </w:p>
        </w:tc>
      </w:tr>
      <w:tr w:rsidR="00924F47"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147434"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2008-11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0.75</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0.06</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w:t>
            </w:r>
          </w:p>
        </w:tc>
        <w:tc>
          <w:tcPr>
            <w:tcW w:w="62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0.84</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9.05</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0.94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0.94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0.59</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0.67</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0.83</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2.9</w:t>
            </w:r>
          </w:p>
        </w:tc>
        <w:tc>
          <w:tcPr>
            <w:tcW w:w="1237"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0.72</w:t>
            </w:r>
          </w:p>
        </w:tc>
      </w:tr>
      <w:tr w:rsidR="00924F47"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147434"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2009-12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0.75</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0.06</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0.28</w:t>
            </w:r>
          </w:p>
        </w:tc>
        <w:tc>
          <w:tcPr>
            <w:tcW w:w="62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0.85</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8.77</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1.05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0.93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0.51</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0.75</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2.91</w:t>
            </w:r>
          </w:p>
        </w:tc>
        <w:tc>
          <w:tcPr>
            <w:tcW w:w="1237"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0.73</w:t>
            </w:r>
          </w:p>
        </w:tc>
      </w:tr>
      <w:tr w:rsidR="00924F47" w:rsidRPr="004E110F" w:rsidTr="00147434">
        <w:trPr>
          <w:trHeight w:val="140"/>
          <w:jc w:val="center"/>
        </w:trPr>
        <w:tc>
          <w:tcPr>
            <w:tcW w:w="1359" w:type="dxa"/>
            <w:vMerge/>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147434" w:rsidRDefault="00924F47" w:rsidP="00B7431E">
            <w:pPr>
              <w:spacing w:before="1" w:after="1"/>
              <w:ind w:left="1" w:right="1"/>
              <w:jc w:val="center"/>
              <w:rPr>
                <w:rStyle w:val="IntenseReference"/>
                <w:sz w:val="18"/>
                <w:szCs w:val="18"/>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2010-13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0.06</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0.3</w:t>
            </w:r>
          </w:p>
        </w:tc>
        <w:tc>
          <w:tcPr>
            <w:tcW w:w="62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0.85</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8</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1.08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0.85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0.58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1</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0.48</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0.74</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2.7</w:t>
            </w:r>
          </w:p>
        </w:tc>
        <w:tc>
          <w:tcPr>
            <w:tcW w:w="1237"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924F47" w:rsidRPr="006931F5" w:rsidRDefault="00924F47" w:rsidP="00B7431E">
            <w:pPr>
              <w:spacing w:before="1" w:after="1"/>
              <w:ind w:left="1" w:right="1"/>
              <w:jc w:val="center"/>
              <w:rPr>
                <w:rStyle w:val="IntenseReference"/>
                <w:sz w:val="16"/>
                <w:szCs w:val="16"/>
              </w:rPr>
            </w:pPr>
            <w:r w:rsidRPr="006931F5">
              <w:rPr>
                <w:rStyle w:val="IntenseReference"/>
                <w:sz w:val="16"/>
                <w:szCs w:val="16"/>
              </w:rPr>
              <w:t>0.67</w:t>
            </w:r>
          </w:p>
        </w:tc>
      </w:tr>
      <w:tr w:rsidR="0002355E" w:rsidRPr="004E110F" w:rsidTr="00147434">
        <w:trPr>
          <w:trHeight w:val="244"/>
          <w:jc w:val="center"/>
        </w:trPr>
        <w:tc>
          <w:tcPr>
            <w:tcW w:w="1359"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High West</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2003-06</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0.99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0.08</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0.41</w:t>
            </w:r>
          </w:p>
        </w:tc>
        <w:tc>
          <w:tcPr>
            <w:tcW w:w="629"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2.17</w:t>
            </w:r>
          </w:p>
        </w:tc>
        <w:tc>
          <w:tcPr>
            <w:tcW w:w="68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10.25</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0.53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0.22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0.14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-0.11</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-0.11</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0.78</w:t>
            </w:r>
          </w:p>
        </w:tc>
        <w:tc>
          <w:tcPr>
            <w:tcW w:w="123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0.19</w:t>
            </w:r>
          </w:p>
        </w:tc>
      </w:tr>
      <w:tr w:rsidR="0002355E"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4E110F" w:rsidRDefault="0002355E" w:rsidP="00B7431E">
            <w:pPr>
              <w:spacing w:before="1" w:after="1"/>
              <w:ind w:left="1" w:right="1"/>
              <w:jc w:val="center"/>
              <w:rPr>
                <w:rStyle w:val="IntenseReference"/>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2004-07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0.93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0.08</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0.37</w:t>
            </w:r>
          </w:p>
        </w:tc>
        <w:tc>
          <w:tcPr>
            <w:tcW w:w="62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1.77</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8.83</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0.62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0.26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0.26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0.17</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0.17</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1.31</w:t>
            </w:r>
          </w:p>
        </w:tc>
        <w:tc>
          <w:tcPr>
            <w:tcW w:w="123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6931F5">
              <w:rPr>
                <w:rStyle w:val="IntenseReference"/>
                <w:sz w:val="16"/>
                <w:szCs w:val="16"/>
              </w:rPr>
              <w:t>0.33</w:t>
            </w:r>
          </w:p>
        </w:tc>
      </w:tr>
      <w:tr w:rsidR="0002355E"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4E110F" w:rsidRDefault="0002355E" w:rsidP="00B7431E">
            <w:pPr>
              <w:spacing w:before="1" w:after="1"/>
              <w:ind w:left="1" w:right="1"/>
              <w:jc w:val="center"/>
              <w:rPr>
                <w:rStyle w:val="IntenseReference"/>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2005-08</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0.97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0.08</w:t>
            </w:r>
          </w:p>
        </w:tc>
        <w:tc>
          <w:tcPr>
            <w:tcW w:w="736"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0.47</w:t>
            </w:r>
          </w:p>
        </w:tc>
        <w:tc>
          <w:tcPr>
            <w:tcW w:w="62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1.41</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8.58</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0.88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0.56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0.16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-0.07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0.5</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0.77</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0.64</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1.29</w:t>
            </w:r>
          </w:p>
        </w:tc>
        <w:tc>
          <w:tcPr>
            <w:tcW w:w="123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0.32</w:t>
            </w:r>
          </w:p>
        </w:tc>
      </w:tr>
      <w:tr w:rsidR="0002355E"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4E110F" w:rsidRDefault="0002355E" w:rsidP="00B7431E">
            <w:pPr>
              <w:spacing w:before="1" w:after="1"/>
              <w:ind w:left="1" w:right="1"/>
              <w:jc w:val="center"/>
              <w:rPr>
                <w:rStyle w:val="IntenseReference"/>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2006-09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0.91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0.08</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0.45</w:t>
            </w:r>
          </w:p>
        </w:tc>
        <w:tc>
          <w:tcPr>
            <w:tcW w:w="62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1.29</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7.89</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0.82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0.66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0.14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0.64</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0.87</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0.75</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1.56</w:t>
            </w:r>
          </w:p>
        </w:tc>
        <w:tc>
          <w:tcPr>
            <w:tcW w:w="123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0.39</w:t>
            </w:r>
          </w:p>
        </w:tc>
      </w:tr>
      <w:tr w:rsidR="0002355E"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4E110F" w:rsidRDefault="0002355E" w:rsidP="00B7431E">
            <w:pPr>
              <w:spacing w:before="1" w:after="1"/>
              <w:ind w:left="1" w:right="1"/>
              <w:jc w:val="center"/>
              <w:rPr>
                <w:rStyle w:val="IntenseReference"/>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2007-10</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0.87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0.08</w:t>
            </w:r>
          </w:p>
        </w:tc>
        <w:tc>
          <w:tcPr>
            <w:tcW w:w="736"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0.45</w:t>
            </w:r>
          </w:p>
        </w:tc>
        <w:tc>
          <w:tcPr>
            <w:tcW w:w="62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1.1</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7</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0.89</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0.72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0.13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-0.01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0.87</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0.75</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0.81</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1.65</w:t>
            </w:r>
          </w:p>
        </w:tc>
        <w:tc>
          <w:tcPr>
            <w:tcW w:w="123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0.41</w:t>
            </w:r>
          </w:p>
        </w:tc>
      </w:tr>
      <w:tr w:rsidR="0002355E"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4E110F" w:rsidRDefault="0002355E" w:rsidP="00B7431E">
            <w:pPr>
              <w:spacing w:before="1" w:after="1"/>
              <w:ind w:left="1" w:right="1"/>
              <w:jc w:val="center"/>
              <w:rPr>
                <w:rStyle w:val="IntenseReference"/>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2008-11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0.87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0.09</w:t>
            </w:r>
          </w:p>
        </w:tc>
        <w:tc>
          <w:tcPr>
            <w:tcW w:w="736"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0.48</w:t>
            </w:r>
          </w:p>
        </w:tc>
        <w:tc>
          <w:tcPr>
            <w:tcW w:w="62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1.14</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6.45</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1.06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0.71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0.03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0.81</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0.51</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0.66</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1.31</w:t>
            </w:r>
          </w:p>
        </w:tc>
        <w:tc>
          <w:tcPr>
            <w:tcW w:w="123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0.33</w:t>
            </w:r>
          </w:p>
        </w:tc>
      </w:tr>
      <w:tr w:rsidR="0002355E" w:rsidRPr="004E110F" w:rsidTr="00147434">
        <w:trPr>
          <w:trHeight w:val="140"/>
          <w:jc w:val="center"/>
        </w:trPr>
        <w:tc>
          <w:tcPr>
            <w:tcW w:w="1359"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4E110F" w:rsidRDefault="0002355E" w:rsidP="00B7431E">
            <w:pPr>
              <w:spacing w:before="1" w:after="1"/>
              <w:ind w:left="1" w:right="1"/>
              <w:jc w:val="center"/>
              <w:rPr>
                <w:rStyle w:val="IntenseReference"/>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2009-12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0.82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0.09</w:t>
            </w:r>
          </w:p>
        </w:tc>
        <w:tc>
          <w:tcPr>
            <w:tcW w:w="736"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0.44</w:t>
            </w:r>
          </w:p>
        </w:tc>
        <w:tc>
          <w:tcPr>
            <w:tcW w:w="62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1.04</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6</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1.14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0.08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0.04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0.94</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0.4</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0.67</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1.6</w:t>
            </w:r>
          </w:p>
        </w:tc>
        <w:tc>
          <w:tcPr>
            <w:tcW w:w="123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0.4</w:t>
            </w:r>
          </w:p>
        </w:tc>
      </w:tr>
      <w:tr w:rsidR="0002355E" w:rsidRPr="004E110F" w:rsidTr="00147434">
        <w:trPr>
          <w:trHeight w:val="140"/>
          <w:jc w:val="center"/>
        </w:trPr>
        <w:tc>
          <w:tcPr>
            <w:tcW w:w="1359" w:type="dxa"/>
            <w:vMerge/>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4E110F" w:rsidRDefault="0002355E" w:rsidP="00B7431E">
            <w:pPr>
              <w:spacing w:before="1" w:after="1"/>
              <w:ind w:left="1" w:right="1"/>
              <w:jc w:val="center"/>
              <w:rPr>
                <w:rStyle w:val="IntenseReference"/>
              </w:rPr>
            </w:pP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2010-13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0.87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0.08</w:t>
            </w:r>
          </w:p>
        </w:tc>
        <w:tc>
          <w:tcPr>
            <w:tcW w:w="736"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0.46</w:t>
            </w:r>
          </w:p>
        </w:tc>
        <w:tc>
          <w:tcPr>
            <w:tcW w:w="629"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1.12</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5.77</w:t>
            </w:r>
          </w:p>
        </w:tc>
        <w:tc>
          <w:tcPr>
            <w:tcW w:w="79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1.23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0.72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0.11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-0.04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0.83</w:t>
            </w:r>
          </w:p>
        </w:tc>
        <w:tc>
          <w:tcPr>
            <w:tcW w:w="80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0.28</w:t>
            </w:r>
          </w:p>
        </w:tc>
        <w:tc>
          <w:tcPr>
            <w:tcW w:w="147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0.56</w:t>
            </w:r>
          </w:p>
        </w:tc>
        <w:tc>
          <w:tcPr>
            <w:tcW w:w="96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1.35</w:t>
            </w:r>
          </w:p>
        </w:tc>
        <w:tc>
          <w:tcPr>
            <w:tcW w:w="123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6"/>
                <w:szCs w:val="16"/>
              </w:rPr>
            </w:pPr>
            <w:r w:rsidRPr="009B3034">
              <w:rPr>
                <w:rStyle w:val="IntenseReference"/>
                <w:sz w:val="16"/>
                <w:szCs w:val="16"/>
              </w:rPr>
              <w:t>0.34</w:t>
            </w:r>
          </w:p>
        </w:tc>
      </w:tr>
    </w:tbl>
    <w:p w:rsidR="00E94E33" w:rsidRPr="004E110F" w:rsidRDefault="00E94E33" w:rsidP="00E94E33">
      <w:pPr>
        <w:rPr>
          <w:rStyle w:val="IntenseReference"/>
        </w:rPr>
      </w:pPr>
    </w:p>
    <w:p w:rsidR="00E94E33" w:rsidRPr="004E110F" w:rsidRDefault="00E94E33" w:rsidP="00E94E33">
      <w:pPr>
        <w:spacing w:after="200" w:line="276" w:lineRule="auto"/>
        <w:rPr>
          <w:rStyle w:val="IntenseReference"/>
        </w:rPr>
      </w:pPr>
      <w:r w:rsidRPr="004E110F">
        <w:rPr>
          <w:rStyle w:val="IntenseReference"/>
        </w:rPr>
        <w:br w:type="page"/>
      </w:r>
    </w:p>
    <w:p w:rsidR="00E94E33" w:rsidRPr="004E110F" w:rsidRDefault="00E94E33" w:rsidP="00E94E33">
      <w:pPr>
        <w:rPr>
          <w:rStyle w:val="IntenseReference"/>
        </w:rPr>
      </w:pPr>
      <w:r w:rsidRPr="004E110F">
        <w:rPr>
          <w:rStyle w:val="IntenseReference"/>
        </w:rPr>
        <w:t>Table A2-4 Continued</w:t>
      </w:r>
      <w:r w:rsidR="00457242">
        <w:rPr>
          <w:rStyle w:val="IntenseReference"/>
        </w:rPr>
        <w:t>: Wet Tropics Region</w:t>
      </w:r>
    </w:p>
    <w:tbl>
      <w:tblPr>
        <w:tblW w:w="13154" w:type="dxa"/>
        <w:jc w:val="center"/>
        <w:tblLook w:val="04A0" w:firstRow="1" w:lastRow="0" w:firstColumn="1" w:lastColumn="0" w:noHBand="0" w:noVBand="1"/>
        <w:tblCaption w:val="Table A2-4 Continued - Franklands West to Dunk North"/>
        <w:tblDescription w:val="Table A2-4 Continued - Franklands West to Dunk North.  Summary of four-year running means and calculation of the index, see Appendix 1.2.3 for details on index calculation. Data range = from start of the program (2005 for direct water sampling data or 2007 for water quality instruments) to September of each respective year (June for 2012). Red shaded cells are running means that did not comply with the GBRMPA Water Quality Guidelines for the Great Barrier Reef Marine Park (GBRMPA 2010). The scores for suspended solids, turbidity and Secchi depth were averaged for a “combined turbidity score”. The sum of these combined scores and the scores for PN, PP and chlorophyll yielded a total score per site. This total score was converted into a percentage rating and colour-coded (see Section 2.2. for details). Empty cells indicate data not available."/>
      </w:tblPr>
      <w:tblGrid>
        <w:gridCol w:w="1366"/>
        <w:gridCol w:w="967"/>
        <w:gridCol w:w="627"/>
        <w:gridCol w:w="613"/>
        <w:gridCol w:w="720"/>
        <w:gridCol w:w="627"/>
        <w:gridCol w:w="683"/>
        <w:gridCol w:w="782"/>
        <w:gridCol w:w="570"/>
        <w:gridCol w:w="570"/>
        <w:gridCol w:w="570"/>
        <w:gridCol w:w="570"/>
        <w:gridCol w:w="787"/>
        <w:gridCol w:w="1481"/>
        <w:gridCol w:w="968"/>
        <w:gridCol w:w="1253"/>
      </w:tblGrid>
      <w:tr w:rsidR="0002355E" w:rsidRPr="004E110F" w:rsidTr="0002355E">
        <w:trPr>
          <w:tblHeader/>
          <w:jc w:val="center"/>
        </w:trPr>
        <w:tc>
          <w:tcPr>
            <w:tcW w:w="1366"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p>
        </w:tc>
        <w:tc>
          <w:tcPr>
            <w:tcW w:w="967"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p>
        </w:tc>
        <w:tc>
          <w:tcPr>
            <w:tcW w:w="4052" w:type="dxa"/>
            <w:gridSpan w:val="6"/>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9B3034">
              <w:rPr>
                <w:rStyle w:val="IntenseReference"/>
                <w:sz w:val="18"/>
                <w:szCs w:val="18"/>
              </w:rPr>
              <w:t>Depth-weighed means</w:t>
            </w:r>
          </w:p>
        </w:tc>
        <w:tc>
          <w:tcPr>
            <w:tcW w:w="3067" w:type="dxa"/>
            <w:gridSpan w:val="5"/>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9B3034">
              <w:rPr>
                <w:rStyle w:val="IntenseReference"/>
                <w:sz w:val="18"/>
                <w:szCs w:val="18"/>
              </w:rPr>
              <w:t>Indicator scores</w:t>
            </w:r>
          </w:p>
        </w:tc>
        <w:tc>
          <w:tcPr>
            <w:tcW w:w="1481"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p>
        </w:tc>
        <w:tc>
          <w:tcPr>
            <w:tcW w:w="968"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p>
        </w:tc>
        <w:tc>
          <w:tcPr>
            <w:tcW w:w="1253"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p>
        </w:tc>
      </w:tr>
      <w:tr w:rsidR="0002355E" w:rsidRPr="004E110F" w:rsidTr="0002355E">
        <w:trPr>
          <w:tblHeader/>
          <w:jc w:val="center"/>
        </w:trPr>
        <w:tc>
          <w:tcPr>
            <w:tcW w:w="1366"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Site</w:t>
            </w:r>
          </w:p>
        </w:tc>
        <w:tc>
          <w:tcPr>
            <w:tcW w:w="967"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Date range</w:t>
            </w:r>
          </w:p>
        </w:tc>
        <w:tc>
          <w:tcPr>
            <w:tcW w:w="627"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PN</w:t>
            </w:r>
          </w:p>
        </w:tc>
        <w:tc>
          <w:tcPr>
            <w:tcW w:w="613"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PP</w:t>
            </w:r>
          </w:p>
        </w:tc>
        <w:tc>
          <w:tcPr>
            <w:tcW w:w="720"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Chl a</w:t>
            </w:r>
          </w:p>
        </w:tc>
        <w:tc>
          <w:tcPr>
            <w:tcW w:w="627"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SS</w:t>
            </w:r>
          </w:p>
        </w:tc>
        <w:tc>
          <w:tcPr>
            <w:tcW w:w="683"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Secchi</w:t>
            </w:r>
          </w:p>
        </w:tc>
        <w:tc>
          <w:tcPr>
            <w:tcW w:w="782"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Turbidity</w:t>
            </w:r>
          </w:p>
        </w:tc>
        <w:tc>
          <w:tcPr>
            <w:tcW w:w="570"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PN</w:t>
            </w:r>
          </w:p>
        </w:tc>
        <w:tc>
          <w:tcPr>
            <w:tcW w:w="570"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PP</w:t>
            </w:r>
          </w:p>
        </w:tc>
        <w:tc>
          <w:tcPr>
            <w:tcW w:w="570"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Chl a</w:t>
            </w:r>
          </w:p>
        </w:tc>
        <w:tc>
          <w:tcPr>
            <w:tcW w:w="570"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SS</w:t>
            </w:r>
          </w:p>
        </w:tc>
        <w:tc>
          <w:tcPr>
            <w:tcW w:w="787"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Turbidity</w:t>
            </w:r>
          </w:p>
        </w:tc>
        <w:tc>
          <w:tcPr>
            <w:tcW w:w="1481"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Combined Turbidity</w:t>
            </w:r>
          </w:p>
        </w:tc>
        <w:tc>
          <w:tcPr>
            <w:tcW w:w="968"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Total score</w:t>
            </w:r>
          </w:p>
        </w:tc>
        <w:tc>
          <w:tcPr>
            <w:tcW w:w="1253" w:type="dxa"/>
            <w:tcBorders>
              <w:top w:val="single" w:sz="4" w:space="0" w:color="000000"/>
              <w:left w:val="single" w:sz="4" w:space="0" w:color="000000"/>
              <w:bottom w:val="single" w:sz="4" w:space="0" w:color="000000"/>
              <w:right w:val="single" w:sz="4" w:space="0" w:color="000000"/>
            </w:tcBorders>
            <w:shd w:val="clear" w:color="auto" w:fill="D9D9D9"/>
            <w:tcMar>
              <w:top w:w="60" w:type="dxa"/>
              <w:left w:w="60" w:type="dxa"/>
              <w:bottom w:w="6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Total score (%)</w:t>
            </w:r>
          </w:p>
        </w:tc>
      </w:tr>
      <w:tr w:rsidR="0002355E" w:rsidRPr="004E110F" w:rsidTr="0002355E">
        <w:trPr>
          <w:jc w:val="center"/>
        </w:trPr>
        <w:tc>
          <w:tcPr>
            <w:tcW w:w="1366"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Franklands West</w:t>
            </w: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2003-06</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0.86</w:t>
            </w:r>
          </w:p>
        </w:tc>
        <w:tc>
          <w:tcPr>
            <w:tcW w:w="61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0.06</w:t>
            </w:r>
          </w:p>
        </w:tc>
        <w:tc>
          <w:tcPr>
            <w:tcW w:w="7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0.31</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1.18</w:t>
            </w:r>
          </w:p>
        </w:tc>
        <w:tc>
          <w:tcPr>
            <w:tcW w:w="68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13</w:t>
            </w:r>
          </w:p>
        </w:tc>
        <w:tc>
          <w:tcPr>
            <w:tcW w:w="7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0.74</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0.66</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0.56</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0.76</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0.76</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2.72</w:t>
            </w:r>
          </w:p>
        </w:tc>
        <w:tc>
          <w:tcPr>
            <w:tcW w:w="1253"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0.68</w:t>
            </w:r>
          </w:p>
        </w:tc>
      </w:tr>
      <w:tr w:rsidR="0002355E" w:rsidRPr="004E110F" w:rsidTr="0002355E">
        <w:trPr>
          <w:jc w:val="center"/>
        </w:trPr>
        <w:tc>
          <w:tcPr>
            <w:tcW w:w="1366"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147434" w:rsidRDefault="0002355E" w:rsidP="00B7431E">
            <w:pPr>
              <w:spacing w:before="1" w:after="1"/>
              <w:ind w:left="1" w:right="1"/>
              <w:jc w:val="center"/>
              <w:rPr>
                <w:rStyle w:val="IntenseReference"/>
                <w:sz w:val="18"/>
                <w:szCs w:val="18"/>
              </w:rPr>
            </w:pP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2004-07</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0.77</w:t>
            </w:r>
          </w:p>
        </w:tc>
        <w:tc>
          <w:tcPr>
            <w:tcW w:w="61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0.06</w:t>
            </w:r>
          </w:p>
        </w:tc>
        <w:tc>
          <w:tcPr>
            <w:tcW w:w="7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0.26</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0.96</w:t>
            </w:r>
          </w:p>
        </w:tc>
        <w:tc>
          <w:tcPr>
            <w:tcW w:w="68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11.5</w:t>
            </w:r>
          </w:p>
        </w:tc>
        <w:tc>
          <w:tcPr>
            <w:tcW w:w="7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0.9</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0.71</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0.78</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3.39</w:t>
            </w:r>
          </w:p>
        </w:tc>
        <w:tc>
          <w:tcPr>
            <w:tcW w:w="1253"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0.85</w:t>
            </w:r>
          </w:p>
        </w:tc>
      </w:tr>
      <w:tr w:rsidR="0002355E" w:rsidRPr="004E110F" w:rsidTr="0002355E">
        <w:trPr>
          <w:jc w:val="center"/>
        </w:trPr>
        <w:tc>
          <w:tcPr>
            <w:tcW w:w="1366"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147434" w:rsidRDefault="0002355E" w:rsidP="00B7431E">
            <w:pPr>
              <w:spacing w:before="1" w:after="1"/>
              <w:ind w:left="1" w:right="1"/>
              <w:jc w:val="center"/>
              <w:rPr>
                <w:rStyle w:val="IntenseReference"/>
                <w:sz w:val="18"/>
                <w:szCs w:val="18"/>
              </w:rPr>
            </w:pP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2005-08</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0.8</w:t>
            </w:r>
          </w:p>
        </w:tc>
        <w:tc>
          <w:tcPr>
            <w:tcW w:w="61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0.06</w:t>
            </w:r>
          </w:p>
        </w:tc>
        <w:tc>
          <w:tcPr>
            <w:tcW w:w="7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0.35</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0.85</w:t>
            </w:r>
          </w:p>
        </w:tc>
        <w:tc>
          <w:tcPr>
            <w:tcW w:w="68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10.4</w:t>
            </w:r>
          </w:p>
        </w:tc>
        <w:tc>
          <w:tcPr>
            <w:tcW w:w="7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0.45</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0.83</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0.58</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0.38</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2.79</w:t>
            </w:r>
          </w:p>
        </w:tc>
        <w:tc>
          <w:tcPr>
            <w:tcW w:w="1253"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w:t>
            </w:r>
          </w:p>
        </w:tc>
      </w:tr>
      <w:tr w:rsidR="0002355E" w:rsidRPr="004E110F" w:rsidTr="0002355E">
        <w:trPr>
          <w:jc w:val="center"/>
        </w:trPr>
        <w:tc>
          <w:tcPr>
            <w:tcW w:w="1366"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147434" w:rsidRDefault="0002355E" w:rsidP="00B7431E">
            <w:pPr>
              <w:spacing w:before="1" w:after="1"/>
              <w:ind w:left="1" w:right="1"/>
              <w:jc w:val="center"/>
              <w:rPr>
                <w:rStyle w:val="IntenseReference"/>
                <w:sz w:val="18"/>
                <w:szCs w:val="18"/>
              </w:rPr>
            </w:pP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2006-09</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0.74</w:t>
            </w:r>
          </w:p>
        </w:tc>
        <w:tc>
          <w:tcPr>
            <w:tcW w:w="61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0.05</w:t>
            </w:r>
          </w:p>
        </w:tc>
        <w:tc>
          <w:tcPr>
            <w:tcW w:w="7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0.31</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0.66</w:t>
            </w:r>
          </w:p>
        </w:tc>
        <w:tc>
          <w:tcPr>
            <w:tcW w:w="68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11.25</w:t>
            </w:r>
          </w:p>
        </w:tc>
        <w:tc>
          <w:tcPr>
            <w:tcW w:w="7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0.55</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0.94</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0.73</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0.54</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3.21</w:t>
            </w:r>
          </w:p>
        </w:tc>
        <w:tc>
          <w:tcPr>
            <w:tcW w:w="1253"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0.8</w:t>
            </w:r>
          </w:p>
        </w:tc>
      </w:tr>
      <w:tr w:rsidR="0002355E" w:rsidRPr="004E110F" w:rsidTr="00147434">
        <w:trPr>
          <w:jc w:val="center"/>
        </w:trPr>
        <w:tc>
          <w:tcPr>
            <w:tcW w:w="1366"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147434" w:rsidRDefault="0002355E" w:rsidP="00B7431E">
            <w:pPr>
              <w:spacing w:before="1" w:after="1"/>
              <w:ind w:left="1" w:right="1"/>
              <w:jc w:val="center"/>
              <w:rPr>
                <w:rStyle w:val="IntenseReference"/>
                <w:sz w:val="18"/>
                <w:szCs w:val="18"/>
              </w:rPr>
            </w:pP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2007-10</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0.75</w:t>
            </w:r>
          </w:p>
        </w:tc>
        <w:tc>
          <w:tcPr>
            <w:tcW w:w="61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0.06</w:t>
            </w:r>
          </w:p>
        </w:tc>
        <w:tc>
          <w:tcPr>
            <w:tcW w:w="7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0.32</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0.56</w:t>
            </w:r>
          </w:p>
        </w:tc>
        <w:tc>
          <w:tcPr>
            <w:tcW w:w="68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10.35</w:t>
            </w:r>
          </w:p>
        </w:tc>
        <w:tc>
          <w:tcPr>
            <w:tcW w:w="7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0.93</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0.47</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3</w:t>
            </w:r>
          </w:p>
        </w:tc>
        <w:tc>
          <w:tcPr>
            <w:tcW w:w="1253"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0.75</w:t>
            </w:r>
          </w:p>
        </w:tc>
      </w:tr>
      <w:tr w:rsidR="0002355E" w:rsidRPr="004E110F" w:rsidTr="00147434">
        <w:trPr>
          <w:jc w:val="center"/>
        </w:trPr>
        <w:tc>
          <w:tcPr>
            <w:tcW w:w="1366"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147434" w:rsidRDefault="0002355E" w:rsidP="00B7431E">
            <w:pPr>
              <w:spacing w:before="1" w:after="1"/>
              <w:ind w:left="1" w:right="1"/>
              <w:jc w:val="center"/>
              <w:rPr>
                <w:rStyle w:val="IntenseReference"/>
                <w:sz w:val="18"/>
                <w:szCs w:val="18"/>
              </w:rPr>
            </w:pP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2008-11</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0.76</w:t>
            </w:r>
          </w:p>
        </w:tc>
        <w:tc>
          <w:tcPr>
            <w:tcW w:w="61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0.06</w:t>
            </w:r>
          </w:p>
        </w:tc>
        <w:tc>
          <w:tcPr>
            <w:tcW w:w="7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0.37</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0.66</w:t>
            </w:r>
          </w:p>
        </w:tc>
        <w:tc>
          <w:tcPr>
            <w:tcW w:w="68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9.91</w:t>
            </w:r>
          </w:p>
        </w:tc>
        <w:tc>
          <w:tcPr>
            <w:tcW w:w="7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0.71</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0.91</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0.52</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2.73</w:t>
            </w:r>
          </w:p>
        </w:tc>
        <w:tc>
          <w:tcPr>
            <w:tcW w:w="1253"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0.68</w:t>
            </w:r>
          </w:p>
        </w:tc>
      </w:tr>
      <w:tr w:rsidR="0002355E" w:rsidRPr="004E110F" w:rsidTr="00147434">
        <w:trPr>
          <w:jc w:val="center"/>
        </w:trPr>
        <w:tc>
          <w:tcPr>
            <w:tcW w:w="1366"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147434" w:rsidRDefault="0002355E" w:rsidP="00B7431E">
            <w:pPr>
              <w:spacing w:before="1" w:after="1"/>
              <w:ind w:left="1" w:right="1"/>
              <w:jc w:val="center"/>
              <w:rPr>
                <w:rStyle w:val="IntenseReference"/>
                <w:sz w:val="18"/>
                <w:szCs w:val="18"/>
              </w:rPr>
            </w:pP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2009-12</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0.73</w:t>
            </w:r>
          </w:p>
        </w:tc>
        <w:tc>
          <w:tcPr>
            <w:tcW w:w="61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0.06</w:t>
            </w:r>
          </w:p>
        </w:tc>
        <w:tc>
          <w:tcPr>
            <w:tcW w:w="7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0.33</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0.57</w:t>
            </w:r>
          </w:p>
        </w:tc>
        <w:tc>
          <w:tcPr>
            <w:tcW w:w="68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9.86</w:t>
            </w:r>
          </w:p>
        </w:tc>
        <w:tc>
          <w:tcPr>
            <w:tcW w:w="7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0.8</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0.97</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0.54</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0.46</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0.9</w:t>
            </w: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0.95</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2.92</w:t>
            </w:r>
          </w:p>
        </w:tc>
        <w:tc>
          <w:tcPr>
            <w:tcW w:w="1253"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0.73</w:t>
            </w:r>
          </w:p>
        </w:tc>
      </w:tr>
      <w:tr w:rsidR="0002355E" w:rsidRPr="004E110F" w:rsidTr="00147434">
        <w:trPr>
          <w:jc w:val="center"/>
        </w:trPr>
        <w:tc>
          <w:tcPr>
            <w:tcW w:w="1366" w:type="dxa"/>
            <w:vMerge/>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147434" w:rsidRDefault="0002355E" w:rsidP="00B7431E">
            <w:pPr>
              <w:spacing w:before="1" w:after="1"/>
              <w:ind w:left="1" w:right="1"/>
              <w:jc w:val="center"/>
              <w:rPr>
                <w:rStyle w:val="IntenseReference"/>
                <w:sz w:val="18"/>
                <w:szCs w:val="18"/>
              </w:rPr>
            </w:pP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2010-13</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0.81</w:t>
            </w:r>
          </w:p>
        </w:tc>
        <w:tc>
          <w:tcPr>
            <w:tcW w:w="613"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0.07</w:t>
            </w:r>
          </w:p>
        </w:tc>
        <w:tc>
          <w:tcPr>
            <w:tcW w:w="72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0.35</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0.68</w:t>
            </w:r>
          </w:p>
        </w:tc>
        <w:tc>
          <w:tcPr>
            <w:tcW w:w="68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9.05</w:t>
            </w:r>
          </w:p>
        </w:tc>
        <w:tc>
          <w:tcPr>
            <w:tcW w:w="7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0.88</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0.82</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0.43</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0.36</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0.76</w:t>
            </w: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0.88</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2.49</w:t>
            </w:r>
          </w:p>
        </w:tc>
        <w:tc>
          <w:tcPr>
            <w:tcW w:w="1253"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0.62</w:t>
            </w:r>
          </w:p>
        </w:tc>
      </w:tr>
      <w:tr w:rsidR="0002355E" w:rsidRPr="004E110F" w:rsidTr="00147434">
        <w:trPr>
          <w:jc w:val="center"/>
        </w:trPr>
        <w:tc>
          <w:tcPr>
            <w:tcW w:w="1366"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6931F5" w:rsidRDefault="0002355E" w:rsidP="00B7431E">
            <w:pPr>
              <w:spacing w:before="1" w:after="1"/>
              <w:ind w:left="1" w:right="1"/>
              <w:jc w:val="center"/>
              <w:rPr>
                <w:rStyle w:val="IntenseReference"/>
                <w:sz w:val="18"/>
                <w:szCs w:val="18"/>
              </w:rPr>
            </w:pPr>
            <w:r w:rsidRPr="006931F5">
              <w:rPr>
                <w:rStyle w:val="IntenseReference"/>
                <w:sz w:val="18"/>
                <w:szCs w:val="18"/>
              </w:rPr>
              <w:t>Dunk North</w:t>
            </w: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2003-06</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1.28</w:t>
            </w:r>
          </w:p>
        </w:tc>
        <w:tc>
          <w:tcPr>
            <w:tcW w:w="61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0.11</w:t>
            </w:r>
          </w:p>
        </w:tc>
        <w:tc>
          <w:tcPr>
            <w:tcW w:w="72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0.72</w:t>
            </w:r>
          </w:p>
        </w:tc>
        <w:tc>
          <w:tcPr>
            <w:tcW w:w="62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3.17</w:t>
            </w:r>
          </w:p>
        </w:tc>
        <w:tc>
          <w:tcPr>
            <w:tcW w:w="68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5</w:t>
            </w:r>
          </w:p>
        </w:tc>
        <w:tc>
          <w:tcPr>
            <w:tcW w:w="7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0.16</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-0.31</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-0.68</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-0.66</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-0.66</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-1.5</w:t>
            </w:r>
          </w:p>
        </w:tc>
        <w:tc>
          <w:tcPr>
            <w:tcW w:w="1253" w:type="dxa"/>
            <w:tcBorders>
              <w:top w:val="single" w:sz="4" w:space="0" w:color="000000"/>
              <w:left w:val="single" w:sz="4" w:space="0" w:color="000000"/>
              <w:bottom w:val="single" w:sz="4" w:space="0" w:color="000000"/>
              <w:right w:val="single" w:sz="4" w:space="0" w:color="000000"/>
            </w:tcBorders>
            <w:shd w:val="clear" w:color="auto" w:fill="FFC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-0.37</w:t>
            </w:r>
          </w:p>
        </w:tc>
      </w:tr>
      <w:tr w:rsidR="0002355E" w:rsidRPr="004E110F" w:rsidTr="00147434">
        <w:trPr>
          <w:jc w:val="center"/>
        </w:trPr>
        <w:tc>
          <w:tcPr>
            <w:tcW w:w="1366"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4E110F" w:rsidRDefault="0002355E" w:rsidP="00B7431E">
            <w:pPr>
              <w:spacing w:before="1" w:after="1"/>
              <w:ind w:left="1" w:right="1"/>
              <w:jc w:val="center"/>
              <w:rPr>
                <w:rStyle w:val="IntenseReference"/>
              </w:rPr>
            </w:pP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2004-07</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1.28</w:t>
            </w:r>
          </w:p>
        </w:tc>
        <w:tc>
          <w:tcPr>
            <w:tcW w:w="61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0.11</w:t>
            </w:r>
          </w:p>
        </w:tc>
        <w:tc>
          <w:tcPr>
            <w:tcW w:w="72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w:t>
            </w:r>
          </w:p>
        </w:tc>
        <w:tc>
          <w:tcPr>
            <w:tcW w:w="62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2.53</w:t>
            </w:r>
          </w:p>
        </w:tc>
        <w:tc>
          <w:tcPr>
            <w:tcW w:w="68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5</w:t>
            </w:r>
          </w:p>
        </w:tc>
        <w:tc>
          <w:tcPr>
            <w:tcW w:w="782"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0.16</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-0.28</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-0.41</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-0.34</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-0.34</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-0.88</w:t>
            </w:r>
          </w:p>
        </w:tc>
        <w:tc>
          <w:tcPr>
            <w:tcW w:w="1253"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-0.22</w:t>
            </w:r>
          </w:p>
        </w:tc>
      </w:tr>
      <w:tr w:rsidR="0002355E" w:rsidRPr="004E110F" w:rsidTr="00147434">
        <w:trPr>
          <w:jc w:val="center"/>
        </w:trPr>
        <w:tc>
          <w:tcPr>
            <w:tcW w:w="1366"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4E110F" w:rsidRDefault="0002355E" w:rsidP="00B7431E">
            <w:pPr>
              <w:spacing w:before="1" w:after="1"/>
              <w:ind w:left="1" w:right="1"/>
              <w:jc w:val="center"/>
              <w:rPr>
                <w:rStyle w:val="IntenseReference"/>
              </w:rPr>
            </w:pP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2005-08</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1.28</w:t>
            </w:r>
          </w:p>
        </w:tc>
        <w:tc>
          <w:tcPr>
            <w:tcW w:w="61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0.13</w:t>
            </w:r>
          </w:p>
        </w:tc>
        <w:tc>
          <w:tcPr>
            <w:tcW w:w="72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0.64</w:t>
            </w:r>
          </w:p>
        </w:tc>
        <w:tc>
          <w:tcPr>
            <w:tcW w:w="62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3.07</w:t>
            </w:r>
          </w:p>
        </w:tc>
        <w:tc>
          <w:tcPr>
            <w:tcW w:w="68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5.2</w:t>
            </w:r>
          </w:p>
        </w:tc>
        <w:tc>
          <w:tcPr>
            <w:tcW w:w="782"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2.24</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0.16</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-0.52</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-0.62</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-0.58</w:t>
            </w: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-1.46</w:t>
            </w:r>
          </w:p>
        </w:tc>
        <w:tc>
          <w:tcPr>
            <w:tcW w:w="1253" w:type="dxa"/>
            <w:tcBorders>
              <w:top w:val="single" w:sz="4" w:space="0" w:color="000000"/>
              <w:left w:val="single" w:sz="4" w:space="0" w:color="000000"/>
              <w:bottom w:val="single" w:sz="4" w:space="0" w:color="000000"/>
              <w:right w:val="single" w:sz="4" w:space="0" w:color="000000"/>
            </w:tcBorders>
            <w:shd w:val="clear" w:color="auto" w:fill="FFC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-0.37</w:t>
            </w:r>
          </w:p>
        </w:tc>
      </w:tr>
      <w:tr w:rsidR="0002355E" w:rsidRPr="004E110F" w:rsidTr="00147434">
        <w:trPr>
          <w:jc w:val="center"/>
        </w:trPr>
        <w:tc>
          <w:tcPr>
            <w:tcW w:w="1366"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4E110F" w:rsidRDefault="0002355E" w:rsidP="00B7431E">
            <w:pPr>
              <w:spacing w:before="1" w:after="1"/>
              <w:ind w:left="1" w:right="1"/>
              <w:jc w:val="center"/>
              <w:rPr>
                <w:rStyle w:val="IntenseReference"/>
              </w:rPr>
            </w:pP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2006-09</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1.15</w:t>
            </w:r>
          </w:p>
        </w:tc>
        <w:tc>
          <w:tcPr>
            <w:tcW w:w="61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0.12</w:t>
            </w:r>
          </w:p>
        </w:tc>
        <w:tc>
          <w:tcPr>
            <w:tcW w:w="72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0.56</w:t>
            </w:r>
          </w:p>
        </w:tc>
        <w:tc>
          <w:tcPr>
            <w:tcW w:w="62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2.72</w:t>
            </w:r>
          </w:p>
        </w:tc>
        <w:tc>
          <w:tcPr>
            <w:tcW w:w="68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5</w:t>
            </w:r>
          </w:p>
        </w:tc>
        <w:tc>
          <w:tcPr>
            <w:tcW w:w="782"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2.39</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0.31</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-0.35</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-0.32</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-0.45</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-0.67</w:t>
            </w: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-0.56</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-0.92</w:t>
            </w:r>
          </w:p>
        </w:tc>
        <w:tc>
          <w:tcPr>
            <w:tcW w:w="1253"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-0.23</w:t>
            </w:r>
          </w:p>
        </w:tc>
      </w:tr>
      <w:tr w:rsidR="0002355E" w:rsidRPr="004E110F" w:rsidTr="00147434">
        <w:trPr>
          <w:jc w:val="center"/>
        </w:trPr>
        <w:tc>
          <w:tcPr>
            <w:tcW w:w="1366"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4E110F" w:rsidRDefault="0002355E" w:rsidP="00B7431E">
            <w:pPr>
              <w:spacing w:before="1" w:after="1"/>
              <w:ind w:left="1" w:right="1"/>
              <w:jc w:val="center"/>
              <w:rPr>
                <w:rStyle w:val="IntenseReference"/>
              </w:rPr>
            </w:pP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2007-10</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1.08</w:t>
            </w:r>
          </w:p>
        </w:tc>
        <w:tc>
          <w:tcPr>
            <w:tcW w:w="61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0.11</w:t>
            </w:r>
          </w:p>
        </w:tc>
        <w:tc>
          <w:tcPr>
            <w:tcW w:w="72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0.49</w:t>
            </w:r>
          </w:p>
        </w:tc>
        <w:tc>
          <w:tcPr>
            <w:tcW w:w="62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2.35</w:t>
            </w:r>
          </w:p>
        </w:tc>
        <w:tc>
          <w:tcPr>
            <w:tcW w:w="68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5.39</w:t>
            </w:r>
          </w:p>
        </w:tc>
        <w:tc>
          <w:tcPr>
            <w:tcW w:w="782"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2.37</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0.4</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-0.23</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-0.13</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-0.23</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-0.66</w:t>
            </w: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-0.45</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-0.4</w:t>
            </w:r>
          </w:p>
        </w:tc>
        <w:tc>
          <w:tcPr>
            <w:tcW w:w="1253"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w:t>
            </w:r>
          </w:p>
        </w:tc>
      </w:tr>
      <w:tr w:rsidR="0002355E" w:rsidRPr="004E110F" w:rsidTr="00147434">
        <w:trPr>
          <w:jc w:val="center"/>
        </w:trPr>
        <w:tc>
          <w:tcPr>
            <w:tcW w:w="1366"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4E110F" w:rsidRDefault="0002355E" w:rsidP="00B7431E">
            <w:pPr>
              <w:spacing w:before="1" w:after="1"/>
              <w:ind w:left="1" w:right="1"/>
              <w:jc w:val="center"/>
              <w:rPr>
                <w:rStyle w:val="IntenseReference"/>
              </w:rPr>
            </w:pP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2008-11</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1.07</w:t>
            </w:r>
          </w:p>
        </w:tc>
        <w:tc>
          <w:tcPr>
            <w:tcW w:w="61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0.11</w:t>
            </w:r>
          </w:p>
        </w:tc>
        <w:tc>
          <w:tcPr>
            <w:tcW w:w="72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0.56</w:t>
            </w:r>
          </w:p>
        </w:tc>
        <w:tc>
          <w:tcPr>
            <w:tcW w:w="62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2.87</w:t>
            </w:r>
          </w:p>
        </w:tc>
        <w:tc>
          <w:tcPr>
            <w:tcW w:w="68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5</w:t>
            </w:r>
          </w:p>
        </w:tc>
        <w:tc>
          <w:tcPr>
            <w:tcW w:w="782"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2.48</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0.42</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-0.32</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-0.32</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-0.52</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-0.73</w:t>
            </w: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-0.62</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-0.85</w:t>
            </w:r>
          </w:p>
        </w:tc>
        <w:tc>
          <w:tcPr>
            <w:tcW w:w="1253"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-0.21</w:t>
            </w:r>
          </w:p>
        </w:tc>
      </w:tr>
      <w:tr w:rsidR="0002355E" w:rsidRPr="004E110F" w:rsidTr="00147434">
        <w:trPr>
          <w:jc w:val="center"/>
        </w:trPr>
        <w:tc>
          <w:tcPr>
            <w:tcW w:w="1366"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4E110F" w:rsidRDefault="0002355E" w:rsidP="00B7431E">
            <w:pPr>
              <w:spacing w:before="1" w:after="1"/>
              <w:ind w:left="1" w:right="1"/>
              <w:jc w:val="center"/>
              <w:rPr>
                <w:rStyle w:val="IntenseReference"/>
              </w:rPr>
            </w:pP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2009-12</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1.09</w:t>
            </w:r>
          </w:p>
        </w:tc>
        <w:tc>
          <w:tcPr>
            <w:tcW w:w="61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0.11</w:t>
            </w:r>
          </w:p>
        </w:tc>
        <w:tc>
          <w:tcPr>
            <w:tcW w:w="72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0.54</w:t>
            </w:r>
          </w:p>
        </w:tc>
        <w:tc>
          <w:tcPr>
            <w:tcW w:w="62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2.35</w:t>
            </w:r>
          </w:p>
        </w:tc>
        <w:tc>
          <w:tcPr>
            <w:tcW w:w="68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4.68</w:t>
            </w:r>
          </w:p>
        </w:tc>
        <w:tc>
          <w:tcPr>
            <w:tcW w:w="782"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2.79</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0.39</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-0.23</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-0.26</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-0.23</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-0.89</w:t>
            </w: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-0.56</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-0.65</w:t>
            </w:r>
          </w:p>
        </w:tc>
        <w:tc>
          <w:tcPr>
            <w:tcW w:w="1253"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-0.16</w:t>
            </w:r>
          </w:p>
        </w:tc>
      </w:tr>
      <w:tr w:rsidR="0002355E" w:rsidRPr="004E110F" w:rsidTr="00147434">
        <w:trPr>
          <w:jc w:val="center"/>
        </w:trPr>
        <w:tc>
          <w:tcPr>
            <w:tcW w:w="1366" w:type="dxa"/>
            <w:vMerge/>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4E110F" w:rsidRDefault="0002355E" w:rsidP="00B7431E">
            <w:pPr>
              <w:spacing w:before="1" w:after="1"/>
              <w:ind w:left="1" w:right="1"/>
              <w:jc w:val="center"/>
              <w:rPr>
                <w:rStyle w:val="IntenseReference"/>
              </w:rPr>
            </w:pPr>
          </w:p>
        </w:tc>
        <w:tc>
          <w:tcPr>
            <w:tcW w:w="9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2010-13</w:t>
            </w:r>
          </w:p>
        </w:tc>
        <w:tc>
          <w:tcPr>
            <w:tcW w:w="62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1.08</w:t>
            </w:r>
          </w:p>
        </w:tc>
        <w:tc>
          <w:tcPr>
            <w:tcW w:w="61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w:t>
            </w:r>
          </w:p>
        </w:tc>
        <w:tc>
          <w:tcPr>
            <w:tcW w:w="72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0.54</w:t>
            </w:r>
          </w:p>
        </w:tc>
        <w:tc>
          <w:tcPr>
            <w:tcW w:w="62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2.19</w:t>
            </w:r>
          </w:p>
        </w:tc>
        <w:tc>
          <w:tcPr>
            <w:tcW w:w="683"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4.99</w:t>
            </w:r>
          </w:p>
        </w:tc>
        <w:tc>
          <w:tcPr>
            <w:tcW w:w="782"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2.86</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0.4</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-0.21</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-0.25</w:t>
            </w:r>
          </w:p>
        </w:tc>
        <w:tc>
          <w:tcPr>
            <w:tcW w:w="57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-0.13</w:t>
            </w:r>
          </w:p>
        </w:tc>
        <w:tc>
          <w:tcPr>
            <w:tcW w:w="78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-0.93</w:t>
            </w:r>
          </w:p>
        </w:tc>
        <w:tc>
          <w:tcPr>
            <w:tcW w:w="1481"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-0.53</w:t>
            </w:r>
          </w:p>
        </w:tc>
        <w:tc>
          <w:tcPr>
            <w:tcW w:w="968"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-0.59</w:t>
            </w:r>
          </w:p>
        </w:tc>
        <w:tc>
          <w:tcPr>
            <w:tcW w:w="1253"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02355E" w:rsidRPr="009B3034" w:rsidRDefault="0002355E" w:rsidP="00B7431E">
            <w:pPr>
              <w:spacing w:before="1" w:after="1"/>
              <w:ind w:left="1" w:right="1"/>
              <w:jc w:val="center"/>
              <w:rPr>
                <w:rStyle w:val="IntenseReference"/>
                <w:sz w:val="16"/>
                <w:szCs w:val="16"/>
              </w:rPr>
            </w:pPr>
            <w:r w:rsidRPr="009B3034">
              <w:rPr>
                <w:rStyle w:val="IntenseReference"/>
                <w:sz w:val="16"/>
                <w:szCs w:val="16"/>
              </w:rPr>
              <w:t>-0.15</w:t>
            </w:r>
          </w:p>
        </w:tc>
      </w:tr>
    </w:tbl>
    <w:p w:rsidR="00E94E33" w:rsidRPr="004E110F" w:rsidRDefault="00E94E33" w:rsidP="00E94E33">
      <w:pPr>
        <w:rPr>
          <w:rStyle w:val="IntenseReference"/>
        </w:rPr>
      </w:pPr>
    </w:p>
    <w:p w:rsidR="0002355E" w:rsidRDefault="0002355E">
      <w:pPr>
        <w:rPr>
          <w:rStyle w:val="IntenseReference"/>
        </w:rPr>
      </w:pPr>
      <w:r>
        <w:rPr>
          <w:rStyle w:val="IntenseReference"/>
        </w:rPr>
        <w:br w:type="page"/>
      </w:r>
    </w:p>
    <w:p w:rsidR="00E94E33" w:rsidRPr="004E110F" w:rsidRDefault="00E94E33" w:rsidP="00E94E33">
      <w:pPr>
        <w:rPr>
          <w:rStyle w:val="IntenseReference"/>
        </w:rPr>
      </w:pPr>
    </w:p>
    <w:p w:rsidR="00E94E33" w:rsidRPr="004E110F" w:rsidRDefault="00E94E33" w:rsidP="00E94E33">
      <w:pPr>
        <w:rPr>
          <w:rStyle w:val="IntenseReference"/>
        </w:rPr>
      </w:pPr>
      <w:r w:rsidRPr="004E110F">
        <w:rPr>
          <w:rStyle w:val="IntenseReference"/>
        </w:rPr>
        <w:t>Table A2-4 Continued</w:t>
      </w:r>
      <w:r w:rsidR="00457242">
        <w:rPr>
          <w:rStyle w:val="IntenseReference"/>
        </w:rPr>
        <w:t>:  Burdekin Region</w:t>
      </w:r>
    </w:p>
    <w:tbl>
      <w:tblPr>
        <w:tblW w:w="13154" w:type="dxa"/>
        <w:jc w:val="center"/>
        <w:tblLook w:val="04A0" w:firstRow="1" w:lastRow="0" w:firstColumn="1" w:lastColumn="0" w:noHBand="0" w:noVBand="1"/>
        <w:tblCaption w:val="Table A2-4 Continued - Palms West to Magnetic Is"/>
        <w:tblDescription w:val="Table A2-4 Continued - Palms West to Magnetic Is. Summary of four-year running means and calculation of the index, see Appendix 1.2.3 for details on index calculation. Data range = from start of the program (2005 for direct water sampling data or 2007 for water quality instruments) to September of each respective year (June for 2012). Red shaded cells are running means that did not comply with the GBRMPA Water Quality Guidelines for the Great Barrier Reef Marine Park (GBRMPA 2010). The scores for suspended solids, turbidity and Secchi depth were averaged for a “combined turbidity score”. The sum of these combined scores and the scores for PN, PP and chlorophyll yielded a total score per site. This total score was converted into a percentage rating and colour-coded (see Section 2.2. for details). Empty cells indicate data not available."/>
      </w:tblPr>
      <w:tblGrid>
        <w:gridCol w:w="1360"/>
        <w:gridCol w:w="964"/>
        <w:gridCol w:w="624"/>
        <w:gridCol w:w="624"/>
        <w:gridCol w:w="737"/>
        <w:gridCol w:w="624"/>
        <w:gridCol w:w="680"/>
        <w:gridCol w:w="794"/>
        <w:gridCol w:w="567"/>
        <w:gridCol w:w="567"/>
        <w:gridCol w:w="567"/>
        <w:gridCol w:w="567"/>
        <w:gridCol w:w="794"/>
        <w:gridCol w:w="1474"/>
        <w:gridCol w:w="964"/>
        <w:gridCol w:w="1247"/>
      </w:tblGrid>
      <w:tr w:rsidR="00853770" w:rsidRPr="004E110F" w:rsidTr="00691342">
        <w:trPr>
          <w:trHeight w:val="308"/>
          <w:jc w:val="center"/>
        </w:trPr>
        <w:tc>
          <w:tcPr>
            <w:tcW w:w="1360"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c>
          <w:tcPr>
            <w:tcW w:w="4083" w:type="dxa"/>
            <w:gridSpan w:val="6"/>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Depth-weighed means</w:t>
            </w:r>
          </w:p>
        </w:tc>
        <w:tc>
          <w:tcPr>
            <w:tcW w:w="3062" w:type="dxa"/>
            <w:gridSpan w:val="5"/>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Indicator scores</w:t>
            </w:r>
          </w:p>
        </w:tc>
        <w:tc>
          <w:tcPr>
            <w:tcW w:w="147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c>
          <w:tcPr>
            <w:tcW w:w="1247"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r>
      <w:tr w:rsidR="00853770" w:rsidRPr="004E110F" w:rsidTr="00147434">
        <w:trPr>
          <w:trHeight w:val="308"/>
          <w:jc w:val="center"/>
        </w:trPr>
        <w:tc>
          <w:tcPr>
            <w:tcW w:w="1360"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Site</w:t>
            </w:r>
          </w:p>
        </w:tc>
        <w:tc>
          <w:tcPr>
            <w:tcW w:w="96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Date range</w:t>
            </w:r>
          </w:p>
        </w:tc>
        <w:tc>
          <w:tcPr>
            <w:tcW w:w="62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PN</w:t>
            </w:r>
          </w:p>
        </w:tc>
        <w:tc>
          <w:tcPr>
            <w:tcW w:w="62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PP</w:t>
            </w:r>
          </w:p>
        </w:tc>
        <w:tc>
          <w:tcPr>
            <w:tcW w:w="737"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Chl a</w:t>
            </w:r>
          </w:p>
        </w:tc>
        <w:tc>
          <w:tcPr>
            <w:tcW w:w="62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SS</w:t>
            </w:r>
          </w:p>
        </w:tc>
        <w:tc>
          <w:tcPr>
            <w:tcW w:w="680"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Secchi</w:t>
            </w:r>
          </w:p>
        </w:tc>
        <w:tc>
          <w:tcPr>
            <w:tcW w:w="79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Turbidity</w:t>
            </w:r>
          </w:p>
        </w:tc>
        <w:tc>
          <w:tcPr>
            <w:tcW w:w="567"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PN</w:t>
            </w:r>
          </w:p>
        </w:tc>
        <w:tc>
          <w:tcPr>
            <w:tcW w:w="567"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PP</w:t>
            </w:r>
          </w:p>
        </w:tc>
        <w:tc>
          <w:tcPr>
            <w:tcW w:w="567"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Chl a</w:t>
            </w:r>
          </w:p>
        </w:tc>
        <w:tc>
          <w:tcPr>
            <w:tcW w:w="567"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SS</w:t>
            </w:r>
          </w:p>
        </w:tc>
        <w:tc>
          <w:tcPr>
            <w:tcW w:w="79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Turbidity</w:t>
            </w:r>
          </w:p>
        </w:tc>
        <w:tc>
          <w:tcPr>
            <w:tcW w:w="147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Combined Turbidity</w:t>
            </w:r>
          </w:p>
        </w:tc>
        <w:tc>
          <w:tcPr>
            <w:tcW w:w="96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Total score</w:t>
            </w:r>
          </w:p>
        </w:tc>
        <w:tc>
          <w:tcPr>
            <w:tcW w:w="1247"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Total score (%)</w:t>
            </w:r>
          </w:p>
        </w:tc>
      </w:tr>
      <w:tr w:rsidR="00853770" w:rsidRPr="004E110F" w:rsidTr="00147434">
        <w:trPr>
          <w:trHeight w:val="244"/>
          <w:jc w:val="center"/>
        </w:trPr>
        <w:tc>
          <w:tcPr>
            <w:tcW w:w="1360"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Palms West</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2004-07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1.56</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8.17</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0.36</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0.36</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1.56</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0.39</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2005-08</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0.86</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0.06</w:t>
            </w:r>
          </w:p>
        </w:tc>
        <w:tc>
          <w:tcPr>
            <w:tcW w:w="73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1.12</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7.7</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0.84</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0.92</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2.3</w:t>
            </w:r>
          </w:p>
        </w:tc>
        <w:tc>
          <w:tcPr>
            <w:tcW w:w="1247"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0.57</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2006-09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0.06</w:t>
            </w:r>
          </w:p>
        </w:tc>
        <w:tc>
          <w:tcPr>
            <w:tcW w:w="73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0.95</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8.19</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0.79</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2.39</w:t>
            </w:r>
          </w:p>
        </w:tc>
        <w:tc>
          <w:tcPr>
            <w:tcW w:w="1247"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2007-10</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0.84</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0.06</w:t>
            </w:r>
          </w:p>
        </w:tc>
        <w:tc>
          <w:tcPr>
            <w:tcW w:w="73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0.72</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8.56</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2.44</w:t>
            </w:r>
          </w:p>
        </w:tc>
        <w:tc>
          <w:tcPr>
            <w:tcW w:w="1247"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0.61</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1474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2008-11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0.46</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0.81</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8.05</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w:t>
            </w:r>
          </w:p>
        </w:tc>
        <w:tc>
          <w:tcPr>
            <w:tcW w:w="1247"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1474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2009-12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0.44</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0.79</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8.18</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0.79</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0.97</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0.98</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2.11</w:t>
            </w:r>
          </w:p>
        </w:tc>
        <w:tc>
          <w:tcPr>
            <w:tcW w:w="1247"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0.53</w:t>
            </w:r>
          </w:p>
        </w:tc>
      </w:tr>
      <w:tr w:rsidR="00853770" w:rsidRPr="004E110F" w:rsidTr="00147434">
        <w:trPr>
          <w:trHeight w:val="123"/>
          <w:jc w:val="center"/>
        </w:trPr>
        <w:tc>
          <w:tcPr>
            <w:tcW w:w="1360" w:type="dxa"/>
            <w:vMerge/>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1474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2010-13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0.77</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8.45</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0.89</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0.94</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2.2</w:t>
            </w:r>
          </w:p>
        </w:tc>
        <w:tc>
          <w:tcPr>
            <w:tcW w:w="1247"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0.55</w:t>
            </w:r>
          </w:p>
        </w:tc>
      </w:tr>
      <w:tr w:rsidR="00853770" w:rsidRPr="004E110F" w:rsidTr="00147434">
        <w:trPr>
          <w:trHeight w:val="193"/>
          <w:jc w:val="center"/>
        </w:trPr>
        <w:tc>
          <w:tcPr>
            <w:tcW w:w="1360"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Pandora</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2003-06</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0.96</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0.57</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2.69</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5.5</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-0.43</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-0.43</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124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-0.02</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1474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2004-07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0.48</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2.24</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5.67</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-0.17</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-0.17</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0.58</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0.14</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1474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2005-08</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0.94</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0.09</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0.46</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1.94</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6</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0.04</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0.45</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0.25</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0.89</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0.22</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1474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2006-09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0.88</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73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1.59</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6.81</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0.69</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0.33</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0.39</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0.36</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1.45</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0.36</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1474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2007-10</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0.84</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0.35</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1.19</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7.89</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1.09</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0.75</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0.47</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2.06</w:t>
            </w:r>
          </w:p>
        </w:tc>
        <w:tc>
          <w:tcPr>
            <w:tcW w:w="1247"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0.51</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1474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2008-11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73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1.06</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7.75</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1.23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0.91</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0.29</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1.76</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0.44</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1474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2009-12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73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0.74</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8.27</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2.04</w:t>
            </w:r>
          </w:p>
        </w:tc>
        <w:tc>
          <w:tcPr>
            <w:tcW w:w="1247" w:type="dxa"/>
            <w:tcBorders>
              <w:top w:val="single" w:sz="4" w:space="0" w:color="000000"/>
              <w:left w:val="single" w:sz="4" w:space="0" w:color="000000"/>
              <w:bottom w:val="single" w:sz="4" w:space="0" w:color="000000"/>
              <w:right w:val="single" w:sz="4" w:space="0" w:color="000000"/>
            </w:tcBorders>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0.51</w:t>
            </w:r>
          </w:p>
        </w:tc>
      </w:tr>
      <w:tr w:rsidR="00853770" w:rsidRPr="004E110F" w:rsidTr="00147434">
        <w:trPr>
          <w:trHeight w:val="123"/>
          <w:jc w:val="center"/>
        </w:trPr>
        <w:tc>
          <w:tcPr>
            <w:tcW w:w="1360" w:type="dxa"/>
            <w:vMerge/>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1474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2010-13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73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0.34</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0.75</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8.27</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1.33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0.18</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0.59</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1.83</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0.46</w:t>
            </w:r>
          </w:p>
        </w:tc>
      </w:tr>
      <w:tr w:rsidR="00853770" w:rsidRPr="004E110F" w:rsidTr="00147434">
        <w:trPr>
          <w:trHeight w:val="239"/>
          <w:jc w:val="center"/>
        </w:trPr>
        <w:tc>
          <w:tcPr>
            <w:tcW w:w="1360"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Magnetic</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2003-06</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1.79</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0.13</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1.28</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3.46</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-0.79</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-0.79</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-2.69</w:t>
            </w:r>
          </w:p>
        </w:tc>
        <w:tc>
          <w:tcPr>
            <w:tcW w:w="124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-0.67</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2004-07</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1.7</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0.15</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1.09</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4.02</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3.33</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w:t>
            </w:r>
          </w:p>
        </w:tc>
        <w:tc>
          <w:tcPr>
            <w:tcW w:w="124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-0.75</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2005-08</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1.5</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0.15</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0.85</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3.96</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2.72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-0.98</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-0.86</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-0.92</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-2.61</w:t>
            </w:r>
          </w:p>
        </w:tc>
        <w:tc>
          <w:tcPr>
            <w:tcW w:w="1247" w:type="dxa"/>
            <w:tcBorders>
              <w:top w:val="single" w:sz="4" w:space="0" w:color="000000"/>
              <w:left w:val="single" w:sz="4" w:space="0" w:color="000000"/>
              <w:bottom w:val="single" w:sz="4" w:space="0" w:color="000000"/>
              <w:right w:val="single" w:sz="4" w:space="0" w:color="000000"/>
            </w:tcBorders>
            <w:shd w:val="clear" w:color="auto" w:fill="FFC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-0.65</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2006-09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1.38</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0.13</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0.73</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3.17</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4.28</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2.51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-0.66</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-0.75</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-1.88</w:t>
            </w:r>
          </w:p>
        </w:tc>
        <w:tc>
          <w:tcPr>
            <w:tcW w:w="1247" w:type="dxa"/>
            <w:tcBorders>
              <w:top w:val="single" w:sz="4" w:space="0" w:color="000000"/>
              <w:left w:val="single" w:sz="4" w:space="0" w:color="000000"/>
              <w:bottom w:val="single" w:sz="4" w:space="0" w:color="000000"/>
              <w:right w:val="single" w:sz="4" w:space="0" w:color="000000"/>
            </w:tcBorders>
            <w:shd w:val="clear" w:color="auto" w:fill="FFC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-0.47</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2007-10</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1.22</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0.12</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0.58</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2.74</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4.7</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2.21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-0.46</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-0.56</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-1.05</w:t>
            </w:r>
          </w:p>
        </w:tc>
        <w:tc>
          <w:tcPr>
            <w:tcW w:w="124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-0.26</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2008-11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1.16</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0.12</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0.58</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2.49</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4.68</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2.33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-0.32</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-0.64</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-0.48</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-0.92</w:t>
            </w:r>
          </w:p>
        </w:tc>
        <w:tc>
          <w:tcPr>
            <w:tcW w:w="124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-0.23</w:t>
            </w:r>
          </w:p>
        </w:tc>
      </w:tr>
      <w:tr w:rsidR="00853770" w:rsidRPr="004E110F" w:rsidTr="00147434">
        <w:trPr>
          <w:trHeight w:val="123"/>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2009-12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1.11</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0.11</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1.85</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4.86</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2.29</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0.12</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-0.61</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-0.25</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-0.33</w:t>
            </w:r>
          </w:p>
        </w:tc>
        <w:tc>
          <w:tcPr>
            <w:tcW w:w="124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r>
      <w:tr w:rsidR="00853770" w:rsidRPr="004E110F" w:rsidTr="00147434">
        <w:trPr>
          <w:trHeight w:val="123"/>
          <w:jc w:val="center"/>
        </w:trPr>
        <w:tc>
          <w:tcPr>
            <w:tcW w:w="1360" w:type="dxa"/>
            <w:vMerge/>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2010-13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1.07</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0.11</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1.88</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4.98</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2.64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0.09</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-0.82</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-0.36</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-0.43</w:t>
            </w:r>
          </w:p>
        </w:tc>
        <w:tc>
          <w:tcPr>
            <w:tcW w:w="124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-0.11</w:t>
            </w:r>
          </w:p>
        </w:tc>
      </w:tr>
    </w:tbl>
    <w:p w:rsidR="00E94E33" w:rsidRDefault="00E94E33" w:rsidP="00E94E33">
      <w:pPr>
        <w:rPr>
          <w:rStyle w:val="IntenseReference"/>
        </w:rPr>
      </w:pPr>
    </w:p>
    <w:p w:rsidR="00E94E33" w:rsidRPr="004E110F" w:rsidRDefault="00457242" w:rsidP="00E94E33">
      <w:pPr>
        <w:rPr>
          <w:rStyle w:val="IntenseReference"/>
        </w:rPr>
      </w:pPr>
      <w:r>
        <w:rPr>
          <w:rStyle w:val="IntenseReference"/>
        </w:rPr>
        <w:br w:type="page"/>
      </w:r>
      <w:r w:rsidR="00E94E33" w:rsidRPr="004E110F">
        <w:rPr>
          <w:rStyle w:val="IntenseReference"/>
        </w:rPr>
        <w:t>Table A2-4 Continued</w:t>
      </w:r>
      <w:r>
        <w:rPr>
          <w:rStyle w:val="IntenseReference"/>
        </w:rPr>
        <w:t>: Mackay Whitsunday Region</w:t>
      </w:r>
    </w:p>
    <w:tbl>
      <w:tblPr>
        <w:tblW w:w="13154" w:type="dxa"/>
        <w:jc w:val="center"/>
        <w:tblLook w:val="04A0" w:firstRow="1" w:lastRow="0" w:firstColumn="1" w:lastColumn="0" w:noHBand="0" w:noVBand="1"/>
        <w:tblCaption w:val="Table A2-4 Continued - Double Cone Is to Pine Is"/>
        <w:tblDescription w:val="Table A2-4 Continued - Double Cone Is to Pine Is. Summary of four-year running means and calculation of the index, see Appendix 1.2.3 for details on index calculation. Data range = from start of the program (2005 for direct water sampling data or 2007 for water quality instruments) to September of each respective year (June for 2012). Red shaded cells are running means that did not comply with the GBRMPA Water Quality Guidelines for the Great Barrier Reef Marine Park (GBRMPA 2010). The scores for suspended solids, turbidity and Secchi depth were averaged for a “combined turbidity score”. The sum of these combined scores and the scores for PN, PP and chlorophyll yielded a total score per site. This total score was converted into a percentage rating and colour-coded (see Section 2.2. for details). Empty cells indicate data not available."/>
      </w:tblPr>
      <w:tblGrid>
        <w:gridCol w:w="1360"/>
        <w:gridCol w:w="964"/>
        <w:gridCol w:w="624"/>
        <w:gridCol w:w="624"/>
        <w:gridCol w:w="737"/>
        <w:gridCol w:w="624"/>
        <w:gridCol w:w="680"/>
        <w:gridCol w:w="794"/>
        <w:gridCol w:w="567"/>
        <w:gridCol w:w="567"/>
        <w:gridCol w:w="567"/>
        <w:gridCol w:w="567"/>
        <w:gridCol w:w="794"/>
        <w:gridCol w:w="1474"/>
        <w:gridCol w:w="964"/>
        <w:gridCol w:w="1247"/>
      </w:tblGrid>
      <w:tr w:rsidR="00853770" w:rsidRPr="004E110F" w:rsidTr="00691342">
        <w:trPr>
          <w:trHeight w:val="342"/>
          <w:jc w:val="center"/>
        </w:trPr>
        <w:tc>
          <w:tcPr>
            <w:tcW w:w="1360"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c>
          <w:tcPr>
            <w:tcW w:w="4083" w:type="dxa"/>
            <w:gridSpan w:val="6"/>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Depth-weighed means</w:t>
            </w:r>
          </w:p>
        </w:tc>
        <w:tc>
          <w:tcPr>
            <w:tcW w:w="3062" w:type="dxa"/>
            <w:gridSpan w:val="5"/>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Indicator scores</w:t>
            </w:r>
          </w:p>
        </w:tc>
        <w:tc>
          <w:tcPr>
            <w:tcW w:w="147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c>
          <w:tcPr>
            <w:tcW w:w="1247"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r>
      <w:tr w:rsidR="00853770" w:rsidRPr="004E110F" w:rsidTr="00147434">
        <w:trPr>
          <w:trHeight w:val="342"/>
          <w:jc w:val="center"/>
        </w:trPr>
        <w:tc>
          <w:tcPr>
            <w:tcW w:w="1360"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Site</w:t>
            </w:r>
          </w:p>
        </w:tc>
        <w:tc>
          <w:tcPr>
            <w:tcW w:w="96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Date range</w:t>
            </w:r>
          </w:p>
        </w:tc>
        <w:tc>
          <w:tcPr>
            <w:tcW w:w="62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PN</w:t>
            </w:r>
          </w:p>
        </w:tc>
        <w:tc>
          <w:tcPr>
            <w:tcW w:w="62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PP</w:t>
            </w:r>
          </w:p>
        </w:tc>
        <w:tc>
          <w:tcPr>
            <w:tcW w:w="737"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Chl a</w:t>
            </w:r>
          </w:p>
        </w:tc>
        <w:tc>
          <w:tcPr>
            <w:tcW w:w="62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SS</w:t>
            </w:r>
          </w:p>
        </w:tc>
        <w:tc>
          <w:tcPr>
            <w:tcW w:w="680"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Secchi</w:t>
            </w:r>
          </w:p>
        </w:tc>
        <w:tc>
          <w:tcPr>
            <w:tcW w:w="79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Turbidity</w:t>
            </w:r>
          </w:p>
        </w:tc>
        <w:tc>
          <w:tcPr>
            <w:tcW w:w="567"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PN</w:t>
            </w:r>
          </w:p>
        </w:tc>
        <w:tc>
          <w:tcPr>
            <w:tcW w:w="567"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PP</w:t>
            </w:r>
          </w:p>
        </w:tc>
        <w:tc>
          <w:tcPr>
            <w:tcW w:w="567"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Chl a</w:t>
            </w:r>
          </w:p>
        </w:tc>
        <w:tc>
          <w:tcPr>
            <w:tcW w:w="567"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SS</w:t>
            </w:r>
          </w:p>
        </w:tc>
        <w:tc>
          <w:tcPr>
            <w:tcW w:w="79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Turbidity</w:t>
            </w:r>
          </w:p>
        </w:tc>
        <w:tc>
          <w:tcPr>
            <w:tcW w:w="147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Combined Turbidity</w:t>
            </w:r>
          </w:p>
        </w:tc>
        <w:tc>
          <w:tcPr>
            <w:tcW w:w="964"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Total score</w:t>
            </w:r>
          </w:p>
        </w:tc>
        <w:tc>
          <w:tcPr>
            <w:tcW w:w="1247"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Total score (%)</w:t>
            </w:r>
          </w:p>
        </w:tc>
      </w:tr>
      <w:tr w:rsidR="00853770" w:rsidRPr="004E110F" w:rsidTr="00147434">
        <w:trPr>
          <w:trHeight w:val="206"/>
          <w:jc w:val="center"/>
        </w:trPr>
        <w:tc>
          <w:tcPr>
            <w:tcW w:w="1360"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Double Cone</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2004-07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1.36</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7.83</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0.56</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0.56</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1.36</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0.34</w:t>
            </w:r>
          </w:p>
        </w:tc>
      </w:tr>
      <w:tr w:rsidR="00853770" w:rsidRPr="004E110F" w:rsidTr="00147434">
        <w:trPr>
          <w:trHeight w:val="137"/>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853770"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2005-08</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1.29</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8.3</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1.28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0.64</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0.23</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0.43</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1.32</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0.33</w:t>
            </w:r>
          </w:p>
        </w:tc>
      </w:tr>
      <w:tr w:rsidR="00853770" w:rsidRPr="004E110F" w:rsidTr="00147434">
        <w:trPr>
          <w:trHeight w:val="137"/>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853770"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2006-09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1.25</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7.44</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1.31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0.68</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0.44</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1.42</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0.36</w:t>
            </w:r>
          </w:p>
        </w:tc>
      </w:tr>
      <w:tr w:rsidR="00853770" w:rsidRPr="004E110F" w:rsidTr="00147434">
        <w:trPr>
          <w:trHeight w:val="137"/>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853770"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2007-10</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0.46</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1.23</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6.94</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1.41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0.71</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0.09</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1.41</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0.35</w:t>
            </w:r>
          </w:p>
        </w:tc>
      </w:tr>
      <w:tr w:rsidR="00853770" w:rsidRPr="004E110F" w:rsidTr="00147434">
        <w:trPr>
          <w:trHeight w:val="137"/>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853770"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2008-11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0.94</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1.76</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6.25</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1.49</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0.18</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0.01</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0.67</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0.17</w:t>
            </w:r>
          </w:p>
        </w:tc>
      </w:tr>
      <w:tr w:rsidR="00853770" w:rsidRPr="004E110F" w:rsidTr="00147434">
        <w:trPr>
          <w:trHeight w:val="137"/>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853770"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2009-12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0.09</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1.9</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5.5</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1.48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0.02</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0.05</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0.64</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0.16</w:t>
            </w:r>
          </w:p>
        </w:tc>
      </w:tr>
      <w:tr w:rsidR="00853770" w:rsidRPr="004E110F" w:rsidTr="00147434">
        <w:trPr>
          <w:trHeight w:val="137"/>
          <w:jc w:val="center"/>
        </w:trPr>
        <w:tc>
          <w:tcPr>
            <w:tcW w:w="1360" w:type="dxa"/>
            <w:vMerge/>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853770" w:rsidRDefault="00853770" w:rsidP="00B7431E">
            <w:pPr>
              <w:spacing w:before="1" w:after="1"/>
              <w:ind w:left="1" w:right="1"/>
              <w:jc w:val="center"/>
              <w:rPr>
                <w:rStyle w:val="IntenseReference"/>
                <w:sz w:val="18"/>
                <w:szCs w:val="18"/>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2010-13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0.88</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0.09</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1.86</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6</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1.49</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0.01</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0.06</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0.71</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0.18</w:t>
            </w:r>
          </w:p>
        </w:tc>
      </w:tr>
      <w:tr w:rsidR="00853770" w:rsidRPr="004E110F" w:rsidTr="00147434">
        <w:trPr>
          <w:trHeight w:val="177"/>
          <w:jc w:val="center"/>
        </w:trPr>
        <w:tc>
          <w:tcPr>
            <w:tcW w:w="1360"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Daydream</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2003-06</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1.81</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7.5</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0.14</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0.14</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0.56</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0.14</w:t>
            </w:r>
          </w:p>
        </w:tc>
      </w:tr>
      <w:tr w:rsidR="00853770" w:rsidRPr="004E110F" w:rsidTr="00147434">
        <w:trPr>
          <w:trHeight w:val="137"/>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2004-07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1.04</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0.06</w:t>
            </w:r>
          </w:p>
        </w:tc>
        <w:tc>
          <w:tcPr>
            <w:tcW w:w="73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1.6</w:t>
            </w:r>
          </w:p>
        </w:tc>
        <w:tc>
          <w:tcPr>
            <w:tcW w:w="680"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10.75</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0.32</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0.32</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1.48</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0.37</w:t>
            </w:r>
          </w:p>
        </w:tc>
      </w:tr>
      <w:tr w:rsidR="00853770" w:rsidRPr="004E110F" w:rsidTr="00147434">
        <w:trPr>
          <w:trHeight w:val="137"/>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2005-08</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1.49</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9.42</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2.27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0.42</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-0.09</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0.93</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0.23</w:t>
            </w:r>
          </w:p>
        </w:tc>
      </w:tr>
      <w:tr w:rsidR="00853770" w:rsidRPr="004E110F" w:rsidTr="00147434">
        <w:trPr>
          <w:trHeight w:val="137"/>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2006-09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0.98</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1.79</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8.17</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2.13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0.16</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-0.17</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0.61</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0.15</w:t>
            </w:r>
          </w:p>
        </w:tc>
      </w:tr>
      <w:tr w:rsidR="00853770" w:rsidRPr="004E110F" w:rsidTr="00147434">
        <w:trPr>
          <w:trHeight w:val="137"/>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2007-10</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0.94</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0.55</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1.93</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7.2</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0.05</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-0.47</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-0.21</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0.37</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0.09</w:t>
            </w:r>
          </w:p>
        </w:tc>
      </w:tr>
      <w:tr w:rsidR="00853770" w:rsidRPr="004E110F" w:rsidTr="00147434">
        <w:trPr>
          <w:trHeight w:val="137"/>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2008-11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2.16</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5.4</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2.16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-0.11</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-0.52</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-0.32</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0.04</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0.01</w:t>
            </w:r>
          </w:p>
        </w:tc>
      </w:tr>
      <w:tr w:rsidR="00853770" w:rsidRPr="004E110F" w:rsidTr="00147434">
        <w:trPr>
          <w:trHeight w:val="137"/>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2009-12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0.91</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0.63</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3.04</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4.59</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2.18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-0.54</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-0.57</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-0.57</w:t>
            </w:r>
          </w:p>
        </w:tc>
        <w:tc>
          <w:tcPr>
            <w:tcW w:w="124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-0.14</w:t>
            </w:r>
          </w:p>
        </w:tc>
      </w:tr>
      <w:tr w:rsidR="00853770" w:rsidRPr="004E110F" w:rsidTr="00147434">
        <w:trPr>
          <w:trHeight w:val="137"/>
          <w:jc w:val="center"/>
        </w:trPr>
        <w:tc>
          <w:tcPr>
            <w:tcW w:w="1360" w:type="dxa"/>
            <w:vMerge/>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2010-13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0.62</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2.86</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4.41</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2.18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-0.52</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-0.54</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-0.53</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-0.52</w:t>
            </w:r>
          </w:p>
        </w:tc>
        <w:tc>
          <w:tcPr>
            <w:tcW w:w="124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-0.13</w:t>
            </w:r>
          </w:p>
        </w:tc>
      </w:tr>
      <w:tr w:rsidR="00853770" w:rsidRPr="004E110F" w:rsidTr="00147434">
        <w:trPr>
          <w:trHeight w:val="153"/>
          <w:jc w:val="center"/>
        </w:trPr>
        <w:tc>
          <w:tcPr>
            <w:tcW w:w="1360" w:type="dxa"/>
            <w:vMerge w:val="restart"/>
            <w:tcBorders>
              <w:top w:val="single" w:sz="4" w:space="0" w:color="000000"/>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Pine</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2003-06</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0.52</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2.04</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7.25</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0.29</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-0.03</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-0.03</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0.41</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w:t>
            </w:r>
          </w:p>
        </w:tc>
      </w:tr>
      <w:tr w:rsidR="00853770" w:rsidRPr="004E110F" w:rsidTr="00147434">
        <w:trPr>
          <w:trHeight w:val="137"/>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2004-07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1.94</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6.38</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0.04</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0.04</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0.64</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0.16</w:t>
            </w:r>
          </w:p>
        </w:tc>
      </w:tr>
      <w:tr w:rsidR="00853770" w:rsidRPr="004E110F" w:rsidTr="00147434">
        <w:trPr>
          <w:trHeight w:val="137"/>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2005-08</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0.54</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1.73</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6.9</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3.24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0.48</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0.21</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0.04</w:t>
            </w:r>
          </w:p>
        </w:tc>
        <w:tc>
          <w:tcPr>
            <w:tcW w:w="1247" w:type="dxa"/>
            <w:tcBorders>
              <w:top w:val="single" w:sz="4" w:space="0" w:color="000000"/>
              <w:left w:val="single" w:sz="4" w:space="0" w:color="000000"/>
              <w:bottom w:val="single" w:sz="4" w:space="0" w:color="000000"/>
              <w:right w:val="single" w:sz="4" w:space="0" w:color="000000"/>
            </w:tcBorders>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0.01</w:t>
            </w:r>
          </w:p>
        </w:tc>
      </w:tr>
      <w:tr w:rsidR="00853770" w:rsidRPr="004E110F" w:rsidTr="00147434">
        <w:trPr>
          <w:trHeight w:val="137"/>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2006-09</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0.56</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1.94</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6.44</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3.25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0.05</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-0.48</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-0.05</w:t>
            </w:r>
          </w:p>
        </w:tc>
        <w:tc>
          <w:tcPr>
            <w:tcW w:w="124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-0.01</w:t>
            </w:r>
          </w:p>
        </w:tc>
      </w:tr>
      <w:tr w:rsidR="00853770" w:rsidRPr="004E110F" w:rsidTr="00147434">
        <w:trPr>
          <w:trHeight w:val="137"/>
          <w:jc w:val="center"/>
        </w:trPr>
        <w:tc>
          <w:tcPr>
            <w:tcW w:w="1360" w:type="dxa"/>
            <w:vMerge/>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2007-10</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0.97</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0.58</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2.05</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5.89</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3.09</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-0.03</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-0.52</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-0.18</w:t>
            </w:r>
          </w:p>
        </w:tc>
        <w:tc>
          <w:tcPr>
            <w:tcW w:w="124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-0.04</w:t>
            </w:r>
          </w:p>
        </w:tc>
      </w:tr>
      <w:tr w:rsidR="00853770" w:rsidRPr="004E110F" w:rsidTr="00147434">
        <w:trPr>
          <w:trHeight w:val="137"/>
          <w:jc w:val="center"/>
        </w:trPr>
        <w:tc>
          <w:tcPr>
            <w:tcW w:w="1360" w:type="dxa"/>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2008-11</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0.95</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0.09</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2.56</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5.61</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3.23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0.59</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-0.03</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-0.41</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-0.36</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-0.68</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-0.53</w:t>
            </w:r>
          </w:p>
        </w:tc>
        <w:tc>
          <w:tcPr>
            <w:tcW w:w="124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-0.13</w:t>
            </w:r>
          </w:p>
        </w:tc>
      </w:tr>
      <w:tr w:rsidR="00853770" w:rsidRPr="004E110F" w:rsidTr="00147434">
        <w:trPr>
          <w:trHeight w:val="162"/>
          <w:jc w:val="center"/>
        </w:trPr>
        <w:tc>
          <w:tcPr>
            <w:tcW w:w="1360" w:type="dxa"/>
            <w:tcBorders>
              <w:left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2009-12</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0.94</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0.11</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0.62</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3.85</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4.61</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3.2</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-0.47</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-0.95</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-0.97</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w:t>
            </w:r>
          </w:p>
        </w:tc>
        <w:tc>
          <w:tcPr>
            <w:tcW w:w="124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-0.27</w:t>
            </w:r>
          </w:p>
        </w:tc>
      </w:tr>
      <w:tr w:rsidR="00853770" w:rsidRPr="004E110F" w:rsidTr="00147434">
        <w:trPr>
          <w:trHeight w:val="137"/>
          <w:jc w:val="center"/>
        </w:trPr>
        <w:tc>
          <w:tcPr>
            <w:tcW w:w="1360" w:type="dxa"/>
            <w:tcBorders>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2010-13</w:t>
            </w:r>
          </w:p>
        </w:tc>
        <w:tc>
          <w:tcPr>
            <w:tcW w:w="62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0.94</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0.11</w:t>
            </w:r>
          </w:p>
        </w:tc>
        <w:tc>
          <w:tcPr>
            <w:tcW w:w="737"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0.61</w:t>
            </w:r>
          </w:p>
        </w:tc>
        <w:tc>
          <w:tcPr>
            <w:tcW w:w="62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4.08</w:t>
            </w:r>
          </w:p>
        </w:tc>
        <w:tc>
          <w:tcPr>
            <w:tcW w:w="680"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4.34</w:t>
            </w:r>
          </w:p>
        </w:tc>
        <w:tc>
          <w:tcPr>
            <w:tcW w:w="794" w:type="dxa"/>
            <w:tcBorders>
              <w:top w:val="single" w:sz="4" w:space="0" w:color="000000"/>
              <w:left w:val="single" w:sz="4" w:space="0" w:color="000000"/>
              <w:bottom w:val="single" w:sz="4" w:space="0" w:color="000000"/>
              <w:right w:val="single" w:sz="4" w:space="0" w:color="000000"/>
            </w:tcBorders>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2.95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-0.34</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-0.45</w:t>
            </w:r>
          </w:p>
        </w:tc>
        <w:tc>
          <w:tcPr>
            <w:tcW w:w="567"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-0.98</w:t>
            </w:r>
          </w:p>
        </w:tc>
        <w:tc>
          <w:tcPr>
            <w:tcW w:w="147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-0.99</w:t>
            </w:r>
          </w:p>
        </w:tc>
        <w:tc>
          <w:tcPr>
            <w:tcW w:w="964" w:type="dxa"/>
            <w:tcBorders>
              <w:top w:val="single" w:sz="4" w:space="0" w:color="000000"/>
              <w:left w:val="single" w:sz="4" w:space="0" w:color="000000"/>
              <w:bottom w:val="single" w:sz="4" w:space="0" w:color="000000"/>
              <w:right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-1.18</w:t>
            </w:r>
          </w:p>
        </w:tc>
        <w:tc>
          <w:tcPr>
            <w:tcW w:w="1247" w:type="dxa"/>
            <w:tcBorders>
              <w:top w:val="single" w:sz="4" w:space="0" w:color="000000"/>
              <w:left w:val="single" w:sz="4" w:space="0" w:color="000000"/>
              <w:bottom w:val="single" w:sz="4" w:space="0" w:color="000000"/>
              <w:right w:val="single" w:sz="4" w:space="0" w:color="000000"/>
            </w:tcBorders>
            <w:shd w:val="clear" w:color="auto" w:fill="FFFF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-0.29</w:t>
            </w:r>
          </w:p>
        </w:tc>
      </w:tr>
    </w:tbl>
    <w:p w:rsidR="00512D00" w:rsidRDefault="00512D00" w:rsidP="00E94E33">
      <w:pPr>
        <w:rPr>
          <w:rStyle w:val="IntenseReference"/>
        </w:rPr>
      </w:pPr>
    </w:p>
    <w:p w:rsidR="00512D00" w:rsidRDefault="00512D00">
      <w:pPr>
        <w:rPr>
          <w:rStyle w:val="IntenseReference"/>
        </w:rPr>
      </w:pPr>
      <w:r>
        <w:rPr>
          <w:rStyle w:val="IntenseReference"/>
        </w:rPr>
        <w:br w:type="page"/>
      </w:r>
    </w:p>
    <w:p w:rsidR="00E94E33" w:rsidRPr="004E110F" w:rsidRDefault="00E94E33" w:rsidP="00E94E33">
      <w:pPr>
        <w:rPr>
          <w:rStyle w:val="IntenseReference"/>
        </w:rPr>
      </w:pPr>
      <w:r w:rsidRPr="004E110F">
        <w:rPr>
          <w:rStyle w:val="IntenseReference"/>
        </w:rPr>
        <w:t>Table A2-4 Continued</w:t>
      </w:r>
      <w:r w:rsidR="00512D00">
        <w:rPr>
          <w:rStyle w:val="IntenseReference"/>
        </w:rPr>
        <w:t>: Fitzroy Region</w:t>
      </w:r>
    </w:p>
    <w:tbl>
      <w:tblPr>
        <w:tblW w:w="13154"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Caption w:val="Table A2-4 Continued - Barren Is to Pelican Is"/>
        <w:tblDescription w:val="Table A2-4 Continued - Barren Is to Pelican Is.  Summary of four-year running means and calculation of the index, see Appendix 1.2.3 for details on index calculation. Data range = from start of the program (2005 for direct water sampling data or 2007 for water quality instruments) to September of each respective year (June for 2012). Red shaded cells are running means that did not comply with the GBRMPA Water Quality Guidelines for the Great Barrier Reef Marine Park (GBRMPA 2010). The scores for suspended solids, turbidity and Secchi depth were averaged for a “combined turbidity score”. The sum of these combined scores and the scores for PN, PP and chlorophyll yielded a total score per site. This total score was converted into a percentage rating and colour-coded (see Section 2.2. for details). Empty cells indicate data not available."/>
      </w:tblPr>
      <w:tblGrid>
        <w:gridCol w:w="1402"/>
        <w:gridCol w:w="960"/>
        <w:gridCol w:w="622"/>
        <w:gridCol w:w="622"/>
        <w:gridCol w:w="734"/>
        <w:gridCol w:w="622"/>
        <w:gridCol w:w="679"/>
        <w:gridCol w:w="793"/>
        <w:gridCol w:w="565"/>
        <w:gridCol w:w="565"/>
        <w:gridCol w:w="565"/>
        <w:gridCol w:w="565"/>
        <w:gridCol w:w="793"/>
        <w:gridCol w:w="1468"/>
        <w:gridCol w:w="959"/>
        <w:gridCol w:w="1240"/>
      </w:tblGrid>
      <w:tr w:rsidR="00853770" w:rsidRPr="004E110F" w:rsidTr="00147434">
        <w:trPr>
          <w:trHeight w:val="192"/>
          <w:jc w:val="center"/>
        </w:trPr>
        <w:tc>
          <w:tcPr>
            <w:tcW w:w="1402"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c>
          <w:tcPr>
            <w:tcW w:w="960"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c>
          <w:tcPr>
            <w:tcW w:w="4072" w:type="dxa"/>
            <w:gridSpan w:val="6"/>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Depth-weighed means</w:t>
            </w:r>
          </w:p>
        </w:tc>
        <w:tc>
          <w:tcPr>
            <w:tcW w:w="3053" w:type="dxa"/>
            <w:gridSpan w:val="5"/>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Indicator scores</w:t>
            </w:r>
          </w:p>
        </w:tc>
        <w:tc>
          <w:tcPr>
            <w:tcW w:w="1468"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c>
          <w:tcPr>
            <w:tcW w:w="959"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c>
          <w:tcPr>
            <w:tcW w:w="1240"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p>
        </w:tc>
      </w:tr>
      <w:tr w:rsidR="00853770" w:rsidRPr="004E110F" w:rsidTr="00147434">
        <w:trPr>
          <w:trHeight w:val="192"/>
          <w:jc w:val="center"/>
        </w:trPr>
        <w:tc>
          <w:tcPr>
            <w:tcW w:w="1402"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Site</w:t>
            </w:r>
          </w:p>
        </w:tc>
        <w:tc>
          <w:tcPr>
            <w:tcW w:w="960"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Date range</w:t>
            </w:r>
          </w:p>
        </w:tc>
        <w:tc>
          <w:tcPr>
            <w:tcW w:w="622"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PN</w:t>
            </w:r>
          </w:p>
        </w:tc>
        <w:tc>
          <w:tcPr>
            <w:tcW w:w="622"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PP</w:t>
            </w:r>
          </w:p>
        </w:tc>
        <w:tc>
          <w:tcPr>
            <w:tcW w:w="734"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Chl a</w:t>
            </w:r>
          </w:p>
        </w:tc>
        <w:tc>
          <w:tcPr>
            <w:tcW w:w="622"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SS</w:t>
            </w:r>
          </w:p>
        </w:tc>
        <w:tc>
          <w:tcPr>
            <w:tcW w:w="679"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Secchi</w:t>
            </w:r>
          </w:p>
        </w:tc>
        <w:tc>
          <w:tcPr>
            <w:tcW w:w="793"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Turbidity</w:t>
            </w:r>
          </w:p>
        </w:tc>
        <w:tc>
          <w:tcPr>
            <w:tcW w:w="565"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PN</w:t>
            </w:r>
          </w:p>
        </w:tc>
        <w:tc>
          <w:tcPr>
            <w:tcW w:w="565"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PP</w:t>
            </w:r>
          </w:p>
        </w:tc>
        <w:tc>
          <w:tcPr>
            <w:tcW w:w="565"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Chl a</w:t>
            </w:r>
          </w:p>
        </w:tc>
        <w:tc>
          <w:tcPr>
            <w:tcW w:w="565"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SS</w:t>
            </w:r>
          </w:p>
        </w:tc>
        <w:tc>
          <w:tcPr>
            <w:tcW w:w="793"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Turbidity</w:t>
            </w:r>
          </w:p>
        </w:tc>
        <w:tc>
          <w:tcPr>
            <w:tcW w:w="1468"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Combined Turbidity</w:t>
            </w:r>
          </w:p>
        </w:tc>
        <w:tc>
          <w:tcPr>
            <w:tcW w:w="959"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Total score</w:t>
            </w:r>
          </w:p>
        </w:tc>
        <w:tc>
          <w:tcPr>
            <w:tcW w:w="1240" w:type="dxa"/>
            <w:shd w:val="clear" w:color="auto" w:fill="D9D9D9" w:themeFill="background1" w:themeFillShade="D9"/>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Total score (%)</w:t>
            </w:r>
          </w:p>
        </w:tc>
      </w:tr>
      <w:tr w:rsidR="00853770" w:rsidRPr="004E110F" w:rsidTr="00147434">
        <w:trPr>
          <w:trHeight w:val="248"/>
          <w:jc w:val="center"/>
        </w:trPr>
        <w:tc>
          <w:tcPr>
            <w:tcW w:w="1402" w:type="dxa"/>
            <w:vMerge w:val="restart"/>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Barren</w:t>
            </w: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2003-06</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1.03</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0.06</w:t>
            </w:r>
          </w:p>
        </w:tc>
        <w:tc>
          <w:tcPr>
            <w:tcW w:w="734"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0.18</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0.96</w:t>
            </w:r>
          </w:p>
        </w:tc>
        <w:tc>
          <w:tcPr>
            <w:tcW w:w="679" w:type="dxa"/>
            <w:shd w:val="clear" w:color="auto" w:fill="FFFFFF"/>
            <w:tcMar>
              <w:top w:w="40" w:type="dxa"/>
              <w:left w:w="60" w:type="dxa"/>
              <w:bottom w:w="40" w:type="dxa"/>
              <w:right w:w="60" w:type="dxa"/>
            </w:tcMar>
            <w:vAlign w:val="center"/>
          </w:tcPr>
          <w:p w:rsidR="00853770" w:rsidRPr="009B3034" w:rsidRDefault="007B258F" w:rsidP="00B7431E">
            <w:pPr>
              <w:spacing w:before="1" w:after="1"/>
              <w:ind w:left="1" w:right="1"/>
              <w:jc w:val="center"/>
              <w:rPr>
                <w:rStyle w:val="IntenseReference"/>
                <w:sz w:val="16"/>
                <w:szCs w:val="16"/>
              </w:rPr>
            </w:pPr>
            <w:r>
              <w:rPr>
                <w:rStyle w:val="IntenseReference"/>
                <w:sz w:val="16"/>
                <w:szCs w:val="16"/>
              </w:rPr>
              <w:t>1</w:t>
            </w:r>
            <w:r w:rsidR="00853770" w:rsidRPr="009B3034">
              <w:rPr>
                <w:rStyle w:val="IntenseReference"/>
                <w:sz w:val="16"/>
                <w:szCs w:val="16"/>
              </w:rPr>
              <w:t>2.2</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0.47</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0.67</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3.14</w:t>
            </w:r>
          </w:p>
        </w:tc>
        <w:tc>
          <w:tcPr>
            <w:tcW w:w="1240" w:type="dxa"/>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0.78</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2004-07</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1.06</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0.06</w:t>
            </w:r>
          </w:p>
        </w:tc>
        <w:tc>
          <w:tcPr>
            <w:tcW w:w="734"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0.24</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0.69</w:t>
            </w:r>
          </w:p>
        </w:tc>
        <w:tc>
          <w:tcPr>
            <w:tcW w:w="67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11.07</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0.43</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0.59</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0.88</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2.9</w:t>
            </w:r>
          </w:p>
        </w:tc>
        <w:tc>
          <w:tcPr>
            <w:tcW w:w="1240" w:type="dxa"/>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0.73</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2005-08</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1.05</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4"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0.33</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0.61</w:t>
            </w:r>
          </w:p>
        </w:tc>
        <w:tc>
          <w:tcPr>
            <w:tcW w:w="67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11.8</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0.44</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0.45</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0.45</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0.47</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2.37</w:t>
            </w:r>
          </w:p>
        </w:tc>
        <w:tc>
          <w:tcPr>
            <w:tcW w:w="1240" w:type="dxa"/>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0.59</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2006-09</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0.99</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0.06</w:t>
            </w:r>
          </w:p>
        </w:tc>
        <w:tc>
          <w:tcPr>
            <w:tcW w:w="734"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0.51</w:t>
            </w:r>
          </w:p>
        </w:tc>
        <w:tc>
          <w:tcPr>
            <w:tcW w:w="67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11.17</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0.54</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0.58</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2.61</w:t>
            </w:r>
          </w:p>
        </w:tc>
        <w:tc>
          <w:tcPr>
            <w:tcW w:w="1240" w:type="dxa"/>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0.65</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2007-10</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0.97</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4"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0.37</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0.38</w:t>
            </w:r>
          </w:p>
        </w:tc>
        <w:tc>
          <w:tcPr>
            <w:tcW w:w="67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12.56</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0.45</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0.56</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0.42</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2.28</w:t>
            </w:r>
          </w:p>
        </w:tc>
        <w:tc>
          <w:tcPr>
            <w:tcW w:w="1240" w:type="dxa"/>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0.57</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2008-11</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0.89</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4"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0.36</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0.41</w:t>
            </w:r>
          </w:p>
        </w:tc>
        <w:tc>
          <w:tcPr>
            <w:tcW w:w="67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11.78</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0.44</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0.68</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0.43</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0.32</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2.43</w:t>
            </w:r>
          </w:p>
        </w:tc>
        <w:tc>
          <w:tcPr>
            <w:tcW w:w="1240" w:type="dxa"/>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0.61</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2009-12</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0.84</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0.06</w:t>
            </w:r>
          </w:p>
        </w:tc>
        <w:tc>
          <w:tcPr>
            <w:tcW w:w="734"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0.32</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0.35</w:t>
            </w:r>
          </w:p>
        </w:tc>
        <w:tc>
          <w:tcPr>
            <w:tcW w:w="67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12.09</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0.38</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0.76</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0.49</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0.48</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2.72</w:t>
            </w:r>
          </w:p>
        </w:tc>
        <w:tc>
          <w:tcPr>
            <w:tcW w:w="1240" w:type="dxa"/>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0.68</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2010-13</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0.86</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4"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0.37</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0.33</w:t>
            </w:r>
          </w:p>
        </w:tc>
        <w:tc>
          <w:tcPr>
            <w:tcW w:w="67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11.95</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0.49</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0.73</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0.27</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2.4</w:t>
            </w:r>
          </w:p>
        </w:tc>
        <w:tc>
          <w:tcPr>
            <w:tcW w:w="1240" w:type="dxa"/>
            <w:shd w:val="clear" w:color="auto" w:fill="00B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w:t>
            </w:r>
          </w:p>
        </w:tc>
      </w:tr>
      <w:tr w:rsidR="00853770" w:rsidRPr="004E110F" w:rsidTr="00147434">
        <w:trPr>
          <w:trHeight w:val="196"/>
          <w:jc w:val="center"/>
        </w:trPr>
        <w:tc>
          <w:tcPr>
            <w:tcW w:w="1402" w:type="dxa"/>
            <w:vMerge w:val="restart"/>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8"/>
                <w:szCs w:val="18"/>
              </w:rPr>
            </w:pPr>
            <w:r w:rsidRPr="009B3034">
              <w:rPr>
                <w:rStyle w:val="IntenseReference"/>
                <w:sz w:val="18"/>
                <w:szCs w:val="18"/>
              </w:rPr>
              <w:t>Keppels South</w:t>
            </w: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2003-06</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1.03</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4"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0.48</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1.24</w:t>
            </w:r>
          </w:p>
        </w:tc>
        <w:tc>
          <w:tcPr>
            <w:tcW w:w="67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14.25</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0.47</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0.45</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-0.09</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0.69</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0.69</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1.52</w:t>
            </w:r>
          </w:p>
        </w:tc>
        <w:tc>
          <w:tcPr>
            <w:tcW w:w="1240" w:type="dxa"/>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0.38</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2004-07</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0.96</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734"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1.03</w:t>
            </w:r>
          </w:p>
        </w:tc>
        <w:tc>
          <w:tcPr>
            <w:tcW w:w="679" w:type="dxa"/>
            <w:tcBorders>
              <w:bottom w:val="single" w:sz="4" w:space="0" w:color="000000"/>
            </w:tcBorders>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12.17</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0.58</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0.31</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-0.14</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0.96</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0.96</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1.71</w:t>
            </w:r>
          </w:p>
        </w:tc>
        <w:tc>
          <w:tcPr>
            <w:tcW w:w="1240" w:type="dxa"/>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0.43</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2005-08</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1.08</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0.09</w:t>
            </w:r>
          </w:p>
        </w:tc>
        <w:tc>
          <w:tcPr>
            <w:tcW w:w="734"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0.69</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679"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9.8</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1.14</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0.41</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-0.61</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0.39</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0.58</w:t>
            </w:r>
          </w:p>
        </w:tc>
        <w:tc>
          <w:tcPr>
            <w:tcW w:w="1240" w:type="dxa"/>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0.14</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2006-09</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1.02</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734"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0.56</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0.78</w:t>
            </w:r>
          </w:p>
        </w:tc>
        <w:tc>
          <w:tcPr>
            <w:tcW w:w="679"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9.75</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0.93</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0.49</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0.22</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-0.32</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0.69</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0.84</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1.24</w:t>
            </w:r>
          </w:p>
        </w:tc>
        <w:tc>
          <w:tcPr>
            <w:tcW w:w="1240" w:type="dxa"/>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0.31</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2007-10</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1.14</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w:t>
            </w:r>
          </w:p>
        </w:tc>
        <w:tc>
          <w:tcPr>
            <w:tcW w:w="734"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0.79</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0.68</w:t>
            </w:r>
          </w:p>
        </w:tc>
        <w:tc>
          <w:tcPr>
            <w:tcW w:w="679"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7.94</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1.15</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0.32</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-0.11</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-0.81</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0.39</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0.69</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w:t>
            </w:r>
          </w:p>
        </w:tc>
        <w:tc>
          <w:tcPr>
            <w:tcW w:w="1240" w:type="dxa"/>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0.03</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2008-11</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1.12</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w:t>
            </w:r>
          </w:p>
        </w:tc>
        <w:tc>
          <w:tcPr>
            <w:tcW w:w="734"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0.75</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0.75</w:t>
            </w:r>
          </w:p>
        </w:tc>
        <w:tc>
          <w:tcPr>
            <w:tcW w:w="679"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8.1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1.19</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0.35</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-0.11</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-0.73</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0.34</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0.67</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0.18</w:t>
            </w:r>
          </w:p>
        </w:tc>
        <w:tc>
          <w:tcPr>
            <w:tcW w:w="1240" w:type="dxa"/>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0.04</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2009-12</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0.99</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0.09</w:t>
            </w:r>
          </w:p>
        </w:tc>
        <w:tc>
          <w:tcPr>
            <w:tcW w:w="734"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0.58</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0.63</w:t>
            </w:r>
          </w:p>
        </w:tc>
        <w:tc>
          <w:tcPr>
            <w:tcW w:w="679"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9.68</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1.06</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0.53</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0.04</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-0.36</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0.75</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0.97</w:t>
            </w:r>
          </w:p>
        </w:tc>
        <w:tc>
          <w:tcPr>
            <w:tcW w:w="1240" w:type="dxa"/>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0.24</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2010-13</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1.01</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0.09</w:t>
            </w:r>
          </w:p>
        </w:tc>
        <w:tc>
          <w:tcPr>
            <w:tcW w:w="734"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0.61</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0.75</w:t>
            </w:r>
          </w:p>
        </w:tc>
        <w:tc>
          <w:tcPr>
            <w:tcW w:w="679"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8.95</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1.16</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-0.07</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-0.44</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0.38</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0.69</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0.67</w:t>
            </w:r>
          </w:p>
        </w:tc>
        <w:tc>
          <w:tcPr>
            <w:tcW w:w="1240" w:type="dxa"/>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0.17</w:t>
            </w:r>
          </w:p>
        </w:tc>
      </w:tr>
      <w:tr w:rsidR="00853770" w:rsidRPr="004E110F" w:rsidTr="00147434">
        <w:trPr>
          <w:trHeight w:val="155"/>
          <w:jc w:val="center"/>
        </w:trPr>
        <w:tc>
          <w:tcPr>
            <w:tcW w:w="1402" w:type="dxa"/>
            <w:vMerge w:val="restart"/>
            <w:shd w:val="clear" w:color="auto" w:fill="FFFFFF"/>
            <w:tcMar>
              <w:top w:w="40" w:type="dxa"/>
              <w:left w:w="60" w:type="dxa"/>
              <w:bottom w:w="40" w:type="dxa"/>
              <w:right w:w="60" w:type="dxa"/>
            </w:tcMar>
            <w:vAlign w:val="center"/>
          </w:tcPr>
          <w:p w:rsidR="00853770" w:rsidRPr="009B3034" w:rsidRDefault="00853770" w:rsidP="00691342">
            <w:pPr>
              <w:spacing w:before="1" w:after="1"/>
              <w:ind w:left="1" w:right="1"/>
              <w:jc w:val="center"/>
              <w:rPr>
                <w:rStyle w:val="IntenseReference"/>
                <w:sz w:val="18"/>
                <w:szCs w:val="18"/>
              </w:rPr>
            </w:pPr>
            <w:r w:rsidRPr="009B3034">
              <w:rPr>
                <w:rStyle w:val="IntenseReference"/>
                <w:sz w:val="18"/>
                <w:szCs w:val="18"/>
              </w:rPr>
              <w:t>Pelican</w:t>
            </w:r>
          </w:p>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2003-06</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1.03</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734"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0.39</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2.15</w:t>
            </w:r>
          </w:p>
        </w:tc>
        <w:tc>
          <w:tcPr>
            <w:tcW w:w="679"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8</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0.47</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0.21</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0.78</w:t>
            </w:r>
          </w:p>
        </w:tc>
        <w:tc>
          <w:tcPr>
            <w:tcW w:w="1240" w:type="dxa"/>
            <w:shd w:val="clear" w:color="auto" w:fill="92D05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0.19</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2004-07</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1.28</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0.14</w:t>
            </w:r>
          </w:p>
        </w:tc>
        <w:tc>
          <w:tcPr>
            <w:tcW w:w="734"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0.49</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4.86</w:t>
            </w:r>
          </w:p>
        </w:tc>
        <w:tc>
          <w:tcPr>
            <w:tcW w:w="679"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5.83</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0.16</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-0.68</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-0.11</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-1.64</w:t>
            </w:r>
          </w:p>
        </w:tc>
        <w:tc>
          <w:tcPr>
            <w:tcW w:w="1240" w:type="dxa"/>
            <w:shd w:val="clear" w:color="auto" w:fill="FFC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-0.41</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2005-08</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1.43</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0.16</w:t>
            </w:r>
          </w:p>
        </w:tc>
        <w:tc>
          <w:tcPr>
            <w:tcW w:w="734"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0.81</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4.27</w:t>
            </w:r>
          </w:p>
        </w:tc>
        <w:tc>
          <w:tcPr>
            <w:tcW w:w="679"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6.1</w:t>
            </w:r>
          </w:p>
        </w:tc>
        <w:tc>
          <w:tcPr>
            <w:tcW w:w="793"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7.09</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-0.85</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-2.64</w:t>
            </w:r>
          </w:p>
        </w:tc>
        <w:tc>
          <w:tcPr>
            <w:tcW w:w="1240" w:type="dxa"/>
            <w:shd w:val="clear" w:color="auto" w:fill="FFC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-0.66</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2006-09</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1.35</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0.15</w:t>
            </w:r>
          </w:p>
        </w:tc>
        <w:tc>
          <w:tcPr>
            <w:tcW w:w="734"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0.75</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4.05</w:t>
            </w:r>
          </w:p>
        </w:tc>
        <w:tc>
          <w:tcPr>
            <w:tcW w:w="679"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4.81</w:t>
            </w:r>
          </w:p>
        </w:tc>
        <w:tc>
          <w:tcPr>
            <w:tcW w:w="793"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5.08</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0.08</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-0.71</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-0.73</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-2.36</w:t>
            </w:r>
          </w:p>
        </w:tc>
        <w:tc>
          <w:tcPr>
            <w:tcW w:w="1240" w:type="dxa"/>
            <w:shd w:val="clear" w:color="auto" w:fill="FFC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-0.59</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2007-10</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1.49</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0.16</w:t>
            </w:r>
          </w:p>
        </w:tc>
        <w:tc>
          <w:tcPr>
            <w:tcW w:w="734"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1.02</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3.68</w:t>
            </w:r>
          </w:p>
        </w:tc>
        <w:tc>
          <w:tcPr>
            <w:tcW w:w="679"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4.06</w:t>
            </w:r>
          </w:p>
        </w:tc>
        <w:tc>
          <w:tcPr>
            <w:tcW w:w="793"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5.12</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-0.06</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-0.83</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-0.88</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-0.94</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-2.84</w:t>
            </w:r>
          </w:p>
        </w:tc>
        <w:tc>
          <w:tcPr>
            <w:tcW w:w="1240"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-0.71</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2008-11</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1.49</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0.15</w:t>
            </w:r>
          </w:p>
        </w:tc>
        <w:tc>
          <w:tcPr>
            <w:tcW w:w="734"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1.03</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4.34</w:t>
            </w:r>
          </w:p>
        </w:tc>
        <w:tc>
          <w:tcPr>
            <w:tcW w:w="679"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4.25</w:t>
            </w:r>
          </w:p>
        </w:tc>
        <w:tc>
          <w:tcPr>
            <w:tcW w:w="793"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5.22</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-0.06</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-0.7</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-2.76</w:t>
            </w:r>
          </w:p>
        </w:tc>
        <w:tc>
          <w:tcPr>
            <w:tcW w:w="1240"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-0.69</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2009-12</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1.31</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0.13</w:t>
            </w:r>
          </w:p>
        </w:tc>
        <w:tc>
          <w:tcPr>
            <w:tcW w:w="734"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0.83</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3.8</w:t>
            </w:r>
          </w:p>
        </w:tc>
        <w:tc>
          <w:tcPr>
            <w:tcW w:w="679"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3.91</w:t>
            </w:r>
          </w:p>
        </w:tc>
        <w:tc>
          <w:tcPr>
            <w:tcW w:w="793"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4.93</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0.12</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-0.52</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-0.88</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-0.93</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-0.96</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-2.24</w:t>
            </w:r>
          </w:p>
        </w:tc>
        <w:tc>
          <w:tcPr>
            <w:tcW w:w="1240" w:type="dxa"/>
            <w:shd w:val="clear" w:color="auto" w:fill="FFC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-0.56</w:t>
            </w:r>
          </w:p>
        </w:tc>
      </w:tr>
      <w:tr w:rsidR="00853770" w:rsidRPr="004E110F" w:rsidTr="00147434">
        <w:trPr>
          <w:trHeight w:val="155"/>
          <w:jc w:val="center"/>
        </w:trPr>
        <w:tc>
          <w:tcPr>
            <w:tcW w:w="1402" w:type="dxa"/>
            <w:vMerge/>
            <w:shd w:val="clear" w:color="auto" w:fill="FFFFFF"/>
            <w:tcMar>
              <w:top w:w="40" w:type="dxa"/>
              <w:left w:w="60" w:type="dxa"/>
              <w:bottom w:w="40" w:type="dxa"/>
              <w:right w:w="60" w:type="dxa"/>
            </w:tcMar>
            <w:vAlign w:val="center"/>
          </w:tcPr>
          <w:p w:rsidR="00853770" w:rsidRPr="004E110F" w:rsidRDefault="00853770" w:rsidP="00B7431E">
            <w:pPr>
              <w:spacing w:before="1" w:after="1"/>
              <w:ind w:left="1" w:right="1"/>
              <w:jc w:val="center"/>
              <w:rPr>
                <w:rStyle w:val="IntenseReference"/>
              </w:rPr>
            </w:pPr>
          </w:p>
        </w:tc>
        <w:tc>
          <w:tcPr>
            <w:tcW w:w="960"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2010-13</w:t>
            </w:r>
          </w:p>
        </w:tc>
        <w:tc>
          <w:tcPr>
            <w:tcW w:w="622"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1.34</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0.14</w:t>
            </w:r>
          </w:p>
        </w:tc>
        <w:tc>
          <w:tcPr>
            <w:tcW w:w="734"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0.93</w:t>
            </w:r>
          </w:p>
        </w:tc>
        <w:tc>
          <w:tcPr>
            <w:tcW w:w="622"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4.09</w:t>
            </w:r>
          </w:p>
        </w:tc>
        <w:tc>
          <w:tcPr>
            <w:tcW w:w="679"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3.86</w:t>
            </w:r>
          </w:p>
        </w:tc>
        <w:tc>
          <w:tcPr>
            <w:tcW w:w="793" w:type="dxa"/>
            <w:shd w:val="clear" w:color="auto" w:fill="FF0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5.32</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0.09</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-0.66</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565"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793"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1468"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-1</w:t>
            </w:r>
          </w:p>
        </w:tc>
        <w:tc>
          <w:tcPr>
            <w:tcW w:w="959" w:type="dxa"/>
            <w:shd w:val="clear" w:color="auto" w:fill="FFFFFF"/>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-2.57</w:t>
            </w:r>
          </w:p>
        </w:tc>
        <w:tc>
          <w:tcPr>
            <w:tcW w:w="1240" w:type="dxa"/>
            <w:shd w:val="clear" w:color="auto" w:fill="FFC000"/>
            <w:tcMar>
              <w:top w:w="40" w:type="dxa"/>
              <w:left w:w="60" w:type="dxa"/>
              <w:bottom w:w="40" w:type="dxa"/>
              <w:right w:w="60" w:type="dxa"/>
            </w:tcMar>
            <w:vAlign w:val="center"/>
          </w:tcPr>
          <w:p w:rsidR="00853770" w:rsidRPr="009B3034" w:rsidRDefault="00853770" w:rsidP="00B7431E">
            <w:pPr>
              <w:spacing w:before="1" w:after="1"/>
              <w:ind w:left="1" w:right="1"/>
              <w:jc w:val="center"/>
              <w:rPr>
                <w:rStyle w:val="IntenseReference"/>
                <w:sz w:val="16"/>
                <w:szCs w:val="16"/>
              </w:rPr>
            </w:pPr>
            <w:r w:rsidRPr="009B3034">
              <w:rPr>
                <w:rStyle w:val="IntenseReference"/>
                <w:sz w:val="16"/>
                <w:szCs w:val="16"/>
              </w:rPr>
              <w:t>-0.64</w:t>
            </w:r>
          </w:p>
        </w:tc>
      </w:tr>
    </w:tbl>
    <w:p w:rsidR="00EA5707" w:rsidRDefault="00EA5707" w:rsidP="00691342">
      <w:pPr>
        <w:rPr>
          <w:rStyle w:val="IntenseReference"/>
        </w:rPr>
        <w:sectPr w:rsidR="00EA5707" w:rsidSect="00B7431E">
          <w:pgSz w:w="16840" w:h="11907" w:orient="landscape" w:code="9"/>
          <w:pgMar w:top="1134" w:right="1440" w:bottom="1134" w:left="1440" w:header="709" w:footer="709" w:gutter="0"/>
          <w:cols w:space="708"/>
          <w:docGrid w:linePitch="360"/>
        </w:sectPr>
      </w:pPr>
    </w:p>
    <w:p w:rsidR="008262DB" w:rsidRDefault="007959B6" w:rsidP="007959B6">
      <w:pPr>
        <w:pStyle w:val="Caption"/>
        <w:rPr>
          <w:rStyle w:val="IntenseReference"/>
        </w:rPr>
      </w:pPr>
      <w:bookmarkStart w:id="229" w:name="_Toc393724014"/>
      <w:bookmarkStart w:id="230" w:name="_Toc311284550"/>
      <w:bookmarkStart w:id="231" w:name="_Toc311371438"/>
      <w:bookmarkStart w:id="232" w:name="_Toc373742672"/>
      <w:bookmarkStart w:id="233" w:name="_Toc373742734"/>
      <w:bookmarkStart w:id="234" w:name="_Toc374701577"/>
      <w:r>
        <w:t xml:space="preserve">Table A2- </w:t>
      </w:r>
      <w:r>
        <w:fldChar w:fldCharType="begin"/>
      </w:r>
      <w:r>
        <w:instrText xml:space="preserve"> SEQ Table_A2- \* ARABIC </w:instrText>
      </w:r>
      <w:r>
        <w:fldChar w:fldCharType="separate"/>
      </w:r>
      <w:r w:rsidR="00D523D3">
        <w:rPr>
          <w:noProof/>
        </w:rPr>
        <w:t>5</w:t>
      </w:r>
      <w:r>
        <w:fldChar w:fldCharType="end"/>
      </w:r>
      <w:r w:rsidR="00D04261">
        <w:tab/>
      </w:r>
      <w:r w:rsidR="00D04261" w:rsidRPr="009B1D65">
        <w:rPr>
          <w:rStyle w:val="Heading7Char"/>
        </w:rPr>
        <w:t xml:space="preserve">Disturbance histories for </w:t>
      </w:r>
      <w:r w:rsidR="00D04261">
        <w:rPr>
          <w:rStyle w:val="Heading7Char"/>
        </w:rPr>
        <w:t>c</w:t>
      </w:r>
      <w:r w:rsidR="00D04261" w:rsidRPr="009B1D65">
        <w:rPr>
          <w:rStyle w:val="Heading7Char"/>
        </w:rPr>
        <w:t>oral monitoring locations</w:t>
      </w:r>
      <w:r w:rsidR="008262DB">
        <w:rPr>
          <w:rStyle w:val="Heading7Char"/>
        </w:rPr>
        <w:t>.</w:t>
      </w:r>
      <w:bookmarkEnd w:id="229"/>
      <w:r w:rsidR="009B1D65">
        <w:rPr>
          <w:rStyle w:val="IntenseReference"/>
        </w:rPr>
        <w:t xml:space="preserve"> </w:t>
      </w:r>
    </w:p>
    <w:p w:rsidR="00E94E33" w:rsidRPr="00147434" w:rsidRDefault="00E94E33" w:rsidP="00147434">
      <w:pPr>
        <w:pStyle w:val="Heading7"/>
        <w:rPr>
          <w:rStyle w:val="IntenseReference"/>
          <w:bCs w:val="0"/>
          <w:color w:val="auto"/>
          <w:lang w:val="en-AU"/>
        </w:rPr>
      </w:pPr>
      <w:r w:rsidRPr="009B1D65">
        <w:rPr>
          <w:rStyle w:val="IntenseReference"/>
        </w:rPr>
        <w:t>For coral bleaching</w:t>
      </w:r>
      <w:r w:rsidRPr="004E110F">
        <w:rPr>
          <w:rStyle w:val="IntenseReference"/>
        </w:rPr>
        <w:t>, decimal fractions indicate the probability of occurrence at this site (see table footnote). Percentages in brackets are the observed proportional loss of hard coral cover for a given disturbance at that reef.</w:t>
      </w:r>
      <w:bookmarkEnd w:id="230"/>
      <w:bookmarkEnd w:id="231"/>
      <w:bookmarkEnd w:id="232"/>
      <w:bookmarkEnd w:id="233"/>
      <w:bookmarkEnd w:id="234"/>
    </w:p>
    <w:tbl>
      <w:tblPr>
        <w:tblpPr w:leftFromText="180" w:rightFromText="180" w:vertAnchor="text" w:tblpY="1"/>
        <w:tblOverlap w:val="never"/>
        <w:tblW w:w="14110" w:type="dxa"/>
        <w:tblBorders>
          <w:top w:val="single" w:sz="12" w:space="0" w:color="auto"/>
          <w:left w:val="single" w:sz="12" w:space="0" w:color="auto"/>
          <w:bottom w:val="single" w:sz="12" w:space="0" w:color="auto"/>
          <w:right w:val="single" w:sz="12" w:space="0" w:color="auto"/>
          <w:insideH w:val="single" w:sz="4" w:space="0" w:color="auto"/>
          <w:insideV w:val="single" w:sz="4" w:space="0" w:color="auto"/>
        </w:tblBorders>
        <w:tblCellMar>
          <w:left w:w="0" w:type="dxa"/>
          <w:right w:w="0" w:type="dxa"/>
        </w:tblCellMar>
        <w:tblLook w:val="0000" w:firstRow="0" w:lastRow="0" w:firstColumn="0" w:lastColumn="0" w:noHBand="0" w:noVBand="0"/>
        <w:tblCaption w:val="Table A2-5:   Known disturbances to coral communities at monitoring locations. "/>
        <w:tblDescription w:val="Table A2-5:   Known disturbances to coral communities at monitoring locations. For coral bleaching, decimal fractions indicate the probability of occurrence at this site (see table footnote). Percentages in brackets are the observed proportional loss of hard coral cover for a given disturbance at that reef."/>
      </w:tblPr>
      <w:tblGrid>
        <w:gridCol w:w="406"/>
        <w:gridCol w:w="549"/>
        <w:gridCol w:w="1968"/>
        <w:gridCol w:w="779"/>
        <w:gridCol w:w="767"/>
        <w:gridCol w:w="649"/>
        <w:gridCol w:w="8992"/>
      </w:tblGrid>
      <w:tr w:rsidR="00E94E33" w:rsidRPr="009B3034" w:rsidTr="00B7431E">
        <w:trPr>
          <w:cantSplit/>
          <w:trHeight w:val="640"/>
        </w:trPr>
        <w:tc>
          <w:tcPr>
            <w:tcW w:w="409" w:type="dxa"/>
            <w:vMerge w:val="restart"/>
            <w:tcBorders>
              <w:top w:val="single" w:sz="12" w:space="0" w:color="auto"/>
            </w:tcBorders>
            <w:shd w:val="clear" w:color="auto" w:fill="E6E6E6"/>
            <w:tcMar>
              <w:top w:w="16" w:type="dxa"/>
              <w:left w:w="16" w:type="dxa"/>
              <w:bottom w:w="0" w:type="dxa"/>
              <w:right w:w="16" w:type="dxa"/>
            </w:tcMar>
            <w:textDirection w:val="btLr"/>
            <w:vAlign w:val="center"/>
          </w:tcPr>
          <w:p w:rsidR="00E94E33" w:rsidRPr="004E110F" w:rsidRDefault="00E94E33" w:rsidP="00B7431E">
            <w:pPr>
              <w:jc w:val="center"/>
              <w:rPr>
                <w:rStyle w:val="IntenseReference"/>
                <w:rFonts w:eastAsia="Arial Unicode MS"/>
              </w:rPr>
            </w:pPr>
            <w:r w:rsidRPr="004E110F">
              <w:rPr>
                <w:rStyle w:val="IntenseReference"/>
              </w:rPr>
              <w:t xml:space="preserve"> Region</w:t>
            </w:r>
          </w:p>
        </w:tc>
        <w:tc>
          <w:tcPr>
            <w:tcW w:w="550" w:type="dxa"/>
            <w:vMerge w:val="restart"/>
            <w:tcBorders>
              <w:top w:val="single" w:sz="12" w:space="0" w:color="auto"/>
            </w:tcBorders>
            <w:shd w:val="clear" w:color="auto" w:fill="E6E6E6"/>
            <w:tcMar>
              <w:top w:w="16" w:type="dxa"/>
              <w:left w:w="16" w:type="dxa"/>
              <w:bottom w:w="0" w:type="dxa"/>
              <w:right w:w="16" w:type="dxa"/>
            </w:tcMar>
            <w:textDirection w:val="btLr"/>
            <w:vAlign w:val="center"/>
          </w:tcPr>
          <w:p w:rsidR="00E94E33" w:rsidRPr="004E110F" w:rsidRDefault="00E94E33" w:rsidP="00B7431E">
            <w:pPr>
              <w:jc w:val="center"/>
              <w:rPr>
                <w:rStyle w:val="IntenseReference"/>
                <w:rFonts w:eastAsia="Arial Unicode MS"/>
              </w:rPr>
            </w:pPr>
            <w:r w:rsidRPr="004E110F">
              <w:rPr>
                <w:rStyle w:val="IntenseReference"/>
              </w:rPr>
              <w:t>Catchment</w:t>
            </w:r>
          </w:p>
        </w:tc>
        <w:tc>
          <w:tcPr>
            <w:tcW w:w="1984" w:type="dxa"/>
            <w:vMerge w:val="restart"/>
            <w:tcBorders>
              <w:top w:val="single" w:sz="12" w:space="0" w:color="auto"/>
            </w:tcBorders>
            <w:shd w:val="clear" w:color="auto" w:fill="E6E6E6"/>
            <w:tcMar>
              <w:top w:w="16" w:type="dxa"/>
              <w:left w:w="16" w:type="dxa"/>
              <w:bottom w:w="0" w:type="dxa"/>
              <w:right w:w="16" w:type="dxa"/>
            </w:tcMar>
            <w:vAlign w:val="center"/>
          </w:tcPr>
          <w:p w:rsidR="00E94E33" w:rsidRPr="004E110F" w:rsidRDefault="00E94E33" w:rsidP="00B7431E">
            <w:pPr>
              <w:jc w:val="center"/>
              <w:rPr>
                <w:rStyle w:val="IntenseReference"/>
                <w:rFonts w:eastAsia="Arial Unicode MS"/>
              </w:rPr>
            </w:pPr>
            <w:r w:rsidRPr="004E110F">
              <w:rPr>
                <w:rStyle w:val="IntenseReference"/>
              </w:rPr>
              <w:t>Reef</w:t>
            </w:r>
          </w:p>
        </w:tc>
        <w:tc>
          <w:tcPr>
            <w:tcW w:w="2038" w:type="dxa"/>
            <w:gridSpan w:val="3"/>
            <w:tcBorders>
              <w:top w:val="single" w:sz="12" w:space="0" w:color="auto"/>
            </w:tcBorders>
            <w:shd w:val="clear" w:color="auto" w:fill="E6E6E6"/>
            <w:tcMar>
              <w:top w:w="16" w:type="dxa"/>
              <w:left w:w="16" w:type="dxa"/>
              <w:bottom w:w="0" w:type="dxa"/>
              <w:right w:w="16" w:type="dxa"/>
            </w:tcMar>
            <w:vAlign w:val="center"/>
          </w:tcPr>
          <w:p w:rsidR="00E94E33" w:rsidRPr="004E110F" w:rsidRDefault="00E94E33" w:rsidP="00B7431E">
            <w:pPr>
              <w:jc w:val="center"/>
              <w:rPr>
                <w:rStyle w:val="IntenseReference"/>
              </w:rPr>
            </w:pPr>
            <w:r w:rsidRPr="004E110F">
              <w:rPr>
                <w:rStyle w:val="IntenseReference"/>
              </w:rPr>
              <w:t>Bleaching</w:t>
            </w:r>
          </w:p>
        </w:tc>
        <w:tc>
          <w:tcPr>
            <w:tcW w:w="9129" w:type="dxa"/>
            <w:tcBorders>
              <w:top w:val="single" w:sz="12" w:space="0" w:color="auto"/>
            </w:tcBorders>
            <w:shd w:val="clear" w:color="auto" w:fill="E6E6E6"/>
            <w:tcMar>
              <w:top w:w="16" w:type="dxa"/>
              <w:left w:w="16" w:type="dxa"/>
              <w:bottom w:w="0" w:type="dxa"/>
              <w:right w:w="16" w:type="dxa"/>
            </w:tcMar>
            <w:vAlign w:val="center"/>
          </w:tcPr>
          <w:p w:rsidR="00E94E33" w:rsidRPr="004E110F" w:rsidRDefault="00E94E33" w:rsidP="00B7431E">
            <w:pPr>
              <w:jc w:val="center"/>
              <w:rPr>
                <w:rStyle w:val="IntenseReference"/>
                <w:rFonts w:eastAsia="Arial Unicode MS"/>
              </w:rPr>
            </w:pPr>
            <w:r w:rsidRPr="004E110F">
              <w:rPr>
                <w:rStyle w:val="IntenseReference"/>
              </w:rPr>
              <w:t>Other recorded disturbances</w:t>
            </w:r>
          </w:p>
        </w:tc>
      </w:tr>
      <w:tr w:rsidR="00E94E33" w:rsidRPr="006F3017" w:rsidTr="00B7431E">
        <w:trPr>
          <w:cantSplit/>
          <w:trHeight w:val="697"/>
        </w:trPr>
        <w:tc>
          <w:tcPr>
            <w:tcW w:w="0" w:type="auto"/>
            <w:vMerge/>
            <w:vAlign w:val="center"/>
          </w:tcPr>
          <w:p w:rsidR="00E94E33" w:rsidRPr="009B3034" w:rsidRDefault="00E94E33" w:rsidP="00B7431E">
            <w:pPr>
              <w:rPr>
                <w:rStyle w:val="IntenseReference"/>
                <w:rFonts w:eastAsia="Arial Unicode MS"/>
              </w:rPr>
            </w:pPr>
          </w:p>
        </w:tc>
        <w:tc>
          <w:tcPr>
            <w:tcW w:w="0" w:type="auto"/>
            <w:vMerge/>
            <w:vAlign w:val="center"/>
          </w:tcPr>
          <w:p w:rsidR="00E94E33" w:rsidRPr="009B3034" w:rsidRDefault="00E94E33" w:rsidP="00B7431E">
            <w:pPr>
              <w:rPr>
                <w:rStyle w:val="IntenseReference"/>
                <w:rFonts w:eastAsia="Arial Unicode MS"/>
              </w:rPr>
            </w:pPr>
          </w:p>
        </w:tc>
        <w:tc>
          <w:tcPr>
            <w:tcW w:w="0" w:type="auto"/>
            <w:vMerge/>
            <w:vAlign w:val="center"/>
          </w:tcPr>
          <w:p w:rsidR="00E94E33" w:rsidRPr="009B3034" w:rsidRDefault="00E94E33" w:rsidP="00B7431E">
            <w:pPr>
              <w:rPr>
                <w:rStyle w:val="IntenseReference"/>
                <w:rFonts w:eastAsia="Arial Unicode MS"/>
              </w:rPr>
            </w:pPr>
          </w:p>
        </w:tc>
        <w:tc>
          <w:tcPr>
            <w:tcW w:w="784" w:type="dxa"/>
            <w:shd w:val="clear" w:color="auto" w:fill="E6E6E6"/>
            <w:tcMar>
              <w:top w:w="16" w:type="dxa"/>
              <w:left w:w="16" w:type="dxa"/>
              <w:bottom w:w="0" w:type="dxa"/>
              <w:right w:w="16" w:type="dxa"/>
            </w:tcMar>
            <w:vAlign w:val="center"/>
          </w:tcPr>
          <w:p w:rsidR="00E94E33" w:rsidRPr="009B3034" w:rsidRDefault="00E94E33" w:rsidP="00B7431E">
            <w:pPr>
              <w:jc w:val="center"/>
              <w:rPr>
                <w:rStyle w:val="IntenseReference"/>
                <w:rFonts w:eastAsia="Arial Unicode MS"/>
              </w:rPr>
            </w:pPr>
            <w:r w:rsidRPr="009B3034">
              <w:rPr>
                <w:rStyle w:val="IntenseReference"/>
              </w:rPr>
              <w:t>1998</w:t>
            </w:r>
          </w:p>
        </w:tc>
        <w:tc>
          <w:tcPr>
            <w:tcW w:w="601" w:type="dxa"/>
            <w:shd w:val="clear" w:color="auto" w:fill="E6E6E6"/>
            <w:vAlign w:val="center"/>
          </w:tcPr>
          <w:p w:rsidR="00E94E33" w:rsidRPr="009B3034" w:rsidRDefault="00E94E33" w:rsidP="00B7431E">
            <w:pPr>
              <w:jc w:val="center"/>
              <w:rPr>
                <w:rStyle w:val="IntenseReference"/>
                <w:rFonts w:eastAsia="Arial Unicode MS"/>
              </w:rPr>
            </w:pPr>
            <w:r w:rsidRPr="009B3034">
              <w:rPr>
                <w:rStyle w:val="IntenseReference"/>
              </w:rPr>
              <w:t>2002</w:t>
            </w:r>
          </w:p>
        </w:tc>
        <w:tc>
          <w:tcPr>
            <w:tcW w:w="653" w:type="dxa"/>
            <w:shd w:val="clear" w:color="auto" w:fill="E6E6E6"/>
            <w:tcMar>
              <w:top w:w="16" w:type="dxa"/>
              <w:left w:w="16" w:type="dxa"/>
              <w:bottom w:w="0" w:type="dxa"/>
              <w:right w:w="16" w:type="dxa"/>
            </w:tcMar>
            <w:vAlign w:val="center"/>
          </w:tcPr>
          <w:p w:rsidR="00E94E33" w:rsidRPr="009B3034" w:rsidRDefault="00E94E33" w:rsidP="00B7431E">
            <w:pPr>
              <w:jc w:val="center"/>
              <w:rPr>
                <w:rStyle w:val="IntenseReference"/>
                <w:rFonts w:eastAsia="Arial Unicode MS"/>
              </w:rPr>
            </w:pPr>
            <w:r w:rsidRPr="009B3034">
              <w:rPr>
                <w:rStyle w:val="IntenseReference"/>
                <w:rFonts w:eastAsia="Arial Unicode MS"/>
              </w:rPr>
              <w:t>2006</w:t>
            </w:r>
          </w:p>
        </w:tc>
        <w:tc>
          <w:tcPr>
            <w:tcW w:w="9129" w:type="dxa"/>
            <w:vAlign w:val="center"/>
          </w:tcPr>
          <w:p w:rsidR="00E94E33" w:rsidRPr="009B3034" w:rsidRDefault="00E94E33" w:rsidP="00B7431E">
            <w:pPr>
              <w:rPr>
                <w:rStyle w:val="IntenseReference"/>
                <w:rFonts w:eastAsia="Arial Unicode MS"/>
              </w:rPr>
            </w:pPr>
          </w:p>
        </w:tc>
      </w:tr>
      <w:tr w:rsidR="00E94E33" w:rsidRPr="006F3017" w:rsidTr="00B7431E">
        <w:trPr>
          <w:cantSplit/>
          <w:trHeight w:val="491"/>
        </w:trPr>
        <w:tc>
          <w:tcPr>
            <w:tcW w:w="409" w:type="dxa"/>
            <w:vMerge w:val="restart"/>
            <w:tcMar>
              <w:top w:w="16" w:type="dxa"/>
              <w:left w:w="16" w:type="dxa"/>
              <w:bottom w:w="0" w:type="dxa"/>
              <w:right w:w="16" w:type="dxa"/>
            </w:tcMar>
            <w:textDirection w:val="btLr"/>
            <w:vAlign w:val="center"/>
          </w:tcPr>
          <w:p w:rsidR="00E94E33" w:rsidRPr="004E110F" w:rsidRDefault="00E94E33" w:rsidP="00B7431E">
            <w:pPr>
              <w:jc w:val="center"/>
              <w:rPr>
                <w:rStyle w:val="IntenseReference"/>
                <w:rFonts w:eastAsia="Arial Unicode MS"/>
              </w:rPr>
            </w:pPr>
            <w:r w:rsidRPr="004E110F">
              <w:rPr>
                <w:rStyle w:val="IntenseReference"/>
              </w:rPr>
              <w:t>Wet Tropics</w:t>
            </w:r>
          </w:p>
        </w:tc>
        <w:tc>
          <w:tcPr>
            <w:tcW w:w="550" w:type="dxa"/>
            <w:vMerge w:val="restart"/>
            <w:tcMar>
              <w:top w:w="16" w:type="dxa"/>
              <w:left w:w="16" w:type="dxa"/>
              <w:bottom w:w="0" w:type="dxa"/>
              <w:right w:w="16" w:type="dxa"/>
            </w:tcMar>
            <w:textDirection w:val="btLr"/>
            <w:vAlign w:val="center"/>
          </w:tcPr>
          <w:p w:rsidR="00E94E33" w:rsidRPr="004E110F" w:rsidRDefault="00E94E33" w:rsidP="00B7431E">
            <w:pPr>
              <w:jc w:val="center"/>
              <w:rPr>
                <w:rStyle w:val="IntenseReference"/>
              </w:rPr>
            </w:pPr>
            <w:r w:rsidRPr="004E110F">
              <w:rPr>
                <w:rStyle w:val="IntenseReference"/>
              </w:rPr>
              <w:t>Barron</w:t>
            </w:r>
          </w:p>
          <w:p w:rsidR="00E94E33" w:rsidRPr="004E110F" w:rsidRDefault="00E94E33" w:rsidP="00B7431E">
            <w:pPr>
              <w:jc w:val="center"/>
              <w:rPr>
                <w:rStyle w:val="IntenseReference"/>
                <w:rFonts w:eastAsia="Arial Unicode MS"/>
              </w:rPr>
            </w:pPr>
            <w:r w:rsidRPr="004E110F">
              <w:rPr>
                <w:rStyle w:val="IntenseReference"/>
              </w:rPr>
              <w:t>Daintree</w:t>
            </w:r>
          </w:p>
        </w:tc>
        <w:tc>
          <w:tcPr>
            <w:tcW w:w="1984" w:type="dxa"/>
            <w:tcMar>
              <w:top w:w="16" w:type="dxa"/>
              <w:left w:w="16" w:type="dxa"/>
              <w:bottom w:w="0" w:type="dxa"/>
              <w:right w:w="16" w:type="dxa"/>
            </w:tcMar>
            <w:vAlign w:val="bottom"/>
          </w:tcPr>
          <w:p w:rsidR="00E94E33" w:rsidRPr="004E110F" w:rsidRDefault="00E94E33" w:rsidP="00B7431E">
            <w:pPr>
              <w:ind w:left="200"/>
              <w:rPr>
                <w:rStyle w:val="IntenseReference"/>
                <w:rFonts w:eastAsia="Arial Unicode MS"/>
              </w:rPr>
            </w:pPr>
            <w:r w:rsidRPr="004E110F">
              <w:rPr>
                <w:rStyle w:val="IntenseReference"/>
              </w:rPr>
              <w:t>Snapper North</w:t>
            </w:r>
          </w:p>
        </w:tc>
        <w:tc>
          <w:tcPr>
            <w:tcW w:w="784" w:type="dxa"/>
            <w:tcMar>
              <w:top w:w="16" w:type="dxa"/>
              <w:left w:w="16" w:type="dxa"/>
              <w:bottom w:w="0" w:type="dxa"/>
              <w:right w:w="16" w:type="dxa"/>
            </w:tcMar>
            <w:vAlign w:val="center"/>
          </w:tcPr>
          <w:p w:rsidR="00E94E33" w:rsidRPr="004E110F" w:rsidRDefault="00E94E33" w:rsidP="00B7431E">
            <w:pPr>
              <w:jc w:val="center"/>
              <w:rPr>
                <w:rStyle w:val="IntenseReference"/>
                <w:rFonts w:eastAsia="Arial Unicode MS"/>
              </w:rPr>
            </w:pPr>
            <w:r w:rsidRPr="004E110F">
              <w:rPr>
                <w:rStyle w:val="IntenseReference"/>
              </w:rPr>
              <w:t>0.92 (19%)</w:t>
            </w:r>
          </w:p>
        </w:tc>
        <w:tc>
          <w:tcPr>
            <w:tcW w:w="601" w:type="dxa"/>
            <w:vAlign w:val="center"/>
          </w:tcPr>
          <w:p w:rsidR="00E94E33" w:rsidRPr="004E110F" w:rsidRDefault="00E94E33" w:rsidP="00B7431E">
            <w:pPr>
              <w:jc w:val="center"/>
              <w:rPr>
                <w:rStyle w:val="IntenseReference"/>
                <w:rFonts w:eastAsia="Arial Unicode MS"/>
              </w:rPr>
            </w:pPr>
            <w:r w:rsidRPr="004E110F">
              <w:rPr>
                <w:rStyle w:val="IntenseReference"/>
              </w:rPr>
              <w:t>0.95 (Nil)</w:t>
            </w:r>
          </w:p>
        </w:tc>
        <w:tc>
          <w:tcPr>
            <w:tcW w:w="653" w:type="dxa"/>
            <w:tcMar>
              <w:top w:w="16" w:type="dxa"/>
              <w:left w:w="16" w:type="dxa"/>
              <w:bottom w:w="0" w:type="dxa"/>
              <w:right w:w="16" w:type="dxa"/>
            </w:tcMar>
            <w:vAlign w:val="center"/>
          </w:tcPr>
          <w:p w:rsidR="00E94E33" w:rsidRPr="004E110F" w:rsidRDefault="00E94E33" w:rsidP="00B7431E">
            <w:pPr>
              <w:jc w:val="center"/>
              <w:rPr>
                <w:rStyle w:val="IntenseReference"/>
                <w:rFonts w:eastAsia="Arial Unicode MS"/>
              </w:rPr>
            </w:pPr>
          </w:p>
        </w:tc>
        <w:tc>
          <w:tcPr>
            <w:tcW w:w="9129" w:type="dxa"/>
            <w:tcMar>
              <w:top w:w="16" w:type="dxa"/>
              <w:left w:w="16" w:type="dxa"/>
              <w:bottom w:w="0" w:type="dxa"/>
              <w:right w:w="16" w:type="dxa"/>
            </w:tcMar>
            <w:vAlign w:val="bottom"/>
          </w:tcPr>
          <w:p w:rsidR="00E94E33" w:rsidRPr="004E110F" w:rsidRDefault="00E94E33" w:rsidP="00B7431E">
            <w:pPr>
              <w:rPr>
                <w:rStyle w:val="IntenseReference"/>
              </w:rPr>
            </w:pPr>
            <w:r w:rsidRPr="004E110F">
              <w:rPr>
                <w:rStyle w:val="IntenseReference"/>
              </w:rPr>
              <w:t xml:space="preserve">Flood 1996 (20%), Cyclone Rona 1999 (74%), Storm , Mar 2009 (14% at 2m, 5% at 5m), </w:t>
            </w:r>
          </w:p>
          <w:p w:rsidR="00E94E33" w:rsidRPr="004E110F" w:rsidRDefault="00E94E33" w:rsidP="00B7431E">
            <w:pPr>
              <w:rPr>
                <w:rStyle w:val="IntenseReference"/>
                <w:rFonts w:eastAsia="Arial Unicode MS"/>
              </w:rPr>
            </w:pPr>
            <w:r w:rsidRPr="004E110F">
              <w:rPr>
                <w:rStyle w:val="IntenseReference"/>
              </w:rPr>
              <w:t>Disease 2011 (16% at 2m, 24% at 5m),  crown-of-thorns 2012 (10% at 2m, 8% at 5m), crown-of-thorns 2013 (54% at 2m, 24% at 5m)</w:t>
            </w:r>
          </w:p>
        </w:tc>
      </w:tr>
      <w:tr w:rsidR="00E94E33" w:rsidRPr="006F3017" w:rsidTr="00B7431E">
        <w:trPr>
          <w:cantSplit/>
          <w:trHeight w:val="447"/>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84"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Snapper South</w:t>
            </w:r>
          </w:p>
        </w:tc>
        <w:tc>
          <w:tcPr>
            <w:tcW w:w="78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0.92 (Nil)</w:t>
            </w:r>
          </w:p>
        </w:tc>
        <w:tc>
          <w:tcPr>
            <w:tcW w:w="601" w:type="dxa"/>
            <w:vAlign w:val="center"/>
          </w:tcPr>
          <w:p w:rsidR="00E94E33" w:rsidRPr="00147434" w:rsidRDefault="00E94E33" w:rsidP="00B7431E">
            <w:pPr>
              <w:jc w:val="center"/>
              <w:rPr>
                <w:rStyle w:val="IntenseReference"/>
                <w:rFonts w:eastAsia="Arial Unicode MS"/>
              </w:rPr>
            </w:pPr>
            <w:r w:rsidRPr="00147434">
              <w:rPr>
                <w:rStyle w:val="IntenseReference"/>
              </w:rPr>
              <w:t>0.95 (Nil)</w:t>
            </w:r>
          </w:p>
        </w:tc>
        <w:tc>
          <w:tcPr>
            <w:tcW w:w="653"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9129"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Flood 1996 (87%), Flood 2004 (32%),  crown-of-thorns 2013 (20% at 2m, 15% at 5m)</w:t>
            </w:r>
          </w:p>
        </w:tc>
      </w:tr>
      <w:tr w:rsidR="00E94E33" w:rsidRPr="006F3017" w:rsidTr="00B7431E">
        <w:trPr>
          <w:cantSplit/>
          <w:trHeight w:val="245"/>
        </w:trPr>
        <w:tc>
          <w:tcPr>
            <w:tcW w:w="0" w:type="auto"/>
            <w:vMerge/>
            <w:vAlign w:val="center"/>
          </w:tcPr>
          <w:p w:rsidR="00E94E33" w:rsidRPr="00573120" w:rsidRDefault="00E94E33" w:rsidP="00B7431E">
            <w:pPr>
              <w:rPr>
                <w:rStyle w:val="IntenseReference"/>
                <w:rFonts w:eastAsia="Arial Unicode MS"/>
              </w:rPr>
            </w:pPr>
          </w:p>
        </w:tc>
        <w:tc>
          <w:tcPr>
            <w:tcW w:w="550" w:type="dxa"/>
            <w:vMerge w:val="restart"/>
            <w:tcMar>
              <w:top w:w="16" w:type="dxa"/>
              <w:left w:w="16" w:type="dxa"/>
              <w:bottom w:w="0" w:type="dxa"/>
              <w:right w:w="16" w:type="dxa"/>
            </w:tcMar>
            <w:textDirection w:val="btLr"/>
            <w:vAlign w:val="center"/>
          </w:tcPr>
          <w:p w:rsidR="00E94E33" w:rsidRPr="00573120" w:rsidRDefault="00E94E33" w:rsidP="00B7431E">
            <w:pPr>
              <w:jc w:val="center"/>
              <w:rPr>
                <w:rStyle w:val="IntenseReference"/>
              </w:rPr>
            </w:pPr>
            <w:r w:rsidRPr="00573120">
              <w:rPr>
                <w:rStyle w:val="IntenseReference"/>
              </w:rPr>
              <w:t xml:space="preserve">Johnstone </w:t>
            </w:r>
          </w:p>
          <w:p w:rsidR="00E94E33" w:rsidRPr="00573120" w:rsidRDefault="00E94E33" w:rsidP="00B7431E">
            <w:pPr>
              <w:jc w:val="center"/>
              <w:rPr>
                <w:rStyle w:val="IntenseReference"/>
                <w:rFonts w:eastAsia="Arial Unicode MS"/>
              </w:rPr>
            </w:pPr>
            <w:r w:rsidRPr="00573120">
              <w:rPr>
                <w:rStyle w:val="IntenseReference"/>
              </w:rPr>
              <w:t xml:space="preserve">Russell-Mulgrave </w:t>
            </w:r>
          </w:p>
        </w:tc>
        <w:tc>
          <w:tcPr>
            <w:tcW w:w="1984" w:type="dxa"/>
            <w:tcMar>
              <w:top w:w="16" w:type="dxa"/>
              <w:left w:w="16" w:type="dxa"/>
              <w:bottom w:w="0" w:type="dxa"/>
              <w:right w:w="16" w:type="dxa"/>
            </w:tcMar>
            <w:vAlign w:val="bottom"/>
          </w:tcPr>
          <w:p w:rsidR="00E94E33" w:rsidRPr="00573120" w:rsidRDefault="00E94E33" w:rsidP="00B7431E">
            <w:pPr>
              <w:ind w:left="200"/>
              <w:rPr>
                <w:rStyle w:val="IntenseReference"/>
                <w:rFonts w:eastAsia="Arial Unicode MS"/>
              </w:rPr>
            </w:pPr>
            <w:r w:rsidRPr="00573120">
              <w:rPr>
                <w:rStyle w:val="IntenseReference"/>
              </w:rPr>
              <w:t>Fitzroy East</w:t>
            </w:r>
          </w:p>
        </w:tc>
        <w:tc>
          <w:tcPr>
            <w:tcW w:w="784" w:type="dxa"/>
            <w:tcMar>
              <w:top w:w="16" w:type="dxa"/>
              <w:left w:w="16" w:type="dxa"/>
              <w:bottom w:w="0" w:type="dxa"/>
              <w:right w:w="16" w:type="dxa"/>
            </w:tcMar>
            <w:vAlign w:val="center"/>
          </w:tcPr>
          <w:p w:rsidR="00E94E33" w:rsidRPr="00573120" w:rsidRDefault="00E94E33" w:rsidP="00B7431E">
            <w:pPr>
              <w:jc w:val="center"/>
              <w:rPr>
                <w:rStyle w:val="IntenseReference"/>
                <w:rFonts w:eastAsia="Arial Unicode MS"/>
              </w:rPr>
            </w:pPr>
            <w:r w:rsidRPr="00573120">
              <w:rPr>
                <w:rStyle w:val="IntenseReference"/>
              </w:rPr>
              <w:t>0.92</w:t>
            </w:r>
          </w:p>
        </w:tc>
        <w:tc>
          <w:tcPr>
            <w:tcW w:w="601" w:type="dxa"/>
            <w:vAlign w:val="center"/>
          </w:tcPr>
          <w:p w:rsidR="00E94E33" w:rsidRPr="00573120" w:rsidRDefault="00E94E33" w:rsidP="00B7431E">
            <w:pPr>
              <w:jc w:val="center"/>
              <w:rPr>
                <w:rStyle w:val="IntenseReference"/>
                <w:rFonts w:eastAsia="Arial Unicode MS"/>
              </w:rPr>
            </w:pPr>
            <w:r w:rsidRPr="00573120">
              <w:rPr>
                <w:rStyle w:val="IntenseReference"/>
              </w:rPr>
              <w:t>0.95</w:t>
            </w:r>
          </w:p>
        </w:tc>
        <w:tc>
          <w:tcPr>
            <w:tcW w:w="653" w:type="dxa"/>
            <w:tcMar>
              <w:top w:w="16" w:type="dxa"/>
              <w:left w:w="16" w:type="dxa"/>
              <w:bottom w:w="0" w:type="dxa"/>
              <w:right w:w="16" w:type="dxa"/>
            </w:tcMar>
            <w:vAlign w:val="center"/>
          </w:tcPr>
          <w:p w:rsidR="00E94E33" w:rsidRPr="00573120" w:rsidRDefault="00E94E33" w:rsidP="00B7431E">
            <w:pPr>
              <w:jc w:val="center"/>
              <w:rPr>
                <w:rStyle w:val="IntenseReference"/>
                <w:rFonts w:eastAsia="Arial Unicode MS"/>
              </w:rPr>
            </w:pPr>
          </w:p>
        </w:tc>
        <w:tc>
          <w:tcPr>
            <w:tcW w:w="9129" w:type="dxa"/>
            <w:tcMar>
              <w:top w:w="16" w:type="dxa"/>
              <w:left w:w="16" w:type="dxa"/>
              <w:bottom w:w="0" w:type="dxa"/>
              <w:right w:w="16" w:type="dxa"/>
            </w:tcMar>
            <w:vAlign w:val="bottom"/>
          </w:tcPr>
          <w:p w:rsidR="00E94E33" w:rsidRPr="00573120" w:rsidRDefault="00E94E33" w:rsidP="00B7431E">
            <w:pPr>
              <w:rPr>
                <w:rStyle w:val="IntenseReference"/>
                <w:rFonts w:eastAsia="Arial Unicode MS"/>
              </w:rPr>
            </w:pPr>
            <w:r w:rsidRPr="00573120">
              <w:rPr>
                <w:rStyle w:val="IntenseReference"/>
              </w:rPr>
              <w:t>Cyclone Felicity 1989 (75% manta tow data), Disease 2011 (54% at 2m, 38% at 5m), crown-of-thorns 2012 (3% at 5m)</w:t>
            </w:r>
          </w:p>
        </w:tc>
      </w:tr>
      <w:tr w:rsidR="00E94E33" w:rsidRPr="006F3017" w:rsidTr="00B7431E">
        <w:trPr>
          <w:cantSplit/>
          <w:trHeight w:val="318"/>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84"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Fitzroy West</w:t>
            </w:r>
          </w:p>
        </w:tc>
        <w:tc>
          <w:tcPr>
            <w:tcW w:w="78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0.92 (13%)</w:t>
            </w:r>
          </w:p>
        </w:tc>
        <w:tc>
          <w:tcPr>
            <w:tcW w:w="601" w:type="dxa"/>
            <w:vAlign w:val="center"/>
          </w:tcPr>
          <w:p w:rsidR="00E94E33" w:rsidRPr="00147434" w:rsidRDefault="00E94E33" w:rsidP="00B7431E">
            <w:pPr>
              <w:jc w:val="center"/>
              <w:rPr>
                <w:rStyle w:val="IntenseReference"/>
                <w:rFonts w:eastAsia="Arial Unicode MS"/>
              </w:rPr>
            </w:pPr>
            <w:r w:rsidRPr="00147434">
              <w:rPr>
                <w:rStyle w:val="IntenseReference"/>
              </w:rPr>
              <w:t>0.95(15%)</w:t>
            </w:r>
          </w:p>
        </w:tc>
        <w:tc>
          <w:tcPr>
            <w:tcW w:w="653"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9129" w:type="dxa"/>
            <w:tcMar>
              <w:top w:w="16" w:type="dxa"/>
              <w:left w:w="16" w:type="dxa"/>
              <w:bottom w:w="0" w:type="dxa"/>
              <w:right w:w="16" w:type="dxa"/>
            </w:tcMar>
            <w:vAlign w:val="bottom"/>
          </w:tcPr>
          <w:p w:rsidR="00E94E33" w:rsidRPr="00147434" w:rsidRDefault="00E94E33" w:rsidP="00B7431E">
            <w:pPr>
              <w:rPr>
                <w:rStyle w:val="IntenseReference"/>
              </w:rPr>
            </w:pPr>
            <w:r w:rsidRPr="00147434">
              <w:rPr>
                <w:rStyle w:val="IntenseReference"/>
              </w:rPr>
              <w:t xml:space="preserve">Crown-of-thorns 1999-2000 (78%), Cyclone Hamish 2009 (stalled recovery trajectory), </w:t>
            </w:r>
          </w:p>
          <w:p w:rsidR="00E94E33" w:rsidRPr="00147434" w:rsidRDefault="00E94E33" w:rsidP="00B7431E">
            <w:pPr>
              <w:rPr>
                <w:rStyle w:val="IntenseReference"/>
                <w:rFonts w:eastAsia="Arial Unicode MS"/>
              </w:rPr>
            </w:pPr>
            <w:r w:rsidRPr="00147434">
              <w:rPr>
                <w:rStyle w:val="IntenseReference"/>
              </w:rPr>
              <w:t>Disease 2011 (40% at 2m, 14% at 5m), crown-of-thorns 2012 (7% at 5m),  crown-of-thorns 2013 (27% at 2m,32% at 5m)</w:t>
            </w:r>
          </w:p>
        </w:tc>
      </w:tr>
      <w:tr w:rsidR="00E94E33" w:rsidRPr="006F3017" w:rsidTr="00B7431E">
        <w:trPr>
          <w:cantSplit/>
          <w:trHeight w:val="537"/>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84"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Franklands East</w:t>
            </w:r>
          </w:p>
        </w:tc>
        <w:tc>
          <w:tcPr>
            <w:tcW w:w="78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0.92 (43%)</w:t>
            </w:r>
          </w:p>
        </w:tc>
        <w:tc>
          <w:tcPr>
            <w:tcW w:w="601" w:type="dxa"/>
            <w:vAlign w:val="center"/>
          </w:tcPr>
          <w:p w:rsidR="00E94E33" w:rsidRPr="00147434" w:rsidRDefault="00E94E33" w:rsidP="00B7431E">
            <w:pPr>
              <w:jc w:val="center"/>
              <w:rPr>
                <w:rStyle w:val="IntenseReference"/>
                <w:rFonts w:eastAsia="Arial Unicode MS"/>
              </w:rPr>
            </w:pPr>
            <w:r w:rsidRPr="00147434">
              <w:rPr>
                <w:rStyle w:val="IntenseReference"/>
              </w:rPr>
              <w:t>0.80 (Nil)</w:t>
            </w:r>
          </w:p>
        </w:tc>
        <w:tc>
          <w:tcPr>
            <w:tcW w:w="653"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9129" w:type="dxa"/>
            <w:tcMar>
              <w:top w:w="16" w:type="dxa"/>
              <w:left w:w="16" w:type="dxa"/>
              <w:bottom w:w="0" w:type="dxa"/>
              <w:right w:w="16" w:type="dxa"/>
            </w:tcMar>
            <w:vAlign w:val="bottom"/>
          </w:tcPr>
          <w:p w:rsidR="00E94E33" w:rsidRPr="00147434" w:rsidRDefault="00E94E33" w:rsidP="00B7431E">
            <w:pPr>
              <w:rPr>
                <w:rStyle w:val="IntenseReference"/>
              </w:rPr>
            </w:pPr>
            <w:r w:rsidRPr="00147434">
              <w:rPr>
                <w:rStyle w:val="IntenseReference"/>
              </w:rPr>
              <w:t xml:space="preserve">Unknown though likely crown-of-thorns 2000 (68%) Cyclone Larry 2006 (60% at 2m , 46% at 5m), </w:t>
            </w:r>
          </w:p>
          <w:p w:rsidR="00E94E33" w:rsidRPr="00147434" w:rsidRDefault="00E94E33" w:rsidP="00B7431E">
            <w:pPr>
              <w:rPr>
                <w:rStyle w:val="IntenseReference"/>
                <w:rFonts w:eastAsia="Arial Unicode MS"/>
              </w:rPr>
            </w:pPr>
            <w:r w:rsidRPr="00147434">
              <w:rPr>
                <w:rStyle w:val="IntenseReference"/>
              </w:rPr>
              <w:t>Cyclone Tasha/Yasi 2011 (51% at 2 m, 35% at 5m)</w:t>
            </w:r>
          </w:p>
        </w:tc>
      </w:tr>
      <w:tr w:rsidR="00E94E33" w:rsidRPr="006F3017" w:rsidTr="00B7431E">
        <w:trPr>
          <w:cantSplit/>
          <w:trHeight w:val="135"/>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84"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Franklands West</w:t>
            </w:r>
          </w:p>
        </w:tc>
        <w:tc>
          <w:tcPr>
            <w:tcW w:w="78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0.93 (44%)</w:t>
            </w:r>
          </w:p>
        </w:tc>
        <w:tc>
          <w:tcPr>
            <w:tcW w:w="601" w:type="dxa"/>
            <w:vAlign w:val="center"/>
          </w:tcPr>
          <w:p w:rsidR="00E94E33" w:rsidRPr="00147434" w:rsidRDefault="00E94E33" w:rsidP="00B7431E">
            <w:pPr>
              <w:jc w:val="center"/>
              <w:rPr>
                <w:rStyle w:val="IntenseReference"/>
                <w:rFonts w:eastAsia="Arial Unicode MS"/>
              </w:rPr>
            </w:pPr>
            <w:r w:rsidRPr="00147434">
              <w:rPr>
                <w:rStyle w:val="IntenseReference"/>
              </w:rPr>
              <w:t>0.80 (Nil)</w:t>
            </w:r>
          </w:p>
        </w:tc>
        <w:tc>
          <w:tcPr>
            <w:tcW w:w="653"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9129"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Unknown though likely crown-of-thorns 2000 (35%) Cyclone Tasha/Yasi 2011 (33% at 2m)</w:t>
            </w:r>
          </w:p>
        </w:tc>
      </w:tr>
      <w:tr w:rsidR="00E94E33" w:rsidRPr="006F3017" w:rsidTr="00B7431E">
        <w:trPr>
          <w:cantSplit/>
          <w:trHeight w:val="414"/>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84"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High East</w:t>
            </w:r>
          </w:p>
        </w:tc>
        <w:tc>
          <w:tcPr>
            <w:tcW w:w="78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0.93</w:t>
            </w:r>
          </w:p>
        </w:tc>
        <w:tc>
          <w:tcPr>
            <w:tcW w:w="601" w:type="dxa"/>
            <w:vAlign w:val="center"/>
          </w:tcPr>
          <w:p w:rsidR="00E94E33" w:rsidRPr="00147434" w:rsidRDefault="00E94E33" w:rsidP="00B7431E">
            <w:pPr>
              <w:jc w:val="center"/>
              <w:rPr>
                <w:rStyle w:val="IntenseReference"/>
                <w:rFonts w:eastAsia="Arial Unicode MS"/>
              </w:rPr>
            </w:pPr>
            <w:r w:rsidRPr="00147434">
              <w:rPr>
                <w:rStyle w:val="IntenseReference"/>
              </w:rPr>
              <w:t>0.80</w:t>
            </w:r>
          </w:p>
        </w:tc>
        <w:tc>
          <w:tcPr>
            <w:tcW w:w="653"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9129"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Fonts w:eastAsia="Arial Unicode MS"/>
              </w:rPr>
              <w:t>Cyclone Tasha/Yasi 2011 (80% at 2m, 56% at 5m)</w:t>
            </w:r>
          </w:p>
        </w:tc>
      </w:tr>
      <w:tr w:rsidR="00E94E33" w:rsidRPr="006F3017" w:rsidTr="00B7431E">
        <w:trPr>
          <w:cantSplit/>
          <w:trHeight w:val="388"/>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84"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High West</w:t>
            </w:r>
          </w:p>
        </w:tc>
        <w:tc>
          <w:tcPr>
            <w:tcW w:w="78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0.93</w:t>
            </w:r>
          </w:p>
        </w:tc>
        <w:tc>
          <w:tcPr>
            <w:tcW w:w="601" w:type="dxa"/>
            <w:vAlign w:val="center"/>
          </w:tcPr>
          <w:p w:rsidR="00E94E33" w:rsidRPr="00147434" w:rsidRDefault="00E94E33" w:rsidP="00B7431E">
            <w:pPr>
              <w:jc w:val="center"/>
              <w:rPr>
                <w:rStyle w:val="IntenseReference"/>
                <w:rFonts w:eastAsia="Arial Unicode MS"/>
              </w:rPr>
            </w:pPr>
            <w:r w:rsidRPr="00147434">
              <w:rPr>
                <w:rStyle w:val="IntenseReference"/>
              </w:rPr>
              <w:t>0.80</w:t>
            </w:r>
          </w:p>
        </w:tc>
        <w:tc>
          <w:tcPr>
            <w:tcW w:w="653"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9129"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Cyclone Larry 2006 (25% at 5m), Flood/Bleaching 2011 (19% at 2m, 29% at 5m)</w:t>
            </w:r>
          </w:p>
        </w:tc>
      </w:tr>
      <w:tr w:rsidR="00E94E33" w:rsidRPr="006F3017" w:rsidTr="00B7431E">
        <w:trPr>
          <w:cantSplit/>
          <w:trHeight w:val="245"/>
        </w:trPr>
        <w:tc>
          <w:tcPr>
            <w:tcW w:w="0" w:type="auto"/>
            <w:vMerge/>
            <w:vAlign w:val="center"/>
          </w:tcPr>
          <w:p w:rsidR="00E94E33" w:rsidRPr="00147434" w:rsidRDefault="00E94E33" w:rsidP="00B7431E">
            <w:pPr>
              <w:rPr>
                <w:rStyle w:val="IntenseReference"/>
                <w:rFonts w:eastAsia="Arial Unicode MS"/>
              </w:rPr>
            </w:pPr>
          </w:p>
        </w:tc>
        <w:tc>
          <w:tcPr>
            <w:tcW w:w="550" w:type="dxa"/>
            <w:vMerge w:val="restart"/>
            <w:tcMar>
              <w:top w:w="16" w:type="dxa"/>
              <w:left w:w="16" w:type="dxa"/>
              <w:bottom w:w="0" w:type="dxa"/>
              <w:right w:w="16" w:type="dxa"/>
            </w:tcMar>
            <w:textDirection w:val="btLr"/>
            <w:vAlign w:val="center"/>
          </w:tcPr>
          <w:p w:rsidR="00E94E33" w:rsidRPr="00147434" w:rsidRDefault="00E94E33" w:rsidP="00B7431E">
            <w:pPr>
              <w:jc w:val="center"/>
              <w:rPr>
                <w:rStyle w:val="IntenseReference"/>
              </w:rPr>
            </w:pPr>
            <w:r w:rsidRPr="00147434">
              <w:rPr>
                <w:rStyle w:val="IntenseReference"/>
              </w:rPr>
              <w:t xml:space="preserve">Herbert </w:t>
            </w:r>
          </w:p>
          <w:p w:rsidR="00E94E33" w:rsidRPr="00147434" w:rsidRDefault="00E94E33" w:rsidP="00B7431E">
            <w:pPr>
              <w:jc w:val="center"/>
              <w:rPr>
                <w:rStyle w:val="IntenseReference"/>
                <w:rFonts w:eastAsia="Arial Unicode MS"/>
              </w:rPr>
            </w:pPr>
            <w:r w:rsidRPr="00147434">
              <w:rPr>
                <w:rStyle w:val="IntenseReference"/>
              </w:rPr>
              <w:t>Tully</w:t>
            </w:r>
          </w:p>
        </w:tc>
        <w:tc>
          <w:tcPr>
            <w:tcW w:w="1984"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Barnards</w:t>
            </w:r>
          </w:p>
        </w:tc>
        <w:tc>
          <w:tcPr>
            <w:tcW w:w="78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0.93</w:t>
            </w:r>
          </w:p>
        </w:tc>
        <w:tc>
          <w:tcPr>
            <w:tcW w:w="601" w:type="dxa"/>
            <w:vAlign w:val="center"/>
          </w:tcPr>
          <w:p w:rsidR="00E94E33" w:rsidRPr="00147434" w:rsidRDefault="00E94E33" w:rsidP="00B7431E">
            <w:pPr>
              <w:jc w:val="center"/>
              <w:rPr>
                <w:rStyle w:val="IntenseReference"/>
                <w:rFonts w:eastAsia="Arial Unicode MS"/>
              </w:rPr>
            </w:pPr>
            <w:r w:rsidRPr="00147434">
              <w:rPr>
                <w:rStyle w:val="IntenseReference"/>
              </w:rPr>
              <w:t>0.80</w:t>
            </w:r>
          </w:p>
        </w:tc>
        <w:tc>
          <w:tcPr>
            <w:tcW w:w="653"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9129"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Cyclone Larry 2006 (95% at 2m , 86% at 5m), Cyclone Yasi 2011 (26% at 2m)</w:t>
            </w:r>
          </w:p>
        </w:tc>
      </w:tr>
      <w:tr w:rsidR="00E94E33" w:rsidRPr="006F3017" w:rsidTr="00B7431E">
        <w:trPr>
          <w:cantSplit/>
          <w:trHeight w:val="472"/>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84"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King Reef</w:t>
            </w:r>
          </w:p>
        </w:tc>
        <w:tc>
          <w:tcPr>
            <w:tcW w:w="78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0.93</w:t>
            </w:r>
          </w:p>
        </w:tc>
        <w:tc>
          <w:tcPr>
            <w:tcW w:w="601" w:type="dxa"/>
            <w:vAlign w:val="center"/>
          </w:tcPr>
          <w:p w:rsidR="00E94E33" w:rsidRPr="00147434" w:rsidRDefault="00E94E33" w:rsidP="00B7431E">
            <w:pPr>
              <w:jc w:val="center"/>
              <w:rPr>
                <w:rStyle w:val="IntenseReference"/>
                <w:rFonts w:eastAsia="Arial Unicode MS"/>
              </w:rPr>
            </w:pPr>
            <w:r w:rsidRPr="00147434">
              <w:rPr>
                <w:rStyle w:val="IntenseReference"/>
              </w:rPr>
              <w:t>0.85</w:t>
            </w:r>
          </w:p>
        </w:tc>
        <w:tc>
          <w:tcPr>
            <w:tcW w:w="653"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9129"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Cyclone Larry 2006 (35% at 2m, 47% at 5m)</w:t>
            </w:r>
          </w:p>
        </w:tc>
      </w:tr>
      <w:tr w:rsidR="00E94E33" w:rsidRPr="006F3017" w:rsidTr="00B7431E">
        <w:trPr>
          <w:cantSplit/>
          <w:trHeight w:val="447"/>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84"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Dunk North</w:t>
            </w:r>
          </w:p>
        </w:tc>
        <w:tc>
          <w:tcPr>
            <w:tcW w:w="78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0.93</w:t>
            </w:r>
          </w:p>
        </w:tc>
        <w:tc>
          <w:tcPr>
            <w:tcW w:w="601" w:type="dxa"/>
            <w:vAlign w:val="center"/>
          </w:tcPr>
          <w:p w:rsidR="00E94E33" w:rsidRPr="00147434" w:rsidRDefault="00E94E33" w:rsidP="00B7431E">
            <w:pPr>
              <w:jc w:val="center"/>
              <w:rPr>
                <w:rStyle w:val="IntenseReference"/>
                <w:rFonts w:eastAsia="Arial Unicode MS"/>
              </w:rPr>
            </w:pPr>
            <w:r w:rsidRPr="00147434">
              <w:rPr>
                <w:rStyle w:val="IntenseReference"/>
              </w:rPr>
              <w:t>0.80</w:t>
            </w:r>
          </w:p>
        </w:tc>
        <w:tc>
          <w:tcPr>
            <w:tcW w:w="653"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9129"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Cyclone Larry 2006 (80% at 2m , 71% at 5m), Cyclone Yasi 2011 (91% at 2m, 71% at 5m)</w:t>
            </w:r>
          </w:p>
        </w:tc>
      </w:tr>
      <w:tr w:rsidR="00E94E33" w:rsidRPr="006F3017" w:rsidTr="00B7431E">
        <w:trPr>
          <w:cantSplit/>
          <w:trHeight w:val="404"/>
        </w:trPr>
        <w:tc>
          <w:tcPr>
            <w:tcW w:w="0" w:type="auto"/>
            <w:vMerge/>
            <w:tcBorders>
              <w:bottom w:val="single" w:sz="12" w:space="0" w:color="auto"/>
            </w:tcBorders>
            <w:vAlign w:val="center"/>
          </w:tcPr>
          <w:p w:rsidR="00E94E33" w:rsidRPr="00147434" w:rsidRDefault="00E94E33" w:rsidP="00B7431E">
            <w:pPr>
              <w:rPr>
                <w:rStyle w:val="IntenseReference"/>
                <w:rFonts w:eastAsia="Arial Unicode MS"/>
              </w:rPr>
            </w:pPr>
          </w:p>
        </w:tc>
        <w:tc>
          <w:tcPr>
            <w:tcW w:w="0" w:type="auto"/>
            <w:vMerge/>
            <w:tcBorders>
              <w:bottom w:val="single" w:sz="12" w:space="0" w:color="auto"/>
            </w:tcBorders>
            <w:vAlign w:val="center"/>
          </w:tcPr>
          <w:p w:rsidR="00E94E33" w:rsidRPr="00147434" w:rsidRDefault="00E94E33" w:rsidP="00B7431E">
            <w:pPr>
              <w:rPr>
                <w:rStyle w:val="IntenseReference"/>
                <w:rFonts w:eastAsia="Arial Unicode MS"/>
              </w:rPr>
            </w:pPr>
          </w:p>
        </w:tc>
        <w:tc>
          <w:tcPr>
            <w:tcW w:w="1984" w:type="dxa"/>
            <w:tcBorders>
              <w:bottom w:val="single" w:sz="12" w:space="0" w:color="auto"/>
            </w:tcBorders>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Dunk South</w:t>
            </w:r>
          </w:p>
        </w:tc>
        <w:tc>
          <w:tcPr>
            <w:tcW w:w="784" w:type="dxa"/>
            <w:tcBorders>
              <w:bottom w:val="single" w:sz="12" w:space="0" w:color="auto"/>
            </w:tcBorders>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0.93</w:t>
            </w:r>
          </w:p>
        </w:tc>
        <w:tc>
          <w:tcPr>
            <w:tcW w:w="601" w:type="dxa"/>
            <w:tcBorders>
              <w:bottom w:val="single" w:sz="12" w:space="0" w:color="auto"/>
            </w:tcBorders>
            <w:vAlign w:val="center"/>
          </w:tcPr>
          <w:p w:rsidR="00E94E33" w:rsidRPr="00147434" w:rsidRDefault="00E94E33" w:rsidP="00B7431E">
            <w:pPr>
              <w:jc w:val="center"/>
              <w:rPr>
                <w:rStyle w:val="IntenseReference"/>
                <w:rFonts w:eastAsia="Arial Unicode MS"/>
              </w:rPr>
            </w:pPr>
            <w:r w:rsidRPr="00147434">
              <w:rPr>
                <w:rStyle w:val="IntenseReference"/>
              </w:rPr>
              <w:t>0.85</w:t>
            </w:r>
          </w:p>
        </w:tc>
        <w:tc>
          <w:tcPr>
            <w:tcW w:w="653" w:type="dxa"/>
            <w:tcBorders>
              <w:bottom w:val="single" w:sz="12" w:space="0" w:color="auto"/>
            </w:tcBorders>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9129" w:type="dxa"/>
            <w:tcBorders>
              <w:bottom w:val="single" w:sz="12" w:space="0" w:color="auto"/>
            </w:tcBorders>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Cyclone Larry 2006 (12% at 2m , 18% at 5m), Cyclone Yasi 2011 (75% at 2m, 53% at 5m)</w:t>
            </w:r>
          </w:p>
        </w:tc>
      </w:tr>
    </w:tbl>
    <w:p w:rsidR="00E94E33" w:rsidRPr="004E110F" w:rsidRDefault="00E94E33" w:rsidP="00E94E33">
      <w:pPr>
        <w:rPr>
          <w:rStyle w:val="IntenseReference"/>
        </w:rPr>
      </w:pPr>
      <w:r w:rsidRPr="004E110F">
        <w:rPr>
          <w:rStyle w:val="IntenseReference"/>
        </w:rPr>
        <w:t>Note: As direct observations of impact were limited during the wide spread bleaching events of 1998 and 2002 tabulated values for these years are the estimated probability that each reef would have experienced a coral bleaching event as calculated using a Bayesian Network model (Wooldridge and Done 2004). The network model allows information about site-specific physical variables (e.g. water quality, mixing strength, thermal history, wave regime) to be combined with satellite-derived estimates of sea surface temperature (SST) in order to provide a probability (= strength of belief) that a given coral community in a given patch of ocean would have experienced a coral bleaching event. Higher probabilities indicate a greater strength of belief in both the likelihood of a bleaching event and the severity of that event. Where impact was observed the proportional reduction in coral cover is included. For all other disturbances listed the proportional reductions in cover are based on direct observation.</w:t>
      </w:r>
    </w:p>
    <w:p w:rsidR="00E94E33" w:rsidRPr="00DF29D5" w:rsidRDefault="00E94E33" w:rsidP="003E2A14">
      <w:pPr>
        <w:rPr>
          <w:rStyle w:val="IntenseReference"/>
        </w:rPr>
      </w:pPr>
      <w:r w:rsidRPr="007E2E3B">
        <w:br w:type="page"/>
      </w:r>
      <w:r w:rsidRPr="00DF29D5">
        <w:rPr>
          <w:rStyle w:val="IntenseReference"/>
        </w:rPr>
        <w:t>Table A2-5:  continued.</w:t>
      </w:r>
    </w:p>
    <w:tbl>
      <w:tblPr>
        <w:tblW w:w="14034" w:type="dxa"/>
        <w:tblBorders>
          <w:top w:val="single" w:sz="12" w:space="0" w:color="auto"/>
          <w:left w:val="single" w:sz="12" w:space="0" w:color="auto"/>
          <w:bottom w:val="single" w:sz="12" w:space="0" w:color="auto"/>
          <w:right w:val="single" w:sz="12" w:space="0" w:color="auto"/>
          <w:insideH w:val="single" w:sz="4" w:space="0" w:color="auto"/>
          <w:insideV w:val="single" w:sz="4" w:space="0" w:color="auto"/>
        </w:tblBorders>
        <w:tblCellMar>
          <w:left w:w="0" w:type="dxa"/>
          <w:right w:w="0" w:type="dxa"/>
        </w:tblCellMar>
        <w:tblLook w:val="0000" w:firstRow="0" w:lastRow="0" w:firstColumn="0" w:lastColumn="0" w:noHBand="0" w:noVBand="0"/>
        <w:tblCaption w:val="Table A2-5:   Known disturbances to coral communities at monitoring locations (cont)."/>
        <w:tblDescription w:val="Table A2-5:   Known disturbances to coral communities at monitoring locations (cont). For coral bleaching, decimal fractions indicate the probability of occurrence at this site (see table footnote). Percentages in brackets are the observed proportional loss of hard coral cover for a given disturbance at that reef."/>
      </w:tblPr>
      <w:tblGrid>
        <w:gridCol w:w="401"/>
        <w:gridCol w:w="534"/>
        <w:gridCol w:w="1930"/>
        <w:gridCol w:w="1244"/>
        <w:gridCol w:w="1010"/>
        <w:gridCol w:w="1134"/>
        <w:gridCol w:w="7781"/>
      </w:tblGrid>
      <w:tr w:rsidR="00E94E33" w:rsidRPr="007E2E3B" w:rsidTr="00573120">
        <w:trPr>
          <w:cantSplit/>
          <w:trHeight w:val="510"/>
        </w:trPr>
        <w:tc>
          <w:tcPr>
            <w:tcW w:w="401" w:type="dxa"/>
            <w:vMerge w:val="restart"/>
            <w:tcBorders>
              <w:top w:val="single" w:sz="12" w:space="0" w:color="auto"/>
            </w:tcBorders>
            <w:shd w:val="clear" w:color="auto" w:fill="E6E6E6"/>
            <w:tcMar>
              <w:top w:w="16" w:type="dxa"/>
              <w:left w:w="16" w:type="dxa"/>
              <w:bottom w:w="0" w:type="dxa"/>
              <w:right w:w="16" w:type="dxa"/>
            </w:tcMar>
            <w:textDirection w:val="btLr"/>
            <w:vAlign w:val="center"/>
          </w:tcPr>
          <w:p w:rsidR="00E94E33" w:rsidRPr="00573120" w:rsidRDefault="00E94E33" w:rsidP="00B7431E">
            <w:pPr>
              <w:jc w:val="center"/>
              <w:rPr>
                <w:rStyle w:val="IntenseReference"/>
                <w:rFonts w:eastAsia="Arial Unicode MS"/>
              </w:rPr>
            </w:pPr>
            <w:r w:rsidRPr="00573120">
              <w:rPr>
                <w:rStyle w:val="IntenseReference"/>
              </w:rPr>
              <w:t>Region</w:t>
            </w:r>
          </w:p>
        </w:tc>
        <w:tc>
          <w:tcPr>
            <w:tcW w:w="534" w:type="dxa"/>
            <w:vMerge w:val="restart"/>
            <w:tcBorders>
              <w:top w:val="single" w:sz="12" w:space="0" w:color="auto"/>
            </w:tcBorders>
            <w:shd w:val="clear" w:color="auto" w:fill="E6E6E6"/>
            <w:tcMar>
              <w:top w:w="16" w:type="dxa"/>
              <w:left w:w="16" w:type="dxa"/>
              <w:bottom w:w="0" w:type="dxa"/>
              <w:right w:w="16" w:type="dxa"/>
            </w:tcMar>
            <w:textDirection w:val="btLr"/>
            <w:vAlign w:val="center"/>
          </w:tcPr>
          <w:p w:rsidR="00E94E33" w:rsidRPr="00573120" w:rsidRDefault="00E94E33" w:rsidP="00B7431E">
            <w:pPr>
              <w:jc w:val="center"/>
              <w:rPr>
                <w:rStyle w:val="IntenseReference"/>
                <w:rFonts w:eastAsia="Arial Unicode MS"/>
              </w:rPr>
            </w:pPr>
            <w:r w:rsidRPr="00573120">
              <w:rPr>
                <w:rStyle w:val="IntenseReference"/>
              </w:rPr>
              <w:t>Catchment</w:t>
            </w:r>
          </w:p>
        </w:tc>
        <w:tc>
          <w:tcPr>
            <w:tcW w:w="1930" w:type="dxa"/>
            <w:vMerge w:val="restart"/>
            <w:tcBorders>
              <w:top w:val="single" w:sz="12" w:space="0" w:color="auto"/>
            </w:tcBorders>
            <w:shd w:val="clear" w:color="auto" w:fill="E6E6E6"/>
            <w:tcMar>
              <w:top w:w="16" w:type="dxa"/>
              <w:left w:w="16" w:type="dxa"/>
              <w:bottom w:w="0" w:type="dxa"/>
              <w:right w:w="16" w:type="dxa"/>
            </w:tcMar>
            <w:vAlign w:val="center"/>
          </w:tcPr>
          <w:p w:rsidR="00E94E33" w:rsidRPr="00573120" w:rsidRDefault="00E94E33" w:rsidP="00B7431E">
            <w:pPr>
              <w:jc w:val="center"/>
              <w:rPr>
                <w:rStyle w:val="IntenseReference"/>
                <w:rFonts w:eastAsia="Arial Unicode MS"/>
              </w:rPr>
            </w:pPr>
            <w:r w:rsidRPr="00573120">
              <w:rPr>
                <w:rStyle w:val="IntenseReference"/>
              </w:rPr>
              <w:t>Reef</w:t>
            </w:r>
          </w:p>
        </w:tc>
        <w:tc>
          <w:tcPr>
            <w:tcW w:w="3388" w:type="dxa"/>
            <w:gridSpan w:val="3"/>
            <w:tcBorders>
              <w:top w:val="single" w:sz="12" w:space="0" w:color="auto"/>
            </w:tcBorders>
            <w:shd w:val="clear" w:color="auto" w:fill="E6E6E6"/>
            <w:tcMar>
              <w:top w:w="16" w:type="dxa"/>
              <w:left w:w="16" w:type="dxa"/>
              <w:bottom w:w="0" w:type="dxa"/>
              <w:right w:w="16" w:type="dxa"/>
            </w:tcMar>
            <w:vAlign w:val="center"/>
          </w:tcPr>
          <w:p w:rsidR="00E94E33" w:rsidRPr="00573120" w:rsidRDefault="00E94E33" w:rsidP="00B7431E">
            <w:pPr>
              <w:jc w:val="center"/>
              <w:rPr>
                <w:rStyle w:val="IntenseReference"/>
              </w:rPr>
            </w:pPr>
            <w:r w:rsidRPr="00573120">
              <w:rPr>
                <w:rStyle w:val="IntenseReference"/>
              </w:rPr>
              <w:t>Bleaching</w:t>
            </w:r>
          </w:p>
        </w:tc>
        <w:tc>
          <w:tcPr>
            <w:tcW w:w="7781" w:type="dxa"/>
            <w:tcBorders>
              <w:top w:val="single" w:sz="12" w:space="0" w:color="auto"/>
            </w:tcBorders>
            <w:shd w:val="clear" w:color="auto" w:fill="E6E6E6"/>
            <w:tcMar>
              <w:top w:w="16" w:type="dxa"/>
              <w:left w:w="16" w:type="dxa"/>
              <w:bottom w:w="0" w:type="dxa"/>
              <w:right w:w="16" w:type="dxa"/>
            </w:tcMar>
            <w:vAlign w:val="center"/>
          </w:tcPr>
          <w:p w:rsidR="00E94E33" w:rsidRPr="00573120" w:rsidRDefault="00E94E33" w:rsidP="00B7431E">
            <w:pPr>
              <w:jc w:val="center"/>
              <w:rPr>
                <w:rStyle w:val="IntenseReference"/>
                <w:rFonts w:eastAsia="Arial Unicode MS"/>
              </w:rPr>
            </w:pPr>
            <w:r w:rsidRPr="00573120">
              <w:rPr>
                <w:rStyle w:val="IntenseReference"/>
              </w:rPr>
              <w:t>Other recorded disturbances</w:t>
            </w:r>
          </w:p>
        </w:tc>
      </w:tr>
      <w:tr w:rsidR="00E94E33" w:rsidRPr="007E2E3B" w:rsidTr="00B7431E">
        <w:trPr>
          <w:cantSplit/>
          <w:trHeight w:val="360"/>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244" w:type="dxa"/>
            <w:shd w:val="clear" w:color="auto" w:fill="E6E6E6"/>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1998</w:t>
            </w:r>
          </w:p>
        </w:tc>
        <w:tc>
          <w:tcPr>
            <w:tcW w:w="1010" w:type="dxa"/>
            <w:shd w:val="clear" w:color="auto" w:fill="E6E6E6"/>
            <w:vAlign w:val="center"/>
          </w:tcPr>
          <w:p w:rsidR="00E94E33" w:rsidRPr="00147434" w:rsidRDefault="00E94E33" w:rsidP="00B7431E">
            <w:pPr>
              <w:jc w:val="center"/>
              <w:rPr>
                <w:rStyle w:val="IntenseReference"/>
                <w:rFonts w:eastAsia="Arial Unicode MS"/>
              </w:rPr>
            </w:pPr>
            <w:r w:rsidRPr="00147434">
              <w:rPr>
                <w:rStyle w:val="IntenseReference"/>
              </w:rPr>
              <w:t>2002</w:t>
            </w:r>
          </w:p>
        </w:tc>
        <w:tc>
          <w:tcPr>
            <w:tcW w:w="1134" w:type="dxa"/>
            <w:shd w:val="clear" w:color="auto" w:fill="E6E6E6"/>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Fonts w:eastAsia="Arial Unicode MS"/>
              </w:rPr>
              <w:t>2006</w:t>
            </w:r>
          </w:p>
        </w:tc>
        <w:tc>
          <w:tcPr>
            <w:tcW w:w="7781" w:type="dxa"/>
            <w:vAlign w:val="center"/>
          </w:tcPr>
          <w:p w:rsidR="00E94E33" w:rsidRPr="00147434" w:rsidRDefault="00E94E33" w:rsidP="00B7431E">
            <w:pPr>
              <w:rPr>
                <w:rStyle w:val="IntenseReference"/>
                <w:rFonts w:eastAsia="Arial Unicode MS"/>
              </w:rPr>
            </w:pPr>
          </w:p>
        </w:tc>
      </w:tr>
      <w:tr w:rsidR="00E94E33" w:rsidRPr="007E2E3B" w:rsidTr="00B7431E">
        <w:trPr>
          <w:cantSplit/>
          <w:trHeight w:val="264"/>
        </w:trPr>
        <w:tc>
          <w:tcPr>
            <w:tcW w:w="401" w:type="dxa"/>
            <w:vMerge w:val="restart"/>
            <w:tcMar>
              <w:top w:w="16" w:type="dxa"/>
              <w:left w:w="16" w:type="dxa"/>
              <w:bottom w:w="0" w:type="dxa"/>
              <w:right w:w="16" w:type="dxa"/>
            </w:tcMar>
            <w:textDirection w:val="btLr"/>
            <w:vAlign w:val="center"/>
          </w:tcPr>
          <w:p w:rsidR="00E94E33" w:rsidRPr="00573120" w:rsidRDefault="00E94E33" w:rsidP="00B7431E">
            <w:pPr>
              <w:jc w:val="center"/>
              <w:rPr>
                <w:rStyle w:val="IntenseReference"/>
                <w:rFonts w:eastAsia="Arial Unicode MS"/>
              </w:rPr>
            </w:pPr>
            <w:r w:rsidRPr="00573120">
              <w:rPr>
                <w:rStyle w:val="IntenseReference"/>
              </w:rPr>
              <w:t>Burdekin</w:t>
            </w:r>
          </w:p>
        </w:tc>
        <w:tc>
          <w:tcPr>
            <w:tcW w:w="534" w:type="dxa"/>
            <w:vMerge w:val="restart"/>
            <w:tcMar>
              <w:top w:w="16" w:type="dxa"/>
              <w:left w:w="16" w:type="dxa"/>
              <w:bottom w:w="0" w:type="dxa"/>
              <w:right w:w="16" w:type="dxa"/>
            </w:tcMar>
            <w:textDirection w:val="btLr"/>
            <w:vAlign w:val="center"/>
          </w:tcPr>
          <w:p w:rsidR="00E94E33" w:rsidRPr="00573120" w:rsidRDefault="00E94E33" w:rsidP="00B7431E">
            <w:pPr>
              <w:jc w:val="center"/>
              <w:rPr>
                <w:rStyle w:val="IntenseReference"/>
                <w:rFonts w:eastAsia="Arial Unicode MS"/>
              </w:rPr>
            </w:pPr>
            <w:r w:rsidRPr="00573120">
              <w:rPr>
                <w:rStyle w:val="IntenseReference"/>
              </w:rPr>
              <w:t>Burdekin</w:t>
            </w:r>
          </w:p>
        </w:tc>
        <w:tc>
          <w:tcPr>
            <w:tcW w:w="1930" w:type="dxa"/>
            <w:tcMar>
              <w:top w:w="16" w:type="dxa"/>
              <w:left w:w="16" w:type="dxa"/>
              <w:bottom w:w="0" w:type="dxa"/>
              <w:right w:w="16" w:type="dxa"/>
            </w:tcMar>
            <w:vAlign w:val="bottom"/>
          </w:tcPr>
          <w:p w:rsidR="00E94E33" w:rsidRPr="00573120" w:rsidRDefault="00E94E33" w:rsidP="00B7431E">
            <w:pPr>
              <w:ind w:left="200"/>
              <w:rPr>
                <w:rStyle w:val="IntenseReference"/>
                <w:rFonts w:eastAsia="Arial Unicode MS"/>
              </w:rPr>
            </w:pPr>
            <w:r w:rsidRPr="00573120">
              <w:rPr>
                <w:rStyle w:val="IntenseReference"/>
              </w:rPr>
              <w:t>Palms East</w:t>
            </w:r>
          </w:p>
        </w:tc>
        <w:tc>
          <w:tcPr>
            <w:tcW w:w="1244" w:type="dxa"/>
            <w:tcMar>
              <w:top w:w="16" w:type="dxa"/>
              <w:left w:w="16" w:type="dxa"/>
              <w:bottom w:w="0" w:type="dxa"/>
              <w:right w:w="16" w:type="dxa"/>
            </w:tcMar>
            <w:vAlign w:val="center"/>
          </w:tcPr>
          <w:p w:rsidR="00E94E33" w:rsidRPr="00573120" w:rsidRDefault="00E94E33" w:rsidP="00B7431E">
            <w:pPr>
              <w:jc w:val="center"/>
              <w:rPr>
                <w:rStyle w:val="IntenseReference"/>
                <w:rFonts w:eastAsia="Arial Unicode MS"/>
              </w:rPr>
            </w:pPr>
            <w:r w:rsidRPr="00573120">
              <w:rPr>
                <w:rStyle w:val="IntenseReference"/>
              </w:rPr>
              <w:t>0.93</w:t>
            </w:r>
          </w:p>
        </w:tc>
        <w:tc>
          <w:tcPr>
            <w:tcW w:w="1010" w:type="dxa"/>
            <w:vAlign w:val="center"/>
          </w:tcPr>
          <w:p w:rsidR="00E94E33" w:rsidRPr="00573120" w:rsidRDefault="00E94E33" w:rsidP="00B7431E">
            <w:pPr>
              <w:jc w:val="center"/>
              <w:rPr>
                <w:rStyle w:val="IntenseReference"/>
                <w:rFonts w:eastAsia="Arial Unicode MS"/>
              </w:rPr>
            </w:pPr>
            <w:r w:rsidRPr="00573120">
              <w:rPr>
                <w:rStyle w:val="IntenseReference"/>
              </w:rPr>
              <w:t>0.80</w:t>
            </w:r>
          </w:p>
        </w:tc>
        <w:tc>
          <w:tcPr>
            <w:tcW w:w="1134" w:type="dxa"/>
            <w:tcMar>
              <w:top w:w="16" w:type="dxa"/>
              <w:left w:w="16" w:type="dxa"/>
              <w:bottom w:w="0" w:type="dxa"/>
              <w:right w:w="16" w:type="dxa"/>
            </w:tcMar>
            <w:vAlign w:val="center"/>
          </w:tcPr>
          <w:p w:rsidR="00E94E33" w:rsidRPr="00573120" w:rsidRDefault="00E94E33" w:rsidP="00B7431E">
            <w:pPr>
              <w:jc w:val="center"/>
              <w:rPr>
                <w:rStyle w:val="IntenseReference"/>
                <w:rFonts w:eastAsia="Arial Unicode MS"/>
              </w:rPr>
            </w:pPr>
          </w:p>
        </w:tc>
        <w:tc>
          <w:tcPr>
            <w:tcW w:w="7781" w:type="dxa"/>
            <w:tcMar>
              <w:top w:w="16" w:type="dxa"/>
              <w:left w:w="16" w:type="dxa"/>
              <w:bottom w:w="0" w:type="dxa"/>
              <w:right w:w="16" w:type="dxa"/>
            </w:tcMar>
            <w:vAlign w:val="bottom"/>
          </w:tcPr>
          <w:p w:rsidR="00E94E33" w:rsidRPr="00573120" w:rsidRDefault="00E94E33" w:rsidP="00B7431E">
            <w:pPr>
              <w:rPr>
                <w:rStyle w:val="IntenseReference"/>
                <w:rFonts w:eastAsia="Arial Unicode MS"/>
              </w:rPr>
            </w:pPr>
            <w:r w:rsidRPr="00573120">
              <w:rPr>
                <w:rStyle w:val="IntenseReference"/>
              </w:rPr>
              <w:t> Cyclone Larry 2006 (22% at 2m, 40% at 5m), Cyclone Yasi 2011 (81% at 2m, 82% at 5m)</w:t>
            </w:r>
          </w:p>
        </w:tc>
      </w:tr>
      <w:tr w:rsidR="00E94E33" w:rsidRPr="007E2E3B" w:rsidTr="00B7431E">
        <w:trPr>
          <w:cantSplit/>
          <w:trHeight w:val="236"/>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Palms West</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0.92 (83%)</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0.80</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7781"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Unknown 1995-7 though possibly Cyclone Justin (32%) , Cyclone Larry 2006 (16% at 2m), Flood 2010 (63% at 2m, 27% at 5m)</w:t>
            </w:r>
          </w:p>
        </w:tc>
      </w:tr>
      <w:tr w:rsidR="00E94E33" w:rsidRPr="007E2E3B" w:rsidTr="00B7431E">
        <w:trPr>
          <w:cantSplit/>
          <w:trHeight w:val="264"/>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Lady Elliott Reef</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0.93</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0.85</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7781"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 </w:t>
            </w:r>
          </w:p>
        </w:tc>
      </w:tr>
      <w:tr w:rsidR="00E94E33" w:rsidRPr="007E2E3B" w:rsidTr="00B7431E">
        <w:trPr>
          <w:cantSplit/>
          <w:trHeight w:val="297"/>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Pandora Reef</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0.93 (21%)</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0.85 (2%)</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7781"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Cyclone Tessie 2000 (9%), Cyclone Larry 2006 (78% at 2m, 30% at 5m), Storm 2009 (16% at 2m, 51% at 5m), Cyclone Yasi 2011 (50% at 5m)</w:t>
            </w:r>
          </w:p>
        </w:tc>
      </w:tr>
      <w:tr w:rsidR="00E94E33" w:rsidRPr="007E2E3B" w:rsidTr="00B7431E">
        <w:trPr>
          <w:cantSplit/>
          <w:trHeight w:val="265"/>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Havannah</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0.93 (49%)</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0.95 (21%)</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7781"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 xml:space="preserve">Combination of Cyclone Tessie and Crown-of-thorns 1999-2001 (66%) </w:t>
            </w:r>
          </w:p>
        </w:tc>
      </w:tr>
      <w:tr w:rsidR="00E94E33" w:rsidRPr="007E2E3B" w:rsidTr="00B7431E">
        <w:trPr>
          <w:cantSplit/>
          <w:trHeight w:val="248"/>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Middle Reef</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0.93 (4%)</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0.95 (12%)</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7781"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 xml:space="preserve">Cyclone Tessie 2000 (10%) , Flood/Beaching 2009 (14%), </w:t>
            </w:r>
          </w:p>
        </w:tc>
      </w:tr>
      <w:tr w:rsidR="00E94E33" w:rsidRPr="007E2E3B" w:rsidTr="00B7431E">
        <w:trPr>
          <w:cantSplit/>
          <w:trHeight w:val="409"/>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Magnetic</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0.93 (24%)</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0.95 (37%)</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7781" w:type="dxa"/>
            <w:tcMar>
              <w:top w:w="16" w:type="dxa"/>
              <w:left w:w="16" w:type="dxa"/>
              <w:bottom w:w="0" w:type="dxa"/>
              <w:right w:w="16" w:type="dxa"/>
            </w:tcMar>
            <w:vAlign w:val="bottom"/>
          </w:tcPr>
          <w:p w:rsidR="00E94E33" w:rsidRPr="00147434" w:rsidRDefault="00E94E33" w:rsidP="00B7431E">
            <w:pPr>
              <w:rPr>
                <w:rStyle w:val="IntenseReference"/>
              </w:rPr>
            </w:pPr>
            <w:r w:rsidRPr="00147434">
              <w:rPr>
                <w:rStyle w:val="IntenseReference"/>
              </w:rPr>
              <w:t>Cyclone Joy 1990 (13%), Bleaching 1993 (10%), Cyclone Tessie 2000 (18%), Cyclone Larry 2006 (31% at 2m, 4% at 5m), Flood/Bleaching 2009 (2% at 2m, 7% at 5m), Flood 2010 (24% at 2m)</w:t>
            </w:r>
          </w:p>
          <w:p w:rsidR="00E94E33" w:rsidRPr="00147434" w:rsidRDefault="00E94E33" w:rsidP="00B7431E">
            <w:pPr>
              <w:rPr>
                <w:rStyle w:val="IntenseReference"/>
              </w:rPr>
            </w:pPr>
            <w:r w:rsidRPr="00147434">
              <w:rPr>
                <w:rStyle w:val="IntenseReference"/>
              </w:rPr>
              <w:t>Cyclone Yasi and Flood/Bleaching 2011 (20% at 2m, 12% at 5m)</w:t>
            </w:r>
          </w:p>
        </w:tc>
      </w:tr>
      <w:tr w:rsidR="00E94E33" w:rsidRPr="007E2E3B" w:rsidTr="00B7431E">
        <w:trPr>
          <w:cantSplit/>
          <w:trHeight w:val="264"/>
        </w:trPr>
        <w:tc>
          <w:tcPr>
            <w:tcW w:w="401" w:type="dxa"/>
            <w:vMerge w:val="restart"/>
            <w:tcMar>
              <w:top w:w="16" w:type="dxa"/>
              <w:left w:w="16" w:type="dxa"/>
              <w:bottom w:w="0" w:type="dxa"/>
              <w:right w:w="16" w:type="dxa"/>
            </w:tcMar>
            <w:textDirection w:val="btLr"/>
            <w:vAlign w:val="center"/>
          </w:tcPr>
          <w:p w:rsidR="00E94E33" w:rsidRPr="00573120" w:rsidRDefault="00E94E33" w:rsidP="00B7431E">
            <w:pPr>
              <w:jc w:val="center"/>
              <w:rPr>
                <w:rStyle w:val="IntenseReference"/>
                <w:rFonts w:eastAsia="Arial Unicode MS"/>
              </w:rPr>
            </w:pPr>
            <w:r w:rsidRPr="00573120">
              <w:rPr>
                <w:rStyle w:val="IntenseReference"/>
              </w:rPr>
              <w:t>Mackay Whitsunday</w:t>
            </w:r>
          </w:p>
        </w:tc>
        <w:tc>
          <w:tcPr>
            <w:tcW w:w="534" w:type="dxa"/>
            <w:vMerge w:val="restart"/>
            <w:tcMar>
              <w:top w:w="16" w:type="dxa"/>
              <w:left w:w="16" w:type="dxa"/>
              <w:bottom w:w="0" w:type="dxa"/>
              <w:right w:w="16" w:type="dxa"/>
            </w:tcMar>
            <w:textDirection w:val="btLr"/>
            <w:vAlign w:val="center"/>
          </w:tcPr>
          <w:p w:rsidR="00E94E33" w:rsidRPr="00573120" w:rsidRDefault="00E94E33" w:rsidP="00B7431E">
            <w:pPr>
              <w:jc w:val="center"/>
              <w:rPr>
                <w:rStyle w:val="IntenseReference"/>
                <w:rFonts w:eastAsia="Arial Unicode MS"/>
              </w:rPr>
            </w:pPr>
            <w:r w:rsidRPr="00573120">
              <w:rPr>
                <w:rStyle w:val="IntenseReference"/>
              </w:rPr>
              <w:t>Proserpine</w:t>
            </w:r>
          </w:p>
        </w:tc>
        <w:tc>
          <w:tcPr>
            <w:tcW w:w="1930" w:type="dxa"/>
            <w:tcMar>
              <w:top w:w="16" w:type="dxa"/>
              <w:left w:w="16" w:type="dxa"/>
              <w:bottom w:w="0" w:type="dxa"/>
              <w:right w:w="16" w:type="dxa"/>
            </w:tcMar>
            <w:vAlign w:val="bottom"/>
          </w:tcPr>
          <w:p w:rsidR="00E94E33" w:rsidRPr="00573120" w:rsidRDefault="00E94E33" w:rsidP="00B7431E">
            <w:pPr>
              <w:ind w:left="200"/>
              <w:rPr>
                <w:rStyle w:val="IntenseReference"/>
                <w:rFonts w:eastAsia="Arial Unicode MS"/>
              </w:rPr>
            </w:pPr>
            <w:r w:rsidRPr="00573120">
              <w:rPr>
                <w:rStyle w:val="IntenseReference"/>
              </w:rPr>
              <w:t>Hook</w:t>
            </w:r>
          </w:p>
        </w:tc>
        <w:tc>
          <w:tcPr>
            <w:tcW w:w="1244" w:type="dxa"/>
            <w:tcMar>
              <w:top w:w="16" w:type="dxa"/>
              <w:left w:w="16" w:type="dxa"/>
              <w:bottom w:w="0" w:type="dxa"/>
              <w:right w:w="16" w:type="dxa"/>
            </w:tcMar>
            <w:vAlign w:val="center"/>
          </w:tcPr>
          <w:p w:rsidR="00E94E33" w:rsidRPr="00573120" w:rsidRDefault="00E94E33" w:rsidP="00B7431E">
            <w:pPr>
              <w:jc w:val="center"/>
              <w:rPr>
                <w:rStyle w:val="IntenseReference"/>
                <w:rFonts w:eastAsia="Arial Unicode MS"/>
              </w:rPr>
            </w:pPr>
            <w:r w:rsidRPr="00573120">
              <w:rPr>
                <w:rStyle w:val="IntenseReference"/>
              </w:rPr>
              <w:t>0.57</w:t>
            </w:r>
          </w:p>
        </w:tc>
        <w:tc>
          <w:tcPr>
            <w:tcW w:w="1010" w:type="dxa"/>
            <w:vAlign w:val="center"/>
          </w:tcPr>
          <w:p w:rsidR="00E94E33" w:rsidRPr="00573120" w:rsidRDefault="00E94E33" w:rsidP="00B7431E">
            <w:pPr>
              <w:jc w:val="center"/>
              <w:rPr>
                <w:rStyle w:val="IntenseReference"/>
                <w:rFonts w:eastAsia="Arial Unicode MS"/>
              </w:rPr>
            </w:pPr>
            <w:r w:rsidRPr="00573120">
              <w:rPr>
                <w:rStyle w:val="IntenseReference"/>
              </w:rPr>
              <w:t>1</w:t>
            </w:r>
          </w:p>
        </w:tc>
        <w:tc>
          <w:tcPr>
            <w:tcW w:w="1134" w:type="dxa"/>
            <w:tcMar>
              <w:top w:w="16" w:type="dxa"/>
              <w:left w:w="16" w:type="dxa"/>
              <w:bottom w:w="0" w:type="dxa"/>
              <w:right w:w="16" w:type="dxa"/>
            </w:tcMar>
            <w:vAlign w:val="center"/>
          </w:tcPr>
          <w:p w:rsidR="00E94E33" w:rsidRPr="00573120" w:rsidRDefault="00E94E33" w:rsidP="00B7431E">
            <w:pPr>
              <w:jc w:val="center"/>
              <w:rPr>
                <w:rStyle w:val="IntenseReference"/>
                <w:rFonts w:eastAsia="Arial Unicode MS"/>
              </w:rPr>
            </w:pPr>
          </w:p>
        </w:tc>
        <w:tc>
          <w:tcPr>
            <w:tcW w:w="7781" w:type="dxa"/>
            <w:tcMar>
              <w:top w:w="16" w:type="dxa"/>
              <w:left w:w="16" w:type="dxa"/>
              <w:bottom w:w="0" w:type="dxa"/>
              <w:right w:w="16" w:type="dxa"/>
            </w:tcMar>
            <w:vAlign w:val="bottom"/>
          </w:tcPr>
          <w:p w:rsidR="00E94E33" w:rsidRPr="00573120" w:rsidRDefault="00E94E33" w:rsidP="00B7431E">
            <w:pPr>
              <w:rPr>
                <w:rStyle w:val="IntenseReference"/>
                <w:rFonts w:eastAsia="Arial Unicode MS"/>
              </w:rPr>
            </w:pPr>
            <w:r w:rsidRPr="00573120">
              <w:rPr>
                <w:rStyle w:val="IntenseReference"/>
              </w:rPr>
              <w:t> Coral Bleaching Jan 2006, probable though not observed we did not visit region at time of event. Same for other reefs in region, Cyclone Ului 2010 (27% at 2m, 12% at 5m)</w:t>
            </w:r>
          </w:p>
        </w:tc>
      </w:tr>
      <w:tr w:rsidR="00E94E33" w:rsidRPr="007E2E3B" w:rsidTr="00B7431E">
        <w:trPr>
          <w:cantSplit/>
          <w:trHeight w:val="361"/>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Dent</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0.57 (crest 32%)</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0.95</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7781"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Fonts w:eastAsia="Arial Unicode MS"/>
              </w:rPr>
              <w:t>Cyclone Ului 2010 most likely although reef not surveyed in that year (17% at 2m, 22% at 5m)</w:t>
            </w:r>
          </w:p>
        </w:tc>
      </w:tr>
      <w:tr w:rsidR="00E94E33" w:rsidRPr="007E2E3B" w:rsidTr="00B7431E">
        <w:trPr>
          <w:cantSplit/>
          <w:trHeight w:val="264"/>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Seaforth</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0.57</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0.95</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7781"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 </w:t>
            </w:r>
          </w:p>
        </w:tc>
      </w:tr>
      <w:tr w:rsidR="00E94E33" w:rsidRPr="007E2E3B" w:rsidTr="00B7431E">
        <w:trPr>
          <w:cantSplit/>
          <w:trHeight w:val="264"/>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Double Cone</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0.57</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1</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7781"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 Cyclone Ului 2010 (21% at 2m, 10% at 5m)</w:t>
            </w:r>
          </w:p>
        </w:tc>
      </w:tr>
      <w:tr w:rsidR="00E94E33" w:rsidRPr="007E2E3B" w:rsidTr="00B7431E">
        <w:trPr>
          <w:cantSplit/>
          <w:trHeight w:val="323"/>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Daydream</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0.31 (crest 44%)</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1</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7781"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 Cyclone Ului 2010 (40% at 2m, 41% at 5m)</w:t>
            </w:r>
          </w:p>
        </w:tc>
      </w:tr>
      <w:tr w:rsidR="00E94E33" w:rsidRPr="007E2E3B" w:rsidTr="00B7431E">
        <w:trPr>
          <w:cantSplit/>
          <w:trHeight w:val="264"/>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Shute Harbour</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0.57</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1</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7781"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 Cyclone Ului 2010 (3% at 2m)</w:t>
            </w:r>
          </w:p>
        </w:tc>
      </w:tr>
      <w:tr w:rsidR="00E94E33" w:rsidRPr="007E2E3B" w:rsidTr="00B7431E">
        <w:trPr>
          <w:cantSplit/>
          <w:trHeight w:val="264"/>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Pine</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0.31</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1</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7781"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 Cyclone Ului 2010 (7% at 2m, 5% at 5m)</w:t>
            </w:r>
          </w:p>
        </w:tc>
      </w:tr>
      <w:tr w:rsidR="00E94E33" w:rsidRPr="007E2E3B" w:rsidTr="00B7431E">
        <w:trPr>
          <w:cantSplit/>
          <w:trHeight w:val="264"/>
        </w:trPr>
        <w:tc>
          <w:tcPr>
            <w:tcW w:w="401" w:type="dxa"/>
            <w:vMerge w:val="restart"/>
            <w:tcMar>
              <w:top w:w="16" w:type="dxa"/>
              <w:left w:w="16" w:type="dxa"/>
              <w:bottom w:w="0" w:type="dxa"/>
              <w:right w:w="16" w:type="dxa"/>
            </w:tcMar>
            <w:textDirection w:val="btLr"/>
            <w:vAlign w:val="center"/>
          </w:tcPr>
          <w:p w:rsidR="00E94E33" w:rsidRPr="00573120" w:rsidRDefault="00E94E33" w:rsidP="00B7431E">
            <w:pPr>
              <w:jc w:val="center"/>
              <w:rPr>
                <w:rStyle w:val="IntenseReference"/>
                <w:rFonts w:eastAsia="Arial Unicode MS"/>
              </w:rPr>
            </w:pPr>
            <w:bookmarkStart w:id="235" w:name="_Hlk167498955"/>
            <w:r w:rsidRPr="00573120">
              <w:rPr>
                <w:rStyle w:val="IntenseReference"/>
              </w:rPr>
              <w:t>Fitzroy</w:t>
            </w:r>
          </w:p>
        </w:tc>
        <w:tc>
          <w:tcPr>
            <w:tcW w:w="534" w:type="dxa"/>
            <w:vMerge w:val="restart"/>
            <w:tcMar>
              <w:top w:w="16" w:type="dxa"/>
              <w:left w:w="16" w:type="dxa"/>
              <w:bottom w:w="0" w:type="dxa"/>
              <w:right w:w="16" w:type="dxa"/>
            </w:tcMar>
            <w:textDirection w:val="btLr"/>
            <w:vAlign w:val="center"/>
          </w:tcPr>
          <w:p w:rsidR="00E94E33" w:rsidRPr="00573120" w:rsidRDefault="00E94E33" w:rsidP="00B7431E">
            <w:pPr>
              <w:jc w:val="center"/>
              <w:rPr>
                <w:rStyle w:val="IntenseReference"/>
                <w:rFonts w:eastAsia="Arial Unicode MS"/>
              </w:rPr>
            </w:pPr>
            <w:r w:rsidRPr="00573120">
              <w:rPr>
                <w:rStyle w:val="IntenseReference"/>
              </w:rPr>
              <w:t>Fitzroy</w:t>
            </w:r>
          </w:p>
        </w:tc>
        <w:tc>
          <w:tcPr>
            <w:tcW w:w="1930" w:type="dxa"/>
            <w:tcMar>
              <w:top w:w="16" w:type="dxa"/>
              <w:left w:w="16" w:type="dxa"/>
              <w:bottom w:w="0" w:type="dxa"/>
              <w:right w:w="16" w:type="dxa"/>
            </w:tcMar>
            <w:vAlign w:val="bottom"/>
          </w:tcPr>
          <w:p w:rsidR="00E94E33" w:rsidRPr="00573120" w:rsidRDefault="00E94E33" w:rsidP="00B7431E">
            <w:pPr>
              <w:ind w:left="200"/>
              <w:rPr>
                <w:rStyle w:val="IntenseReference"/>
                <w:rFonts w:eastAsia="Arial Unicode MS"/>
              </w:rPr>
            </w:pPr>
            <w:r w:rsidRPr="00573120">
              <w:rPr>
                <w:rStyle w:val="IntenseReference"/>
              </w:rPr>
              <w:t>Barren</w:t>
            </w:r>
          </w:p>
        </w:tc>
        <w:tc>
          <w:tcPr>
            <w:tcW w:w="1244" w:type="dxa"/>
            <w:tcMar>
              <w:top w:w="16" w:type="dxa"/>
              <w:left w:w="16" w:type="dxa"/>
              <w:bottom w:w="0" w:type="dxa"/>
              <w:right w:w="16" w:type="dxa"/>
            </w:tcMar>
            <w:vAlign w:val="center"/>
          </w:tcPr>
          <w:p w:rsidR="00E94E33" w:rsidRPr="00573120" w:rsidRDefault="00E94E33" w:rsidP="00B7431E">
            <w:pPr>
              <w:jc w:val="center"/>
              <w:rPr>
                <w:rStyle w:val="IntenseReference"/>
                <w:rFonts w:eastAsia="Arial Unicode MS"/>
              </w:rPr>
            </w:pPr>
            <w:r w:rsidRPr="00573120">
              <w:rPr>
                <w:rStyle w:val="IntenseReference"/>
              </w:rPr>
              <w:t>1</w:t>
            </w:r>
          </w:p>
        </w:tc>
        <w:tc>
          <w:tcPr>
            <w:tcW w:w="1010" w:type="dxa"/>
            <w:vAlign w:val="center"/>
          </w:tcPr>
          <w:p w:rsidR="00E94E33" w:rsidRPr="00573120" w:rsidRDefault="00E94E33" w:rsidP="00B7431E">
            <w:pPr>
              <w:jc w:val="center"/>
              <w:rPr>
                <w:rStyle w:val="IntenseReference"/>
                <w:rFonts w:eastAsia="Arial Unicode MS"/>
              </w:rPr>
            </w:pPr>
            <w:r w:rsidRPr="00573120">
              <w:rPr>
                <w:rStyle w:val="IntenseReference"/>
              </w:rPr>
              <w:t>1</w:t>
            </w:r>
          </w:p>
        </w:tc>
        <w:tc>
          <w:tcPr>
            <w:tcW w:w="1134" w:type="dxa"/>
            <w:tcMar>
              <w:top w:w="16" w:type="dxa"/>
              <w:left w:w="16" w:type="dxa"/>
              <w:bottom w:w="0" w:type="dxa"/>
              <w:right w:w="16" w:type="dxa"/>
            </w:tcMar>
            <w:vAlign w:val="center"/>
          </w:tcPr>
          <w:p w:rsidR="00E94E33" w:rsidRPr="00573120" w:rsidRDefault="00E94E33" w:rsidP="00B7431E">
            <w:pPr>
              <w:jc w:val="center"/>
              <w:rPr>
                <w:rStyle w:val="IntenseReference"/>
                <w:rFonts w:eastAsia="Arial Unicode MS"/>
              </w:rPr>
            </w:pPr>
            <w:r w:rsidRPr="00573120">
              <w:rPr>
                <w:rStyle w:val="IntenseReference"/>
              </w:rPr>
              <w:t>(22%, 2m ) (33%, 5m)</w:t>
            </w:r>
          </w:p>
        </w:tc>
        <w:tc>
          <w:tcPr>
            <w:tcW w:w="7781" w:type="dxa"/>
            <w:tcMar>
              <w:top w:w="16" w:type="dxa"/>
              <w:left w:w="16" w:type="dxa"/>
              <w:bottom w:w="0" w:type="dxa"/>
              <w:right w:w="16" w:type="dxa"/>
            </w:tcMar>
            <w:vAlign w:val="bottom"/>
          </w:tcPr>
          <w:p w:rsidR="00E94E33" w:rsidRPr="00573120" w:rsidRDefault="00E94E33" w:rsidP="00B7431E">
            <w:pPr>
              <w:rPr>
                <w:rStyle w:val="IntenseReference"/>
                <w:rFonts w:eastAsia="Arial Unicode MS"/>
              </w:rPr>
            </w:pPr>
            <w:r w:rsidRPr="00573120">
              <w:rPr>
                <w:rStyle w:val="IntenseReference"/>
              </w:rPr>
              <w:t>  Storm Feb 2008 (38% at 2m, 21% at 5m), Storm Feb 2010 plus disease (14% at 2m), Storm Feb 2013 (45% at 2m, 46% at 5m)</w:t>
            </w:r>
          </w:p>
        </w:tc>
      </w:tr>
      <w:tr w:rsidR="00E94E33" w:rsidRPr="007E2E3B" w:rsidTr="00B7431E">
        <w:trPr>
          <w:cantSplit/>
          <w:trHeight w:val="359"/>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North Keppel</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1 (15%)</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0.89 (36%)</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(60%, 2m) (42% , 5m)</w:t>
            </w:r>
          </w:p>
        </w:tc>
        <w:tc>
          <w:tcPr>
            <w:tcW w:w="7781" w:type="dxa"/>
            <w:tcMar>
              <w:top w:w="16" w:type="dxa"/>
              <w:left w:w="16" w:type="dxa"/>
              <w:bottom w:w="0" w:type="dxa"/>
              <w:right w:w="16" w:type="dxa"/>
            </w:tcMar>
            <w:vAlign w:val="bottom"/>
          </w:tcPr>
          <w:p w:rsidR="00E94E33" w:rsidRPr="00147434" w:rsidRDefault="00E94E33" w:rsidP="00B7431E">
            <w:pPr>
              <w:rPr>
                <w:rStyle w:val="IntenseReference"/>
                <w:rFonts w:eastAsia="Arial Unicode MS"/>
              </w:rPr>
            </w:pPr>
            <w:r w:rsidRPr="00147434">
              <w:rPr>
                <w:rStyle w:val="IntenseReference"/>
              </w:rPr>
              <w:t>  Storm Feb 2010 possible though not observed as site not surveyed that year. 2011 ongoing disease (44% at 5m) possibly associated with flood.</w:t>
            </w:r>
          </w:p>
        </w:tc>
      </w:tr>
      <w:tr w:rsidR="00E94E33" w:rsidRPr="007E2E3B" w:rsidTr="00B7431E">
        <w:trPr>
          <w:cantSplit/>
          <w:trHeight w:val="327"/>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Middle Is</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1 (56%)</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1 (Nil)</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(62%, 2m)  (39%, 5m)</w:t>
            </w:r>
          </w:p>
        </w:tc>
        <w:tc>
          <w:tcPr>
            <w:tcW w:w="7781" w:type="dxa"/>
            <w:tcMar>
              <w:top w:w="16" w:type="dxa"/>
              <w:left w:w="16" w:type="dxa"/>
              <w:bottom w:w="0" w:type="dxa"/>
              <w:right w:w="16" w:type="dxa"/>
            </w:tcMar>
            <w:vAlign w:val="bottom"/>
          </w:tcPr>
          <w:p w:rsidR="00E94E33" w:rsidRPr="00147434" w:rsidRDefault="00E94E33" w:rsidP="00B7431E">
            <w:pPr>
              <w:rPr>
                <w:rStyle w:val="IntenseReference"/>
              </w:rPr>
            </w:pPr>
            <w:r w:rsidRPr="00147434">
              <w:rPr>
                <w:rStyle w:val="IntenseReference"/>
              </w:rPr>
              <w:t>Storm Feb 2010  plus disease (12% at 2m, 37% at 5m)</w:t>
            </w:r>
          </w:p>
        </w:tc>
      </w:tr>
      <w:tr w:rsidR="00E94E33" w:rsidRPr="007E2E3B" w:rsidTr="00B7431E">
        <w:trPr>
          <w:cantSplit/>
          <w:trHeight w:val="337"/>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Keppels South</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1 (6%)</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1 (26%)</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(24%, 2m) (26%, 5m)</w:t>
            </w:r>
          </w:p>
        </w:tc>
        <w:tc>
          <w:tcPr>
            <w:tcW w:w="7781" w:type="dxa"/>
            <w:tcMar>
              <w:top w:w="16" w:type="dxa"/>
              <w:left w:w="16" w:type="dxa"/>
              <w:bottom w:w="0" w:type="dxa"/>
              <w:right w:w="16" w:type="dxa"/>
            </w:tcMar>
            <w:vAlign w:val="bottom"/>
          </w:tcPr>
          <w:p w:rsidR="00E94E33" w:rsidRPr="00147434" w:rsidRDefault="00E94E33" w:rsidP="00B7431E">
            <w:pPr>
              <w:rPr>
                <w:rStyle w:val="IntenseReference"/>
              </w:rPr>
            </w:pPr>
            <w:r w:rsidRPr="00147434">
              <w:rPr>
                <w:rStyle w:val="IntenseReference"/>
              </w:rPr>
              <w:t>Flood 2008 (6% at 2m, 2% at 5m),Flood 2011 (83% at 2m, 12% at 5m)</w:t>
            </w:r>
          </w:p>
        </w:tc>
      </w:tr>
      <w:tr w:rsidR="00E94E33" w:rsidRPr="007E2E3B" w:rsidTr="00B7431E">
        <w:trPr>
          <w:cantSplit/>
          <w:trHeight w:val="264"/>
        </w:trPr>
        <w:tc>
          <w:tcPr>
            <w:tcW w:w="0" w:type="auto"/>
            <w:vMerge/>
            <w:vAlign w:val="center"/>
          </w:tcPr>
          <w:p w:rsidR="00E94E33" w:rsidRPr="00147434" w:rsidRDefault="00E94E33" w:rsidP="00B7431E">
            <w:pPr>
              <w:rPr>
                <w:rStyle w:val="IntenseReference"/>
                <w:rFonts w:eastAsia="Arial Unicode MS"/>
              </w:rPr>
            </w:pPr>
          </w:p>
        </w:tc>
        <w:tc>
          <w:tcPr>
            <w:tcW w:w="0" w:type="auto"/>
            <w:vMerge/>
            <w:vAlign w:val="center"/>
          </w:tcPr>
          <w:p w:rsidR="00E94E33" w:rsidRPr="00147434" w:rsidRDefault="00E94E33" w:rsidP="00B7431E">
            <w:pPr>
              <w:rPr>
                <w:rStyle w:val="IntenseReference"/>
                <w:rFonts w:eastAsia="Arial Unicode MS"/>
              </w:rPr>
            </w:pPr>
          </w:p>
        </w:tc>
        <w:tc>
          <w:tcPr>
            <w:tcW w:w="1930" w:type="dxa"/>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Pelican</w:t>
            </w:r>
          </w:p>
        </w:tc>
        <w:tc>
          <w:tcPr>
            <w:tcW w:w="124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1</w:t>
            </w:r>
          </w:p>
        </w:tc>
        <w:tc>
          <w:tcPr>
            <w:tcW w:w="1010" w:type="dxa"/>
            <w:vAlign w:val="center"/>
          </w:tcPr>
          <w:p w:rsidR="00E94E33" w:rsidRPr="00147434" w:rsidRDefault="00E94E33" w:rsidP="00B7431E">
            <w:pPr>
              <w:jc w:val="center"/>
              <w:rPr>
                <w:rStyle w:val="IntenseReference"/>
                <w:rFonts w:eastAsia="Arial Unicode MS"/>
              </w:rPr>
            </w:pPr>
            <w:r w:rsidRPr="00147434">
              <w:rPr>
                <w:rStyle w:val="IntenseReference"/>
              </w:rPr>
              <w:t>1</w:t>
            </w:r>
          </w:p>
        </w:tc>
        <w:tc>
          <w:tcPr>
            <w:tcW w:w="1134" w:type="dxa"/>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Fonts w:eastAsia="Arial Unicode MS"/>
              </w:rPr>
              <w:t>17%, 5m</w:t>
            </w:r>
          </w:p>
        </w:tc>
        <w:tc>
          <w:tcPr>
            <w:tcW w:w="7781" w:type="dxa"/>
            <w:tcMar>
              <w:top w:w="16" w:type="dxa"/>
              <w:left w:w="16" w:type="dxa"/>
              <w:bottom w:w="0" w:type="dxa"/>
              <w:right w:w="16" w:type="dxa"/>
            </w:tcMar>
            <w:vAlign w:val="bottom"/>
          </w:tcPr>
          <w:p w:rsidR="00E94E33" w:rsidRPr="00147434" w:rsidRDefault="00E94E33" w:rsidP="00B7431E">
            <w:pPr>
              <w:rPr>
                <w:rStyle w:val="IntenseReference"/>
              </w:rPr>
            </w:pPr>
            <w:r w:rsidRPr="00147434">
              <w:rPr>
                <w:rStyle w:val="IntenseReference"/>
              </w:rPr>
              <w:t>Flood /Storm 2008 (23% at 2m, 2% at 5m), Flood/Storm 2010 (20% at 2m), Flood 2011 (99%at 2m, 29% at 5m)</w:t>
            </w:r>
          </w:p>
        </w:tc>
      </w:tr>
      <w:tr w:rsidR="00E94E33" w:rsidRPr="007E2E3B" w:rsidTr="00B7431E">
        <w:trPr>
          <w:cantSplit/>
          <w:trHeight w:val="264"/>
        </w:trPr>
        <w:tc>
          <w:tcPr>
            <w:tcW w:w="0" w:type="auto"/>
            <w:vMerge/>
            <w:tcBorders>
              <w:bottom w:val="single" w:sz="12" w:space="0" w:color="auto"/>
            </w:tcBorders>
            <w:vAlign w:val="center"/>
          </w:tcPr>
          <w:p w:rsidR="00E94E33" w:rsidRPr="00147434" w:rsidRDefault="00E94E33" w:rsidP="00B7431E">
            <w:pPr>
              <w:rPr>
                <w:rStyle w:val="IntenseReference"/>
                <w:rFonts w:eastAsia="Arial Unicode MS"/>
              </w:rPr>
            </w:pPr>
          </w:p>
        </w:tc>
        <w:tc>
          <w:tcPr>
            <w:tcW w:w="0" w:type="auto"/>
            <w:vMerge/>
            <w:tcBorders>
              <w:bottom w:val="single" w:sz="12" w:space="0" w:color="auto"/>
            </w:tcBorders>
            <w:vAlign w:val="center"/>
          </w:tcPr>
          <w:p w:rsidR="00E94E33" w:rsidRPr="00147434" w:rsidRDefault="00E94E33" w:rsidP="00B7431E">
            <w:pPr>
              <w:rPr>
                <w:rStyle w:val="IntenseReference"/>
                <w:rFonts w:eastAsia="Arial Unicode MS"/>
              </w:rPr>
            </w:pPr>
          </w:p>
        </w:tc>
        <w:tc>
          <w:tcPr>
            <w:tcW w:w="1930" w:type="dxa"/>
            <w:tcBorders>
              <w:bottom w:val="single" w:sz="12" w:space="0" w:color="auto"/>
            </w:tcBorders>
            <w:tcMar>
              <w:top w:w="16" w:type="dxa"/>
              <w:left w:w="16" w:type="dxa"/>
              <w:bottom w:w="0" w:type="dxa"/>
              <w:right w:w="16" w:type="dxa"/>
            </w:tcMar>
            <w:vAlign w:val="bottom"/>
          </w:tcPr>
          <w:p w:rsidR="00E94E33" w:rsidRPr="00147434" w:rsidRDefault="00E94E33" w:rsidP="00B7431E">
            <w:pPr>
              <w:ind w:left="200"/>
              <w:rPr>
                <w:rStyle w:val="IntenseReference"/>
                <w:rFonts w:eastAsia="Arial Unicode MS"/>
              </w:rPr>
            </w:pPr>
            <w:r w:rsidRPr="00147434">
              <w:rPr>
                <w:rStyle w:val="IntenseReference"/>
              </w:rPr>
              <w:t>Peak</w:t>
            </w:r>
          </w:p>
        </w:tc>
        <w:tc>
          <w:tcPr>
            <w:tcW w:w="1244" w:type="dxa"/>
            <w:tcBorders>
              <w:bottom w:val="single" w:sz="12" w:space="0" w:color="auto"/>
            </w:tcBorders>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r w:rsidRPr="00147434">
              <w:rPr>
                <w:rStyle w:val="IntenseReference"/>
              </w:rPr>
              <w:t>1</w:t>
            </w:r>
          </w:p>
        </w:tc>
        <w:tc>
          <w:tcPr>
            <w:tcW w:w="1010" w:type="dxa"/>
            <w:tcBorders>
              <w:bottom w:val="single" w:sz="12" w:space="0" w:color="auto"/>
            </w:tcBorders>
            <w:vAlign w:val="center"/>
          </w:tcPr>
          <w:p w:rsidR="00E94E33" w:rsidRPr="00147434" w:rsidRDefault="00E94E33" w:rsidP="00B7431E">
            <w:pPr>
              <w:jc w:val="center"/>
              <w:rPr>
                <w:rStyle w:val="IntenseReference"/>
                <w:rFonts w:eastAsia="Arial Unicode MS"/>
              </w:rPr>
            </w:pPr>
            <w:r w:rsidRPr="00147434">
              <w:rPr>
                <w:rStyle w:val="IntenseReference"/>
              </w:rPr>
              <w:t>1</w:t>
            </w:r>
          </w:p>
        </w:tc>
        <w:tc>
          <w:tcPr>
            <w:tcW w:w="1134" w:type="dxa"/>
            <w:tcBorders>
              <w:bottom w:val="single" w:sz="12" w:space="0" w:color="auto"/>
            </w:tcBorders>
            <w:tcMar>
              <w:top w:w="16" w:type="dxa"/>
              <w:left w:w="16" w:type="dxa"/>
              <w:bottom w:w="0" w:type="dxa"/>
              <w:right w:w="16" w:type="dxa"/>
            </w:tcMar>
            <w:vAlign w:val="center"/>
          </w:tcPr>
          <w:p w:rsidR="00E94E33" w:rsidRPr="00147434" w:rsidRDefault="00E94E33" w:rsidP="00B7431E">
            <w:pPr>
              <w:jc w:val="center"/>
              <w:rPr>
                <w:rStyle w:val="IntenseReference"/>
                <w:rFonts w:eastAsia="Arial Unicode MS"/>
              </w:rPr>
            </w:pPr>
          </w:p>
        </w:tc>
        <w:tc>
          <w:tcPr>
            <w:tcW w:w="7781" w:type="dxa"/>
            <w:tcBorders>
              <w:bottom w:val="single" w:sz="12" w:space="0" w:color="auto"/>
            </w:tcBorders>
            <w:tcMar>
              <w:top w:w="16" w:type="dxa"/>
              <w:left w:w="16" w:type="dxa"/>
              <w:bottom w:w="0" w:type="dxa"/>
              <w:right w:w="16" w:type="dxa"/>
            </w:tcMar>
            <w:vAlign w:val="bottom"/>
          </w:tcPr>
          <w:p w:rsidR="00E94E33" w:rsidRPr="00147434" w:rsidRDefault="00E94E33" w:rsidP="00B7431E">
            <w:pPr>
              <w:rPr>
                <w:rStyle w:val="IntenseReference"/>
              </w:rPr>
            </w:pPr>
            <w:r w:rsidRPr="00147434">
              <w:rPr>
                <w:rStyle w:val="IntenseReference"/>
              </w:rPr>
              <w:t>Flood 2008 (17% at 2m), Flood 2011 (65% at 2m, 22% at 5m)</w:t>
            </w:r>
          </w:p>
        </w:tc>
      </w:tr>
      <w:bookmarkEnd w:id="235"/>
    </w:tbl>
    <w:p w:rsidR="00E94E33" w:rsidRDefault="00E94E33" w:rsidP="00E94E33">
      <w:pPr>
        <w:pStyle w:val="Table"/>
        <w:rPr>
          <w:noProof/>
          <w:lang w:eastAsia="en-AU"/>
        </w:rPr>
      </w:pPr>
    </w:p>
    <w:p w:rsidR="00573120" w:rsidRDefault="00573120" w:rsidP="00E94E33">
      <w:pPr>
        <w:pStyle w:val="Table"/>
        <w:rPr>
          <w:noProof/>
          <w:lang w:eastAsia="en-AU"/>
        </w:rPr>
        <w:sectPr w:rsidR="00573120" w:rsidSect="00B7431E">
          <w:pgSz w:w="16840" w:h="11907" w:orient="landscape" w:code="9"/>
          <w:pgMar w:top="1134" w:right="1440" w:bottom="1134" w:left="1440" w:header="709" w:footer="709" w:gutter="0"/>
          <w:cols w:space="708"/>
          <w:docGrid w:linePitch="360"/>
        </w:sectPr>
      </w:pPr>
    </w:p>
    <w:p w:rsidR="00E94E33" w:rsidRPr="00691342" w:rsidRDefault="007959B6" w:rsidP="007959B6">
      <w:pPr>
        <w:pStyle w:val="Caption"/>
      </w:pPr>
      <w:bookmarkStart w:id="236" w:name="_Toc392930519"/>
      <w:bookmarkStart w:id="237" w:name="_Toc374701578"/>
      <w:bookmarkStart w:id="238" w:name="_Toc393724015"/>
      <w:r>
        <w:t xml:space="preserve">Table A2- </w:t>
      </w:r>
      <w:r>
        <w:fldChar w:fldCharType="begin"/>
      </w:r>
      <w:r>
        <w:instrText xml:space="preserve"> SEQ Table_A2- \* ARABIC </w:instrText>
      </w:r>
      <w:r>
        <w:fldChar w:fldCharType="separate"/>
      </w:r>
      <w:r w:rsidR="00D523D3">
        <w:rPr>
          <w:noProof/>
        </w:rPr>
        <w:t>6</w:t>
      </w:r>
      <w:r>
        <w:fldChar w:fldCharType="end"/>
      </w:r>
      <w:r w:rsidR="00E94E33" w:rsidRPr="00691342">
        <w:rPr>
          <w:rStyle w:val="Heading6Char"/>
          <w:color w:val="auto"/>
        </w:rPr>
        <w:tab/>
        <w:t xml:space="preserve">Report card </w:t>
      </w:r>
      <w:r w:rsidR="0029414A" w:rsidRPr="00691342">
        <w:rPr>
          <w:rStyle w:val="Heading6Char"/>
          <w:color w:val="auto"/>
        </w:rPr>
        <w:t xml:space="preserve">metric assessments for benthic communities at each reef and depth based on 2013 </w:t>
      </w:r>
      <w:r w:rsidR="00E94E33" w:rsidRPr="00691342">
        <w:rPr>
          <w:rStyle w:val="Heading6Char"/>
          <w:color w:val="auto"/>
        </w:rPr>
        <w:t>condition</w:t>
      </w:r>
      <w:bookmarkEnd w:id="236"/>
      <w:r w:rsidR="00E94E33" w:rsidRPr="00691342">
        <w:t>.</w:t>
      </w:r>
      <w:bookmarkEnd w:id="237"/>
      <w:bookmarkEnd w:id="238"/>
    </w:p>
    <w:tbl>
      <w:tblPr>
        <w:tblW w:w="7820" w:type="dxa"/>
        <w:tblInd w:w="93" w:type="dxa"/>
        <w:tblLook w:val="04A0" w:firstRow="1" w:lastRow="0" w:firstColumn="1" w:lastColumn="0" w:noHBand="0" w:noVBand="1"/>
        <w:tblCaption w:val="Table A2- 6   Report card metric assessments for benthic communities at each reef and depth based on 2013 condition."/>
        <w:tblDescription w:val="Table A2- 6Report card metric assessments for benthic communities at each reef and depth based on 2013 condition. Daintree to Burdekin."/>
      </w:tblPr>
      <w:tblGrid>
        <w:gridCol w:w="760"/>
        <w:gridCol w:w="1660"/>
        <w:gridCol w:w="460"/>
        <w:gridCol w:w="940"/>
        <w:gridCol w:w="940"/>
        <w:gridCol w:w="940"/>
        <w:gridCol w:w="940"/>
        <w:gridCol w:w="300"/>
        <w:gridCol w:w="880"/>
      </w:tblGrid>
      <w:tr w:rsidR="00E94E33" w:rsidRPr="00275887" w:rsidTr="00556664">
        <w:trPr>
          <w:trHeight w:val="570"/>
        </w:trPr>
        <w:tc>
          <w:tcPr>
            <w:tcW w:w="76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94E33" w:rsidRPr="003E2A14" w:rsidRDefault="00E94E33" w:rsidP="00B7431E">
            <w:pPr>
              <w:rPr>
                <w:rStyle w:val="IntenseReference"/>
              </w:rPr>
            </w:pPr>
            <w:r w:rsidRPr="003E2A14">
              <w:rPr>
                <w:rStyle w:val="IntenseReference"/>
              </w:rPr>
              <w:t>Region</w:t>
            </w:r>
          </w:p>
        </w:tc>
        <w:tc>
          <w:tcPr>
            <w:tcW w:w="1660" w:type="dxa"/>
            <w:tcBorders>
              <w:top w:val="single" w:sz="4" w:space="0" w:color="auto"/>
              <w:left w:val="nil"/>
              <w:bottom w:val="single" w:sz="4" w:space="0" w:color="auto"/>
              <w:right w:val="single" w:sz="4" w:space="0" w:color="auto"/>
            </w:tcBorders>
            <w:shd w:val="clear" w:color="auto" w:fill="auto"/>
            <w:noWrap/>
            <w:vAlign w:val="bottom"/>
            <w:hideMark/>
          </w:tcPr>
          <w:p w:rsidR="00E94E33" w:rsidRPr="003E2A14" w:rsidRDefault="00E94E33" w:rsidP="00B7431E">
            <w:pPr>
              <w:rPr>
                <w:rStyle w:val="IntenseReference"/>
              </w:rPr>
            </w:pPr>
            <w:r w:rsidRPr="003E2A14">
              <w:rPr>
                <w:rStyle w:val="IntenseReference"/>
              </w:rPr>
              <w:t>Reef</w:t>
            </w:r>
          </w:p>
        </w:tc>
        <w:tc>
          <w:tcPr>
            <w:tcW w:w="460" w:type="dxa"/>
            <w:tcBorders>
              <w:top w:val="single" w:sz="4" w:space="0" w:color="auto"/>
              <w:left w:val="nil"/>
              <w:bottom w:val="single" w:sz="4" w:space="0" w:color="auto"/>
              <w:right w:val="single" w:sz="4" w:space="0" w:color="auto"/>
            </w:tcBorders>
            <w:shd w:val="clear" w:color="auto" w:fill="auto"/>
            <w:noWrap/>
            <w:textDirection w:val="btLr"/>
            <w:vAlign w:val="center"/>
            <w:hideMark/>
          </w:tcPr>
          <w:p w:rsidR="00E94E33" w:rsidRPr="003E2A14" w:rsidRDefault="00E94E33" w:rsidP="00B7431E">
            <w:pPr>
              <w:jc w:val="center"/>
              <w:rPr>
                <w:rStyle w:val="IntenseReference"/>
              </w:rPr>
            </w:pPr>
            <w:r w:rsidRPr="003E2A14">
              <w:rPr>
                <w:rStyle w:val="IntenseReference"/>
              </w:rPr>
              <w:t>depth</w:t>
            </w:r>
          </w:p>
        </w:tc>
        <w:tc>
          <w:tcPr>
            <w:tcW w:w="940" w:type="dxa"/>
            <w:tcBorders>
              <w:top w:val="single" w:sz="4" w:space="0" w:color="auto"/>
              <w:left w:val="nil"/>
              <w:bottom w:val="single" w:sz="4" w:space="0" w:color="auto"/>
              <w:right w:val="single" w:sz="4" w:space="0" w:color="auto"/>
            </w:tcBorders>
            <w:shd w:val="clear" w:color="auto" w:fill="auto"/>
            <w:vAlign w:val="center"/>
            <w:hideMark/>
          </w:tcPr>
          <w:p w:rsidR="00E94E33" w:rsidRPr="003E2A14" w:rsidRDefault="00E94E33" w:rsidP="00B7431E">
            <w:pPr>
              <w:jc w:val="center"/>
              <w:rPr>
                <w:rStyle w:val="IntenseReference"/>
              </w:rPr>
            </w:pPr>
            <w:r w:rsidRPr="003E2A14">
              <w:rPr>
                <w:rStyle w:val="IntenseReference"/>
              </w:rPr>
              <w:t>Coral cover</w:t>
            </w:r>
          </w:p>
        </w:tc>
        <w:tc>
          <w:tcPr>
            <w:tcW w:w="940" w:type="dxa"/>
            <w:tcBorders>
              <w:top w:val="single" w:sz="4" w:space="0" w:color="auto"/>
              <w:left w:val="nil"/>
              <w:bottom w:val="single" w:sz="4" w:space="0" w:color="auto"/>
              <w:right w:val="single" w:sz="4" w:space="0" w:color="auto"/>
            </w:tcBorders>
            <w:shd w:val="clear" w:color="auto" w:fill="auto"/>
            <w:vAlign w:val="center"/>
            <w:hideMark/>
          </w:tcPr>
          <w:p w:rsidR="00E94E33" w:rsidRPr="003E2A14" w:rsidRDefault="00E94E33" w:rsidP="00B7431E">
            <w:pPr>
              <w:jc w:val="center"/>
              <w:rPr>
                <w:rStyle w:val="IntenseReference"/>
              </w:rPr>
            </w:pPr>
            <w:r w:rsidRPr="003E2A14">
              <w:rPr>
                <w:rStyle w:val="IntenseReference"/>
              </w:rPr>
              <w:t>Macro- algae</w:t>
            </w:r>
          </w:p>
        </w:tc>
        <w:tc>
          <w:tcPr>
            <w:tcW w:w="940" w:type="dxa"/>
            <w:tcBorders>
              <w:top w:val="single" w:sz="4" w:space="0" w:color="auto"/>
              <w:left w:val="nil"/>
              <w:bottom w:val="single" w:sz="4" w:space="0" w:color="auto"/>
              <w:right w:val="single" w:sz="4" w:space="0" w:color="auto"/>
            </w:tcBorders>
            <w:shd w:val="clear" w:color="auto" w:fill="auto"/>
            <w:vAlign w:val="center"/>
            <w:hideMark/>
          </w:tcPr>
          <w:p w:rsidR="00E94E33" w:rsidRPr="003E2A14" w:rsidRDefault="00E94E33" w:rsidP="00B7431E">
            <w:pPr>
              <w:jc w:val="center"/>
              <w:rPr>
                <w:rStyle w:val="IntenseReference"/>
              </w:rPr>
            </w:pPr>
            <w:r w:rsidRPr="003E2A14">
              <w:rPr>
                <w:rStyle w:val="IntenseReference"/>
              </w:rPr>
              <w:t>Juvenile corals</w:t>
            </w:r>
          </w:p>
        </w:tc>
        <w:tc>
          <w:tcPr>
            <w:tcW w:w="940" w:type="dxa"/>
            <w:tcBorders>
              <w:top w:val="single" w:sz="4" w:space="0" w:color="auto"/>
              <w:left w:val="nil"/>
              <w:bottom w:val="single" w:sz="4" w:space="0" w:color="auto"/>
              <w:right w:val="single" w:sz="4" w:space="0" w:color="auto"/>
            </w:tcBorders>
            <w:shd w:val="clear" w:color="auto" w:fill="auto"/>
            <w:vAlign w:val="center"/>
            <w:hideMark/>
          </w:tcPr>
          <w:p w:rsidR="00E94E33" w:rsidRPr="003E2A14" w:rsidRDefault="00E94E33" w:rsidP="00B7431E">
            <w:pPr>
              <w:jc w:val="center"/>
              <w:rPr>
                <w:rStyle w:val="IntenseReference"/>
              </w:rPr>
            </w:pPr>
            <w:r w:rsidRPr="003E2A14">
              <w:rPr>
                <w:rStyle w:val="IntenseReference"/>
              </w:rPr>
              <w:t>Cover change</w:t>
            </w:r>
          </w:p>
        </w:tc>
        <w:tc>
          <w:tcPr>
            <w:tcW w:w="300" w:type="dxa"/>
            <w:tcBorders>
              <w:top w:val="nil"/>
              <w:left w:val="nil"/>
              <w:bottom w:val="nil"/>
              <w:right w:val="nil"/>
            </w:tcBorders>
            <w:shd w:val="clear" w:color="auto" w:fill="auto"/>
            <w:noWrap/>
            <w:vAlign w:val="center"/>
            <w:hideMark/>
          </w:tcPr>
          <w:p w:rsidR="00E94E33" w:rsidRPr="003E2A14" w:rsidRDefault="00E94E33" w:rsidP="00B7431E">
            <w:pPr>
              <w:jc w:val="center"/>
              <w:rPr>
                <w:rStyle w:val="IntenseReference"/>
              </w:rPr>
            </w:pPr>
          </w:p>
        </w:tc>
        <w:tc>
          <w:tcPr>
            <w:tcW w:w="880"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3E2A14" w:rsidRDefault="00E94E33" w:rsidP="00B7431E">
            <w:pPr>
              <w:jc w:val="center"/>
              <w:rPr>
                <w:rStyle w:val="IntenseReference"/>
              </w:rPr>
            </w:pPr>
            <w:r w:rsidRPr="003E2A14">
              <w:rPr>
                <w:rStyle w:val="IntenseReference"/>
              </w:rPr>
              <w:t>FORAM index</w:t>
            </w:r>
          </w:p>
        </w:tc>
      </w:tr>
      <w:tr w:rsidR="00E94E33" w:rsidRPr="00275887" w:rsidTr="00556664">
        <w:trPr>
          <w:trHeight w:val="240"/>
        </w:trPr>
        <w:tc>
          <w:tcPr>
            <w:tcW w:w="760" w:type="dxa"/>
            <w:vMerge w:val="restart"/>
            <w:tcBorders>
              <w:top w:val="nil"/>
              <w:left w:val="single" w:sz="4" w:space="0" w:color="auto"/>
              <w:bottom w:val="single" w:sz="4" w:space="0" w:color="auto"/>
              <w:right w:val="single" w:sz="4" w:space="0" w:color="auto"/>
            </w:tcBorders>
            <w:shd w:val="clear" w:color="auto" w:fill="auto"/>
            <w:noWrap/>
            <w:textDirection w:val="btLr"/>
            <w:vAlign w:val="center"/>
            <w:hideMark/>
          </w:tcPr>
          <w:p w:rsidR="00E94E33" w:rsidRPr="003E2A14" w:rsidRDefault="00E94E33" w:rsidP="00B7431E">
            <w:pPr>
              <w:jc w:val="center"/>
              <w:rPr>
                <w:rStyle w:val="IntenseReference"/>
              </w:rPr>
            </w:pPr>
            <w:r w:rsidRPr="003E2A14">
              <w:rPr>
                <w:rStyle w:val="IntenseReference"/>
              </w:rPr>
              <w:t>Daintree</w:t>
            </w: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E94E33" w:rsidRPr="003E2A14" w:rsidRDefault="00E94E33" w:rsidP="00B7431E">
            <w:pPr>
              <w:rPr>
                <w:rStyle w:val="IntenseReference"/>
              </w:rPr>
            </w:pPr>
            <w:r w:rsidRPr="003E2A14">
              <w:rPr>
                <w:rStyle w:val="IntenseReference"/>
              </w:rPr>
              <w:t>Snapper North</w:t>
            </w:r>
          </w:p>
        </w:tc>
        <w:tc>
          <w:tcPr>
            <w:tcW w:w="460" w:type="dxa"/>
            <w:tcBorders>
              <w:top w:val="nil"/>
              <w:left w:val="nil"/>
              <w:bottom w:val="single" w:sz="4" w:space="0" w:color="auto"/>
              <w:right w:val="single" w:sz="4" w:space="0" w:color="auto"/>
            </w:tcBorders>
            <w:shd w:val="clear" w:color="auto" w:fill="auto"/>
            <w:noWrap/>
            <w:vAlign w:val="bottom"/>
            <w:hideMark/>
          </w:tcPr>
          <w:p w:rsidR="00E94E33" w:rsidRPr="003E2A14" w:rsidRDefault="00E94E33"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E94E33" w:rsidRPr="003E2A14" w:rsidRDefault="00E94E33"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E94E33" w:rsidRPr="003E2A14" w:rsidRDefault="00E94E33"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E94E33" w:rsidRPr="003E2A14" w:rsidRDefault="00E94E33"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E94E33" w:rsidRPr="003E2A14" w:rsidRDefault="00E94E33"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E94E33" w:rsidRPr="003E2A14" w:rsidRDefault="00E94E33"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E94E33" w:rsidRPr="003E2A14" w:rsidRDefault="00E94E33" w:rsidP="00B7431E">
            <w:pPr>
              <w:jc w:val="center"/>
              <w:rPr>
                <w:rStyle w:val="IntenseReference"/>
              </w:rPr>
            </w:pPr>
            <w:r w:rsidRPr="003E2A14">
              <w:rPr>
                <w:rStyle w:val="IntenseReference"/>
              </w:rPr>
              <w:t> </w:t>
            </w:r>
          </w:p>
        </w:tc>
      </w:tr>
      <w:tr w:rsidR="00E94E33" w:rsidRPr="00275887" w:rsidTr="00556664">
        <w:trPr>
          <w:trHeight w:val="240"/>
        </w:trPr>
        <w:tc>
          <w:tcPr>
            <w:tcW w:w="760" w:type="dxa"/>
            <w:vMerge/>
            <w:tcBorders>
              <w:top w:val="nil"/>
              <w:left w:val="single" w:sz="4" w:space="0" w:color="auto"/>
              <w:bottom w:val="single" w:sz="4" w:space="0" w:color="auto"/>
              <w:right w:val="single" w:sz="4" w:space="0" w:color="auto"/>
            </w:tcBorders>
            <w:vAlign w:val="center"/>
            <w:hideMark/>
          </w:tcPr>
          <w:p w:rsidR="00E94E33" w:rsidRPr="003E2A14" w:rsidRDefault="00E94E33"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E94E33" w:rsidRPr="003E2A14" w:rsidRDefault="00E94E33"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E94E33" w:rsidRPr="003E2A14" w:rsidRDefault="00E94E33"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E94E33" w:rsidRPr="003E2A14" w:rsidRDefault="00E94E33"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E94E33" w:rsidRPr="003E2A14" w:rsidRDefault="00E94E33"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E94E33" w:rsidRPr="003E2A14" w:rsidRDefault="00E94E33"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E94E33" w:rsidRPr="003E2A14" w:rsidRDefault="00E94E33"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E94E33" w:rsidRPr="003E2A14" w:rsidRDefault="00E94E33"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E94E33" w:rsidRPr="003E2A14" w:rsidRDefault="00E94E33" w:rsidP="00B7431E">
            <w:pPr>
              <w:jc w:val="center"/>
              <w:rPr>
                <w:rStyle w:val="IntenseReference"/>
              </w:rPr>
            </w:pPr>
            <w:r w:rsidRPr="003E2A14">
              <w:rPr>
                <w:rStyle w:val="IntenseReference"/>
              </w:rPr>
              <w:t> </w:t>
            </w:r>
          </w:p>
        </w:tc>
      </w:tr>
      <w:tr w:rsidR="00556664" w:rsidRPr="00275887" w:rsidTr="00556664">
        <w:trPr>
          <w:trHeight w:val="240"/>
        </w:trPr>
        <w:tc>
          <w:tcPr>
            <w:tcW w:w="7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Snapper South</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556664">
        <w:trPr>
          <w:trHeight w:val="240"/>
        </w:trPr>
        <w:tc>
          <w:tcPr>
            <w:tcW w:w="7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556664">
        <w:trPr>
          <w:trHeight w:val="300"/>
        </w:trPr>
        <w:tc>
          <w:tcPr>
            <w:tcW w:w="2880" w:type="dxa"/>
            <w:gridSpan w:val="3"/>
            <w:tcBorders>
              <w:top w:val="single" w:sz="4" w:space="0" w:color="auto"/>
              <w:left w:val="single" w:sz="4" w:space="0" w:color="auto"/>
              <w:bottom w:val="single" w:sz="4" w:space="0" w:color="auto"/>
              <w:right w:val="single" w:sz="4" w:space="0" w:color="auto"/>
            </w:tcBorders>
            <w:shd w:val="clear" w:color="000000" w:fill="FFC000"/>
            <w:noWrap/>
            <w:vAlign w:val="center"/>
            <w:hideMark/>
          </w:tcPr>
          <w:p w:rsidR="00556664" w:rsidRPr="003E2A14" w:rsidRDefault="00556664" w:rsidP="00B7431E">
            <w:pPr>
              <w:jc w:val="center"/>
              <w:rPr>
                <w:rStyle w:val="IntenseReference"/>
              </w:rPr>
            </w:pPr>
            <w:r w:rsidRPr="003E2A14">
              <w:rPr>
                <w:rStyle w:val="IntenseReference"/>
              </w:rPr>
              <w:t>Report Card Score - Poor</w:t>
            </w:r>
          </w:p>
        </w:tc>
        <w:tc>
          <w:tcPr>
            <w:tcW w:w="940" w:type="dxa"/>
            <w:tcBorders>
              <w:top w:val="nil"/>
              <w:left w:val="nil"/>
              <w:bottom w:val="single" w:sz="4" w:space="0" w:color="auto"/>
              <w:right w:val="single" w:sz="4" w:space="0" w:color="auto"/>
            </w:tcBorders>
            <w:shd w:val="clear" w:color="000000" w:fill="92D050"/>
            <w:noWrap/>
            <w:vAlign w:val="center"/>
            <w:hideMark/>
          </w:tcPr>
          <w:p w:rsidR="00556664" w:rsidRPr="003E2A14" w:rsidRDefault="00556664" w:rsidP="00B7431E">
            <w:pPr>
              <w:jc w:val="center"/>
              <w:rPr>
                <w:rStyle w:val="IntenseReference"/>
              </w:rPr>
            </w:pPr>
            <w:r w:rsidRPr="003E2A14">
              <w:rPr>
                <w:rStyle w:val="IntenseReference"/>
              </w:rPr>
              <w:t>0.625</w:t>
            </w:r>
          </w:p>
        </w:tc>
        <w:tc>
          <w:tcPr>
            <w:tcW w:w="940" w:type="dxa"/>
            <w:tcBorders>
              <w:top w:val="nil"/>
              <w:left w:val="nil"/>
              <w:bottom w:val="single" w:sz="4" w:space="0" w:color="auto"/>
              <w:right w:val="single" w:sz="4" w:space="0" w:color="auto"/>
            </w:tcBorders>
            <w:shd w:val="clear" w:color="000000" w:fill="FFFF00"/>
            <w:noWrap/>
            <w:vAlign w:val="center"/>
            <w:hideMark/>
          </w:tcPr>
          <w:p w:rsidR="00556664" w:rsidRPr="003E2A14" w:rsidRDefault="00556664" w:rsidP="00B7431E">
            <w:pPr>
              <w:jc w:val="center"/>
              <w:rPr>
                <w:rStyle w:val="IntenseReference"/>
              </w:rPr>
            </w:pPr>
            <w:r w:rsidRPr="003E2A14">
              <w:rPr>
                <w:rStyle w:val="IntenseReference"/>
              </w:rPr>
              <w:t>0.5</w:t>
            </w:r>
          </w:p>
        </w:tc>
        <w:tc>
          <w:tcPr>
            <w:tcW w:w="940" w:type="dxa"/>
            <w:tcBorders>
              <w:top w:val="nil"/>
              <w:left w:val="nil"/>
              <w:bottom w:val="single" w:sz="4" w:space="0" w:color="auto"/>
              <w:right w:val="single" w:sz="4" w:space="0" w:color="auto"/>
            </w:tcBorders>
            <w:shd w:val="clear" w:color="000000" w:fill="FF0000"/>
            <w:noWrap/>
            <w:vAlign w:val="center"/>
            <w:hideMark/>
          </w:tcPr>
          <w:p w:rsidR="00556664" w:rsidRPr="003E2A14" w:rsidRDefault="00556664" w:rsidP="00B7431E">
            <w:pPr>
              <w:jc w:val="center"/>
              <w:rPr>
                <w:rStyle w:val="IntenseReference"/>
              </w:rPr>
            </w:pPr>
            <w:r w:rsidRPr="003E2A14">
              <w:rPr>
                <w:rStyle w:val="IntenseReference"/>
              </w:rPr>
              <w:t>0</w:t>
            </w:r>
          </w:p>
        </w:tc>
        <w:tc>
          <w:tcPr>
            <w:tcW w:w="940" w:type="dxa"/>
            <w:tcBorders>
              <w:top w:val="nil"/>
              <w:left w:val="nil"/>
              <w:bottom w:val="single" w:sz="4" w:space="0" w:color="auto"/>
              <w:right w:val="single" w:sz="4" w:space="0" w:color="auto"/>
            </w:tcBorders>
            <w:shd w:val="clear" w:color="auto" w:fill="FF0000"/>
            <w:noWrap/>
            <w:vAlign w:val="center"/>
            <w:hideMark/>
          </w:tcPr>
          <w:p w:rsidR="00556664" w:rsidRPr="003E2A14" w:rsidRDefault="00556664" w:rsidP="00B7431E">
            <w:pPr>
              <w:jc w:val="center"/>
              <w:rPr>
                <w:rStyle w:val="IntenseReference"/>
              </w:rPr>
            </w:pPr>
            <w:r>
              <w:rPr>
                <w:rStyle w:val="IntenseReference"/>
              </w:rPr>
              <w:t>0</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300"/>
        </w:trPr>
        <w:tc>
          <w:tcPr>
            <w:tcW w:w="6640" w:type="dxa"/>
            <w:gridSpan w:val="7"/>
            <w:tcBorders>
              <w:top w:val="nil"/>
              <w:left w:val="nil"/>
              <w:bottom w:val="nil"/>
              <w:right w:val="nil"/>
            </w:tcBorders>
            <w:shd w:val="clear" w:color="auto" w:fill="auto"/>
            <w:noWrap/>
            <w:textDirection w:val="btLr"/>
            <w:vAlign w:val="center"/>
            <w:hideMark/>
          </w:tcPr>
          <w:p w:rsidR="00556664" w:rsidRPr="003E2A14" w:rsidRDefault="00556664" w:rsidP="00B7431E">
            <w:pPr>
              <w:jc w:val="center"/>
              <w:rPr>
                <w:rStyle w:val="IntenseReference"/>
              </w:rPr>
            </w:pPr>
          </w:p>
        </w:tc>
        <w:tc>
          <w:tcPr>
            <w:tcW w:w="300" w:type="dxa"/>
            <w:tcBorders>
              <w:top w:val="nil"/>
              <w:left w:val="nil"/>
              <w:bottom w:val="nil"/>
              <w:right w:val="nil"/>
            </w:tcBorders>
            <w:shd w:val="clear" w:color="auto" w:fill="auto"/>
            <w:noWrap/>
            <w:vAlign w:val="bottom"/>
            <w:hideMark/>
          </w:tcPr>
          <w:p w:rsidR="00556664" w:rsidRPr="003E2A14" w:rsidRDefault="00556664" w:rsidP="00B7431E">
            <w:pPr>
              <w:rPr>
                <w:rStyle w:val="IntenseReference"/>
              </w:rPr>
            </w:pPr>
          </w:p>
        </w:tc>
        <w:tc>
          <w:tcPr>
            <w:tcW w:w="880" w:type="dxa"/>
            <w:tcBorders>
              <w:top w:val="nil"/>
              <w:left w:val="nil"/>
              <w:bottom w:val="nil"/>
              <w:right w:val="nil"/>
            </w:tcBorders>
            <w:shd w:val="clear" w:color="auto" w:fill="auto"/>
            <w:noWrap/>
            <w:vAlign w:val="bottom"/>
            <w:hideMark/>
          </w:tcPr>
          <w:p w:rsidR="00556664" w:rsidRPr="003E2A14" w:rsidRDefault="00556664" w:rsidP="00B7431E">
            <w:pPr>
              <w:jc w:val="center"/>
              <w:rPr>
                <w:rStyle w:val="IntenseReference"/>
              </w:rPr>
            </w:pPr>
          </w:p>
        </w:tc>
      </w:tr>
      <w:tr w:rsidR="00556664" w:rsidRPr="00275887" w:rsidTr="00B7431E">
        <w:trPr>
          <w:trHeight w:val="240"/>
        </w:trPr>
        <w:tc>
          <w:tcPr>
            <w:tcW w:w="760"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rsidR="00556664" w:rsidRPr="003E2A14" w:rsidRDefault="00556664" w:rsidP="00B7431E">
            <w:pPr>
              <w:jc w:val="center"/>
              <w:rPr>
                <w:rStyle w:val="IntenseReference"/>
              </w:rPr>
            </w:pPr>
            <w:r w:rsidRPr="003E2A14">
              <w:rPr>
                <w:rStyle w:val="IntenseReference"/>
              </w:rPr>
              <w:t>Johnstone Russell-Mulgrave</w:t>
            </w:r>
          </w:p>
        </w:tc>
        <w:tc>
          <w:tcPr>
            <w:tcW w:w="1660"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Fitzroy East</w:t>
            </w:r>
          </w:p>
        </w:tc>
        <w:tc>
          <w:tcPr>
            <w:tcW w:w="460" w:type="dxa"/>
            <w:tcBorders>
              <w:top w:val="single" w:sz="4" w:space="0" w:color="auto"/>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Franklands East</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Fitzroy West</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Franklands West</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High East</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High West</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r>
      <w:tr w:rsidR="00556664" w:rsidRPr="00275887" w:rsidTr="00B7431E">
        <w:trPr>
          <w:trHeight w:val="300"/>
        </w:trPr>
        <w:tc>
          <w:tcPr>
            <w:tcW w:w="2880" w:type="dxa"/>
            <w:gridSpan w:val="3"/>
            <w:tcBorders>
              <w:top w:val="single" w:sz="4" w:space="0" w:color="auto"/>
              <w:left w:val="single" w:sz="4" w:space="0" w:color="auto"/>
              <w:bottom w:val="single" w:sz="4" w:space="0" w:color="auto"/>
              <w:right w:val="single" w:sz="4" w:space="0" w:color="auto"/>
            </w:tcBorders>
            <w:shd w:val="clear" w:color="000000" w:fill="FFFF00"/>
            <w:noWrap/>
            <w:vAlign w:val="center"/>
            <w:hideMark/>
          </w:tcPr>
          <w:p w:rsidR="00556664" w:rsidRPr="003E2A14" w:rsidRDefault="00556664" w:rsidP="00B7431E">
            <w:pPr>
              <w:jc w:val="center"/>
              <w:rPr>
                <w:rStyle w:val="IntenseReference"/>
              </w:rPr>
            </w:pPr>
            <w:r w:rsidRPr="003E2A14">
              <w:rPr>
                <w:rStyle w:val="IntenseReference"/>
              </w:rPr>
              <w:t>Report Card Score - Moderate</w:t>
            </w:r>
          </w:p>
        </w:tc>
        <w:tc>
          <w:tcPr>
            <w:tcW w:w="940" w:type="dxa"/>
            <w:tcBorders>
              <w:top w:val="nil"/>
              <w:left w:val="nil"/>
              <w:bottom w:val="single" w:sz="4" w:space="0" w:color="auto"/>
              <w:right w:val="single" w:sz="4" w:space="0" w:color="auto"/>
            </w:tcBorders>
            <w:shd w:val="clear" w:color="000000" w:fill="FFFF00"/>
            <w:noWrap/>
            <w:vAlign w:val="center"/>
            <w:hideMark/>
          </w:tcPr>
          <w:p w:rsidR="00556664" w:rsidRPr="003E2A14" w:rsidRDefault="00556664" w:rsidP="00B7431E">
            <w:pPr>
              <w:jc w:val="center"/>
              <w:rPr>
                <w:rStyle w:val="IntenseReference"/>
              </w:rPr>
            </w:pPr>
            <w:r w:rsidRPr="003E2A14">
              <w:rPr>
                <w:rStyle w:val="IntenseReference"/>
              </w:rPr>
              <w:t>0.58</w:t>
            </w:r>
          </w:p>
        </w:tc>
        <w:tc>
          <w:tcPr>
            <w:tcW w:w="940" w:type="dxa"/>
            <w:tcBorders>
              <w:top w:val="nil"/>
              <w:left w:val="nil"/>
              <w:bottom w:val="single" w:sz="4" w:space="0" w:color="auto"/>
              <w:right w:val="single" w:sz="4" w:space="0" w:color="auto"/>
            </w:tcBorders>
            <w:shd w:val="clear" w:color="000000" w:fill="92D050"/>
            <w:noWrap/>
            <w:vAlign w:val="center"/>
            <w:hideMark/>
          </w:tcPr>
          <w:p w:rsidR="00556664" w:rsidRPr="003E2A14" w:rsidRDefault="00556664" w:rsidP="00B7431E">
            <w:pPr>
              <w:jc w:val="center"/>
              <w:rPr>
                <w:rStyle w:val="IntenseReference"/>
              </w:rPr>
            </w:pPr>
            <w:r w:rsidRPr="003E2A14">
              <w:rPr>
                <w:rStyle w:val="IntenseReference"/>
              </w:rPr>
              <w:t>0.71</w:t>
            </w:r>
          </w:p>
        </w:tc>
        <w:tc>
          <w:tcPr>
            <w:tcW w:w="940" w:type="dxa"/>
            <w:tcBorders>
              <w:top w:val="nil"/>
              <w:left w:val="nil"/>
              <w:bottom w:val="single" w:sz="4" w:space="0" w:color="auto"/>
              <w:right w:val="single" w:sz="4" w:space="0" w:color="auto"/>
            </w:tcBorders>
            <w:shd w:val="clear" w:color="000000" w:fill="FFC000"/>
            <w:noWrap/>
            <w:vAlign w:val="center"/>
            <w:hideMark/>
          </w:tcPr>
          <w:p w:rsidR="00556664" w:rsidRPr="003E2A14" w:rsidRDefault="00556664" w:rsidP="00DC67C9">
            <w:pPr>
              <w:jc w:val="center"/>
              <w:rPr>
                <w:rStyle w:val="IntenseReference"/>
              </w:rPr>
            </w:pPr>
            <w:r w:rsidRPr="003E2A14">
              <w:rPr>
                <w:rStyle w:val="IntenseReference"/>
              </w:rPr>
              <w:t>0.2</w:t>
            </w:r>
            <w:r>
              <w:rPr>
                <w:rStyle w:val="IntenseReference"/>
              </w:rPr>
              <w:t>1</w:t>
            </w:r>
          </w:p>
        </w:tc>
        <w:tc>
          <w:tcPr>
            <w:tcW w:w="940" w:type="dxa"/>
            <w:tcBorders>
              <w:top w:val="nil"/>
              <w:left w:val="nil"/>
              <w:bottom w:val="single" w:sz="4" w:space="0" w:color="auto"/>
              <w:right w:val="single" w:sz="4" w:space="0" w:color="auto"/>
            </w:tcBorders>
            <w:shd w:val="clear" w:color="000000" w:fill="FFC000"/>
            <w:noWrap/>
            <w:vAlign w:val="center"/>
            <w:hideMark/>
          </w:tcPr>
          <w:p w:rsidR="00556664" w:rsidRPr="003E2A14" w:rsidRDefault="00556664" w:rsidP="00556664">
            <w:pPr>
              <w:jc w:val="center"/>
              <w:rPr>
                <w:rStyle w:val="IntenseReference"/>
              </w:rPr>
            </w:pPr>
            <w:r w:rsidRPr="003E2A14">
              <w:rPr>
                <w:rStyle w:val="IntenseReference"/>
              </w:rPr>
              <w:t>0.2</w:t>
            </w:r>
            <w:r>
              <w:rPr>
                <w:rStyle w:val="IntenseReference"/>
              </w:rPr>
              <w:t>1</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000000" w:fill="FF0000"/>
            <w:noWrap/>
            <w:vAlign w:val="bottom"/>
            <w:hideMark/>
          </w:tcPr>
          <w:p w:rsidR="00556664" w:rsidRPr="003E2A14" w:rsidRDefault="00556664" w:rsidP="00B7431E">
            <w:pPr>
              <w:jc w:val="center"/>
              <w:rPr>
                <w:rStyle w:val="IntenseReference"/>
              </w:rPr>
            </w:pPr>
            <w:r w:rsidRPr="003E2A14">
              <w:rPr>
                <w:rStyle w:val="IntenseReference"/>
              </w:rPr>
              <w:t>0</w:t>
            </w:r>
          </w:p>
        </w:tc>
      </w:tr>
      <w:tr w:rsidR="00556664" w:rsidRPr="00275887" w:rsidTr="00B7431E">
        <w:trPr>
          <w:trHeight w:val="300"/>
        </w:trPr>
        <w:tc>
          <w:tcPr>
            <w:tcW w:w="6640" w:type="dxa"/>
            <w:gridSpan w:val="7"/>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300" w:type="dxa"/>
            <w:tcBorders>
              <w:top w:val="nil"/>
              <w:left w:val="nil"/>
              <w:bottom w:val="nil"/>
              <w:right w:val="nil"/>
            </w:tcBorders>
            <w:shd w:val="clear" w:color="auto" w:fill="auto"/>
            <w:noWrap/>
            <w:vAlign w:val="bottom"/>
            <w:hideMark/>
          </w:tcPr>
          <w:p w:rsidR="00556664" w:rsidRPr="003E2A14" w:rsidRDefault="00556664" w:rsidP="00B7431E">
            <w:pPr>
              <w:rPr>
                <w:rStyle w:val="IntenseReference"/>
              </w:rPr>
            </w:pPr>
          </w:p>
        </w:tc>
        <w:tc>
          <w:tcPr>
            <w:tcW w:w="880" w:type="dxa"/>
            <w:tcBorders>
              <w:top w:val="nil"/>
              <w:left w:val="nil"/>
              <w:bottom w:val="nil"/>
              <w:right w:val="nil"/>
            </w:tcBorders>
            <w:shd w:val="clear" w:color="auto" w:fill="auto"/>
            <w:noWrap/>
            <w:vAlign w:val="bottom"/>
            <w:hideMark/>
          </w:tcPr>
          <w:p w:rsidR="00556664" w:rsidRPr="003E2A14" w:rsidRDefault="00556664" w:rsidP="00B7431E">
            <w:pPr>
              <w:jc w:val="center"/>
              <w:rPr>
                <w:rStyle w:val="IntenseReference"/>
              </w:rPr>
            </w:pPr>
          </w:p>
        </w:tc>
      </w:tr>
      <w:tr w:rsidR="00556664" w:rsidRPr="00275887" w:rsidTr="00B7431E">
        <w:trPr>
          <w:trHeight w:val="240"/>
        </w:trPr>
        <w:tc>
          <w:tcPr>
            <w:tcW w:w="760"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rsidR="00556664" w:rsidRPr="003E2A14" w:rsidRDefault="00556664" w:rsidP="00B7431E">
            <w:pPr>
              <w:jc w:val="center"/>
              <w:rPr>
                <w:rStyle w:val="IntenseReference"/>
              </w:rPr>
            </w:pPr>
            <w:r w:rsidRPr="003E2A14">
              <w:rPr>
                <w:rStyle w:val="IntenseReference"/>
              </w:rPr>
              <w:t>Herbert Tully</w:t>
            </w:r>
          </w:p>
        </w:tc>
        <w:tc>
          <w:tcPr>
            <w:tcW w:w="1660"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Barnards</w:t>
            </w:r>
          </w:p>
        </w:tc>
        <w:tc>
          <w:tcPr>
            <w:tcW w:w="460" w:type="dxa"/>
            <w:tcBorders>
              <w:top w:val="single" w:sz="4" w:space="0" w:color="auto"/>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King</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Dunk North</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Dunk South</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300"/>
        </w:trPr>
        <w:tc>
          <w:tcPr>
            <w:tcW w:w="2880" w:type="dxa"/>
            <w:gridSpan w:val="3"/>
            <w:tcBorders>
              <w:top w:val="single" w:sz="4" w:space="0" w:color="auto"/>
              <w:left w:val="single" w:sz="4" w:space="0" w:color="auto"/>
              <w:bottom w:val="single" w:sz="4" w:space="0" w:color="auto"/>
              <w:right w:val="single" w:sz="4" w:space="0" w:color="auto"/>
            </w:tcBorders>
            <w:shd w:val="clear" w:color="000000" w:fill="FFC000"/>
            <w:noWrap/>
            <w:vAlign w:val="center"/>
            <w:hideMark/>
          </w:tcPr>
          <w:p w:rsidR="00556664" w:rsidRPr="003E2A14" w:rsidRDefault="00556664" w:rsidP="00B7431E">
            <w:pPr>
              <w:jc w:val="center"/>
              <w:rPr>
                <w:rStyle w:val="IntenseReference"/>
              </w:rPr>
            </w:pPr>
            <w:r w:rsidRPr="003E2A14">
              <w:rPr>
                <w:rStyle w:val="IntenseReference"/>
              </w:rPr>
              <w:t>Report Card Score - Poor</w:t>
            </w:r>
          </w:p>
        </w:tc>
        <w:tc>
          <w:tcPr>
            <w:tcW w:w="940" w:type="dxa"/>
            <w:tcBorders>
              <w:top w:val="nil"/>
              <w:left w:val="nil"/>
              <w:bottom w:val="single" w:sz="4" w:space="0" w:color="auto"/>
              <w:right w:val="single" w:sz="4" w:space="0" w:color="auto"/>
            </w:tcBorders>
            <w:shd w:val="clear" w:color="000000" w:fill="FF0000"/>
            <w:noWrap/>
            <w:vAlign w:val="center"/>
            <w:hideMark/>
          </w:tcPr>
          <w:p w:rsidR="00556664" w:rsidRPr="003E2A14" w:rsidRDefault="00556664" w:rsidP="00B7431E">
            <w:pPr>
              <w:jc w:val="center"/>
              <w:rPr>
                <w:rStyle w:val="IntenseReference"/>
              </w:rPr>
            </w:pPr>
            <w:r w:rsidRPr="003E2A14">
              <w:rPr>
                <w:rStyle w:val="IntenseReference"/>
              </w:rPr>
              <w:t>0</w:t>
            </w:r>
          </w:p>
        </w:tc>
        <w:tc>
          <w:tcPr>
            <w:tcW w:w="940" w:type="dxa"/>
            <w:tcBorders>
              <w:top w:val="nil"/>
              <w:left w:val="nil"/>
              <w:bottom w:val="single" w:sz="4" w:space="0" w:color="auto"/>
              <w:right w:val="single" w:sz="4" w:space="0" w:color="auto"/>
            </w:tcBorders>
            <w:shd w:val="clear" w:color="000000" w:fill="FFC000"/>
            <w:noWrap/>
            <w:vAlign w:val="center"/>
            <w:hideMark/>
          </w:tcPr>
          <w:p w:rsidR="00556664" w:rsidRPr="003E2A14" w:rsidRDefault="00556664" w:rsidP="00B7431E">
            <w:pPr>
              <w:jc w:val="center"/>
              <w:rPr>
                <w:rStyle w:val="IntenseReference"/>
              </w:rPr>
            </w:pPr>
            <w:r w:rsidRPr="003E2A14">
              <w:rPr>
                <w:rStyle w:val="IntenseReference"/>
              </w:rPr>
              <w:t>0.25</w:t>
            </w:r>
          </w:p>
        </w:tc>
        <w:tc>
          <w:tcPr>
            <w:tcW w:w="940" w:type="dxa"/>
            <w:tcBorders>
              <w:top w:val="nil"/>
              <w:left w:val="nil"/>
              <w:bottom w:val="single" w:sz="4" w:space="0" w:color="auto"/>
              <w:right w:val="single" w:sz="4" w:space="0" w:color="auto"/>
            </w:tcBorders>
            <w:shd w:val="clear" w:color="000000" w:fill="92D050"/>
            <w:noWrap/>
            <w:vAlign w:val="center"/>
            <w:hideMark/>
          </w:tcPr>
          <w:p w:rsidR="00556664" w:rsidRPr="003E2A14" w:rsidRDefault="00556664" w:rsidP="00B7431E">
            <w:pPr>
              <w:jc w:val="center"/>
              <w:rPr>
                <w:rStyle w:val="IntenseReference"/>
              </w:rPr>
            </w:pPr>
            <w:r w:rsidRPr="003E2A14">
              <w:rPr>
                <w:rStyle w:val="IntenseReference"/>
              </w:rPr>
              <w:t>0.625</w:t>
            </w:r>
          </w:p>
        </w:tc>
        <w:tc>
          <w:tcPr>
            <w:tcW w:w="940" w:type="dxa"/>
            <w:tcBorders>
              <w:top w:val="nil"/>
              <w:left w:val="nil"/>
              <w:bottom w:val="single" w:sz="4" w:space="0" w:color="auto"/>
              <w:right w:val="single" w:sz="4" w:space="0" w:color="auto"/>
            </w:tcBorders>
            <w:shd w:val="clear" w:color="000000" w:fill="FFC000"/>
            <w:noWrap/>
            <w:vAlign w:val="center"/>
            <w:hideMark/>
          </w:tcPr>
          <w:p w:rsidR="00556664" w:rsidRPr="003E2A14" w:rsidRDefault="00556664" w:rsidP="00B7431E">
            <w:pPr>
              <w:jc w:val="center"/>
              <w:rPr>
                <w:rStyle w:val="IntenseReference"/>
              </w:rPr>
            </w:pPr>
            <w:r w:rsidRPr="003E2A14">
              <w:rPr>
                <w:rStyle w:val="IntenseReference"/>
              </w:rPr>
              <w:t>0.375</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000000" w:fill="FF0000"/>
            <w:noWrap/>
            <w:vAlign w:val="bottom"/>
            <w:hideMark/>
          </w:tcPr>
          <w:p w:rsidR="00556664" w:rsidRPr="003E2A14" w:rsidRDefault="00556664" w:rsidP="00B7431E">
            <w:pPr>
              <w:jc w:val="center"/>
              <w:rPr>
                <w:rStyle w:val="IntenseReference"/>
              </w:rPr>
            </w:pPr>
            <w:r w:rsidRPr="003E2A14">
              <w:rPr>
                <w:rStyle w:val="IntenseReference"/>
              </w:rPr>
              <w:t>0</w:t>
            </w:r>
          </w:p>
        </w:tc>
      </w:tr>
      <w:tr w:rsidR="00556664" w:rsidRPr="00275887" w:rsidTr="00B7431E">
        <w:trPr>
          <w:trHeight w:val="300"/>
        </w:trPr>
        <w:tc>
          <w:tcPr>
            <w:tcW w:w="6640" w:type="dxa"/>
            <w:gridSpan w:val="7"/>
            <w:tcBorders>
              <w:top w:val="nil"/>
              <w:left w:val="nil"/>
              <w:bottom w:val="nil"/>
              <w:right w:val="nil"/>
            </w:tcBorders>
            <w:shd w:val="clear" w:color="auto" w:fill="auto"/>
            <w:noWrap/>
            <w:textDirection w:val="btLr"/>
            <w:vAlign w:val="center"/>
            <w:hideMark/>
          </w:tcPr>
          <w:p w:rsidR="00556664" w:rsidRPr="003E2A14" w:rsidRDefault="00556664" w:rsidP="00B7431E">
            <w:pPr>
              <w:jc w:val="center"/>
              <w:rPr>
                <w:rStyle w:val="IntenseReference"/>
              </w:rPr>
            </w:pPr>
          </w:p>
        </w:tc>
        <w:tc>
          <w:tcPr>
            <w:tcW w:w="300" w:type="dxa"/>
            <w:tcBorders>
              <w:top w:val="nil"/>
              <w:left w:val="nil"/>
              <w:bottom w:val="nil"/>
              <w:right w:val="nil"/>
            </w:tcBorders>
            <w:shd w:val="clear" w:color="auto" w:fill="auto"/>
            <w:noWrap/>
            <w:vAlign w:val="bottom"/>
            <w:hideMark/>
          </w:tcPr>
          <w:p w:rsidR="00556664" w:rsidRPr="003E2A14" w:rsidRDefault="00556664" w:rsidP="00B7431E">
            <w:pPr>
              <w:rPr>
                <w:rStyle w:val="IntenseReference"/>
              </w:rPr>
            </w:pPr>
          </w:p>
        </w:tc>
        <w:tc>
          <w:tcPr>
            <w:tcW w:w="880" w:type="dxa"/>
            <w:tcBorders>
              <w:top w:val="nil"/>
              <w:left w:val="nil"/>
              <w:bottom w:val="nil"/>
              <w:right w:val="nil"/>
            </w:tcBorders>
            <w:shd w:val="clear" w:color="auto" w:fill="auto"/>
            <w:noWrap/>
            <w:vAlign w:val="bottom"/>
            <w:hideMark/>
          </w:tcPr>
          <w:p w:rsidR="00556664" w:rsidRPr="003E2A14" w:rsidRDefault="00556664" w:rsidP="00B7431E">
            <w:pPr>
              <w:jc w:val="center"/>
              <w:rPr>
                <w:rStyle w:val="IntenseReference"/>
              </w:rPr>
            </w:pPr>
          </w:p>
        </w:tc>
      </w:tr>
      <w:tr w:rsidR="00556664" w:rsidRPr="00275887" w:rsidTr="00B7431E">
        <w:trPr>
          <w:trHeight w:val="240"/>
        </w:trPr>
        <w:tc>
          <w:tcPr>
            <w:tcW w:w="760"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rsidR="00556664" w:rsidRPr="003E2A14" w:rsidRDefault="00556664" w:rsidP="00B7431E">
            <w:pPr>
              <w:jc w:val="center"/>
              <w:rPr>
                <w:rStyle w:val="IntenseReference"/>
              </w:rPr>
            </w:pPr>
            <w:r w:rsidRPr="003E2A14">
              <w:rPr>
                <w:rStyle w:val="IntenseReference"/>
              </w:rPr>
              <w:t>Burdekin</w:t>
            </w:r>
          </w:p>
        </w:tc>
        <w:tc>
          <w:tcPr>
            <w:tcW w:w="1660"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Palms East</w:t>
            </w:r>
          </w:p>
        </w:tc>
        <w:tc>
          <w:tcPr>
            <w:tcW w:w="460" w:type="dxa"/>
            <w:tcBorders>
              <w:top w:val="single" w:sz="4" w:space="0" w:color="auto"/>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Palms West</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Havannah</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Pandora</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Lady Elliot</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Magnetic</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3E2A14" w:rsidRDefault="00556664" w:rsidP="00B7431E">
            <w:pPr>
              <w:rPr>
                <w:rStyle w:val="IntenseReference"/>
              </w:rPr>
            </w:pPr>
          </w:p>
        </w:tc>
        <w:tc>
          <w:tcPr>
            <w:tcW w:w="166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rPr>
                <w:rStyle w:val="IntenseReference"/>
              </w:rPr>
            </w:pPr>
            <w:r w:rsidRPr="003E2A14">
              <w:rPr>
                <w:rStyle w:val="IntenseReference"/>
              </w:rPr>
              <w:t>Middle Rf</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3E2A14" w:rsidRDefault="00556664" w:rsidP="00B7431E">
            <w:pPr>
              <w:jc w:val="center"/>
              <w:rPr>
                <w:rStyle w:val="IntenseReference"/>
              </w:rPr>
            </w:pPr>
            <w:r w:rsidRPr="003E2A14">
              <w:rPr>
                <w:rStyle w:val="IntenseReference"/>
              </w:rPr>
              <w:t>neutral</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3E2A14" w:rsidRDefault="00556664" w:rsidP="00B7431E">
            <w:pPr>
              <w:jc w:val="center"/>
              <w:rPr>
                <w:rStyle w:val="IntenseReference"/>
              </w:rPr>
            </w:pPr>
            <w:r w:rsidRPr="003E2A14">
              <w:rPr>
                <w:rStyle w:val="IntenseReference"/>
              </w:rPr>
              <w:t> </w:t>
            </w:r>
          </w:p>
        </w:tc>
      </w:tr>
      <w:tr w:rsidR="00556664" w:rsidRPr="00275887" w:rsidTr="00556664">
        <w:trPr>
          <w:trHeight w:val="300"/>
        </w:trPr>
        <w:tc>
          <w:tcPr>
            <w:tcW w:w="2880" w:type="dxa"/>
            <w:gridSpan w:val="3"/>
            <w:tcBorders>
              <w:top w:val="single" w:sz="4" w:space="0" w:color="auto"/>
              <w:left w:val="single" w:sz="4" w:space="0" w:color="auto"/>
              <w:bottom w:val="single" w:sz="4" w:space="0" w:color="auto"/>
              <w:right w:val="single" w:sz="4" w:space="0" w:color="auto"/>
            </w:tcBorders>
            <w:shd w:val="clear" w:color="000000" w:fill="FFC000"/>
            <w:noWrap/>
            <w:vAlign w:val="center"/>
            <w:hideMark/>
          </w:tcPr>
          <w:p w:rsidR="00556664" w:rsidRPr="003E2A14" w:rsidRDefault="00556664" w:rsidP="00B7431E">
            <w:pPr>
              <w:jc w:val="center"/>
              <w:rPr>
                <w:rStyle w:val="IntenseReference"/>
              </w:rPr>
            </w:pPr>
            <w:r w:rsidRPr="003E2A14">
              <w:rPr>
                <w:rStyle w:val="IntenseReference"/>
              </w:rPr>
              <w:t>Report Card Score - Poor</w:t>
            </w:r>
          </w:p>
        </w:tc>
        <w:tc>
          <w:tcPr>
            <w:tcW w:w="940" w:type="dxa"/>
            <w:tcBorders>
              <w:top w:val="nil"/>
              <w:left w:val="nil"/>
              <w:bottom w:val="single" w:sz="4" w:space="0" w:color="auto"/>
              <w:right w:val="single" w:sz="4" w:space="0" w:color="auto"/>
            </w:tcBorders>
            <w:shd w:val="clear" w:color="000000" w:fill="FF0000"/>
            <w:noWrap/>
            <w:vAlign w:val="center"/>
            <w:hideMark/>
          </w:tcPr>
          <w:p w:rsidR="00556664" w:rsidRPr="003E2A14" w:rsidRDefault="00556664" w:rsidP="00B7431E">
            <w:pPr>
              <w:jc w:val="center"/>
              <w:rPr>
                <w:rStyle w:val="IntenseReference"/>
              </w:rPr>
            </w:pPr>
            <w:r w:rsidRPr="003E2A14">
              <w:rPr>
                <w:rStyle w:val="IntenseReference"/>
              </w:rPr>
              <w:t>0.19</w:t>
            </w:r>
          </w:p>
        </w:tc>
        <w:tc>
          <w:tcPr>
            <w:tcW w:w="940" w:type="dxa"/>
            <w:tcBorders>
              <w:top w:val="nil"/>
              <w:left w:val="nil"/>
              <w:bottom w:val="single" w:sz="4" w:space="0" w:color="auto"/>
              <w:right w:val="single" w:sz="4" w:space="0" w:color="auto"/>
            </w:tcBorders>
            <w:shd w:val="clear" w:color="000000" w:fill="FFFF00"/>
            <w:noWrap/>
            <w:vAlign w:val="center"/>
            <w:hideMark/>
          </w:tcPr>
          <w:p w:rsidR="00556664" w:rsidRPr="003E2A14" w:rsidRDefault="00556664" w:rsidP="00B7431E">
            <w:pPr>
              <w:jc w:val="center"/>
              <w:rPr>
                <w:rStyle w:val="IntenseReference"/>
              </w:rPr>
            </w:pPr>
            <w:r w:rsidRPr="003E2A14">
              <w:rPr>
                <w:rStyle w:val="IntenseReference"/>
              </w:rPr>
              <w:t>0.5</w:t>
            </w:r>
          </w:p>
        </w:tc>
        <w:tc>
          <w:tcPr>
            <w:tcW w:w="940" w:type="dxa"/>
            <w:tcBorders>
              <w:top w:val="nil"/>
              <w:left w:val="nil"/>
              <w:bottom w:val="single" w:sz="4" w:space="0" w:color="auto"/>
              <w:right w:val="single" w:sz="4" w:space="0" w:color="auto"/>
            </w:tcBorders>
            <w:shd w:val="clear" w:color="auto" w:fill="FFC000"/>
            <w:noWrap/>
            <w:vAlign w:val="center"/>
            <w:hideMark/>
          </w:tcPr>
          <w:p w:rsidR="00556664" w:rsidRPr="003E2A14" w:rsidRDefault="00556664" w:rsidP="00DC67C9">
            <w:pPr>
              <w:jc w:val="center"/>
              <w:rPr>
                <w:rStyle w:val="IntenseReference"/>
              </w:rPr>
            </w:pPr>
            <w:r w:rsidRPr="003E2A14">
              <w:rPr>
                <w:rStyle w:val="IntenseReference"/>
              </w:rPr>
              <w:t>0.3</w:t>
            </w:r>
            <w:r>
              <w:rPr>
                <w:rStyle w:val="IntenseReference"/>
              </w:rPr>
              <w:t>5</w:t>
            </w:r>
          </w:p>
        </w:tc>
        <w:tc>
          <w:tcPr>
            <w:tcW w:w="940" w:type="dxa"/>
            <w:tcBorders>
              <w:top w:val="nil"/>
              <w:left w:val="nil"/>
              <w:bottom w:val="single" w:sz="4" w:space="0" w:color="auto"/>
              <w:right w:val="single" w:sz="4" w:space="0" w:color="auto"/>
            </w:tcBorders>
            <w:shd w:val="clear" w:color="auto" w:fill="FF0000"/>
            <w:noWrap/>
            <w:vAlign w:val="center"/>
            <w:hideMark/>
          </w:tcPr>
          <w:p w:rsidR="00556664" w:rsidRPr="003E2A14" w:rsidRDefault="00556664" w:rsidP="00556664">
            <w:pPr>
              <w:jc w:val="center"/>
              <w:rPr>
                <w:rStyle w:val="IntenseReference"/>
              </w:rPr>
            </w:pPr>
            <w:r w:rsidRPr="003E2A14">
              <w:rPr>
                <w:rStyle w:val="IntenseReference"/>
              </w:rPr>
              <w:t>0.</w:t>
            </w:r>
            <w:r>
              <w:rPr>
                <w:rStyle w:val="IntenseReference"/>
              </w:rPr>
              <w:t>19</w:t>
            </w:r>
          </w:p>
        </w:tc>
        <w:tc>
          <w:tcPr>
            <w:tcW w:w="300" w:type="dxa"/>
            <w:tcBorders>
              <w:top w:val="nil"/>
              <w:left w:val="nil"/>
              <w:bottom w:val="nil"/>
              <w:right w:val="nil"/>
            </w:tcBorders>
            <w:shd w:val="clear" w:color="auto" w:fill="auto"/>
            <w:noWrap/>
            <w:vAlign w:val="center"/>
            <w:hideMark/>
          </w:tcPr>
          <w:p w:rsidR="00556664" w:rsidRPr="003E2A14"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000000" w:fill="FF0000"/>
            <w:noWrap/>
            <w:vAlign w:val="bottom"/>
            <w:hideMark/>
          </w:tcPr>
          <w:p w:rsidR="00556664" w:rsidRPr="003E2A14" w:rsidRDefault="00556664" w:rsidP="00B7431E">
            <w:pPr>
              <w:jc w:val="center"/>
              <w:rPr>
                <w:rStyle w:val="IntenseReference"/>
              </w:rPr>
            </w:pPr>
            <w:r w:rsidRPr="003E2A14">
              <w:rPr>
                <w:rStyle w:val="IntenseReference"/>
              </w:rPr>
              <w:t>0</w:t>
            </w:r>
          </w:p>
        </w:tc>
      </w:tr>
    </w:tbl>
    <w:p w:rsidR="00E94E33" w:rsidRDefault="00E94E33" w:rsidP="00E94E33">
      <w:pPr>
        <w:rPr>
          <w:lang w:val="en-AU"/>
        </w:rPr>
      </w:pPr>
    </w:p>
    <w:p w:rsidR="00E94E33" w:rsidRDefault="00E94E33" w:rsidP="00E94E33">
      <w:pPr>
        <w:rPr>
          <w:lang w:val="en-AU"/>
        </w:rPr>
      </w:pPr>
      <w:r>
        <w:rPr>
          <w:lang w:val="en-AU"/>
        </w:rPr>
        <w:br w:type="page"/>
      </w:r>
    </w:p>
    <w:p w:rsidR="00E94E33" w:rsidRPr="0080725B" w:rsidRDefault="00E94E33" w:rsidP="00691342">
      <w:pPr>
        <w:rPr>
          <w:rStyle w:val="IntenseReference"/>
        </w:rPr>
      </w:pPr>
      <w:bookmarkStart w:id="239" w:name="_Toc374346543"/>
      <w:r w:rsidRPr="00691342">
        <w:rPr>
          <w:rStyle w:val="IntenseReference"/>
        </w:rPr>
        <w:t>Table A2- 6 continued.</w:t>
      </w:r>
      <w:bookmarkEnd w:id="239"/>
      <w:r w:rsidRPr="00691342">
        <w:rPr>
          <w:rStyle w:val="IntenseReference"/>
        </w:rPr>
        <w:tab/>
      </w:r>
    </w:p>
    <w:tbl>
      <w:tblPr>
        <w:tblW w:w="7820" w:type="dxa"/>
        <w:tblInd w:w="93" w:type="dxa"/>
        <w:tblLook w:val="04A0" w:firstRow="1" w:lastRow="0" w:firstColumn="1" w:lastColumn="0" w:noHBand="0" w:noVBand="1"/>
        <w:tblCaption w:val="Table A2- 6 Continued - Report card metric assessments for benthic communities at each reef and depth based on 2013 condition."/>
        <w:tblDescription w:val="Table A2- 6 Continued - Report card metric assessments for benthic communities at each reef and depth based on 2013 condition. Whitsundays to Fitzroy region"/>
      </w:tblPr>
      <w:tblGrid>
        <w:gridCol w:w="760"/>
        <w:gridCol w:w="1660"/>
        <w:gridCol w:w="460"/>
        <w:gridCol w:w="940"/>
        <w:gridCol w:w="940"/>
        <w:gridCol w:w="940"/>
        <w:gridCol w:w="940"/>
        <w:gridCol w:w="300"/>
        <w:gridCol w:w="880"/>
      </w:tblGrid>
      <w:tr w:rsidR="00E94E33" w:rsidRPr="00275887" w:rsidTr="00B7431E">
        <w:trPr>
          <w:trHeight w:val="630"/>
        </w:trPr>
        <w:tc>
          <w:tcPr>
            <w:tcW w:w="76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94E33" w:rsidRPr="00691342" w:rsidRDefault="00E94E33" w:rsidP="00B7431E">
            <w:pPr>
              <w:rPr>
                <w:rStyle w:val="IntenseReference"/>
              </w:rPr>
            </w:pPr>
            <w:r w:rsidRPr="00691342">
              <w:rPr>
                <w:rStyle w:val="IntenseReference"/>
              </w:rPr>
              <w:t>Region</w:t>
            </w:r>
          </w:p>
        </w:tc>
        <w:tc>
          <w:tcPr>
            <w:tcW w:w="1660" w:type="dxa"/>
            <w:tcBorders>
              <w:top w:val="single" w:sz="4" w:space="0" w:color="auto"/>
              <w:left w:val="nil"/>
              <w:bottom w:val="single" w:sz="4" w:space="0" w:color="auto"/>
              <w:right w:val="single" w:sz="4" w:space="0" w:color="auto"/>
            </w:tcBorders>
            <w:shd w:val="clear" w:color="auto" w:fill="auto"/>
            <w:noWrap/>
            <w:vAlign w:val="bottom"/>
            <w:hideMark/>
          </w:tcPr>
          <w:p w:rsidR="00E94E33" w:rsidRPr="00691342" w:rsidRDefault="00E94E33" w:rsidP="00B7431E">
            <w:pPr>
              <w:rPr>
                <w:rStyle w:val="IntenseReference"/>
              </w:rPr>
            </w:pPr>
            <w:r w:rsidRPr="00691342">
              <w:rPr>
                <w:rStyle w:val="IntenseReference"/>
              </w:rPr>
              <w:t>Reef</w:t>
            </w:r>
          </w:p>
        </w:tc>
        <w:tc>
          <w:tcPr>
            <w:tcW w:w="460" w:type="dxa"/>
            <w:tcBorders>
              <w:top w:val="single" w:sz="4" w:space="0" w:color="auto"/>
              <w:left w:val="nil"/>
              <w:bottom w:val="single" w:sz="4" w:space="0" w:color="auto"/>
              <w:right w:val="single" w:sz="4" w:space="0" w:color="auto"/>
            </w:tcBorders>
            <w:shd w:val="clear" w:color="auto" w:fill="auto"/>
            <w:noWrap/>
            <w:textDirection w:val="btLr"/>
            <w:vAlign w:val="center"/>
            <w:hideMark/>
          </w:tcPr>
          <w:p w:rsidR="00E94E33" w:rsidRPr="00691342" w:rsidRDefault="00E94E33" w:rsidP="00B7431E">
            <w:pPr>
              <w:jc w:val="center"/>
              <w:rPr>
                <w:rStyle w:val="IntenseReference"/>
              </w:rPr>
            </w:pPr>
            <w:r w:rsidRPr="00691342">
              <w:rPr>
                <w:rStyle w:val="IntenseReference"/>
              </w:rPr>
              <w:t>depth</w:t>
            </w:r>
          </w:p>
        </w:tc>
        <w:tc>
          <w:tcPr>
            <w:tcW w:w="940" w:type="dxa"/>
            <w:tcBorders>
              <w:top w:val="single" w:sz="4" w:space="0" w:color="auto"/>
              <w:left w:val="nil"/>
              <w:bottom w:val="single" w:sz="4" w:space="0" w:color="auto"/>
              <w:right w:val="single" w:sz="4" w:space="0" w:color="auto"/>
            </w:tcBorders>
            <w:shd w:val="clear" w:color="auto" w:fill="auto"/>
            <w:vAlign w:val="center"/>
            <w:hideMark/>
          </w:tcPr>
          <w:p w:rsidR="00E94E33" w:rsidRPr="00691342" w:rsidRDefault="00E94E33" w:rsidP="00B7431E">
            <w:pPr>
              <w:jc w:val="center"/>
              <w:rPr>
                <w:rStyle w:val="IntenseReference"/>
              </w:rPr>
            </w:pPr>
            <w:r w:rsidRPr="00691342">
              <w:rPr>
                <w:rStyle w:val="IntenseReference"/>
              </w:rPr>
              <w:t>Coral cover</w:t>
            </w:r>
          </w:p>
        </w:tc>
        <w:tc>
          <w:tcPr>
            <w:tcW w:w="940" w:type="dxa"/>
            <w:tcBorders>
              <w:top w:val="single" w:sz="4" w:space="0" w:color="auto"/>
              <w:left w:val="nil"/>
              <w:bottom w:val="single" w:sz="4" w:space="0" w:color="auto"/>
              <w:right w:val="single" w:sz="4" w:space="0" w:color="auto"/>
            </w:tcBorders>
            <w:shd w:val="clear" w:color="auto" w:fill="auto"/>
            <w:vAlign w:val="center"/>
            <w:hideMark/>
          </w:tcPr>
          <w:p w:rsidR="00E94E33" w:rsidRPr="00691342" w:rsidRDefault="00E94E33" w:rsidP="00B7431E">
            <w:pPr>
              <w:jc w:val="center"/>
              <w:rPr>
                <w:rStyle w:val="IntenseReference"/>
              </w:rPr>
            </w:pPr>
            <w:r w:rsidRPr="00691342">
              <w:rPr>
                <w:rStyle w:val="IntenseReference"/>
              </w:rPr>
              <w:t>Macro- algae</w:t>
            </w:r>
          </w:p>
        </w:tc>
        <w:tc>
          <w:tcPr>
            <w:tcW w:w="940" w:type="dxa"/>
            <w:tcBorders>
              <w:top w:val="single" w:sz="4" w:space="0" w:color="auto"/>
              <w:left w:val="nil"/>
              <w:bottom w:val="single" w:sz="4" w:space="0" w:color="auto"/>
              <w:right w:val="single" w:sz="4" w:space="0" w:color="auto"/>
            </w:tcBorders>
            <w:shd w:val="clear" w:color="auto" w:fill="auto"/>
            <w:vAlign w:val="center"/>
            <w:hideMark/>
          </w:tcPr>
          <w:p w:rsidR="00E94E33" w:rsidRPr="00691342" w:rsidRDefault="00E94E33" w:rsidP="00B7431E">
            <w:pPr>
              <w:jc w:val="center"/>
              <w:rPr>
                <w:rStyle w:val="IntenseReference"/>
              </w:rPr>
            </w:pPr>
            <w:r w:rsidRPr="00691342">
              <w:rPr>
                <w:rStyle w:val="IntenseReference"/>
              </w:rPr>
              <w:t>Juvenile corals</w:t>
            </w:r>
          </w:p>
        </w:tc>
        <w:tc>
          <w:tcPr>
            <w:tcW w:w="940" w:type="dxa"/>
            <w:tcBorders>
              <w:top w:val="single" w:sz="4" w:space="0" w:color="auto"/>
              <w:left w:val="nil"/>
              <w:bottom w:val="single" w:sz="4" w:space="0" w:color="auto"/>
              <w:right w:val="single" w:sz="4" w:space="0" w:color="auto"/>
            </w:tcBorders>
            <w:shd w:val="clear" w:color="auto" w:fill="auto"/>
            <w:vAlign w:val="center"/>
            <w:hideMark/>
          </w:tcPr>
          <w:p w:rsidR="00E94E33" w:rsidRPr="00691342" w:rsidRDefault="00E94E33" w:rsidP="00B7431E">
            <w:pPr>
              <w:jc w:val="center"/>
              <w:rPr>
                <w:rStyle w:val="IntenseReference"/>
              </w:rPr>
            </w:pPr>
            <w:r w:rsidRPr="00691342">
              <w:rPr>
                <w:rStyle w:val="IntenseReference"/>
              </w:rPr>
              <w:t>Cover change</w:t>
            </w:r>
          </w:p>
        </w:tc>
        <w:tc>
          <w:tcPr>
            <w:tcW w:w="300" w:type="dxa"/>
            <w:tcBorders>
              <w:top w:val="nil"/>
              <w:left w:val="nil"/>
              <w:bottom w:val="nil"/>
              <w:right w:val="nil"/>
            </w:tcBorders>
            <w:shd w:val="clear" w:color="auto" w:fill="auto"/>
            <w:noWrap/>
            <w:vAlign w:val="center"/>
            <w:hideMark/>
          </w:tcPr>
          <w:p w:rsidR="00E94E33" w:rsidRPr="00691342" w:rsidRDefault="00E94E33" w:rsidP="00B7431E">
            <w:pPr>
              <w:jc w:val="center"/>
              <w:rPr>
                <w:rStyle w:val="IntenseReference"/>
              </w:rPr>
            </w:pPr>
          </w:p>
        </w:tc>
        <w:tc>
          <w:tcPr>
            <w:tcW w:w="880"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E94E33" w:rsidRPr="00691342" w:rsidRDefault="00E94E33" w:rsidP="00B7431E">
            <w:pPr>
              <w:jc w:val="center"/>
              <w:rPr>
                <w:rStyle w:val="IntenseReference"/>
              </w:rPr>
            </w:pPr>
            <w:r w:rsidRPr="00691342">
              <w:rPr>
                <w:rStyle w:val="IntenseReference"/>
              </w:rPr>
              <w:t>FORAM index</w:t>
            </w:r>
          </w:p>
        </w:tc>
      </w:tr>
      <w:tr w:rsidR="00556664" w:rsidRPr="00275887" w:rsidTr="00B7431E">
        <w:trPr>
          <w:trHeight w:val="240"/>
        </w:trPr>
        <w:tc>
          <w:tcPr>
            <w:tcW w:w="760" w:type="dxa"/>
            <w:vMerge w:val="restart"/>
            <w:tcBorders>
              <w:top w:val="nil"/>
              <w:left w:val="single" w:sz="4" w:space="0" w:color="auto"/>
              <w:bottom w:val="single" w:sz="4" w:space="0" w:color="auto"/>
              <w:right w:val="single" w:sz="4" w:space="0" w:color="auto"/>
            </w:tcBorders>
            <w:shd w:val="clear" w:color="auto" w:fill="auto"/>
            <w:noWrap/>
            <w:textDirection w:val="btLr"/>
            <w:vAlign w:val="center"/>
            <w:hideMark/>
          </w:tcPr>
          <w:p w:rsidR="00556664" w:rsidRPr="00691342" w:rsidRDefault="00556664" w:rsidP="00B7431E">
            <w:pPr>
              <w:jc w:val="center"/>
              <w:rPr>
                <w:rStyle w:val="IntenseReference"/>
              </w:rPr>
            </w:pPr>
            <w:r w:rsidRPr="00691342">
              <w:rPr>
                <w:rStyle w:val="IntenseReference"/>
              </w:rPr>
              <w:t>Mackay Whitsunday</w:t>
            </w: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rPr>
                <w:rStyle w:val="IntenseReference"/>
              </w:rPr>
            </w:pPr>
            <w:r w:rsidRPr="00691342">
              <w:rPr>
                <w:rStyle w:val="IntenseReference"/>
              </w:rPr>
              <w:t>Double Cone</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rPr>
                <w:rStyle w:val="IntenseReference"/>
              </w:rPr>
            </w:pPr>
            <w:r w:rsidRPr="00691342">
              <w:rPr>
                <w:rStyle w:val="IntenseReference"/>
              </w:rPr>
              <w:t> </w:t>
            </w:r>
          </w:p>
        </w:tc>
      </w:tr>
      <w:tr w:rsidR="00556664" w:rsidRPr="00275887" w:rsidTr="00B7431E">
        <w:trPr>
          <w:trHeight w:val="240"/>
        </w:trPr>
        <w:tc>
          <w:tcPr>
            <w:tcW w:w="7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r>
      <w:tr w:rsidR="00556664" w:rsidRPr="00275887" w:rsidTr="00B7431E">
        <w:trPr>
          <w:trHeight w:val="240"/>
        </w:trPr>
        <w:tc>
          <w:tcPr>
            <w:tcW w:w="7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rPr>
                <w:rStyle w:val="IntenseReference"/>
              </w:rPr>
            </w:pPr>
            <w:r w:rsidRPr="00691342">
              <w:rPr>
                <w:rStyle w:val="IntenseReference"/>
              </w:rPr>
              <w:t>Hook</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rPr>
                <w:rStyle w:val="IntenseReference"/>
              </w:rPr>
            </w:pPr>
            <w:r w:rsidRPr="00691342">
              <w:rPr>
                <w:rStyle w:val="IntenseReference"/>
              </w:rPr>
              <w:t>Daydream</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r>
      <w:tr w:rsidR="00556664" w:rsidRPr="00275887" w:rsidTr="00B7431E">
        <w:trPr>
          <w:trHeight w:val="240"/>
        </w:trPr>
        <w:tc>
          <w:tcPr>
            <w:tcW w:w="7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rPr>
                <w:rStyle w:val="IntenseReference"/>
              </w:rPr>
            </w:pPr>
            <w:r w:rsidRPr="00691342">
              <w:rPr>
                <w:rStyle w:val="IntenseReference"/>
              </w:rPr>
              <w:t>Dent</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rPr>
                <w:rStyle w:val="IntenseReference"/>
              </w:rPr>
            </w:pPr>
            <w:r w:rsidRPr="00691342">
              <w:rPr>
                <w:rStyle w:val="IntenseReference"/>
              </w:rPr>
              <w:t>Shute harbour</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rPr>
                <w:rStyle w:val="IntenseReference"/>
              </w:rPr>
            </w:pPr>
            <w:r w:rsidRPr="00691342">
              <w:rPr>
                <w:rStyle w:val="IntenseReference"/>
              </w:rPr>
              <w:t>Pine</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r>
      <w:tr w:rsidR="00556664" w:rsidRPr="00275887" w:rsidTr="00B7431E">
        <w:trPr>
          <w:trHeight w:val="240"/>
        </w:trPr>
        <w:tc>
          <w:tcPr>
            <w:tcW w:w="7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rPr>
                <w:rStyle w:val="IntenseReference"/>
              </w:rPr>
            </w:pPr>
            <w:r w:rsidRPr="00691342">
              <w:rPr>
                <w:rStyle w:val="IntenseReference"/>
              </w:rPr>
              <w:t>Seaforth</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300"/>
        </w:trPr>
        <w:tc>
          <w:tcPr>
            <w:tcW w:w="7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C50C4D">
        <w:trPr>
          <w:trHeight w:val="300"/>
        </w:trPr>
        <w:tc>
          <w:tcPr>
            <w:tcW w:w="2880" w:type="dxa"/>
            <w:gridSpan w:val="3"/>
            <w:tcBorders>
              <w:top w:val="single" w:sz="4" w:space="0" w:color="auto"/>
              <w:left w:val="single" w:sz="4" w:space="0" w:color="auto"/>
              <w:bottom w:val="single" w:sz="4" w:space="0" w:color="auto"/>
              <w:right w:val="single" w:sz="4" w:space="0" w:color="auto"/>
            </w:tcBorders>
            <w:shd w:val="clear" w:color="000000" w:fill="FFFF00"/>
            <w:noWrap/>
            <w:vAlign w:val="center"/>
            <w:hideMark/>
          </w:tcPr>
          <w:p w:rsidR="00556664" w:rsidRPr="00691342" w:rsidRDefault="00556664" w:rsidP="00B7431E">
            <w:pPr>
              <w:jc w:val="center"/>
              <w:rPr>
                <w:rStyle w:val="IntenseReference"/>
              </w:rPr>
            </w:pPr>
            <w:r w:rsidRPr="00691342">
              <w:rPr>
                <w:rStyle w:val="IntenseReference"/>
              </w:rPr>
              <w:t>Report Card Score - Moderate</w:t>
            </w:r>
          </w:p>
        </w:tc>
        <w:tc>
          <w:tcPr>
            <w:tcW w:w="940" w:type="dxa"/>
            <w:tcBorders>
              <w:top w:val="nil"/>
              <w:left w:val="nil"/>
              <w:bottom w:val="single" w:sz="4" w:space="0" w:color="auto"/>
              <w:right w:val="single" w:sz="4" w:space="0" w:color="auto"/>
            </w:tcBorders>
            <w:shd w:val="clear" w:color="000000" w:fill="92D050"/>
            <w:noWrap/>
            <w:vAlign w:val="center"/>
            <w:hideMark/>
          </w:tcPr>
          <w:p w:rsidR="00556664" w:rsidRPr="00691342" w:rsidRDefault="00556664" w:rsidP="00B7431E">
            <w:pPr>
              <w:jc w:val="center"/>
              <w:rPr>
                <w:rStyle w:val="IntenseReference"/>
              </w:rPr>
            </w:pPr>
            <w:r w:rsidRPr="00691342">
              <w:rPr>
                <w:rStyle w:val="IntenseReference"/>
              </w:rPr>
              <w:t>0.61</w:t>
            </w:r>
          </w:p>
        </w:tc>
        <w:tc>
          <w:tcPr>
            <w:tcW w:w="940" w:type="dxa"/>
            <w:tcBorders>
              <w:top w:val="nil"/>
              <w:left w:val="nil"/>
              <w:bottom w:val="single" w:sz="4" w:space="0" w:color="auto"/>
              <w:right w:val="single" w:sz="4" w:space="0" w:color="auto"/>
            </w:tcBorders>
            <w:shd w:val="clear" w:color="000000" w:fill="006600"/>
            <w:noWrap/>
            <w:vAlign w:val="center"/>
            <w:hideMark/>
          </w:tcPr>
          <w:p w:rsidR="00556664" w:rsidRPr="00691342" w:rsidRDefault="00556664" w:rsidP="00B7431E">
            <w:pPr>
              <w:jc w:val="center"/>
              <w:rPr>
                <w:rStyle w:val="IntenseReference"/>
              </w:rPr>
            </w:pPr>
            <w:r w:rsidRPr="00691342">
              <w:rPr>
                <w:rStyle w:val="IntenseReference"/>
              </w:rPr>
              <w:t>0.82</w:t>
            </w:r>
          </w:p>
        </w:tc>
        <w:tc>
          <w:tcPr>
            <w:tcW w:w="940" w:type="dxa"/>
            <w:tcBorders>
              <w:top w:val="nil"/>
              <w:left w:val="nil"/>
              <w:bottom w:val="single" w:sz="4" w:space="0" w:color="auto"/>
              <w:right w:val="single" w:sz="4" w:space="0" w:color="auto"/>
            </w:tcBorders>
            <w:shd w:val="clear" w:color="000000" w:fill="FFFF00"/>
            <w:noWrap/>
            <w:vAlign w:val="center"/>
            <w:hideMark/>
          </w:tcPr>
          <w:p w:rsidR="00556664" w:rsidRPr="00691342" w:rsidRDefault="00556664" w:rsidP="00B7431E">
            <w:pPr>
              <w:jc w:val="center"/>
              <w:rPr>
                <w:rStyle w:val="IntenseReference"/>
              </w:rPr>
            </w:pPr>
            <w:r w:rsidRPr="00691342">
              <w:rPr>
                <w:rStyle w:val="IntenseReference"/>
              </w:rPr>
              <w:t>0.43</w:t>
            </w:r>
          </w:p>
        </w:tc>
        <w:tc>
          <w:tcPr>
            <w:tcW w:w="940" w:type="dxa"/>
            <w:tcBorders>
              <w:top w:val="nil"/>
              <w:left w:val="nil"/>
              <w:bottom w:val="single" w:sz="4" w:space="0" w:color="auto"/>
              <w:right w:val="single" w:sz="4" w:space="0" w:color="auto"/>
            </w:tcBorders>
            <w:shd w:val="clear" w:color="auto" w:fill="FFC000"/>
            <w:noWrap/>
            <w:vAlign w:val="center"/>
            <w:hideMark/>
          </w:tcPr>
          <w:p w:rsidR="00556664" w:rsidRPr="00691342" w:rsidRDefault="00556664" w:rsidP="00C50C4D">
            <w:pPr>
              <w:jc w:val="center"/>
              <w:rPr>
                <w:rStyle w:val="IntenseReference"/>
              </w:rPr>
            </w:pPr>
            <w:r w:rsidRPr="00691342">
              <w:rPr>
                <w:rStyle w:val="IntenseReference"/>
              </w:rPr>
              <w:t>0.</w:t>
            </w:r>
            <w:r w:rsidR="00C50C4D">
              <w:rPr>
                <w:rStyle w:val="IntenseReference"/>
              </w:rPr>
              <w:t>21</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000000" w:fill="FF0000"/>
            <w:noWrap/>
            <w:vAlign w:val="bottom"/>
            <w:hideMark/>
          </w:tcPr>
          <w:p w:rsidR="00556664" w:rsidRPr="00691342" w:rsidRDefault="00556664" w:rsidP="00B7431E">
            <w:pPr>
              <w:jc w:val="center"/>
              <w:rPr>
                <w:rStyle w:val="IntenseReference"/>
              </w:rPr>
            </w:pPr>
            <w:r w:rsidRPr="00691342">
              <w:rPr>
                <w:rStyle w:val="IntenseReference"/>
              </w:rPr>
              <w:t>0</w:t>
            </w:r>
          </w:p>
        </w:tc>
      </w:tr>
      <w:tr w:rsidR="00556664" w:rsidRPr="00275887" w:rsidTr="00B7431E">
        <w:trPr>
          <w:trHeight w:val="240"/>
        </w:trPr>
        <w:tc>
          <w:tcPr>
            <w:tcW w:w="6640" w:type="dxa"/>
            <w:gridSpan w:val="7"/>
            <w:tcBorders>
              <w:top w:val="nil"/>
              <w:left w:val="nil"/>
              <w:bottom w:val="nil"/>
              <w:right w:val="nil"/>
            </w:tcBorders>
            <w:shd w:val="clear" w:color="auto" w:fill="auto"/>
            <w:noWrap/>
            <w:textDirection w:val="btLr"/>
            <w:vAlign w:val="center"/>
            <w:hideMark/>
          </w:tcPr>
          <w:p w:rsidR="00556664" w:rsidRPr="00691342" w:rsidRDefault="00556664" w:rsidP="00B7431E">
            <w:pPr>
              <w:jc w:val="center"/>
              <w:rPr>
                <w:rStyle w:val="IntenseReference"/>
              </w:rPr>
            </w:pPr>
          </w:p>
        </w:tc>
        <w:tc>
          <w:tcPr>
            <w:tcW w:w="300" w:type="dxa"/>
            <w:tcBorders>
              <w:top w:val="nil"/>
              <w:left w:val="nil"/>
              <w:bottom w:val="nil"/>
              <w:right w:val="nil"/>
            </w:tcBorders>
            <w:shd w:val="clear" w:color="auto" w:fill="auto"/>
            <w:noWrap/>
            <w:vAlign w:val="bottom"/>
            <w:hideMark/>
          </w:tcPr>
          <w:p w:rsidR="00556664" w:rsidRPr="00691342" w:rsidRDefault="00556664" w:rsidP="00B7431E">
            <w:pPr>
              <w:rPr>
                <w:rStyle w:val="IntenseReference"/>
              </w:rPr>
            </w:pPr>
          </w:p>
        </w:tc>
        <w:tc>
          <w:tcPr>
            <w:tcW w:w="880" w:type="dxa"/>
            <w:tcBorders>
              <w:top w:val="nil"/>
              <w:left w:val="nil"/>
              <w:bottom w:val="nil"/>
              <w:right w:val="nil"/>
            </w:tcBorders>
            <w:shd w:val="clear" w:color="auto" w:fill="auto"/>
            <w:noWrap/>
            <w:vAlign w:val="bottom"/>
            <w:hideMark/>
          </w:tcPr>
          <w:p w:rsidR="00556664" w:rsidRPr="00691342" w:rsidRDefault="00556664" w:rsidP="00B7431E">
            <w:pPr>
              <w:jc w:val="center"/>
              <w:rPr>
                <w:rStyle w:val="IntenseReference"/>
              </w:rPr>
            </w:pPr>
          </w:p>
        </w:tc>
      </w:tr>
      <w:tr w:rsidR="00556664" w:rsidRPr="00275887" w:rsidTr="00B7431E">
        <w:trPr>
          <w:trHeight w:val="240"/>
        </w:trPr>
        <w:tc>
          <w:tcPr>
            <w:tcW w:w="760"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rsidR="00556664" w:rsidRPr="00691342" w:rsidRDefault="00556664" w:rsidP="00B7431E">
            <w:pPr>
              <w:jc w:val="center"/>
              <w:rPr>
                <w:rStyle w:val="IntenseReference"/>
              </w:rPr>
            </w:pPr>
            <w:r w:rsidRPr="00691342">
              <w:rPr>
                <w:rStyle w:val="IntenseReference"/>
              </w:rPr>
              <w:t>Fitzroy</w:t>
            </w:r>
          </w:p>
        </w:tc>
        <w:tc>
          <w:tcPr>
            <w:tcW w:w="1660"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rPr>
                <w:rStyle w:val="IntenseReference"/>
              </w:rPr>
            </w:pPr>
            <w:r w:rsidRPr="00691342">
              <w:rPr>
                <w:rStyle w:val="IntenseReference"/>
              </w:rPr>
              <w:t>Barren</w:t>
            </w:r>
          </w:p>
        </w:tc>
        <w:tc>
          <w:tcPr>
            <w:tcW w:w="460" w:type="dxa"/>
            <w:tcBorders>
              <w:top w:val="single" w:sz="4" w:space="0" w:color="auto"/>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2</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single" w:sz="4" w:space="0" w:color="auto"/>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tcBorders>
              <w:top w:val="single" w:sz="4" w:space="0" w:color="auto"/>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rPr>
                <w:rStyle w:val="IntenseReference"/>
              </w:rPr>
            </w:pPr>
            <w:r w:rsidRPr="00691342">
              <w:rPr>
                <w:rStyle w:val="IntenseReference"/>
              </w:rPr>
              <w:t>Middle</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rPr>
                <w:rStyle w:val="IntenseReference"/>
              </w:rPr>
            </w:pPr>
            <w:r w:rsidRPr="00691342">
              <w:rPr>
                <w:rStyle w:val="IntenseReference"/>
              </w:rPr>
              <w:t>North Keppel</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rPr>
                <w:rStyle w:val="IntenseReference"/>
              </w:rPr>
            </w:pPr>
            <w:r w:rsidRPr="00691342">
              <w:rPr>
                <w:rStyle w:val="IntenseReference"/>
              </w:rPr>
              <w:t>Keppels South</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rPr>
                <w:rStyle w:val="IntenseReference"/>
              </w:rPr>
            </w:pPr>
            <w:r w:rsidRPr="00691342">
              <w:rPr>
                <w:rStyle w:val="IntenseReference"/>
              </w:rPr>
              <w:t>Pelican</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neutral</w:t>
            </w:r>
          </w:p>
        </w:tc>
      </w:tr>
      <w:tr w:rsidR="00556664" w:rsidRPr="00275887" w:rsidTr="00B7431E">
        <w:trPr>
          <w:trHeight w:val="24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56664" w:rsidRPr="00691342" w:rsidRDefault="00556664" w:rsidP="00B7431E">
            <w:pPr>
              <w:rPr>
                <w:rStyle w:val="IntenseReference"/>
              </w:rPr>
            </w:pPr>
            <w:r w:rsidRPr="00691342">
              <w:rPr>
                <w:rStyle w:val="IntenseReference"/>
              </w:rPr>
              <w:t>Peak</w:t>
            </w: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2</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300"/>
        </w:trPr>
        <w:tc>
          <w:tcPr>
            <w:tcW w:w="760" w:type="dxa"/>
            <w:vMerge/>
            <w:tcBorders>
              <w:top w:val="single" w:sz="4" w:space="0" w:color="auto"/>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1660" w:type="dxa"/>
            <w:vMerge/>
            <w:tcBorders>
              <w:top w:val="nil"/>
              <w:left w:val="single" w:sz="4" w:space="0" w:color="auto"/>
              <w:bottom w:val="single" w:sz="4" w:space="0" w:color="auto"/>
              <w:right w:val="single" w:sz="4" w:space="0" w:color="auto"/>
            </w:tcBorders>
            <w:vAlign w:val="center"/>
            <w:hideMark/>
          </w:tcPr>
          <w:p w:rsidR="00556664" w:rsidRPr="00691342" w:rsidRDefault="00556664" w:rsidP="00B7431E">
            <w:pPr>
              <w:rPr>
                <w:rStyle w:val="IntenseReference"/>
              </w:rPr>
            </w:pPr>
          </w:p>
        </w:tc>
        <w:tc>
          <w:tcPr>
            <w:tcW w:w="460" w:type="dxa"/>
            <w:tcBorders>
              <w:top w:val="nil"/>
              <w:left w:val="nil"/>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5</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940" w:type="dxa"/>
            <w:tcBorders>
              <w:top w:val="nil"/>
              <w:left w:val="nil"/>
              <w:bottom w:val="single" w:sz="4" w:space="0" w:color="auto"/>
              <w:right w:val="single" w:sz="4" w:space="0" w:color="auto"/>
            </w:tcBorders>
            <w:shd w:val="clear" w:color="auto" w:fill="auto"/>
            <w:noWrap/>
            <w:vAlign w:val="center"/>
            <w:hideMark/>
          </w:tcPr>
          <w:p w:rsidR="00556664" w:rsidRPr="00691342" w:rsidRDefault="00556664" w:rsidP="00B7431E">
            <w:pPr>
              <w:jc w:val="center"/>
              <w:rPr>
                <w:rStyle w:val="IntenseReference"/>
              </w:rPr>
            </w:pPr>
            <w:r w:rsidRPr="00691342">
              <w:rPr>
                <w:rStyle w:val="IntenseReference"/>
              </w:rPr>
              <w:t>-</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auto" w:fill="auto"/>
            <w:noWrap/>
            <w:vAlign w:val="bottom"/>
            <w:hideMark/>
          </w:tcPr>
          <w:p w:rsidR="00556664" w:rsidRPr="00691342" w:rsidRDefault="00556664" w:rsidP="00B7431E">
            <w:pPr>
              <w:jc w:val="center"/>
              <w:rPr>
                <w:rStyle w:val="IntenseReference"/>
              </w:rPr>
            </w:pPr>
            <w:r w:rsidRPr="00691342">
              <w:rPr>
                <w:rStyle w:val="IntenseReference"/>
              </w:rPr>
              <w:t> </w:t>
            </w:r>
          </w:p>
        </w:tc>
      </w:tr>
      <w:tr w:rsidR="00556664" w:rsidRPr="00275887" w:rsidTr="00B7431E">
        <w:trPr>
          <w:trHeight w:val="300"/>
        </w:trPr>
        <w:tc>
          <w:tcPr>
            <w:tcW w:w="2880" w:type="dxa"/>
            <w:gridSpan w:val="3"/>
            <w:tcBorders>
              <w:top w:val="single" w:sz="4" w:space="0" w:color="auto"/>
              <w:left w:val="single" w:sz="4" w:space="0" w:color="auto"/>
              <w:bottom w:val="single" w:sz="4" w:space="0" w:color="auto"/>
              <w:right w:val="single" w:sz="4" w:space="0" w:color="auto"/>
            </w:tcBorders>
            <w:shd w:val="clear" w:color="000000" w:fill="FF0000"/>
            <w:noWrap/>
            <w:vAlign w:val="center"/>
            <w:hideMark/>
          </w:tcPr>
          <w:p w:rsidR="00556664" w:rsidRPr="00691342" w:rsidRDefault="00556664" w:rsidP="00B7431E">
            <w:pPr>
              <w:jc w:val="center"/>
              <w:rPr>
                <w:rStyle w:val="IntenseReference"/>
              </w:rPr>
            </w:pPr>
            <w:r w:rsidRPr="00691342">
              <w:rPr>
                <w:rStyle w:val="IntenseReference"/>
              </w:rPr>
              <w:t>Report Card Score - Very Poor</w:t>
            </w:r>
          </w:p>
        </w:tc>
        <w:tc>
          <w:tcPr>
            <w:tcW w:w="940" w:type="dxa"/>
            <w:tcBorders>
              <w:top w:val="nil"/>
              <w:left w:val="nil"/>
              <w:bottom w:val="single" w:sz="4" w:space="0" w:color="auto"/>
              <w:right w:val="single" w:sz="4" w:space="0" w:color="auto"/>
            </w:tcBorders>
            <w:shd w:val="clear" w:color="000000" w:fill="FF0000"/>
            <w:noWrap/>
            <w:vAlign w:val="center"/>
            <w:hideMark/>
          </w:tcPr>
          <w:p w:rsidR="00556664" w:rsidRPr="00691342" w:rsidRDefault="00556664" w:rsidP="00B7431E">
            <w:pPr>
              <w:jc w:val="center"/>
              <w:rPr>
                <w:rStyle w:val="IntenseReference"/>
              </w:rPr>
            </w:pPr>
            <w:r w:rsidRPr="00691342">
              <w:rPr>
                <w:rStyle w:val="IntenseReference"/>
              </w:rPr>
              <w:t>0.12</w:t>
            </w:r>
          </w:p>
        </w:tc>
        <w:tc>
          <w:tcPr>
            <w:tcW w:w="940" w:type="dxa"/>
            <w:tcBorders>
              <w:top w:val="nil"/>
              <w:left w:val="nil"/>
              <w:bottom w:val="single" w:sz="4" w:space="0" w:color="auto"/>
              <w:right w:val="single" w:sz="4" w:space="0" w:color="auto"/>
            </w:tcBorders>
            <w:shd w:val="clear" w:color="000000" w:fill="FFC000"/>
            <w:noWrap/>
            <w:vAlign w:val="center"/>
            <w:hideMark/>
          </w:tcPr>
          <w:p w:rsidR="00556664" w:rsidRPr="00691342" w:rsidRDefault="00556664" w:rsidP="00B7431E">
            <w:pPr>
              <w:jc w:val="center"/>
              <w:rPr>
                <w:rStyle w:val="IntenseReference"/>
              </w:rPr>
            </w:pPr>
            <w:r w:rsidRPr="00691342">
              <w:rPr>
                <w:rStyle w:val="IntenseReference"/>
              </w:rPr>
              <w:t>0.21</w:t>
            </w:r>
          </w:p>
        </w:tc>
        <w:tc>
          <w:tcPr>
            <w:tcW w:w="940" w:type="dxa"/>
            <w:tcBorders>
              <w:top w:val="nil"/>
              <w:left w:val="nil"/>
              <w:bottom w:val="single" w:sz="4" w:space="0" w:color="auto"/>
              <w:right w:val="single" w:sz="4" w:space="0" w:color="auto"/>
            </w:tcBorders>
            <w:shd w:val="clear" w:color="000000" w:fill="FF0000"/>
            <w:noWrap/>
            <w:vAlign w:val="center"/>
            <w:hideMark/>
          </w:tcPr>
          <w:p w:rsidR="00556664" w:rsidRPr="00691342" w:rsidRDefault="00556664" w:rsidP="00B7431E">
            <w:pPr>
              <w:jc w:val="center"/>
              <w:rPr>
                <w:rStyle w:val="IntenseReference"/>
              </w:rPr>
            </w:pPr>
            <w:r w:rsidRPr="00691342">
              <w:rPr>
                <w:rStyle w:val="IntenseReference"/>
              </w:rPr>
              <w:t>0.04</w:t>
            </w:r>
          </w:p>
        </w:tc>
        <w:tc>
          <w:tcPr>
            <w:tcW w:w="940" w:type="dxa"/>
            <w:tcBorders>
              <w:top w:val="nil"/>
              <w:left w:val="nil"/>
              <w:bottom w:val="single" w:sz="4" w:space="0" w:color="auto"/>
              <w:right w:val="single" w:sz="4" w:space="0" w:color="auto"/>
            </w:tcBorders>
            <w:shd w:val="clear" w:color="000000" w:fill="FF0000"/>
            <w:noWrap/>
            <w:vAlign w:val="center"/>
            <w:hideMark/>
          </w:tcPr>
          <w:p w:rsidR="00556664" w:rsidRPr="00691342" w:rsidRDefault="00556664" w:rsidP="00B7431E">
            <w:pPr>
              <w:jc w:val="center"/>
              <w:rPr>
                <w:rStyle w:val="IntenseReference"/>
              </w:rPr>
            </w:pPr>
            <w:r w:rsidRPr="00691342">
              <w:rPr>
                <w:rStyle w:val="IntenseReference"/>
              </w:rPr>
              <w:t>0.17</w:t>
            </w:r>
          </w:p>
        </w:tc>
        <w:tc>
          <w:tcPr>
            <w:tcW w:w="300" w:type="dxa"/>
            <w:tcBorders>
              <w:top w:val="nil"/>
              <w:left w:val="nil"/>
              <w:bottom w:val="nil"/>
              <w:right w:val="nil"/>
            </w:tcBorders>
            <w:shd w:val="clear" w:color="auto" w:fill="auto"/>
            <w:noWrap/>
            <w:vAlign w:val="center"/>
            <w:hideMark/>
          </w:tcPr>
          <w:p w:rsidR="00556664" w:rsidRPr="00691342" w:rsidRDefault="00556664" w:rsidP="00B7431E">
            <w:pPr>
              <w:jc w:val="center"/>
              <w:rPr>
                <w:rStyle w:val="IntenseReference"/>
              </w:rPr>
            </w:pPr>
          </w:p>
        </w:tc>
        <w:tc>
          <w:tcPr>
            <w:tcW w:w="880" w:type="dxa"/>
            <w:tcBorders>
              <w:top w:val="nil"/>
              <w:left w:val="single" w:sz="4" w:space="0" w:color="auto"/>
              <w:bottom w:val="single" w:sz="4" w:space="0" w:color="auto"/>
              <w:right w:val="single" w:sz="4" w:space="0" w:color="auto"/>
            </w:tcBorders>
            <w:shd w:val="clear" w:color="000000" w:fill="FFC000"/>
            <w:noWrap/>
            <w:vAlign w:val="bottom"/>
            <w:hideMark/>
          </w:tcPr>
          <w:p w:rsidR="00556664" w:rsidRPr="00691342" w:rsidRDefault="00556664" w:rsidP="00B7431E">
            <w:pPr>
              <w:jc w:val="center"/>
              <w:rPr>
                <w:rStyle w:val="IntenseReference"/>
              </w:rPr>
            </w:pPr>
            <w:r w:rsidRPr="00691342">
              <w:rPr>
                <w:rStyle w:val="IntenseReference"/>
              </w:rPr>
              <w:t>0.25</w:t>
            </w:r>
          </w:p>
        </w:tc>
      </w:tr>
    </w:tbl>
    <w:p w:rsidR="00E94E33" w:rsidRPr="00275887" w:rsidRDefault="00E94E33" w:rsidP="00E94E33">
      <w:pPr>
        <w:rPr>
          <w:lang w:val="en-AU"/>
        </w:rPr>
      </w:pPr>
    </w:p>
    <w:p w:rsidR="00E94E33" w:rsidRDefault="00E94E33" w:rsidP="00E94E33">
      <w:pPr>
        <w:rPr>
          <w:lang w:val="en-AU"/>
        </w:rPr>
      </w:pPr>
    </w:p>
    <w:p w:rsidR="00E94E33" w:rsidRDefault="00E94E33" w:rsidP="00E94E33">
      <w:pPr>
        <w:spacing w:after="200" w:line="276" w:lineRule="auto"/>
        <w:rPr>
          <w:lang w:val="en-AU"/>
        </w:rPr>
      </w:pPr>
      <w:r>
        <w:rPr>
          <w:lang w:val="en-AU"/>
        </w:rPr>
        <w:br w:type="page"/>
      </w:r>
    </w:p>
    <w:p w:rsidR="00E94E33" w:rsidRDefault="00B678FB" w:rsidP="00B678FB">
      <w:pPr>
        <w:pStyle w:val="Caption"/>
        <w:rPr>
          <w:lang w:val="en-AU"/>
        </w:rPr>
      </w:pPr>
      <w:bookmarkStart w:id="240" w:name="_Toc374346544"/>
      <w:bookmarkStart w:id="241" w:name="_Toc374701579"/>
      <w:bookmarkStart w:id="242" w:name="_Toc393724016"/>
      <w:r>
        <w:t xml:space="preserve">Table A2- </w:t>
      </w:r>
      <w:r>
        <w:fldChar w:fldCharType="begin"/>
      </w:r>
      <w:r>
        <w:instrText xml:space="preserve"> SEQ Table_A2- \* ARABIC </w:instrText>
      </w:r>
      <w:r>
        <w:fldChar w:fldCharType="separate"/>
      </w:r>
      <w:r w:rsidR="00D523D3">
        <w:rPr>
          <w:noProof/>
        </w:rPr>
        <w:t>7</w:t>
      </w:r>
      <w:r>
        <w:fldChar w:fldCharType="end"/>
      </w:r>
      <w:r w:rsidR="00E94E33">
        <w:tab/>
      </w:r>
      <w:r w:rsidR="00E94E33" w:rsidRPr="00DA3FDE">
        <w:rPr>
          <w:lang w:val="en-AU"/>
        </w:rPr>
        <w:t xml:space="preserve">Report card metric scores for coral </w:t>
      </w:r>
      <w:r w:rsidR="00E94E33">
        <w:rPr>
          <w:lang w:val="en-AU"/>
        </w:rPr>
        <w:t xml:space="preserve">and foraminifera </w:t>
      </w:r>
      <w:r w:rsidR="00E94E33" w:rsidRPr="00DA3FDE">
        <w:rPr>
          <w:lang w:val="en-AU"/>
        </w:rPr>
        <w:t xml:space="preserve">communities through time within each </w:t>
      </w:r>
      <w:r w:rsidR="00E94E33">
        <w:rPr>
          <w:lang w:val="en-AU"/>
        </w:rPr>
        <w:t>(sub-)r</w:t>
      </w:r>
      <w:r w:rsidR="00E94E33" w:rsidRPr="00DA3FDE">
        <w:rPr>
          <w:lang w:val="en-AU"/>
        </w:rPr>
        <w:t>egion</w:t>
      </w:r>
      <w:bookmarkEnd w:id="240"/>
      <w:bookmarkEnd w:id="241"/>
      <w:bookmarkEnd w:id="242"/>
      <w:r w:rsidR="00E94E33" w:rsidRPr="00DA3FDE">
        <w:rPr>
          <w:lang w:val="en-AU"/>
        </w:rPr>
        <w:t xml:space="preserve">  </w:t>
      </w:r>
    </w:p>
    <w:p w:rsidR="00E94E33" w:rsidRDefault="00E94E33" w:rsidP="00E94E33">
      <w:pPr>
        <w:rPr>
          <w:lang w:val="en-AU"/>
        </w:rPr>
      </w:pPr>
    </w:p>
    <w:tbl>
      <w:tblPr>
        <w:tblW w:w="8720" w:type="dxa"/>
        <w:tblInd w:w="93" w:type="dxa"/>
        <w:tblLook w:val="04A0" w:firstRow="1" w:lastRow="0" w:firstColumn="1" w:lastColumn="0" w:noHBand="0" w:noVBand="1"/>
        <w:tblCaption w:val="Table A2- 7 Report card metric scores for coral and foraminifera communities through time within each (sub-)region  "/>
        <w:tblDescription w:val="Table A2- 7 Report card metric scores for coral and foraminifera communities through time within each (sub-)region. "/>
      </w:tblPr>
      <w:tblGrid>
        <w:gridCol w:w="1180"/>
        <w:gridCol w:w="1780"/>
        <w:gridCol w:w="960"/>
        <w:gridCol w:w="960"/>
        <w:gridCol w:w="960"/>
        <w:gridCol w:w="960"/>
        <w:gridCol w:w="960"/>
        <w:gridCol w:w="960"/>
      </w:tblGrid>
      <w:tr w:rsidR="00E94E33" w:rsidRPr="00275887" w:rsidTr="00B7431E">
        <w:trPr>
          <w:trHeight w:val="300"/>
        </w:trPr>
        <w:tc>
          <w:tcPr>
            <w:tcW w:w="1180" w:type="dxa"/>
            <w:tcBorders>
              <w:top w:val="single" w:sz="4" w:space="0" w:color="auto"/>
              <w:left w:val="single" w:sz="4" w:space="0" w:color="auto"/>
              <w:bottom w:val="single" w:sz="4" w:space="0" w:color="auto"/>
              <w:right w:val="nil"/>
            </w:tcBorders>
            <w:shd w:val="clear" w:color="auto" w:fill="auto"/>
            <w:noWrap/>
            <w:vAlign w:val="bottom"/>
            <w:hideMark/>
          </w:tcPr>
          <w:p w:rsidR="00E94E33" w:rsidRPr="00275887" w:rsidRDefault="00E94E33"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1780" w:type="dxa"/>
            <w:tcBorders>
              <w:top w:val="single" w:sz="4" w:space="0" w:color="auto"/>
              <w:left w:val="nil"/>
              <w:bottom w:val="single" w:sz="4" w:space="0" w:color="auto"/>
              <w:right w:val="single" w:sz="4" w:space="0" w:color="auto"/>
            </w:tcBorders>
            <w:shd w:val="clear" w:color="auto" w:fill="auto"/>
            <w:noWrap/>
            <w:vAlign w:val="bottom"/>
            <w:hideMark/>
          </w:tcPr>
          <w:p w:rsidR="00E94E33" w:rsidRPr="00275887" w:rsidRDefault="00E94E33"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rsidR="00E94E33" w:rsidRPr="00275887" w:rsidRDefault="00E94E33"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2008</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rsidR="00E94E33" w:rsidRPr="00275887" w:rsidRDefault="00E94E33"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2009</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rsidR="00E94E33" w:rsidRPr="00275887" w:rsidRDefault="00E94E33"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2010</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rsidR="00E94E33" w:rsidRPr="00275887" w:rsidRDefault="00E94E33"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2011</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rsidR="00E94E33" w:rsidRPr="00275887" w:rsidRDefault="00E94E33"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2012</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rsidR="00E94E33" w:rsidRPr="00275887" w:rsidRDefault="00E94E33"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2013</w:t>
            </w:r>
          </w:p>
        </w:tc>
      </w:tr>
      <w:tr w:rsidR="00E94E33" w:rsidRPr="00275887" w:rsidTr="00B7431E">
        <w:trPr>
          <w:trHeight w:val="300"/>
        </w:trPr>
        <w:tc>
          <w:tcPr>
            <w:tcW w:w="1180" w:type="dxa"/>
            <w:vMerge w:val="restart"/>
            <w:tcBorders>
              <w:top w:val="nil"/>
              <w:left w:val="single" w:sz="4" w:space="0" w:color="auto"/>
              <w:bottom w:val="single" w:sz="4" w:space="0" w:color="000000"/>
              <w:right w:val="single" w:sz="4" w:space="0" w:color="auto"/>
            </w:tcBorders>
            <w:shd w:val="clear" w:color="auto" w:fill="auto"/>
            <w:noWrap/>
            <w:textDirection w:val="btLr"/>
            <w:vAlign w:val="center"/>
            <w:hideMark/>
          </w:tcPr>
          <w:p w:rsidR="00E94E33" w:rsidRPr="00275887" w:rsidRDefault="00E94E33" w:rsidP="00B7431E">
            <w:pPr>
              <w:jc w:val="center"/>
              <w:rPr>
                <w:rFonts w:ascii="Arial Narrow" w:hAnsi="Arial Narrow"/>
                <w:b/>
                <w:bCs/>
                <w:color w:val="000000"/>
                <w:sz w:val="20"/>
                <w:lang w:val="en-AU" w:eastAsia="en-AU"/>
              </w:rPr>
            </w:pPr>
            <w:r w:rsidRPr="00275887">
              <w:rPr>
                <w:rFonts w:ascii="Arial Narrow" w:hAnsi="Arial Narrow"/>
                <w:b/>
                <w:bCs/>
                <w:color w:val="000000"/>
                <w:sz w:val="20"/>
                <w:lang w:val="en-AU" w:eastAsia="en-AU"/>
              </w:rPr>
              <w:t>Daintree</w:t>
            </w:r>
          </w:p>
        </w:tc>
        <w:tc>
          <w:tcPr>
            <w:tcW w:w="1780" w:type="dxa"/>
            <w:tcBorders>
              <w:top w:val="nil"/>
              <w:left w:val="nil"/>
              <w:bottom w:val="single" w:sz="4" w:space="0" w:color="auto"/>
              <w:right w:val="single" w:sz="4" w:space="0" w:color="auto"/>
            </w:tcBorders>
            <w:shd w:val="clear" w:color="auto" w:fill="auto"/>
            <w:noWrap/>
            <w:vAlign w:val="bottom"/>
            <w:hideMark/>
          </w:tcPr>
          <w:p w:rsidR="00E94E33" w:rsidRPr="00275887" w:rsidRDefault="00E94E33" w:rsidP="00B7431E">
            <w:pPr>
              <w:rPr>
                <w:rFonts w:ascii="Arial Narrow" w:hAnsi="Arial Narrow"/>
                <w:color w:val="000000"/>
                <w:sz w:val="20"/>
                <w:lang w:val="en-AU" w:eastAsia="en-AU"/>
              </w:rPr>
            </w:pPr>
            <w:r w:rsidRPr="00275887">
              <w:rPr>
                <w:rFonts w:ascii="Arial Narrow" w:hAnsi="Arial Narrow"/>
                <w:color w:val="000000"/>
                <w:sz w:val="20"/>
                <w:lang w:val="en-AU" w:eastAsia="en-AU"/>
              </w:rPr>
              <w:t>Coral cover</w:t>
            </w:r>
          </w:p>
        </w:tc>
        <w:tc>
          <w:tcPr>
            <w:tcW w:w="960" w:type="dxa"/>
            <w:tcBorders>
              <w:top w:val="nil"/>
              <w:left w:val="nil"/>
              <w:bottom w:val="single" w:sz="4" w:space="0" w:color="auto"/>
              <w:right w:val="single" w:sz="4" w:space="0" w:color="auto"/>
            </w:tcBorders>
            <w:shd w:val="clear" w:color="000000" w:fill="006600"/>
            <w:noWrap/>
            <w:vAlign w:val="bottom"/>
            <w:hideMark/>
          </w:tcPr>
          <w:p w:rsidR="00E94E33" w:rsidRPr="00275887" w:rsidRDefault="00E94E33"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0.88</w:t>
            </w:r>
          </w:p>
        </w:tc>
        <w:tc>
          <w:tcPr>
            <w:tcW w:w="960" w:type="dxa"/>
            <w:tcBorders>
              <w:top w:val="nil"/>
              <w:left w:val="nil"/>
              <w:bottom w:val="single" w:sz="4" w:space="0" w:color="auto"/>
              <w:right w:val="single" w:sz="4" w:space="0" w:color="auto"/>
            </w:tcBorders>
            <w:shd w:val="clear" w:color="000000" w:fill="006600"/>
            <w:noWrap/>
            <w:vAlign w:val="bottom"/>
            <w:hideMark/>
          </w:tcPr>
          <w:p w:rsidR="00E94E33" w:rsidRPr="00275887" w:rsidRDefault="00E94E33"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0.88</w:t>
            </w:r>
          </w:p>
        </w:tc>
        <w:tc>
          <w:tcPr>
            <w:tcW w:w="960" w:type="dxa"/>
            <w:tcBorders>
              <w:top w:val="nil"/>
              <w:left w:val="nil"/>
              <w:bottom w:val="single" w:sz="4" w:space="0" w:color="auto"/>
              <w:right w:val="single" w:sz="4" w:space="0" w:color="auto"/>
            </w:tcBorders>
            <w:shd w:val="clear" w:color="000000" w:fill="006600"/>
            <w:noWrap/>
            <w:vAlign w:val="bottom"/>
            <w:hideMark/>
          </w:tcPr>
          <w:p w:rsidR="00E94E33" w:rsidRPr="00275887" w:rsidRDefault="00E94E33"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1.00</w:t>
            </w:r>
          </w:p>
        </w:tc>
        <w:tc>
          <w:tcPr>
            <w:tcW w:w="960" w:type="dxa"/>
            <w:tcBorders>
              <w:top w:val="nil"/>
              <w:left w:val="nil"/>
              <w:bottom w:val="single" w:sz="4" w:space="0" w:color="auto"/>
              <w:right w:val="single" w:sz="4" w:space="0" w:color="auto"/>
            </w:tcBorders>
            <w:shd w:val="clear" w:color="000000" w:fill="006600"/>
            <w:noWrap/>
            <w:vAlign w:val="bottom"/>
            <w:hideMark/>
          </w:tcPr>
          <w:p w:rsidR="00E94E33" w:rsidRPr="00275887" w:rsidRDefault="00E94E33"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0.88</w:t>
            </w:r>
          </w:p>
        </w:tc>
        <w:tc>
          <w:tcPr>
            <w:tcW w:w="960" w:type="dxa"/>
            <w:tcBorders>
              <w:top w:val="nil"/>
              <w:left w:val="nil"/>
              <w:bottom w:val="single" w:sz="4" w:space="0" w:color="auto"/>
              <w:right w:val="single" w:sz="4" w:space="0" w:color="auto"/>
            </w:tcBorders>
            <w:shd w:val="clear" w:color="000000" w:fill="006600"/>
            <w:noWrap/>
            <w:vAlign w:val="bottom"/>
            <w:hideMark/>
          </w:tcPr>
          <w:p w:rsidR="00E94E33" w:rsidRPr="00275887" w:rsidRDefault="00E94E33"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0.88</w:t>
            </w:r>
          </w:p>
        </w:tc>
        <w:tc>
          <w:tcPr>
            <w:tcW w:w="960" w:type="dxa"/>
            <w:tcBorders>
              <w:top w:val="nil"/>
              <w:left w:val="nil"/>
              <w:bottom w:val="single" w:sz="4" w:space="0" w:color="auto"/>
              <w:right w:val="single" w:sz="4" w:space="0" w:color="auto"/>
            </w:tcBorders>
            <w:shd w:val="clear" w:color="000000" w:fill="92D050"/>
            <w:noWrap/>
            <w:vAlign w:val="bottom"/>
            <w:hideMark/>
          </w:tcPr>
          <w:p w:rsidR="00E94E33" w:rsidRPr="00275887" w:rsidRDefault="00E94E33"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0.63</w:t>
            </w:r>
          </w:p>
        </w:tc>
      </w:tr>
      <w:tr w:rsidR="00E94E33" w:rsidRPr="00275887" w:rsidTr="00B7431E">
        <w:trPr>
          <w:trHeight w:val="300"/>
        </w:trPr>
        <w:tc>
          <w:tcPr>
            <w:tcW w:w="1180" w:type="dxa"/>
            <w:vMerge/>
            <w:tcBorders>
              <w:top w:val="nil"/>
              <w:left w:val="single" w:sz="4" w:space="0" w:color="auto"/>
              <w:bottom w:val="single" w:sz="4" w:space="0" w:color="000000"/>
              <w:right w:val="single" w:sz="4" w:space="0" w:color="auto"/>
            </w:tcBorders>
            <w:vAlign w:val="center"/>
            <w:hideMark/>
          </w:tcPr>
          <w:p w:rsidR="00E94E33" w:rsidRPr="00275887" w:rsidRDefault="00E94E33"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E94E33" w:rsidRPr="00275887" w:rsidRDefault="00E94E33" w:rsidP="00B7431E">
            <w:pPr>
              <w:rPr>
                <w:rFonts w:ascii="Arial Narrow" w:hAnsi="Arial Narrow"/>
                <w:color w:val="000000"/>
                <w:sz w:val="20"/>
                <w:lang w:val="en-AU" w:eastAsia="en-AU"/>
              </w:rPr>
            </w:pPr>
            <w:r w:rsidRPr="00275887">
              <w:rPr>
                <w:rFonts w:ascii="Arial Narrow" w:hAnsi="Arial Narrow"/>
                <w:color w:val="000000"/>
                <w:sz w:val="20"/>
                <w:lang w:val="en-AU" w:eastAsia="en-AU"/>
              </w:rPr>
              <w:t>Macroalgae</w:t>
            </w:r>
          </w:p>
        </w:tc>
        <w:tc>
          <w:tcPr>
            <w:tcW w:w="960" w:type="dxa"/>
            <w:tcBorders>
              <w:top w:val="nil"/>
              <w:left w:val="nil"/>
              <w:bottom w:val="single" w:sz="4" w:space="0" w:color="auto"/>
              <w:right w:val="single" w:sz="4" w:space="0" w:color="auto"/>
            </w:tcBorders>
            <w:shd w:val="clear" w:color="000000" w:fill="006600"/>
            <w:noWrap/>
            <w:vAlign w:val="bottom"/>
            <w:hideMark/>
          </w:tcPr>
          <w:p w:rsidR="00E94E33" w:rsidRPr="00275887" w:rsidRDefault="00E94E33"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1.00</w:t>
            </w:r>
          </w:p>
        </w:tc>
        <w:tc>
          <w:tcPr>
            <w:tcW w:w="960" w:type="dxa"/>
            <w:tcBorders>
              <w:top w:val="nil"/>
              <w:left w:val="nil"/>
              <w:bottom w:val="single" w:sz="4" w:space="0" w:color="auto"/>
              <w:right w:val="single" w:sz="4" w:space="0" w:color="auto"/>
            </w:tcBorders>
            <w:shd w:val="clear" w:color="000000" w:fill="006600"/>
            <w:noWrap/>
            <w:vAlign w:val="bottom"/>
            <w:hideMark/>
          </w:tcPr>
          <w:p w:rsidR="00E94E33" w:rsidRPr="00275887" w:rsidRDefault="00E94E33"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0.88</w:t>
            </w:r>
          </w:p>
        </w:tc>
        <w:tc>
          <w:tcPr>
            <w:tcW w:w="960" w:type="dxa"/>
            <w:tcBorders>
              <w:top w:val="nil"/>
              <w:left w:val="nil"/>
              <w:bottom w:val="single" w:sz="4" w:space="0" w:color="auto"/>
              <w:right w:val="single" w:sz="4" w:space="0" w:color="auto"/>
            </w:tcBorders>
            <w:shd w:val="clear" w:color="000000" w:fill="006600"/>
            <w:noWrap/>
            <w:vAlign w:val="bottom"/>
            <w:hideMark/>
          </w:tcPr>
          <w:p w:rsidR="00E94E33" w:rsidRPr="00275887" w:rsidRDefault="00E94E33"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0.88</w:t>
            </w:r>
          </w:p>
        </w:tc>
        <w:tc>
          <w:tcPr>
            <w:tcW w:w="960" w:type="dxa"/>
            <w:tcBorders>
              <w:top w:val="nil"/>
              <w:left w:val="nil"/>
              <w:bottom w:val="single" w:sz="4" w:space="0" w:color="auto"/>
              <w:right w:val="single" w:sz="4" w:space="0" w:color="auto"/>
            </w:tcBorders>
            <w:shd w:val="clear" w:color="000000" w:fill="FFFF00"/>
            <w:noWrap/>
            <w:vAlign w:val="bottom"/>
            <w:hideMark/>
          </w:tcPr>
          <w:p w:rsidR="00E94E33" w:rsidRPr="00275887" w:rsidRDefault="00E94E33"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0.50</w:t>
            </w:r>
          </w:p>
        </w:tc>
        <w:tc>
          <w:tcPr>
            <w:tcW w:w="960" w:type="dxa"/>
            <w:tcBorders>
              <w:top w:val="nil"/>
              <w:left w:val="nil"/>
              <w:bottom w:val="single" w:sz="4" w:space="0" w:color="auto"/>
              <w:right w:val="single" w:sz="4" w:space="0" w:color="auto"/>
            </w:tcBorders>
            <w:shd w:val="clear" w:color="000000" w:fill="FFFF00"/>
            <w:noWrap/>
            <w:vAlign w:val="bottom"/>
            <w:hideMark/>
          </w:tcPr>
          <w:p w:rsidR="00E94E33" w:rsidRPr="00275887" w:rsidRDefault="00E94E33"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0.50</w:t>
            </w:r>
          </w:p>
        </w:tc>
        <w:tc>
          <w:tcPr>
            <w:tcW w:w="960" w:type="dxa"/>
            <w:tcBorders>
              <w:top w:val="nil"/>
              <w:left w:val="nil"/>
              <w:bottom w:val="single" w:sz="4" w:space="0" w:color="auto"/>
              <w:right w:val="single" w:sz="4" w:space="0" w:color="auto"/>
            </w:tcBorders>
            <w:shd w:val="clear" w:color="000000" w:fill="FFFF00"/>
            <w:noWrap/>
            <w:vAlign w:val="bottom"/>
            <w:hideMark/>
          </w:tcPr>
          <w:p w:rsidR="00E94E33" w:rsidRPr="00275887" w:rsidRDefault="00E94E33"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0.50</w:t>
            </w:r>
          </w:p>
        </w:tc>
      </w:tr>
      <w:tr w:rsidR="00E94E33" w:rsidRPr="00275887" w:rsidTr="00691342">
        <w:trPr>
          <w:trHeight w:val="300"/>
        </w:trPr>
        <w:tc>
          <w:tcPr>
            <w:tcW w:w="1180" w:type="dxa"/>
            <w:vMerge/>
            <w:tcBorders>
              <w:top w:val="nil"/>
              <w:left w:val="single" w:sz="4" w:space="0" w:color="auto"/>
              <w:bottom w:val="single" w:sz="4" w:space="0" w:color="000000"/>
              <w:right w:val="single" w:sz="4" w:space="0" w:color="auto"/>
            </w:tcBorders>
            <w:vAlign w:val="center"/>
            <w:hideMark/>
          </w:tcPr>
          <w:p w:rsidR="00E94E33" w:rsidRPr="00275887" w:rsidRDefault="00E94E33"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E94E33" w:rsidRPr="00275887" w:rsidRDefault="00E94E33" w:rsidP="00B7431E">
            <w:pPr>
              <w:rPr>
                <w:rFonts w:ascii="Arial Narrow" w:hAnsi="Arial Narrow"/>
                <w:color w:val="000000"/>
                <w:sz w:val="20"/>
                <w:lang w:val="en-AU" w:eastAsia="en-AU"/>
              </w:rPr>
            </w:pPr>
            <w:r w:rsidRPr="00275887">
              <w:rPr>
                <w:rFonts w:ascii="Arial Narrow" w:hAnsi="Arial Narrow"/>
                <w:color w:val="000000"/>
                <w:sz w:val="20"/>
                <w:lang w:val="en-AU" w:eastAsia="en-AU"/>
              </w:rPr>
              <w:t>Juvenile coral</w:t>
            </w:r>
          </w:p>
        </w:tc>
        <w:tc>
          <w:tcPr>
            <w:tcW w:w="960" w:type="dxa"/>
            <w:tcBorders>
              <w:top w:val="nil"/>
              <w:left w:val="nil"/>
              <w:bottom w:val="single" w:sz="4" w:space="0" w:color="auto"/>
              <w:right w:val="single" w:sz="4" w:space="0" w:color="auto"/>
            </w:tcBorders>
            <w:shd w:val="clear" w:color="000000" w:fill="92D050"/>
            <w:noWrap/>
            <w:vAlign w:val="bottom"/>
            <w:hideMark/>
          </w:tcPr>
          <w:p w:rsidR="00E94E33" w:rsidRPr="00275887" w:rsidRDefault="00E94E33"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0.63</w:t>
            </w:r>
          </w:p>
        </w:tc>
        <w:tc>
          <w:tcPr>
            <w:tcW w:w="960" w:type="dxa"/>
            <w:tcBorders>
              <w:top w:val="nil"/>
              <w:left w:val="nil"/>
              <w:bottom w:val="single" w:sz="4" w:space="0" w:color="auto"/>
              <w:right w:val="single" w:sz="4" w:space="0" w:color="auto"/>
            </w:tcBorders>
            <w:shd w:val="clear" w:color="000000" w:fill="FFC000"/>
            <w:noWrap/>
            <w:vAlign w:val="bottom"/>
            <w:hideMark/>
          </w:tcPr>
          <w:p w:rsidR="00E94E33" w:rsidRPr="00275887" w:rsidRDefault="00E94E33"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0.25</w:t>
            </w:r>
          </w:p>
        </w:tc>
        <w:tc>
          <w:tcPr>
            <w:tcW w:w="960" w:type="dxa"/>
            <w:tcBorders>
              <w:top w:val="nil"/>
              <w:left w:val="nil"/>
              <w:bottom w:val="single" w:sz="4" w:space="0" w:color="auto"/>
              <w:right w:val="single" w:sz="4" w:space="0" w:color="auto"/>
            </w:tcBorders>
            <w:shd w:val="clear" w:color="000000" w:fill="FFFF00"/>
            <w:noWrap/>
            <w:vAlign w:val="bottom"/>
            <w:hideMark/>
          </w:tcPr>
          <w:p w:rsidR="00E94E33" w:rsidRPr="00275887" w:rsidRDefault="00E94E33"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0.50</w:t>
            </w:r>
          </w:p>
        </w:tc>
        <w:tc>
          <w:tcPr>
            <w:tcW w:w="960" w:type="dxa"/>
            <w:tcBorders>
              <w:top w:val="nil"/>
              <w:left w:val="nil"/>
              <w:bottom w:val="single" w:sz="4" w:space="0" w:color="auto"/>
              <w:right w:val="single" w:sz="4" w:space="0" w:color="auto"/>
            </w:tcBorders>
            <w:shd w:val="clear" w:color="000000" w:fill="FFC000"/>
            <w:noWrap/>
            <w:vAlign w:val="bottom"/>
            <w:hideMark/>
          </w:tcPr>
          <w:p w:rsidR="00E94E33" w:rsidRPr="00275887" w:rsidRDefault="00E94E33"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0.25</w:t>
            </w:r>
          </w:p>
        </w:tc>
        <w:tc>
          <w:tcPr>
            <w:tcW w:w="960" w:type="dxa"/>
            <w:tcBorders>
              <w:top w:val="nil"/>
              <w:left w:val="nil"/>
              <w:bottom w:val="single" w:sz="4" w:space="0" w:color="auto"/>
              <w:right w:val="single" w:sz="4" w:space="0" w:color="auto"/>
            </w:tcBorders>
            <w:shd w:val="clear" w:color="auto" w:fill="FF0000"/>
            <w:noWrap/>
            <w:vAlign w:val="bottom"/>
            <w:hideMark/>
          </w:tcPr>
          <w:p w:rsidR="00E94E33" w:rsidRPr="00275887" w:rsidRDefault="00E94E33" w:rsidP="00D9386B">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D9386B">
              <w:rPr>
                <w:rFonts w:ascii="Arial Narrow" w:hAnsi="Arial Narrow"/>
                <w:color w:val="000000"/>
                <w:sz w:val="20"/>
                <w:lang w:val="en-AU" w:eastAsia="en-AU"/>
              </w:rPr>
              <w:t>13</w:t>
            </w:r>
          </w:p>
        </w:tc>
        <w:tc>
          <w:tcPr>
            <w:tcW w:w="960" w:type="dxa"/>
            <w:tcBorders>
              <w:top w:val="nil"/>
              <w:left w:val="nil"/>
              <w:bottom w:val="single" w:sz="4" w:space="0" w:color="auto"/>
              <w:right w:val="single" w:sz="4" w:space="0" w:color="auto"/>
            </w:tcBorders>
            <w:shd w:val="clear" w:color="000000" w:fill="FF0000"/>
            <w:noWrap/>
            <w:vAlign w:val="bottom"/>
            <w:hideMark/>
          </w:tcPr>
          <w:p w:rsidR="00E94E33" w:rsidRPr="00275887" w:rsidRDefault="00E94E33"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0.00</w:t>
            </w:r>
          </w:p>
        </w:tc>
      </w:tr>
      <w:tr w:rsidR="00C50C4D" w:rsidRPr="00275887" w:rsidTr="00961416">
        <w:trPr>
          <w:trHeight w:val="300"/>
        </w:trPr>
        <w:tc>
          <w:tcPr>
            <w:tcW w:w="1180" w:type="dxa"/>
            <w:vMerge/>
            <w:tcBorders>
              <w:top w:val="nil"/>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nil"/>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Cover change</w:t>
            </w:r>
          </w:p>
        </w:tc>
        <w:tc>
          <w:tcPr>
            <w:tcW w:w="960" w:type="dxa"/>
            <w:tcBorders>
              <w:top w:val="nil"/>
              <w:left w:val="nil"/>
              <w:bottom w:val="nil"/>
              <w:right w:val="single" w:sz="4" w:space="0" w:color="auto"/>
            </w:tcBorders>
            <w:shd w:val="clear" w:color="auto" w:fill="006600"/>
            <w:noWrap/>
            <w:vAlign w:val="bottom"/>
            <w:hideMark/>
          </w:tcPr>
          <w:p w:rsidR="00C50C4D" w:rsidRPr="00275887" w:rsidRDefault="00C50C4D" w:rsidP="00C50C4D">
            <w:pPr>
              <w:jc w:val="right"/>
              <w:rPr>
                <w:rFonts w:ascii="Arial Narrow" w:hAnsi="Arial Narrow"/>
                <w:color w:val="FFFFFF"/>
                <w:sz w:val="20"/>
                <w:lang w:val="en-AU" w:eastAsia="en-AU"/>
              </w:rPr>
            </w:pPr>
            <w:r w:rsidRPr="00275887">
              <w:rPr>
                <w:rFonts w:ascii="Arial Narrow" w:hAnsi="Arial Narrow"/>
                <w:color w:val="FFFFFF"/>
                <w:sz w:val="20"/>
                <w:lang w:val="en-AU" w:eastAsia="en-AU"/>
              </w:rPr>
              <w:t>0.88</w:t>
            </w:r>
          </w:p>
        </w:tc>
        <w:tc>
          <w:tcPr>
            <w:tcW w:w="960" w:type="dxa"/>
            <w:tcBorders>
              <w:top w:val="nil"/>
              <w:left w:val="nil"/>
              <w:bottom w:val="nil"/>
              <w:right w:val="single" w:sz="4" w:space="0" w:color="auto"/>
            </w:tcBorders>
            <w:shd w:val="clear" w:color="auto" w:fill="FFFF0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50</w:t>
            </w:r>
          </w:p>
        </w:tc>
        <w:tc>
          <w:tcPr>
            <w:tcW w:w="960" w:type="dxa"/>
            <w:tcBorders>
              <w:top w:val="nil"/>
              <w:left w:val="nil"/>
              <w:bottom w:val="nil"/>
              <w:right w:val="single" w:sz="4" w:space="0" w:color="auto"/>
            </w:tcBorders>
            <w:shd w:val="clear" w:color="auto" w:fill="FFC000"/>
            <w:noWrap/>
            <w:vAlign w:val="bottom"/>
            <w:hideMark/>
          </w:tcPr>
          <w:p w:rsidR="00C50C4D" w:rsidRPr="00275887" w:rsidRDefault="00C50C4D" w:rsidP="00C50C4D">
            <w:pPr>
              <w:jc w:val="right"/>
              <w:rPr>
                <w:rFonts w:ascii="Arial Narrow" w:hAnsi="Arial Narrow"/>
                <w:color w:val="000000"/>
                <w:sz w:val="20"/>
                <w:lang w:val="en-AU" w:eastAsia="en-AU"/>
              </w:rPr>
            </w:pPr>
            <w:r>
              <w:rPr>
                <w:rFonts w:ascii="Arial Narrow" w:hAnsi="Arial Narrow"/>
                <w:color w:val="000000"/>
                <w:sz w:val="20"/>
                <w:lang w:val="en-AU" w:eastAsia="en-AU"/>
              </w:rPr>
              <w:t>0.38</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C50C4D">
            <w:pPr>
              <w:jc w:val="right"/>
              <w:rPr>
                <w:rFonts w:ascii="Arial Narrow" w:hAnsi="Arial Narrow"/>
                <w:color w:val="000000"/>
                <w:sz w:val="20"/>
                <w:lang w:val="en-AU" w:eastAsia="en-AU"/>
              </w:rPr>
            </w:pPr>
            <w:r>
              <w:rPr>
                <w:rFonts w:ascii="Arial Narrow" w:hAnsi="Arial Narrow"/>
                <w:color w:val="000000"/>
                <w:sz w:val="20"/>
                <w:lang w:val="en-AU" w:eastAsia="en-AU"/>
              </w:rPr>
              <w:t>0.25</w:t>
            </w:r>
          </w:p>
        </w:tc>
        <w:tc>
          <w:tcPr>
            <w:tcW w:w="960" w:type="dxa"/>
            <w:tcBorders>
              <w:top w:val="nil"/>
              <w:left w:val="nil"/>
              <w:bottom w:val="nil"/>
              <w:right w:val="single" w:sz="4" w:space="0" w:color="auto"/>
            </w:tcBorders>
            <w:shd w:val="clear" w:color="auto" w:fill="FF0000"/>
            <w:noWrap/>
            <w:vAlign w:val="bottom"/>
            <w:hideMark/>
          </w:tcPr>
          <w:p w:rsidR="00C50C4D" w:rsidRPr="00275887" w:rsidRDefault="00C50C4D" w:rsidP="00C50C4D">
            <w:pPr>
              <w:jc w:val="right"/>
              <w:rPr>
                <w:rFonts w:ascii="Arial Narrow" w:hAnsi="Arial Narrow"/>
                <w:color w:val="000000"/>
                <w:sz w:val="20"/>
                <w:lang w:val="en-AU" w:eastAsia="en-AU"/>
              </w:rPr>
            </w:pPr>
            <w:r>
              <w:rPr>
                <w:rFonts w:ascii="Arial Narrow" w:hAnsi="Arial Narrow"/>
                <w:color w:val="000000"/>
                <w:sz w:val="20"/>
                <w:lang w:val="en-AU" w:eastAsia="en-AU"/>
              </w:rPr>
              <w:t>0.12</w:t>
            </w:r>
          </w:p>
        </w:tc>
        <w:tc>
          <w:tcPr>
            <w:tcW w:w="960" w:type="dxa"/>
            <w:tcBorders>
              <w:top w:val="nil"/>
              <w:left w:val="nil"/>
              <w:bottom w:val="nil"/>
              <w:right w:val="single" w:sz="4" w:space="0" w:color="auto"/>
            </w:tcBorders>
            <w:shd w:val="clear" w:color="auto" w:fill="FF0000"/>
            <w:noWrap/>
            <w:vAlign w:val="bottom"/>
            <w:hideMark/>
          </w:tcPr>
          <w:p w:rsidR="00C50C4D" w:rsidRPr="00275887" w:rsidRDefault="00C50C4D" w:rsidP="00C50C4D">
            <w:pPr>
              <w:jc w:val="right"/>
              <w:rPr>
                <w:rFonts w:ascii="Arial Narrow" w:hAnsi="Arial Narrow"/>
                <w:color w:val="000000"/>
                <w:sz w:val="20"/>
                <w:lang w:val="en-AU" w:eastAsia="en-AU"/>
              </w:rPr>
            </w:pPr>
            <w:r>
              <w:rPr>
                <w:rFonts w:ascii="Arial Narrow" w:hAnsi="Arial Narrow"/>
                <w:color w:val="000000"/>
                <w:sz w:val="20"/>
                <w:lang w:val="en-AU" w:eastAsia="en-AU"/>
              </w:rPr>
              <w:t>0.0</w:t>
            </w:r>
          </w:p>
        </w:tc>
      </w:tr>
      <w:tr w:rsidR="00C50C4D" w:rsidRPr="00275887" w:rsidTr="00B7431E">
        <w:trPr>
          <w:trHeight w:hRule="exact" w:val="57"/>
        </w:trPr>
        <w:tc>
          <w:tcPr>
            <w:tcW w:w="1180" w:type="dxa"/>
            <w:vMerge/>
            <w:tcBorders>
              <w:top w:val="nil"/>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FFFFFF"/>
                <w:sz w:val="20"/>
                <w:lang w:val="en-AU" w:eastAsia="en-AU"/>
              </w:rPr>
            </w:pPr>
            <w:r w:rsidRPr="00275887">
              <w:rPr>
                <w:rFonts w:ascii="Arial Narrow" w:hAnsi="Arial Narrow"/>
                <w:color w:val="FFFFFF"/>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r>
      <w:tr w:rsidR="00C50C4D" w:rsidRPr="00275887" w:rsidTr="00B7431E">
        <w:trPr>
          <w:trHeight w:val="300"/>
        </w:trPr>
        <w:tc>
          <w:tcPr>
            <w:tcW w:w="1180" w:type="dxa"/>
            <w:vMerge/>
            <w:tcBorders>
              <w:top w:val="nil"/>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b/>
                <w:bCs/>
                <w:color w:val="000000"/>
                <w:sz w:val="20"/>
                <w:lang w:val="en-AU" w:eastAsia="en-AU"/>
              </w:rPr>
            </w:pPr>
            <w:r w:rsidRPr="00275887">
              <w:rPr>
                <w:rFonts w:ascii="Arial Narrow" w:hAnsi="Arial Narrow"/>
                <w:b/>
                <w:bCs/>
                <w:color w:val="000000"/>
                <w:sz w:val="20"/>
                <w:lang w:val="en-AU" w:eastAsia="en-AU"/>
              </w:rPr>
              <w:t>Report Card Score</w:t>
            </w:r>
          </w:p>
        </w:tc>
        <w:tc>
          <w:tcPr>
            <w:tcW w:w="960" w:type="dxa"/>
            <w:tcBorders>
              <w:top w:val="nil"/>
              <w:left w:val="nil"/>
              <w:bottom w:val="single" w:sz="4" w:space="0" w:color="auto"/>
              <w:right w:val="single" w:sz="4" w:space="0" w:color="auto"/>
            </w:tcBorders>
            <w:shd w:val="clear" w:color="000000" w:fill="006600"/>
            <w:noWrap/>
            <w:vAlign w:val="bottom"/>
            <w:hideMark/>
          </w:tcPr>
          <w:p w:rsidR="00C50C4D" w:rsidRPr="00275887" w:rsidRDefault="00C50C4D" w:rsidP="00C50C4D">
            <w:pPr>
              <w:jc w:val="right"/>
              <w:rPr>
                <w:rFonts w:ascii="Arial Narrow" w:hAnsi="Arial Narrow"/>
                <w:color w:val="FFFFFF"/>
                <w:sz w:val="20"/>
                <w:lang w:val="en-AU" w:eastAsia="en-AU"/>
              </w:rPr>
            </w:pPr>
            <w:r w:rsidRPr="00275887">
              <w:rPr>
                <w:rFonts w:ascii="Arial Narrow" w:hAnsi="Arial Narrow"/>
                <w:color w:val="FFFFFF"/>
                <w:sz w:val="20"/>
                <w:lang w:val="en-AU" w:eastAsia="en-AU"/>
              </w:rPr>
              <w:t>0.8</w:t>
            </w:r>
            <w:r>
              <w:rPr>
                <w:rFonts w:ascii="Arial Narrow" w:hAnsi="Arial Narrow"/>
                <w:color w:val="FFFFFF"/>
                <w:sz w:val="20"/>
                <w:lang w:val="en-AU" w:eastAsia="en-AU"/>
              </w:rPr>
              <w:t>4</w:t>
            </w:r>
          </w:p>
        </w:tc>
        <w:tc>
          <w:tcPr>
            <w:tcW w:w="960" w:type="dxa"/>
            <w:tcBorders>
              <w:top w:val="nil"/>
              <w:left w:val="nil"/>
              <w:bottom w:val="single" w:sz="4" w:space="0" w:color="auto"/>
              <w:right w:val="single" w:sz="4" w:space="0" w:color="auto"/>
            </w:tcBorders>
            <w:shd w:val="clear" w:color="000000" w:fill="92D05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0.6</w:t>
            </w:r>
            <w:r>
              <w:rPr>
                <w:rFonts w:ascii="Arial Narrow" w:hAnsi="Arial Narrow"/>
                <w:color w:val="000000"/>
                <w:sz w:val="20"/>
                <w:lang w:val="en-AU" w:eastAsia="en-AU"/>
              </w:rPr>
              <w:t>2</w:t>
            </w:r>
          </w:p>
        </w:tc>
        <w:tc>
          <w:tcPr>
            <w:tcW w:w="960" w:type="dxa"/>
            <w:tcBorders>
              <w:top w:val="nil"/>
              <w:left w:val="nil"/>
              <w:bottom w:val="single" w:sz="4" w:space="0" w:color="auto"/>
              <w:right w:val="single" w:sz="4" w:space="0" w:color="auto"/>
            </w:tcBorders>
            <w:shd w:val="clear" w:color="000000" w:fill="92D05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69</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47</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0.4</w:t>
            </w:r>
            <w:r>
              <w:rPr>
                <w:rFonts w:ascii="Arial Narrow" w:hAnsi="Arial Narrow"/>
                <w:color w:val="000000"/>
                <w:sz w:val="20"/>
                <w:lang w:val="en-AU" w:eastAsia="en-AU"/>
              </w:rPr>
              <w:t>1</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w:t>
            </w:r>
            <w:r w:rsidR="00961416">
              <w:rPr>
                <w:rFonts w:ascii="Arial Narrow" w:hAnsi="Arial Narrow"/>
                <w:color w:val="000000"/>
                <w:sz w:val="20"/>
                <w:lang w:val="en-AU" w:eastAsia="en-AU"/>
              </w:rPr>
              <w:t>2</w:t>
            </w:r>
            <w:r>
              <w:rPr>
                <w:rFonts w:ascii="Arial Narrow" w:hAnsi="Arial Narrow"/>
                <w:color w:val="000000"/>
                <w:sz w:val="20"/>
                <w:lang w:val="en-AU" w:eastAsia="en-AU"/>
              </w:rPr>
              <w:t>8</w:t>
            </w:r>
          </w:p>
        </w:tc>
      </w:tr>
      <w:tr w:rsidR="00C50C4D" w:rsidRPr="00275887" w:rsidTr="00B7431E">
        <w:trPr>
          <w:trHeight w:hRule="exact" w:val="170"/>
        </w:trPr>
        <w:tc>
          <w:tcPr>
            <w:tcW w:w="1180" w:type="dxa"/>
            <w:tcBorders>
              <w:top w:val="nil"/>
              <w:left w:val="nil"/>
              <w:bottom w:val="nil"/>
              <w:right w:val="nil"/>
            </w:tcBorders>
            <w:shd w:val="clear" w:color="auto" w:fill="auto"/>
            <w:noWrap/>
            <w:vAlign w:val="center"/>
            <w:hideMark/>
          </w:tcPr>
          <w:p w:rsidR="00C50C4D" w:rsidRPr="00275887" w:rsidRDefault="00C50C4D" w:rsidP="00B7431E">
            <w:pPr>
              <w:jc w:val="center"/>
              <w:rPr>
                <w:rFonts w:ascii="Arial Narrow" w:hAnsi="Arial Narrow"/>
                <w:color w:val="000000"/>
                <w:sz w:val="20"/>
                <w:lang w:val="en-AU" w:eastAsia="en-AU"/>
              </w:rPr>
            </w:pPr>
          </w:p>
        </w:tc>
        <w:tc>
          <w:tcPr>
            <w:tcW w:w="178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r>
      <w:tr w:rsidR="00C50C4D" w:rsidRPr="00275887" w:rsidTr="00B7431E">
        <w:trPr>
          <w:trHeight w:val="300"/>
        </w:trPr>
        <w:tc>
          <w:tcPr>
            <w:tcW w:w="1180" w:type="dxa"/>
            <w:vMerge w:val="restart"/>
            <w:tcBorders>
              <w:top w:val="single" w:sz="4" w:space="0" w:color="auto"/>
              <w:left w:val="single" w:sz="4" w:space="0" w:color="auto"/>
              <w:bottom w:val="single" w:sz="4" w:space="0" w:color="000000"/>
              <w:right w:val="single" w:sz="4" w:space="0" w:color="auto"/>
            </w:tcBorders>
            <w:shd w:val="clear" w:color="auto" w:fill="auto"/>
            <w:textDirection w:val="btLr"/>
            <w:vAlign w:val="center"/>
            <w:hideMark/>
          </w:tcPr>
          <w:p w:rsidR="00C50C4D" w:rsidRPr="00275887" w:rsidRDefault="00C50C4D" w:rsidP="00B7431E">
            <w:pPr>
              <w:jc w:val="center"/>
              <w:rPr>
                <w:rFonts w:ascii="Arial Narrow" w:hAnsi="Arial Narrow"/>
                <w:b/>
                <w:bCs/>
                <w:color w:val="000000"/>
                <w:sz w:val="20"/>
                <w:lang w:val="en-AU" w:eastAsia="en-AU"/>
              </w:rPr>
            </w:pPr>
            <w:r w:rsidRPr="00275887">
              <w:rPr>
                <w:rFonts w:ascii="Arial Narrow" w:hAnsi="Arial Narrow"/>
                <w:b/>
                <w:bCs/>
                <w:color w:val="000000"/>
                <w:sz w:val="20"/>
                <w:lang w:val="en-AU" w:eastAsia="en-AU"/>
              </w:rPr>
              <w:t>Johnstone Russell-Mulgrave</w:t>
            </w:r>
          </w:p>
        </w:tc>
        <w:tc>
          <w:tcPr>
            <w:tcW w:w="1780" w:type="dxa"/>
            <w:tcBorders>
              <w:top w:val="single" w:sz="4" w:space="0" w:color="auto"/>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Coral cover</w:t>
            </w:r>
          </w:p>
        </w:tc>
        <w:tc>
          <w:tcPr>
            <w:tcW w:w="960" w:type="dxa"/>
            <w:tcBorders>
              <w:top w:val="single" w:sz="4" w:space="0" w:color="auto"/>
              <w:left w:val="nil"/>
              <w:bottom w:val="single" w:sz="4" w:space="0" w:color="auto"/>
              <w:right w:val="single" w:sz="4" w:space="0" w:color="auto"/>
            </w:tcBorders>
            <w:shd w:val="clear" w:color="000000" w:fill="92D05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0.67</w:t>
            </w:r>
          </w:p>
        </w:tc>
        <w:tc>
          <w:tcPr>
            <w:tcW w:w="960" w:type="dxa"/>
            <w:tcBorders>
              <w:top w:val="single" w:sz="4" w:space="0" w:color="auto"/>
              <w:left w:val="nil"/>
              <w:bottom w:val="single" w:sz="4" w:space="0" w:color="auto"/>
              <w:right w:val="single" w:sz="4" w:space="0" w:color="auto"/>
            </w:tcBorders>
            <w:shd w:val="clear" w:color="000000" w:fill="92D05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0.79</w:t>
            </w:r>
          </w:p>
        </w:tc>
        <w:tc>
          <w:tcPr>
            <w:tcW w:w="960" w:type="dxa"/>
            <w:tcBorders>
              <w:top w:val="single" w:sz="4" w:space="0" w:color="auto"/>
              <w:left w:val="nil"/>
              <w:bottom w:val="single" w:sz="4" w:space="0" w:color="auto"/>
              <w:right w:val="single" w:sz="4" w:space="0" w:color="auto"/>
            </w:tcBorders>
            <w:shd w:val="clear" w:color="000000" w:fill="006600"/>
            <w:noWrap/>
            <w:vAlign w:val="bottom"/>
            <w:hideMark/>
          </w:tcPr>
          <w:p w:rsidR="00C50C4D" w:rsidRPr="00275887" w:rsidRDefault="00C50C4D"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0.83</w:t>
            </w:r>
          </w:p>
        </w:tc>
        <w:tc>
          <w:tcPr>
            <w:tcW w:w="960" w:type="dxa"/>
            <w:tcBorders>
              <w:top w:val="single" w:sz="4" w:space="0" w:color="auto"/>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0.46</w:t>
            </w:r>
          </w:p>
        </w:tc>
        <w:tc>
          <w:tcPr>
            <w:tcW w:w="960" w:type="dxa"/>
            <w:tcBorders>
              <w:top w:val="single" w:sz="4" w:space="0" w:color="auto"/>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0.54</w:t>
            </w:r>
          </w:p>
        </w:tc>
        <w:tc>
          <w:tcPr>
            <w:tcW w:w="960" w:type="dxa"/>
            <w:tcBorders>
              <w:top w:val="single" w:sz="4" w:space="0" w:color="auto"/>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0.58</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Macroalgae</w:t>
            </w:r>
          </w:p>
        </w:tc>
        <w:tc>
          <w:tcPr>
            <w:tcW w:w="960" w:type="dxa"/>
            <w:tcBorders>
              <w:top w:val="nil"/>
              <w:left w:val="nil"/>
              <w:bottom w:val="single" w:sz="4" w:space="0" w:color="auto"/>
              <w:right w:val="single" w:sz="4" w:space="0" w:color="auto"/>
            </w:tcBorders>
            <w:shd w:val="clear" w:color="000000" w:fill="006600"/>
            <w:noWrap/>
            <w:vAlign w:val="bottom"/>
            <w:hideMark/>
          </w:tcPr>
          <w:p w:rsidR="00C50C4D" w:rsidRPr="00275887" w:rsidRDefault="00C50C4D"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0.83</w:t>
            </w:r>
          </w:p>
        </w:tc>
        <w:tc>
          <w:tcPr>
            <w:tcW w:w="960" w:type="dxa"/>
            <w:tcBorders>
              <w:top w:val="nil"/>
              <w:left w:val="nil"/>
              <w:bottom w:val="single" w:sz="4" w:space="0" w:color="auto"/>
              <w:right w:val="single" w:sz="4" w:space="0" w:color="auto"/>
            </w:tcBorders>
            <w:shd w:val="clear" w:color="000000" w:fill="006600"/>
            <w:noWrap/>
            <w:vAlign w:val="bottom"/>
            <w:hideMark/>
          </w:tcPr>
          <w:p w:rsidR="00C50C4D" w:rsidRPr="00275887" w:rsidRDefault="00C50C4D"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0.96</w:t>
            </w:r>
          </w:p>
        </w:tc>
        <w:tc>
          <w:tcPr>
            <w:tcW w:w="960" w:type="dxa"/>
            <w:tcBorders>
              <w:top w:val="nil"/>
              <w:left w:val="nil"/>
              <w:bottom w:val="single" w:sz="4" w:space="0" w:color="auto"/>
              <w:right w:val="single" w:sz="4" w:space="0" w:color="auto"/>
            </w:tcBorders>
            <w:shd w:val="clear" w:color="000000" w:fill="006600"/>
            <w:noWrap/>
            <w:vAlign w:val="bottom"/>
            <w:hideMark/>
          </w:tcPr>
          <w:p w:rsidR="00C50C4D" w:rsidRPr="00275887" w:rsidRDefault="00C50C4D"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0.92</w:t>
            </w:r>
          </w:p>
        </w:tc>
        <w:tc>
          <w:tcPr>
            <w:tcW w:w="960" w:type="dxa"/>
            <w:tcBorders>
              <w:top w:val="nil"/>
              <w:left w:val="nil"/>
              <w:bottom w:val="single" w:sz="4" w:space="0" w:color="auto"/>
              <w:right w:val="single" w:sz="4" w:space="0" w:color="auto"/>
            </w:tcBorders>
            <w:shd w:val="clear" w:color="000000" w:fill="92D05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0.79</w:t>
            </w:r>
          </w:p>
        </w:tc>
        <w:tc>
          <w:tcPr>
            <w:tcW w:w="960" w:type="dxa"/>
            <w:tcBorders>
              <w:top w:val="nil"/>
              <w:left w:val="nil"/>
              <w:bottom w:val="single" w:sz="4" w:space="0" w:color="auto"/>
              <w:right w:val="single" w:sz="4" w:space="0" w:color="auto"/>
            </w:tcBorders>
            <w:shd w:val="clear" w:color="000000" w:fill="92D05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0.7</w:t>
            </w:r>
            <w:r>
              <w:rPr>
                <w:rFonts w:ascii="Arial Narrow" w:hAnsi="Arial Narrow"/>
                <w:color w:val="000000"/>
                <w:sz w:val="20"/>
                <w:lang w:val="en-AU" w:eastAsia="en-AU"/>
              </w:rPr>
              <w:t>5</w:t>
            </w:r>
          </w:p>
        </w:tc>
        <w:tc>
          <w:tcPr>
            <w:tcW w:w="960" w:type="dxa"/>
            <w:tcBorders>
              <w:top w:val="nil"/>
              <w:left w:val="nil"/>
              <w:bottom w:val="single" w:sz="4" w:space="0" w:color="auto"/>
              <w:right w:val="single" w:sz="4" w:space="0" w:color="auto"/>
            </w:tcBorders>
            <w:shd w:val="clear" w:color="000000" w:fill="92D05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0.71</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Juvenile coral</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0.50</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D9386B">
            <w:pPr>
              <w:jc w:val="right"/>
              <w:rPr>
                <w:rFonts w:ascii="Arial Narrow" w:hAnsi="Arial Narrow"/>
                <w:color w:val="000000"/>
                <w:sz w:val="20"/>
                <w:lang w:val="en-AU" w:eastAsia="en-AU"/>
              </w:rPr>
            </w:pPr>
            <w:r w:rsidRPr="00275887">
              <w:rPr>
                <w:rFonts w:ascii="Arial Narrow" w:hAnsi="Arial Narrow"/>
                <w:color w:val="000000"/>
                <w:sz w:val="20"/>
                <w:lang w:val="en-AU" w:eastAsia="en-AU"/>
              </w:rPr>
              <w:t>0.4</w:t>
            </w:r>
            <w:r>
              <w:rPr>
                <w:rFonts w:ascii="Arial Narrow" w:hAnsi="Arial Narrow"/>
                <w:color w:val="000000"/>
                <w:sz w:val="20"/>
                <w:lang w:val="en-AU" w:eastAsia="en-AU"/>
              </w:rPr>
              <w:t>6</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D9386B">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42</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0.13</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0.13</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D9386B">
            <w:pPr>
              <w:jc w:val="right"/>
              <w:rPr>
                <w:rFonts w:ascii="Arial Narrow" w:hAnsi="Arial Narrow"/>
                <w:color w:val="000000"/>
                <w:sz w:val="20"/>
                <w:lang w:val="en-AU" w:eastAsia="en-AU"/>
              </w:rPr>
            </w:pPr>
            <w:r w:rsidRPr="00275887">
              <w:rPr>
                <w:rFonts w:ascii="Arial Narrow" w:hAnsi="Arial Narrow"/>
                <w:color w:val="000000"/>
                <w:sz w:val="20"/>
                <w:lang w:val="en-AU" w:eastAsia="en-AU"/>
              </w:rPr>
              <w:t>0.2</w:t>
            </w:r>
            <w:r>
              <w:rPr>
                <w:rFonts w:ascii="Arial Narrow" w:hAnsi="Arial Narrow"/>
                <w:color w:val="000000"/>
                <w:sz w:val="20"/>
                <w:lang w:val="en-AU" w:eastAsia="en-AU"/>
              </w:rPr>
              <w:t>1</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nil"/>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Cover change</w:t>
            </w:r>
          </w:p>
        </w:tc>
        <w:tc>
          <w:tcPr>
            <w:tcW w:w="960" w:type="dxa"/>
            <w:tcBorders>
              <w:top w:val="nil"/>
              <w:left w:val="nil"/>
              <w:bottom w:val="nil"/>
              <w:right w:val="single" w:sz="4" w:space="0" w:color="auto"/>
            </w:tcBorders>
            <w:shd w:val="clear" w:color="000000" w:fill="FFFF00"/>
            <w:noWrap/>
            <w:vAlign w:val="bottom"/>
            <w:hideMark/>
          </w:tcPr>
          <w:p w:rsidR="00C50C4D" w:rsidRPr="00275887" w:rsidRDefault="00C50C4D" w:rsidP="000F4F37">
            <w:pPr>
              <w:jc w:val="right"/>
              <w:rPr>
                <w:rFonts w:ascii="Arial Narrow" w:hAnsi="Arial Narrow"/>
                <w:color w:val="000000"/>
                <w:sz w:val="20"/>
                <w:lang w:val="en-AU" w:eastAsia="en-AU"/>
              </w:rPr>
            </w:pPr>
            <w:r w:rsidRPr="00275887">
              <w:rPr>
                <w:rFonts w:ascii="Arial Narrow" w:hAnsi="Arial Narrow"/>
                <w:color w:val="000000"/>
                <w:sz w:val="20"/>
                <w:lang w:val="en-AU" w:eastAsia="en-AU"/>
              </w:rPr>
              <w:t>0.5</w:t>
            </w:r>
            <w:r w:rsidR="00961416">
              <w:rPr>
                <w:rFonts w:ascii="Arial Narrow" w:hAnsi="Arial Narrow"/>
                <w:color w:val="000000"/>
                <w:sz w:val="20"/>
                <w:lang w:val="en-AU" w:eastAsia="en-AU"/>
              </w:rPr>
              <w:t>4</w:t>
            </w:r>
          </w:p>
        </w:tc>
        <w:tc>
          <w:tcPr>
            <w:tcW w:w="960" w:type="dxa"/>
            <w:tcBorders>
              <w:top w:val="nil"/>
              <w:left w:val="nil"/>
              <w:bottom w:val="nil"/>
              <w:right w:val="single" w:sz="4" w:space="0" w:color="auto"/>
            </w:tcBorders>
            <w:shd w:val="clear" w:color="000000" w:fill="FFFF00"/>
            <w:noWrap/>
            <w:vAlign w:val="bottom"/>
            <w:hideMark/>
          </w:tcPr>
          <w:p w:rsidR="00C50C4D" w:rsidRPr="00275887" w:rsidRDefault="00C50C4D" w:rsidP="000F4F37">
            <w:pPr>
              <w:jc w:val="right"/>
              <w:rPr>
                <w:rFonts w:ascii="Arial Narrow" w:hAnsi="Arial Narrow"/>
                <w:color w:val="000000"/>
                <w:sz w:val="20"/>
                <w:lang w:val="en-AU" w:eastAsia="en-AU"/>
              </w:rPr>
            </w:pPr>
            <w:r w:rsidRPr="00275887">
              <w:rPr>
                <w:rFonts w:ascii="Arial Narrow" w:hAnsi="Arial Narrow"/>
                <w:color w:val="000000"/>
                <w:sz w:val="20"/>
                <w:lang w:val="en-AU" w:eastAsia="en-AU"/>
              </w:rPr>
              <w:t>0.5</w:t>
            </w:r>
            <w:r w:rsidR="00961416">
              <w:rPr>
                <w:rFonts w:ascii="Arial Narrow" w:hAnsi="Arial Narrow"/>
                <w:color w:val="000000"/>
                <w:sz w:val="20"/>
                <w:lang w:val="en-AU" w:eastAsia="en-AU"/>
              </w:rPr>
              <w:t>0</w:t>
            </w:r>
          </w:p>
        </w:tc>
        <w:tc>
          <w:tcPr>
            <w:tcW w:w="960" w:type="dxa"/>
            <w:tcBorders>
              <w:top w:val="nil"/>
              <w:left w:val="nil"/>
              <w:bottom w:val="nil"/>
              <w:right w:val="single" w:sz="4" w:space="0" w:color="auto"/>
            </w:tcBorders>
            <w:shd w:val="clear" w:color="000000" w:fill="92D050"/>
            <w:noWrap/>
            <w:vAlign w:val="bottom"/>
            <w:hideMark/>
          </w:tcPr>
          <w:p w:rsidR="00C50C4D" w:rsidRPr="00275887" w:rsidRDefault="00C50C4D" w:rsidP="000F4F37">
            <w:pPr>
              <w:jc w:val="right"/>
              <w:rPr>
                <w:rFonts w:ascii="Arial Narrow" w:hAnsi="Arial Narrow"/>
                <w:color w:val="000000"/>
                <w:sz w:val="20"/>
                <w:lang w:val="en-AU" w:eastAsia="en-AU"/>
              </w:rPr>
            </w:pPr>
            <w:r w:rsidRPr="00275887">
              <w:rPr>
                <w:rFonts w:ascii="Arial Narrow" w:hAnsi="Arial Narrow"/>
                <w:color w:val="000000"/>
                <w:sz w:val="20"/>
                <w:lang w:val="en-AU" w:eastAsia="en-AU"/>
              </w:rPr>
              <w:t>0.6</w:t>
            </w:r>
            <w:r w:rsidR="00961416">
              <w:rPr>
                <w:rFonts w:ascii="Arial Narrow" w:hAnsi="Arial Narrow"/>
                <w:color w:val="000000"/>
                <w:sz w:val="20"/>
                <w:lang w:val="en-AU" w:eastAsia="en-AU"/>
              </w:rPr>
              <w:t>7</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0.29</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0F4F37">
            <w:pPr>
              <w:jc w:val="right"/>
              <w:rPr>
                <w:rFonts w:ascii="Arial Narrow" w:hAnsi="Arial Narrow"/>
                <w:color w:val="000000"/>
                <w:sz w:val="20"/>
                <w:lang w:val="en-AU" w:eastAsia="en-AU"/>
              </w:rPr>
            </w:pPr>
            <w:r w:rsidRPr="00275887">
              <w:rPr>
                <w:rFonts w:ascii="Arial Narrow" w:hAnsi="Arial Narrow"/>
                <w:color w:val="000000"/>
                <w:sz w:val="20"/>
                <w:lang w:val="en-AU" w:eastAsia="en-AU"/>
              </w:rPr>
              <w:t>0.2</w:t>
            </w:r>
            <w:r w:rsidR="00961416">
              <w:rPr>
                <w:rFonts w:ascii="Arial Narrow" w:hAnsi="Arial Narrow"/>
                <w:color w:val="000000"/>
                <w:sz w:val="20"/>
                <w:lang w:val="en-AU" w:eastAsia="en-AU"/>
              </w:rPr>
              <w:t>1</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0F4F37">
            <w:pPr>
              <w:jc w:val="right"/>
              <w:rPr>
                <w:rFonts w:ascii="Arial Narrow" w:hAnsi="Arial Narrow"/>
                <w:color w:val="000000"/>
                <w:sz w:val="20"/>
                <w:lang w:val="en-AU" w:eastAsia="en-AU"/>
              </w:rPr>
            </w:pPr>
            <w:r w:rsidRPr="00275887">
              <w:rPr>
                <w:rFonts w:ascii="Arial Narrow" w:hAnsi="Arial Narrow"/>
                <w:color w:val="000000"/>
                <w:sz w:val="20"/>
                <w:lang w:val="en-AU" w:eastAsia="en-AU"/>
              </w:rPr>
              <w:t>0.2</w:t>
            </w:r>
            <w:r w:rsidR="00961416">
              <w:rPr>
                <w:rFonts w:ascii="Arial Narrow" w:hAnsi="Arial Narrow"/>
                <w:color w:val="000000"/>
                <w:sz w:val="20"/>
                <w:lang w:val="en-AU" w:eastAsia="en-AU"/>
              </w:rPr>
              <w:t>1</w:t>
            </w:r>
          </w:p>
        </w:tc>
      </w:tr>
      <w:tr w:rsidR="00C50C4D" w:rsidRPr="00275887" w:rsidTr="00B7431E">
        <w:trPr>
          <w:trHeight w:hRule="exact" w:val="57"/>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b/>
                <w:bCs/>
                <w:color w:val="000000"/>
                <w:sz w:val="20"/>
                <w:lang w:val="en-AU" w:eastAsia="en-AU"/>
              </w:rPr>
            </w:pPr>
            <w:r w:rsidRPr="00275887">
              <w:rPr>
                <w:rFonts w:ascii="Arial Narrow" w:hAnsi="Arial Narrow"/>
                <w:b/>
                <w:bCs/>
                <w:color w:val="000000"/>
                <w:sz w:val="20"/>
                <w:lang w:val="en-AU" w:eastAsia="en-AU"/>
              </w:rPr>
              <w:t>Report Card Score</w:t>
            </w:r>
          </w:p>
        </w:tc>
        <w:tc>
          <w:tcPr>
            <w:tcW w:w="960" w:type="dxa"/>
            <w:tcBorders>
              <w:top w:val="nil"/>
              <w:left w:val="nil"/>
              <w:bottom w:val="single" w:sz="4" w:space="0" w:color="auto"/>
              <w:right w:val="single" w:sz="4" w:space="0" w:color="auto"/>
            </w:tcBorders>
            <w:shd w:val="clear" w:color="000000" w:fill="92D05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sidRPr="00275887">
              <w:rPr>
                <w:rFonts w:ascii="Arial Narrow" w:hAnsi="Arial Narrow"/>
                <w:color w:val="000000"/>
                <w:sz w:val="20"/>
                <w:lang w:val="en-AU" w:eastAsia="en-AU"/>
              </w:rPr>
              <w:t>6</w:t>
            </w:r>
            <w:r w:rsidR="00961416">
              <w:rPr>
                <w:rFonts w:ascii="Arial Narrow" w:hAnsi="Arial Narrow"/>
                <w:color w:val="000000"/>
                <w:sz w:val="20"/>
                <w:lang w:val="en-AU" w:eastAsia="en-AU"/>
              </w:rPr>
              <w:t>4</w:t>
            </w:r>
          </w:p>
        </w:tc>
        <w:tc>
          <w:tcPr>
            <w:tcW w:w="960" w:type="dxa"/>
            <w:tcBorders>
              <w:top w:val="nil"/>
              <w:left w:val="nil"/>
              <w:bottom w:val="single" w:sz="4" w:space="0" w:color="auto"/>
              <w:right w:val="single" w:sz="4" w:space="0" w:color="auto"/>
            </w:tcBorders>
            <w:shd w:val="clear" w:color="000000" w:fill="92D05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sidRPr="00275887">
              <w:rPr>
                <w:rFonts w:ascii="Arial Narrow" w:hAnsi="Arial Narrow"/>
                <w:color w:val="000000"/>
                <w:sz w:val="20"/>
                <w:lang w:val="en-AU" w:eastAsia="en-AU"/>
              </w:rPr>
              <w:t>6</w:t>
            </w:r>
            <w:r w:rsidR="00961416">
              <w:rPr>
                <w:rFonts w:ascii="Arial Narrow" w:hAnsi="Arial Narrow"/>
                <w:color w:val="000000"/>
                <w:sz w:val="20"/>
                <w:lang w:val="en-AU" w:eastAsia="en-AU"/>
              </w:rPr>
              <w:t>8</w:t>
            </w:r>
          </w:p>
        </w:tc>
        <w:tc>
          <w:tcPr>
            <w:tcW w:w="960" w:type="dxa"/>
            <w:tcBorders>
              <w:top w:val="nil"/>
              <w:left w:val="nil"/>
              <w:bottom w:val="single" w:sz="4" w:space="0" w:color="auto"/>
              <w:right w:val="single" w:sz="4" w:space="0" w:color="auto"/>
            </w:tcBorders>
            <w:shd w:val="clear" w:color="000000" w:fill="92D05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sidRPr="00275887">
              <w:rPr>
                <w:rFonts w:ascii="Arial Narrow" w:hAnsi="Arial Narrow"/>
                <w:color w:val="000000"/>
                <w:sz w:val="20"/>
                <w:lang w:val="en-AU" w:eastAsia="en-AU"/>
              </w:rPr>
              <w:t>7</w:t>
            </w:r>
            <w:r w:rsidR="00961416">
              <w:rPr>
                <w:rFonts w:ascii="Arial Narrow" w:hAnsi="Arial Narrow"/>
                <w:color w:val="000000"/>
                <w:sz w:val="20"/>
                <w:lang w:val="en-AU" w:eastAsia="en-AU"/>
              </w:rPr>
              <w:t>1</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0.42</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sidRPr="00275887">
              <w:rPr>
                <w:rFonts w:ascii="Arial Narrow" w:hAnsi="Arial Narrow"/>
                <w:color w:val="000000"/>
                <w:sz w:val="20"/>
                <w:lang w:val="en-AU" w:eastAsia="en-AU"/>
              </w:rPr>
              <w:t>4</w:t>
            </w:r>
            <w:r w:rsidR="00961416">
              <w:rPr>
                <w:rFonts w:ascii="Arial Narrow" w:hAnsi="Arial Narrow"/>
                <w:color w:val="000000"/>
                <w:sz w:val="20"/>
                <w:lang w:val="en-AU" w:eastAsia="en-AU"/>
              </w:rPr>
              <w:t>1</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sidRPr="00275887">
              <w:rPr>
                <w:rFonts w:ascii="Arial Narrow" w:hAnsi="Arial Narrow"/>
                <w:color w:val="000000"/>
                <w:sz w:val="20"/>
                <w:lang w:val="en-AU" w:eastAsia="en-AU"/>
              </w:rPr>
              <w:t>4</w:t>
            </w:r>
            <w:r w:rsidR="00961416">
              <w:rPr>
                <w:rFonts w:ascii="Arial Narrow" w:hAnsi="Arial Narrow"/>
                <w:color w:val="000000"/>
                <w:sz w:val="20"/>
                <w:lang w:val="en-AU" w:eastAsia="en-AU"/>
              </w:rPr>
              <w:t>3</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b/>
                <w:bCs/>
                <w:color w:val="000000"/>
                <w:sz w:val="20"/>
                <w:lang w:val="en-AU" w:eastAsia="en-AU"/>
              </w:rPr>
            </w:pPr>
            <w:r w:rsidRPr="00275887">
              <w:rPr>
                <w:rFonts w:ascii="Arial Narrow" w:hAnsi="Arial Narrow"/>
                <w:b/>
                <w:bCs/>
                <w:color w:val="000000"/>
                <w:sz w:val="20"/>
                <w:lang w:val="en-AU" w:eastAsia="en-AU"/>
              </w:rPr>
              <w:t>FORAM index</w:t>
            </w:r>
          </w:p>
        </w:tc>
        <w:tc>
          <w:tcPr>
            <w:tcW w:w="96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0.17</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0.00</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0.00</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0.00</w:t>
            </w:r>
          </w:p>
        </w:tc>
      </w:tr>
      <w:tr w:rsidR="00C50C4D" w:rsidRPr="00275887" w:rsidTr="00B7431E">
        <w:trPr>
          <w:trHeight w:hRule="exact" w:val="170"/>
        </w:trPr>
        <w:tc>
          <w:tcPr>
            <w:tcW w:w="1180" w:type="dxa"/>
            <w:tcBorders>
              <w:top w:val="nil"/>
              <w:left w:val="nil"/>
              <w:bottom w:val="nil"/>
              <w:right w:val="nil"/>
            </w:tcBorders>
            <w:shd w:val="clear" w:color="auto" w:fill="auto"/>
            <w:noWrap/>
            <w:vAlign w:val="center"/>
            <w:hideMark/>
          </w:tcPr>
          <w:p w:rsidR="00C50C4D" w:rsidRPr="00275887" w:rsidRDefault="00C50C4D" w:rsidP="00B7431E">
            <w:pPr>
              <w:jc w:val="center"/>
              <w:rPr>
                <w:rFonts w:ascii="Arial Narrow" w:hAnsi="Arial Narrow"/>
                <w:color w:val="000000"/>
                <w:sz w:val="20"/>
                <w:lang w:val="en-AU" w:eastAsia="en-AU"/>
              </w:rPr>
            </w:pPr>
          </w:p>
        </w:tc>
        <w:tc>
          <w:tcPr>
            <w:tcW w:w="178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r>
      <w:tr w:rsidR="00C50C4D" w:rsidRPr="00275887" w:rsidTr="00B7431E">
        <w:trPr>
          <w:trHeight w:val="300"/>
        </w:trPr>
        <w:tc>
          <w:tcPr>
            <w:tcW w:w="1180" w:type="dxa"/>
            <w:vMerge w:val="restart"/>
            <w:tcBorders>
              <w:top w:val="single" w:sz="4" w:space="0" w:color="auto"/>
              <w:left w:val="single" w:sz="4" w:space="0" w:color="auto"/>
              <w:bottom w:val="single" w:sz="4" w:space="0" w:color="000000"/>
              <w:right w:val="single" w:sz="4" w:space="0" w:color="auto"/>
            </w:tcBorders>
            <w:shd w:val="clear" w:color="auto" w:fill="auto"/>
            <w:textDirection w:val="btLr"/>
            <w:vAlign w:val="center"/>
            <w:hideMark/>
          </w:tcPr>
          <w:p w:rsidR="00C50C4D" w:rsidRPr="00275887" w:rsidRDefault="00C50C4D" w:rsidP="00B7431E">
            <w:pPr>
              <w:jc w:val="center"/>
              <w:rPr>
                <w:rFonts w:ascii="Arial Narrow" w:hAnsi="Arial Narrow"/>
                <w:b/>
                <w:bCs/>
                <w:color w:val="000000"/>
                <w:sz w:val="20"/>
                <w:lang w:val="en-AU" w:eastAsia="en-AU"/>
              </w:rPr>
            </w:pPr>
            <w:r w:rsidRPr="00275887">
              <w:rPr>
                <w:rFonts w:ascii="Arial Narrow" w:hAnsi="Arial Narrow"/>
                <w:b/>
                <w:bCs/>
                <w:color w:val="000000"/>
                <w:sz w:val="20"/>
                <w:lang w:val="en-AU" w:eastAsia="en-AU"/>
              </w:rPr>
              <w:t>Herbert Tully</w:t>
            </w:r>
          </w:p>
        </w:tc>
        <w:tc>
          <w:tcPr>
            <w:tcW w:w="1780" w:type="dxa"/>
            <w:tcBorders>
              <w:top w:val="single" w:sz="4" w:space="0" w:color="auto"/>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Coral cover</w:t>
            </w:r>
          </w:p>
        </w:tc>
        <w:tc>
          <w:tcPr>
            <w:tcW w:w="960" w:type="dxa"/>
            <w:tcBorders>
              <w:top w:val="single" w:sz="4" w:space="0" w:color="auto"/>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0.06</w:t>
            </w:r>
          </w:p>
        </w:tc>
        <w:tc>
          <w:tcPr>
            <w:tcW w:w="960" w:type="dxa"/>
            <w:tcBorders>
              <w:top w:val="single" w:sz="4" w:space="0" w:color="auto"/>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0.06</w:t>
            </w:r>
          </w:p>
        </w:tc>
        <w:tc>
          <w:tcPr>
            <w:tcW w:w="960" w:type="dxa"/>
            <w:tcBorders>
              <w:top w:val="single" w:sz="4" w:space="0" w:color="auto"/>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0.13</w:t>
            </w:r>
          </w:p>
        </w:tc>
        <w:tc>
          <w:tcPr>
            <w:tcW w:w="960" w:type="dxa"/>
            <w:tcBorders>
              <w:top w:val="single" w:sz="4" w:space="0" w:color="auto"/>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0.00</w:t>
            </w:r>
          </w:p>
        </w:tc>
        <w:tc>
          <w:tcPr>
            <w:tcW w:w="960" w:type="dxa"/>
            <w:tcBorders>
              <w:top w:val="single" w:sz="4" w:space="0" w:color="auto"/>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0.00</w:t>
            </w:r>
          </w:p>
        </w:tc>
        <w:tc>
          <w:tcPr>
            <w:tcW w:w="960" w:type="dxa"/>
            <w:tcBorders>
              <w:top w:val="single" w:sz="4" w:space="0" w:color="auto"/>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0.00</w:t>
            </w:r>
          </w:p>
        </w:tc>
      </w:tr>
      <w:tr w:rsidR="00C50C4D" w:rsidRPr="00275887" w:rsidTr="00691342">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Macroalgae</w:t>
            </w:r>
          </w:p>
        </w:tc>
        <w:tc>
          <w:tcPr>
            <w:tcW w:w="960" w:type="dxa"/>
            <w:tcBorders>
              <w:top w:val="nil"/>
              <w:left w:val="nil"/>
              <w:bottom w:val="single" w:sz="4" w:space="0" w:color="auto"/>
              <w:right w:val="single" w:sz="4" w:space="0" w:color="auto"/>
            </w:tcBorders>
            <w:shd w:val="clear" w:color="auto" w:fill="FF0000"/>
            <w:noWrap/>
            <w:vAlign w:val="bottom"/>
            <w:hideMark/>
          </w:tcPr>
          <w:p w:rsidR="00C50C4D" w:rsidRPr="00275887" w:rsidRDefault="00C50C4D" w:rsidP="00D9386B">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19</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0.19</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0.25</w:t>
            </w:r>
          </w:p>
        </w:tc>
        <w:tc>
          <w:tcPr>
            <w:tcW w:w="960" w:type="dxa"/>
            <w:tcBorders>
              <w:top w:val="nil"/>
              <w:left w:val="nil"/>
              <w:bottom w:val="single" w:sz="4" w:space="0" w:color="auto"/>
              <w:right w:val="single" w:sz="4" w:space="0" w:color="auto"/>
            </w:tcBorders>
            <w:shd w:val="clear" w:color="000000" w:fill="92D05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0.69</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0.31</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0.25</w:t>
            </w:r>
          </w:p>
        </w:tc>
      </w:tr>
      <w:tr w:rsidR="00C50C4D" w:rsidRPr="00275887" w:rsidTr="000F4F37">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Juvenile coral</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0.31</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0.56</w:t>
            </w:r>
          </w:p>
        </w:tc>
        <w:tc>
          <w:tcPr>
            <w:tcW w:w="960" w:type="dxa"/>
            <w:tcBorders>
              <w:top w:val="nil"/>
              <w:left w:val="nil"/>
              <w:bottom w:val="single" w:sz="4" w:space="0" w:color="auto"/>
              <w:right w:val="single" w:sz="4" w:space="0" w:color="auto"/>
            </w:tcBorders>
            <w:shd w:val="clear" w:color="000000" w:fill="92D05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0.75</w:t>
            </w:r>
          </w:p>
        </w:tc>
        <w:tc>
          <w:tcPr>
            <w:tcW w:w="960" w:type="dxa"/>
            <w:tcBorders>
              <w:top w:val="nil"/>
              <w:left w:val="nil"/>
              <w:bottom w:val="single" w:sz="4" w:space="0" w:color="auto"/>
              <w:right w:val="single" w:sz="4" w:space="0" w:color="auto"/>
            </w:tcBorders>
            <w:shd w:val="clear" w:color="auto" w:fill="FFC000"/>
            <w:noWrap/>
            <w:vAlign w:val="bottom"/>
            <w:hideMark/>
          </w:tcPr>
          <w:p w:rsidR="00C50C4D" w:rsidRPr="00275887" w:rsidRDefault="00C50C4D" w:rsidP="000F4F37">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.25</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0F4F37">
            <w:pPr>
              <w:jc w:val="right"/>
              <w:rPr>
                <w:rFonts w:ascii="Arial Narrow" w:hAnsi="Arial Narrow"/>
                <w:color w:val="000000"/>
                <w:sz w:val="20"/>
                <w:lang w:val="en-AU" w:eastAsia="en-AU"/>
              </w:rPr>
            </w:pPr>
            <w:r w:rsidRPr="00275887">
              <w:rPr>
                <w:rFonts w:ascii="Arial Narrow" w:hAnsi="Arial Narrow"/>
                <w:color w:val="000000"/>
                <w:sz w:val="20"/>
                <w:lang w:val="en-AU" w:eastAsia="en-AU"/>
              </w:rPr>
              <w:t>0.3</w:t>
            </w:r>
            <w:r>
              <w:rPr>
                <w:rFonts w:ascii="Arial Narrow" w:hAnsi="Arial Narrow"/>
                <w:color w:val="000000"/>
                <w:sz w:val="20"/>
                <w:lang w:val="en-AU" w:eastAsia="en-AU"/>
              </w:rPr>
              <w:t>8</w:t>
            </w:r>
          </w:p>
        </w:tc>
        <w:tc>
          <w:tcPr>
            <w:tcW w:w="960" w:type="dxa"/>
            <w:tcBorders>
              <w:top w:val="nil"/>
              <w:left w:val="nil"/>
              <w:bottom w:val="single" w:sz="4" w:space="0" w:color="auto"/>
              <w:right w:val="single" w:sz="4" w:space="0" w:color="auto"/>
            </w:tcBorders>
            <w:shd w:val="clear" w:color="000000" w:fill="92D05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0.63</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nil"/>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Cover change</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0.25</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0.38</w:t>
            </w:r>
          </w:p>
        </w:tc>
        <w:tc>
          <w:tcPr>
            <w:tcW w:w="960" w:type="dxa"/>
            <w:tcBorders>
              <w:top w:val="nil"/>
              <w:left w:val="nil"/>
              <w:bottom w:val="nil"/>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0.44</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Pr>
                <w:rFonts w:ascii="Arial Narrow" w:hAnsi="Arial Narrow"/>
                <w:color w:val="000000"/>
                <w:sz w:val="20"/>
                <w:lang w:val="en-AU" w:eastAsia="en-AU"/>
              </w:rPr>
              <w:t>38</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0.38</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0.38</w:t>
            </w:r>
          </w:p>
        </w:tc>
      </w:tr>
      <w:tr w:rsidR="00C50C4D" w:rsidRPr="00275887" w:rsidTr="00B7431E">
        <w:trPr>
          <w:trHeight w:hRule="exact" w:val="57"/>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b/>
                <w:bCs/>
                <w:color w:val="000000"/>
                <w:sz w:val="20"/>
                <w:lang w:val="en-AU" w:eastAsia="en-AU"/>
              </w:rPr>
            </w:pPr>
            <w:r w:rsidRPr="00275887">
              <w:rPr>
                <w:rFonts w:ascii="Arial Narrow" w:hAnsi="Arial Narrow"/>
                <w:b/>
                <w:bCs/>
                <w:color w:val="000000"/>
                <w:sz w:val="20"/>
                <w:lang w:val="en-AU" w:eastAsia="en-AU"/>
              </w:rPr>
              <w:t>Report Card Score</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0F4F37">
            <w:pPr>
              <w:jc w:val="right"/>
              <w:rPr>
                <w:rFonts w:ascii="Arial Narrow" w:hAnsi="Arial Narrow"/>
                <w:color w:val="000000"/>
                <w:sz w:val="20"/>
                <w:lang w:val="en-AU" w:eastAsia="en-AU"/>
              </w:rPr>
            </w:pPr>
            <w:r w:rsidRPr="00275887">
              <w:rPr>
                <w:rFonts w:ascii="Arial Narrow" w:hAnsi="Arial Narrow"/>
                <w:color w:val="000000"/>
                <w:sz w:val="20"/>
                <w:lang w:val="en-AU" w:eastAsia="en-AU"/>
              </w:rPr>
              <w:t>0.2</w:t>
            </w:r>
            <w:r>
              <w:rPr>
                <w:rFonts w:ascii="Arial Narrow" w:hAnsi="Arial Narrow"/>
                <w:color w:val="000000"/>
                <w:sz w:val="20"/>
                <w:lang w:val="en-AU" w:eastAsia="en-AU"/>
              </w:rPr>
              <w:t>0</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0.30</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0.39</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0F4F37">
            <w:pPr>
              <w:jc w:val="right"/>
              <w:rPr>
                <w:rFonts w:ascii="Arial Narrow" w:hAnsi="Arial Narrow"/>
                <w:color w:val="000000"/>
                <w:sz w:val="20"/>
                <w:lang w:val="en-AU" w:eastAsia="en-AU"/>
              </w:rPr>
            </w:pPr>
            <w:r w:rsidRPr="00275887">
              <w:rPr>
                <w:rFonts w:ascii="Arial Narrow" w:hAnsi="Arial Narrow"/>
                <w:color w:val="000000"/>
                <w:sz w:val="20"/>
                <w:lang w:val="en-AU" w:eastAsia="en-AU"/>
              </w:rPr>
              <w:t>0.3</w:t>
            </w:r>
            <w:r w:rsidR="00961416">
              <w:rPr>
                <w:rFonts w:ascii="Arial Narrow" w:hAnsi="Arial Narrow"/>
                <w:color w:val="000000"/>
                <w:sz w:val="20"/>
                <w:lang w:val="en-AU" w:eastAsia="en-AU"/>
              </w:rPr>
              <w:t>3</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0F4F37">
            <w:pPr>
              <w:jc w:val="right"/>
              <w:rPr>
                <w:rFonts w:ascii="Arial Narrow" w:hAnsi="Arial Narrow"/>
                <w:color w:val="000000"/>
                <w:sz w:val="20"/>
                <w:lang w:val="en-AU" w:eastAsia="en-AU"/>
              </w:rPr>
            </w:pPr>
            <w:r w:rsidRPr="00275887">
              <w:rPr>
                <w:rFonts w:ascii="Arial Narrow" w:hAnsi="Arial Narrow"/>
                <w:color w:val="000000"/>
                <w:sz w:val="20"/>
                <w:lang w:val="en-AU" w:eastAsia="en-AU"/>
              </w:rPr>
              <w:t>0.2</w:t>
            </w:r>
            <w:r>
              <w:rPr>
                <w:rFonts w:ascii="Arial Narrow" w:hAnsi="Arial Narrow"/>
                <w:color w:val="000000"/>
                <w:sz w:val="20"/>
                <w:lang w:val="en-AU" w:eastAsia="en-AU"/>
              </w:rPr>
              <w:t>7</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0.31</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b/>
                <w:bCs/>
                <w:color w:val="000000"/>
                <w:sz w:val="20"/>
                <w:lang w:val="en-AU" w:eastAsia="en-AU"/>
              </w:rPr>
            </w:pPr>
            <w:r w:rsidRPr="00275887">
              <w:rPr>
                <w:rFonts w:ascii="Arial Narrow" w:hAnsi="Arial Narrow"/>
                <w:b/>
                <w:bCs/>
                <w:color w:val="000000"/>
                <w:sz w:val="20"/>
                <w:lang w:val="en-AU" w:eastAsia="en-AU"/>
              </w:rPr>
              <w:t>FORAM index</w:t>
            </w:r>
          </w:p>
        </w:tc>
        <w:tc>
          <w:tcPr>
            <w:tcW w:w="96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0.00</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0.50</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0.00</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0.00</w:t>
            </w:r>
          </w:p>
        </w:tc>
      </w:tr>
      <w:tr w:rsidR="00C50C4D" w:rsidRPr="00275887" w:rsidTr="00B7431E">
        <w:trPr>
          <w:trHeight w:hRule="exact" w:val="170"/>
        </w:trPr>
        <w:tc>
          <w:tcPr>
            <w:tcW w:w="1180" w:type="dxa"/>
            <w:tcBorders>
              <w:top w:val="nil"/>
              <w:left w:val="nil"/>
              <w:bottom w:val="nil"/>
              <w:right w:val="nil"/>
            </w:tcBorders>
            <w:shd w:val="clear" w:color="auto" w:fill="auto"/>
            <w:noWrap/>
            <w:vAlign w:val="center"/>
            <w:hideMark/>
          </w:tcPr>
          <w:p w:rsidR="00C50C4D" w:rsidRPr="00275887" w:rsidRDefault="00C50C4D" w:rsidP="00B7431E">
            <w:pPr>
              <w:jc w:val="center"/>
              <w:rPr>
                <w:rFonts w:ascii="Arial Narrow" w:hAnsi="Arial Narrow"/>
                <w:color w:val="000000"/>
                <w:sz w:val="20"/>
                <w:lang w:val="en-AU" w:eastAsia="en-AU"/>
              </w:rPr>
            </w:pPr>
          </w:p>
        </w:tc>
        <w:tc>
          <w:tcPr>
            <w:tcW w:w="178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r>
      <w:tr w:rsidR="00C50C4D" w:rsidRPr="00275887" w:rsidTr="00D9386B">
        <w:trPr>
          <w:trHeight w:val="300"/>
        </w:trPr>
        <w:tc>
          <w:tcPr>
            <w:tcW w:w="1180" w:type="dxa"/>
            <w:vMerge w:val="restart"/>
            <w:tcBorders>
              <w:top w:val="single" w:sz="4" w:space="0" w:color="auto"/>
              <w:left w:val="single" w:sz="4" w:space="0" w:color="auto"/>
              <w:bottom w:val="single" w:sz="4" w:space="0" w:color="000000"/>
              <w:right w:val="single" w:sz="4" w:space="0" w:color="auto"/>
            </w:tcBorders>
            <w:shd w:val="clear" w:color="auto" w:fill="auto"/>
            <w:textDirection w:val="btLr"/>
            <w:vAlign w:val="center"/>
            <w:hideMark/>
          </w:tcPr>
          <w:p w:rsidR="00C50C4D" w:rsidRPr="00275887" w:rsidRDefault="00C50C4D" w:rsidP="00B7431E">
            <w:pPr>
              <w:jc w:val="center"/>
              <w:rPr>
                <w:rFonts w:ascii="Arial Narrow" w:hAnsi="Arial Narrow"/>
                <w:b/>
                <w:bCs/>
                <w:color w:val="000000"/>
                <w:sz w:val="20"/>
                <w:lang w:val="en-AU" w:eastAsia="en-AU"/>
              </w:rPr>
            </w:pPr>
            <w:r w:rsidRPr="00275887">
              <w:rPr>
                <w:rFonts w:ascii="Arial Narrow" w:hAnsi="Arial Narrow"/>
                <w:b/>
                <w:bCs/>
                <w:color w:val="000000"/>
                <w:sz w:val="20"/>
                <w:lang w:val="en-AU" w:eastAsia="en-AU"/>
              </w:rPr>
              <w:t>Burdekin</w:t>
            </w:r>
          </w:p>
        </w:tc>
        <w:tc>
          <w:tcPr>
            <w:tcW w:w="1780" w:type="dxa"/>
            <w:tcBorders>
              <w:top w:val="single" w:sz="4" w:space="0" w:color="auto"/>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Coral cover</w:t>
            </w:r>
          </w:p>
        </w:tc>
        <w:tc>
          <w:tcPr>
            <w:tcW w:w="960" w:type="dxa"/>
            <w:tcBorders>
              <w:top w:val="single" w:sz="4" w:space="0" w:color="auto"/>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0.35</w:t>
            </w:r>
          </w:p>
        </w:tc>
        <w:tc>
          <w:tcPr>
            <w:tcW w:w="960" w:type="dxa"/>
            <w:tcBorders>
              <w:top w:val="single" w:sz="4" w:space="0" w:color="auto"/>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0.27</w:t>
            </w:r>
          </w:p>
        </w:tc>
        <w:tc>
          <w:tcPr>
            <w:tcW w:w="960" w:type="dxa"/>
            <w:tcBorders>
              <w:top w:val="single" w:sz="4" w:space="0" w:color="auto"/>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0.27</w:t>
            </w:r>
          </w:p>
        </w:tc>
        <w:tc>
          <w:tcPr>
            <w:tcW w:w="960" w:type="dxa"/>
            <w:tcBorders>
              <w:top w:val="single" w:sz="4" w:space="0" w:color="auto"/>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0.19</w:t>
            </w:r>
          </w:p>
        </w:tc>
        <w:tc>
          <w:tcPr>
            <w:tcW w:w="960" w:type="dxa"/>
            <w:tcBorders>
              <w:top w:val="single" w:sz="4" w:space="0" w:color="auto"/>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0.12</w:t>
            </w:r>
          </w:p>
        </w:tc>
        <w:tc>
          <w:tcPr>
            <w:tcW w:w="960" w:type="dxa"/>
            <w:tcBorders>
              <w:top w:val="single" w:sz="4" w:space="0" w:color="auto"/>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0.19</w:t>
            </w:r>
          </w:p>
        </w:tc>
      </w:tr>
      <w:tr w:rsidR="00C50C4D" w:rsidRPr="00275887" w:rsidTr="00D9386B">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Macroalgae</w:t>
            </w:r>
          </w:p>
        </w:tc>
        <w:tc>
          <w:tcPr>
            <w:tcW w:w="960" w:type="dxa"/>
            <w:tcBorders>
              <w:top w:val="single" w:sz="4" w:space="0" w:color="auto"/>
              <w:left w:val="nil"/>
              <w:bottom w:val="single" w:sz="4" w:space="0" w:color="auto"/>
              <w:right w:val="single" w:sz="4" w:space="0" w:color="auto"/>
            </w:tcBorders>
            <w:shd w:val="clear" w:color="000000" w:fill="FFFF00"/>
            <w:noWrap/>
            <w:vAlign w:val="bottom"/>
            <w:hideMark/>
          </w:tcPr>
          <w:p w:rsidR="00C50C4D" w:rsidRPr="00275887" w:rsidRDefault="00C50C4D" w:rsidP="00D9386B">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42</w:t>
            </w:r>
          </w:p>
        </w:tc>
        <w:tc>
          <w:tcPr>
            <w:tcW w:w="960" w:type="dxa"/>
            <w:tcBorders>
              <w:top w:val="single" w:sz="4" w:space="0" w:color="auto"/>
              <w:left w:val="nil"/>
              <w:bottom w:val="single" w:sz="4" w:space="0" w:color="auto"/>
              <w:right w:val="single" w:sz="4" w:space="0" w:color="auto"/>
            </w:tcBorders>
            <w:shd w:val="clear" w:color="000000" w:fill="FFFF00"/>
            <w:noWrap/>
            <w:vAlign w:val="bottom"/>
            <w:hideMark/>
          </w:tcPr>
          <w:p w:rsidR="00C50C4D" w:rsidRPr="00275887" w:rsidRDefault="00C50C4D" w:rsidP="00D9386B">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50</w:t>
            </w:r>
          </w:p>
        </w:tc>
        <w:tc>
          <w:tcPr>
            <w:tcW w:w="960" w:type="dxa"/>
            <w:tcBorders>
              <w:top w:val="single" w:sz="4" w:space="0" w:color="auto"/>
              <w:left w:val="nil"/>
              <w:bottom w:val="single" w:sz="4" w:space="0" w:color="auto"/>
              <w:right w:val="single" w:sz="4" w:space="0" w:color="auto"/>
            </w:tcBorders>
            <w:shd w:val="clear" w:color="000000" w:fill="FFFF00"/>
            <w:noWrap/>
            <w:vAlign w:val="bottom"/>
            <w:hideMark/>
          </w:tcPr>
          <w:p w:rsidR="00C50C4D" w:rsidRPr="00275887" w:rsidRDefault="00C50C4D" w:rsidP="00D9386B">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54</w:t>
            </w:r>
          </w:p>
        </w:tc>
        <w:tc>
          <w:tcPr>
            <w:tcW w:w="960" w:type="dxa"/>
            <w:tcBorders>
              <w:top w:val="nil"/>
              <w:left w:val="nil"/>
              <w:bottom w:val="single" w:sz="4" w:space="0" w:color="auto"/>
              <w:right w:val="single" w:sz="4" w:space="0" w:color="auto"/>
            </w:tcBorders>
            <w:shd w:val="clear" w:color="auto" w:fill="92D050"/>
            <w:noWrap/>
            <w:vAlign w:val="bottom"/>
            <w:hideMark/>
          </w:tcPr>
          <w:p w:rsidR="00C50C4D" w:rsidRPr="00275887" w:rsidRDefault="00C50C4D" w:rsidP="00D9386B">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77</w:t>
            </w:r>
          </w:p>
        </w:tc>
        <w:tc>
          <w:tcPr>
            <w:tcW w:w="960" w:type="dxa"/>
            <w:tcBorders>
              <w:top w:val="nil"/>
              <w:left w:val="nil"/>
              <w:bottom w:val="single" w:sz="4" w:space="0" w:color="auto"/>
              <w:right w:val="single" w:sz="4" w:space="0" w:color="auto"/>
            </w:tcBorders>
            <w:shd w:val="clear" w:color="auto" w:fill="FFFF00"/>
            <w:noWrap/>
            <w:vAlign w:val="bottom"/>
            <w:hideMark/>
          </w:tcPr>
          <w:p w:rsidR="00C50C4D" w:rsidRPr="00275887" w:rsidRDefault="00C50C4D" w:rsidP="00D9386B">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58</w:t>
            </w:r>
          </w:p>
        </w:tc>
        <w:tc>
          <w:tcPr>
            <w:tcW w:w="960" w:type="dxa"/>
            <w:tcBorders>
              <w:top w:val="nil"/>
              <w:left w:val="nil"/>
              <w:bottom w:val="single" w:sz="4" w:space="0" w:color="auto"/>
              <w:right w:val="single" w:sz="4" w:space="0" w:color="auto"/>
            </w:tcBorders>
            <w:shd w:val="clear" w:color="auto" w:fill="FFFF00"/>
            <w:noWrap/>
            <w:vAlign w:val="bottom"/>
            <w:hideMark/>
          </w:tcPr>
          <w:p w:rsidR="00C50C4D" w:rsidRPr="00275887" w:rsidRDefault="00C50C4D" w:rsidP="00D9386B">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50</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Juvenile coral</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0.35</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0.35</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0.46</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0.15</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0.19</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D9386B">
            <w:pPr>
              <w:jc w:val="right"/>
              <w:rPr>
                <w:rFonts w:ascii="Arial Narrow" w:hAnsi="Arial Narrow"/>
                <w:color w:val="000000"/>
                <w:sz w:val="20"/>
                <w:lang w:val="en-AU" w:eastAsia="en-AU"/>
              </w:rPr>
            </w:pPr>
            <w:r w:rsidRPr="00275887">
              <w:rPr>
                <w:rFonts w:ascii="Arial Narrow" w:hAnsi="Arial Narrow"/>
                <w:color w:val="000000"/>
                <w:sz w:val="20"/>
                <w:lang w:val="en-AU" w:eastAsia="en-AU"/>
              </w:rPr>
              <w:t>0.3</w:t>
            </w:r>
            <w:r>
              <w:rPr>
                <w:rFonts w:ascii="Arial Narrow" w:hAnsi="Arial Narrow"/>
                <w:color w:val="000000"/>
                <w:sz w:val="20"/>
                <w:lang w:val="en-AU" w:eastAsia="en-AU"/>
              </w:rPr>
              <w:t>5</w:t>
            </w:r>
          </w:p>
        </w:tc>
      </w:tr>
      <w:tr w:rsidR="00C50C4D" w:rsidRPr="00275887" w:rsidTr="00C50C4D">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nil"/>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Cover change</w:t>
            </w:r>
          </w:p>
        </w:tc>
        <w:tc>
          <w:tcPr>
            <w:tcW w:w="960" w:type="dxa"/>
            <w:tcBorders>
              <w:top w:val="nil"/>
              <w:left w:val="nil"/>
              <w:bottom w:val="nil"/>
              <w:right w:val="single" w:sz="4" w:space="0" w:color="auto"/>
            </w:tcBorders>
            <w:shd w:val="clear" w:color="auto" w:fill="FFFF0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58</w:t>
            </w:r>
          </w:p>
        </w:tc>
        <w:tc>
          <w:tcPr>
            <w:tcW w:w="960" w:type="dxa"/>
            <w:tcBorders>
              <w:top w:val="nil"/>
              <w:left w:val="nil"/>
              <w:bottom w:val="nil"/>
              <w:right w:val="single" w:sz="4" w:space="0" w:color="auto"/>
            </w:tcBorders>
            <w:shd w:val="clear" w:color="auto" w:fill="92D05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65</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0.3</w:t>
            </w:r>
            <w:r>
              <w:rPr>
                <w:rFonts w:ascii="Arial Narrow" w:hAnsi="Arial Narrow"/>
                <w:color w:val="000000"/>
                <w:sz w:val="20"/>
                <w:lang w:val="en-AU" w:eastAsia="en-AU"/>
              </w:rPr>
              <w:t>4</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27</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0.23</w:t>
            </w:r>
          </w:p>
        </w:tc>
        <w:tc>
          <w:tcPr>
            <w:tcW w:w="960" w:type="dxa"/>
            <w:tcBorders>
              <w:top w:val="nil"/>
              <w:left w:val="nil"/>
              <w:bottom w:val="nil"/>
              <w:right w:val="single" w:sz="4" w:space="0" w:color="auto"/>
            </w:tcBorders>
            <w:shd w:val="clear" w:color="auto" w:fill="FF000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19</w:t>
            </w:r>
          </w:p>
        </w:tc>
      </w:tr>
      <w:tr w:rsidR="00C50C4D" w:rsidRPr="00275887" w:rsidTr="00B7431E">
        <w:trPr>
          <w:trHeight w:hRule="exact" w:val="57"/>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r>
      <w:tr w:rsidR="00C50C4D" w:rsidRPr="00275887" w:rsidTr="00C50C4D">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b/>
                <w:bCs/>
                <w:color w:val="000000"/>
                <w:sz w:val="20"/>
                <w:lang w:val="en-AU" w:eastAsia="en-AU"/>
              </w:rPr>
            </w:pPr>
            <w:r w:rsidRPr="00275887">
              <w:rPr>
                <w:rFonts w:ascii="Arial Narrow" w:hAnsi="Arial Narrow"/>
                <w:b/>
                <w:bCs/>
                <w:color w:val="000000"/>
                <w:sz w:val="20"/>
                <w:lang w:val="en-AU" w:eastAsia="en-AU"/>
              </w:rPr>
              <w:t>Report Card Score</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0.4</w:t>
            </w:r>
            <w:r>
              <w:rPr>
                <w:rFonts w:ascii="Arial Narrow" w:hAnsi="Arial Narrow"/>
                <w:color w:val="000000"/>
                <w:sz w:val="20"/>
                <w:lang w:val="en-AU" w:eastAsia="en-AU"/>
              </w:rPr>
              <w:t>2</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0.4</w:t>
            </w:r>
            <w:r>
              <w:rPr>
                <w:rFonts w:ascii="Arial Narrow" w:hAnsi="Arial Narrow"/>
                <w:color w:val="000000"/>
                <w:sz w:val="20"/>
                <w:lang w:val="en-AU" w:eastAsia="en-AU"/>
              </w:rPr>
              <w:t>4</w:t>
            </w:r>
          </w:p>
        </w:tc>
        <w:tc>
          <w:tcPr>
            <w:tcW w:w="960" w:type="dxa"/>
            <w:tcBorders>
              <w:top w:val="nil"/>
              <w:left w:val="nil"/>
              <w:bottom w:val="single" w:sz="4" w:space="0" w:color="auto"/>
              <w:right w:val="single" w:sz="4" w:space="0" w:color="auto"/>
            </w:tcBorders>
            <w:shd w:val="clear" w:color="auto" w:fill="FFFF0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40</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0.3</w:t>
            </w:r>
            <w:r>
              <w:rPr>
                <w:rFonts w:ascii="Arial Narrow" w:hAnsi="Arial Narrow"/>
                <w:color w:val="000000"/>
                <w:sz w:val="20"/>
                <w:lang w:val="en-AU" w:eastAsia="en-AU"/>
              </w:rPr>
              <w:t>5</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0.28</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C50C4D">
            <w:pPr>
              <w:jc w:val="right"/>
              <w:rPr>
                <w:rFonts w:ascii="Arial Narrow" w:hAnsi="Arial Narrow"/>
                <w:color w:val="000000"/>
                <w:sz w:val="20"/>
                <w:lang w:val="en-AU" w:eastAsia="en-AU"/>
              </w:rPr>
            </w:pPr>
            <w:r w:rsidRPr="00275887">
              <w:rPr>
                <w:rFonts w:ascii="Arial Narrow" w:hAnsi="Arial Narrow"/>
                <w:color w:val="000000"/>
                <w:sz w:val="20"/>
                <w:lang w:val="en-AU" w:eastAsia="en-AU"/>
              </w:rPr>
              <w:t>0.3</w:t>
            </w:r>
            <w:r>
              <w:rPr>
                <w:rFonts w:ascii="Arial Narrow" w:hAnsi="Arial Narrow"/>
                <w:color w:val="000000"/>
                <w:sz w:val="20"/>
                <w:lang w:val="en-AU" w:eastAsia="en-AU"/>
              </w:rPr>
              <w:t>1</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b/>
                <w:bCs/>
                <w:color w:val="000000"/>
                <w:sz w:val="20"/>
                <w:lang w:val="en-AU" w:eastAsia="en-AU"/>
              </w:rPr>
            </w:pPr>
            <w:r w:rsidRPr="00275887">
              <w:rPr>
                <w:rFonts w:ascii="Arial Narrow" w:hAnsi="Arial Narrow"/>
                <w:b/>
                <w:bCs/>
                <w:color w:val="000000"/>
                <w:sz w:val="20"/>
                <w:lang w:val="en-AU" w:eastAsia="en-AU"/>
              </w:rPr>
              <w:t>FORAM index</w:t>
            </w:r>
          </w:p>
        </w:tc>
        <w:tc>
          <w:tcPr>
            <w:tcW w:w="96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0.17</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0.00</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0.00</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0.00</w:t>
            </w:r>
          </w:p>
        </w:tc>
      </w:tr>
      <w:tr w:rsidR="00C50C4D" w:rsidRPr="00275887" w:rsidTr="00B7431E">
        <w:trPr>
          <w:trHeight w:hRule="exact" w:val="170"/>
        </w:trPr>
        <w:tc>
          <w:tcPr>
            <w:tcW w:w="1180" w:type="dxa"/>
            <w:tcBorders>
              <w:top w:val="nil"/>
              <w:left w:val="nil"/>
              <w:bottom w:val="nil"/>
              <w:right w:val="nil"/>
            </w:tcBorders>
            <w:shd w:val="clear" w:color="auto" w:fill="auto"/>
            <w:noWrap/>
            <w:vAlign w:val="center"/>
            <w:hideMark/>
          </w:tcPr>
          <w:p w:rsidR="00C50C4D" w:rsidRPr="00275887" w:rsidRDefault="00C50C4D" w:rsidP="00B7431E">
            <w:pPr>
              <w:jc w:val="center"/>
              <w:rPr>
                <w:rFonts w:ascii="Arial Narrow" w:hAnsi="Arial Narrow"/>
                <w:color w:val="000000"/>
                <w:sz w:val="20"/>
                <w:lang w:val="en-AU" w:eastAsia="en-AU"/>
              </w:rPr>
            </w:pPr>
          </w:p>
        </w:tc>
        <w:tc>
          <w:tcPr>
            <w:tcW w:w="178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r>
      <w:tr w:rsidR="00C50C4D" w:rsidRPr="00275887" w:rsidTr="00B7431E">
        <w:trPr>
          <w:trHeight w:val="300"/>
        </w:trPr>
        <w:tc>
          <w:tcPr>
            <w:tcW w:w="1180" w:type="dxa"/>
            <w:vMerge w:val="restart"/>
            <w:tcBorders>
              <w:top w:val="single" w:sz="4" w:space="0" w:color="auto"/>
              <w:left w:val="single" w:sz="4" w:space="0" w:color="auto"/>
              <w:bottom w:val="single" w:sz="4" w:space="0" w:color="000000"/>
              <w:right w:val="single" w:sz="4" w:space="0" w:color="auto"/>
            </w:tcBorders>
            <w:shd w:val="clear" w:color="auto" w:fill="auto"/>
            <w:textDirection w:val="btLr"/>
            <w:vAlign w:val="center"/>
            <w:hideMark/>
          </w:tcPr>
          <w:p w:rsidR="00C50C4D" w:rsidRPr="00275887" w:rsidRDefault="00C50C4D" w:rsidP="00B7431E">
            <w:pPr>
              <w:jc w:val="center"/>
              <w:rPr>
                <w:rFonts w:ascii="Arial Narrow" w:hAnsi="Arial Narrow"/>
                <w:b/>
                <w:bCs/>
                <w:color w:val="000000"/>
                <w:sz w:val="20"/>
                <w:lang w:val="en-AU" w:eastAsia="en-AU"/>
              </w:rPr>
            </w:pPr>
            <w:r w:rsidRPr="00275887">
              <w:rPr>
                <w:rFonts w:ascii="Arial Narrow" w:hAnsi="Arial Narrow"/>
                <w:b/>
                <w:bCs/>
                <w:color w:val="000000"/>
                <w:sz w:val="20"/>
                <w:lang w:val="en-AU" w:eastAsia="en-AU"/>
              </w:rPr>
              <w:t>Mackay Whitsunday</w:t>
            </w:r>
          </w:p>
        </w:tc>
        <w:tc>
          <w:tcPr>
            <w:tcW w:w="1780" w:type="dxa"/>
            <w:tcBorders>
              <w:top w:val="single" w:sz="4" w:space="0" w:color="auto"/>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Coral cover</w:t>
            </w:r>
          </w:p>
        </w:tc>
        <w:tc>
          <w:tcPr>
            <w:tcW w:w="960" w:type="dxa"/>
            <w:tcBorders>
              <w:top w:val="single" w:sz="4" w:space="0" w:color="auto"/>
              <w:left w:val="nil"/>
              <w:bottom w:val="single" w:sz="4" w:space="0" w:color="auto"/>
              <w:right w:val="single" w:sz="4" w:space="0" w:color="auto"/>
            </w:tcBorders>
            <w:shd w:val="clear" w:color="000000" w:fill="92D05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0.71</w:t>
            </w:r>
          </w:p>
        </w:tc>
        <w:tc>
          <w:tcPr>
            <w:tcW w:w="960" w:type="dxa"/>
            <w:tcBorders>
              <w:top w:val="single" w:sz="4" w:space="0" w:color="auto"/>
              <w:left w:val="nil"/>
              <w:bottom w:val="single" w:sz="4" w:space="0" w:color="auto"/>
              <w:right w:val="single" w:sz="4" w:space="0" w:color="auto"/>
            </w:tcBorders>
            <w:shd w:val="clear" w:color="000000" w:fill="92D05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0.68</w:t>
            </w:r>
          </w:p>
        </w:tc>
        <w:tc>
          <w:tcPr>
            <w:tcW w:w="960" w:type="dxa"/>
            <w:tcBorders>
              <w:top w:val="single" w:sz="4" w:space="0" w:color="auto"/>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0.57</w:t>
            </w:r>
          </w:p>
        </w:tc>
        <w:tc>
          <w:tcPr>
            <w:tcW w:w="960" w:type="dxa"/>
            <w:tcBorders>
              <w:top w:val="single" w:sz="4" w:space="0" w:color="auto"/>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0.54</w:t>
            </w:r>
          </w:p>
        </w:tc>
        <w:tc>
          <w:tcPr>
            <w:tcW w:w="960" w:type="dxa"/>
            <w:tcBorders>
              <w:top w:val="single" w:sz="4" w:space="0" w:color="auto"/>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0.57</w:t>
            </w:r>
          </w:p>
        </w:tc>
        <w:tc>
          <w:tcPr>
            <w:tcW w:w="960" w:type="dxa"/>
            <w:tcBorders>
              <w:top w:val="single" w:sz="4" w:space="0" w:color="auto"/>
              <w:left w:val="nil"/>
              <w:bottom w:val="single" w:sz="4" w:space="0" w:color="auto"/>
              <w:right w:val="single" w:sz="4" w:space="0" w:color="auto"/>
            </w:tcBorders>
            <w:shd w:val="clear" w:color="000000" w:fill="92D05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0.61</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Macroalgae</w:t>
            </w:r>
          </w:p>
        </w:tc>
        <w:tc>
          <w:tcPr>
            <w:tcW w:w="960" w:type="dxa"/>
            <w:tcBorders>
              <w:top w:val="nil"/>
              <w:left w:val="nil"/>
              <w:bottom w:val="single" w:sz="4" w:space="0" w:color="auto"/>
              <w:right w:val="single" w:sz="4" w:space="0" w:color="auto"/>
            </w:tcBorders>
            <w:shd w:val="clear" w:color="000000" w:fill="006600"/>
            <w:noWrap/>
            <w:vAlign w:val="bottom"/>
            <w:hideMark/>
          </w:tcPr>
          <w:p w:rsidR="00C50C4D" w:rsidRPr="00275887" w:rsidRDefault="00C50C4D" w:rsidP="000F4F37">
            <w:pPr>
              <w:jc w:val="right"/>
              <w:rPr>
                <w:rFonts w:ascii="Arial Narrow" w:hAnsi="Arial Narrow"/>
                <w:color w:val="FFFFFF"/>
                <w:sz w:val="20"/>
                <w:lang w:val="en-AU" w:eastAsia="en-AU"/>
              </w:rPr>
            </w:pPr>
            <w:r w:rsidRPr="00275887">
              <w:rPr>
                <w:rFonts w:ascii="Arial Narrow" w:hAnsi="Arial Narrow"/>
                <w:color w:val="FFFFFF"/>
                <w:sz w:val="20"/>
                <w:lang w:val="en-AU" w:eastAsia="en-AU"/>
              </w:rPr>
              <w:t>0.8</w:t>
            </w:r>
            <w:r>
              <w:rPr>
                <w:rFonts w:ascii="Arial Narrow" w:hAnsi="Arial Narrow"/>
                <w:color w:val="FFFFFF"/>
                <w:sz w:val="20"/>
                <w:lang w:val="en-AU" w:eastAsia="en-AU"/>
              </w:rPr>
              <w:t>6</w:t>
            </w:r>
          </w:p>
        </w:tc>
        <w:tc>
          <w:tcPr>
            <w:tcW w:w="960" w:type="dxa"/>
            <w:tcBorders>
              <w:top w:val="nil"/>
              <w:left w:val="nil"/>
              <w:bottom w:val="single" w:sz="4" w:space="0" w:color="auto"/>
              <w:right w:val="single" w:sz="4" w:space="0" w:color="auto"/>
            </w:tcBorders>
            <w:shd w:val="clear" w:color="000000" w:fill="006600"/>
            <w:noWrap/>
            <w:vAlign w:val="bottom"/>
            <w:hideMark/>
          </w:tcPr>
          <w:p w:rsidR="00C50C4D" w:rsidRPr="00275887" w:rsidRDefault="00C50C4D"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0.93</w:t>
            </w:r>
          </w:p>
        </w:tc>
        <w:tc>
          <w:tcPr>
            <w:tcW w:w="960" w:type="dxa"/>
            <w:tcBorders>
              <w:top w:val="nil"/>
              <w:left w:val="nil"/>
              <w:bottom w:val="single" w:sz="4" w:space="0" w:color="auto"/>
              <w:right w:val="single" w:sz="4" w:space="0" w:color="auto"/>
            </w:tcBorders>
            <w:shd w:val="clear" w:color="000000" w:fill="006600"/>
            <w:noWrap/>
            <w:vAlign w:val="bottom"/>
            <w:hideMark/>
          </w:tcPr>
          <w:p w:rsidR="00C50C4D" w:rsidRPr="00275887" w:rsidRDefault="00C50C4D"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0.89</w:t>
            </w:r>
          </w:p>
        </w:tc>
        <w:tc>
          <w:tcPr>
            <w:tcW w:w="960" w:type="dxa"/>
            <w:tcBorders>
              <w:top w:val="nil"/>
              <w:left w:val="nil"/>
              <w:bottom w:val="single" w:sz="4" w:space="0" w:color="auto"/>
              <w:right w:val="single" w:sz="4" w:space="0" w:color="auto"/>
            </w:tcBorders>
            <w:shd w:val="clear" w:color="000000" w:fill="006600"/>
            <w:noWrap/>
            <w:vAlign w:val="bottom"/>
            <w:hideMark/>
          </w:tcPr>
          <w:p w:rsidR="00C50C4D" w:rsidRPr="00275887" w:rsidRDefault="00C50C4D"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0.82</w:t>
            </w:r>
          </w:p>
        </w:tc>
        <w:tc>
          <w:tcPr>
            <w:tcW w:w="960" w:type="dxa"/>
            <w:tcBorders>
              <w:top w:val="nil"/>
              <w:left w:val="nil"/>
              <w:bottom w:val="single" w:sz="4" w:space="0" w:color="auto"/>
              <w:right w:val="single" w:sz="4" w:space="0" w:color="auto"/>
            </w:tcBorders>
            <w:shd w:val="clear" w:color="000000" w:fill="006600"/>
            <w:noWrap/>
            <w:vAlign w:val="bottom"/>
            <w:hideMark/>
          </w:tcPr>
          <w:p w:rsidR="00C50C4D" w:rsidRPr="00275887" w:rsidRDefault="00C50C4D"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0.82</w:t>
            </w:r>
          </w:p>
        </w:tc>
        <w:tc>
          <w:tcPr>
            <w:tcW w:w="960" w:type="dxa"/>
            <w:tcBorders>
              <w:top w:val="nil"/>
              <w:left w:val="nil"/>
              <w:bottom w:val="single" w:sz="4" w:space="0" w:color="auto"/>
              <w:right w:val="single" w:sz="4" w:space="0" w:color="auto"/>
            </w:tcBorders>
            <w:shd w:val="clear" w:color="000000" w:fill="006600"/>
            <w:noWrap/>
            <w:vAlign w:val="bottom"/>
            <w:hideMark/>
          </w:tcPr>
          <w:p w:rsidR="00C50C4D" w:rsidRPr="00275887" w:rsidRDefault="00C50C4D" w:rsidP="00B7431E">
            <w:pPr>
              <w:jc w:val="right"/>
              <w:rPr>
                <w:rFonts w:ascii="Arial Narrow" w:hAnsi="Arial Narrow"/>
                <w:color w:val="FFFFFF"/>
                <w:sz w:val="20"/>
                <w:lang w:val="en-AU" w:eastAsia="en-AU"/>
              </w:rPr>
            </w:pPr>
            <w:r w:rsidRPr="00275887">
              <w:rPr>
                <w:rFonts w:ascii="Arial Narrow" w:hAnsi="Arial Narrow"/>
                <w:color w:val="FFFFFF"/>
                <w:sz w:val="20"/>
                <w:lang w:val="en-AU" w:eastAsia="en-AU"/>
              </w:rPr>
              <w:t>0.82</w:t>
            </w:r>
          </w:p>
        </w:tc>
      </w:tr>
      <w:tr w:rsidR="00C50C4D" w:rsidRPr="00275887" w:rsidTr="00691342">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Juvenile coral</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0.57</w:t>
            </w:r>
          </w:p>
        </w:tc>
        <w:tc>
          <w:tcPr>
            <w:tcW w:w="960" w:type="dxa"/>
            <w:tcBorders>
              <w:top w:val="nil"/>
              <w:left w:val="nil"/>
              <w:bottom w:val="single" w:sz="4" w:space="0" w:color="auto"/>
              <w:right w:val="single" w:sz="4" w:space="0" w:color="auto"/>
            </w:tcBorders>
            <w:shd w:val="clear" w:color="auto" w:fill="92D050"/>
            <w:noWrap/>
            <w:vAlign w:val="bottom"/>
            <w:hideMark/>
          </w:tcPr>
          <w:p w:rsidR="00C50C4D" w:rsidRPr="00275887" w:rsidRDefault="00C50C4D" w:rsidP="00D9386B">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61</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D9386B">
            <w:pPr>
              <w:jc w:val="right"/>
              <w:rPr>
                <w:rFonts w:ascii="Arial Narrow" w:hAnsi="Arial Narrow"/>
                <w:color w:val="000000"/>
                <w:sz w:val="20"/>
                <w:lang w:val="en-AU" w:eastAsia="en-AU"/>
              </w:rPr>
            </w:pPr>
            <w:r w:rsidRPr="00275887">
              <w:rPr>
                <w:rFonts w:ascii="Arial Narrow" w:hAnsi="Arial Narrow"/>
                <w:color w:val="000000"/>
                <w:sz w:val="20"/>
                <w:lang w:val="en-AU" w:eastAsia="en-AU"/>
              </w:rPr>
              <w:t>0.3</w:t>
            </w:r>
            <w:r>
              <w:rPr>
                <w:rFonts w:ascii="Arial Narrow" w:hAnsi="Arial Narrow"/>
                <w:color w:val="000000"/>
                <w:sz w:val="20"/>
                <w:lang w:val="en-AU" w:eastAsia="en-AU"/>
              </w:rPr>
              <w:t>9</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D9386B">
            <w:pPr>
              <w:jc w:val="right"/>
              <w:rPr>
                <w:rFonts w:ascii="Arial Narrow" w:hAnsi="Arial Narrow"/>
                <w:color w:val="000000"/>
                <w:sz w:val="20"/>
                <w:lang w:val="en-AU" w:eastAsia="en-AU"/>
              </w:rPr>
            </w:pPr>
            <w:r w:rsidRPr="00275887">
              <w:rPr>
                <w:rFonts w:ascii="Arial Narrow" w:hAnsi="Arial Narrow"/>
                <w:color w:val="000000"/>
                <w:sz w:val="20"/>
                <w:lang w:val="en-AU" w:eastAsia="en-AU"/>
              </w:rPr>
              <w:t>0.2</w:t>
            </w:r>
            <w:r>
              <w:rPr>
                <w:rFonts w:ascii="Arial Narrow" w:hAnsi="Arial Narrow"/>
                <w:color w:val="000000"/>
                <w:sz w:val="20"/>
                <w:lang w:val="en-AU" w:eastAsia="en-AU"/>
              </w:rPr>
              <w:t>9</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0.29</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0.43</w:t>
            </w:r>
          </w:p>
        </w:tc>
      </w:tr>
      <w:tr w:rsidR="00C50C4D" w:rsidRPr="00275887" w:rsidTr="00961416">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nil"/>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Cover change</w:t>
            </w:r>
          </w:p>
        </w:tc>
        <w:tc>
          <w:tcPr>
            <w:tcW w:w="960" w:type="dxa"/>
            <w:tcBorders>
              <w:top w:val="nil"/>
              <w:left w:val="nil"/>
              <w:bottom w:val="nil"/>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0.14</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0F4F37">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2</w:t>
            </w:r>
            <w:r w:rsidR="00961416">
              <w:rPr>
                <w:rFonts w:ascii="Arial Narrow" w:hAnsi="Arial Narrow"/>
                <w:color w:val="000000"/>
                <w:sz w:val="20"/>
                <w:lang w:val="en-AU" w:eastAsia="en-AU"/>
              </w:rPr>
              <w:t>1</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Pr>
                <w:rFonts w:ascii="Arial Narrow" w:hAnsi="Arial Narrow"/>
                <w:color w:val="000000"/>
                <w:sz w:val="20"/>
                <w:lang w:val="en-AU" w:eastAsia="en-AU"/>
              </w:rPr>
              <w:t>21</w:t>
            </w:r>
          </w:p>
        </w:tc>
        <w:tc>
          <w:tcPr>
            <w:tcW w:w="960" w:type="dxa"/>
            <w:tcBorders>
              <w:top w:val="nil"/>
              <w:left w:val="nil"/>
              <w:bottom w:val="nil"/>
              <w:right w:val="single" w:sz="4" w:space="0" w:color="auto"/>
            </w:tcBorders>
            <w:shd w:val="clear" w:color="auto" w:fill="FF00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Pr>
                <w:rFonts w:ascii="Arial Narrow" w:hAnsi="Arial Narrow"/>
                <w:color w:val="000000"/>
                <w:sz w:val="20"/>
                <w:lang w:val="en-AU" w:eastAsia="en-AU"/>
              </w:rPr>
              <w:t>14</w:t>
            </w:r>
          </w:p>
        </w:tc>
        <w:tc>
          <w:tcPr>
            <w:tcW w:w="960" w:type="dxa"/>
            <w:tcBorders>
              <w:top w:val="nil"/>
              <w:left w:val="nil"/>
              <w:bottom w:val="nil"/>
              <w:right w:val="single" w:sz="4" w:space="0" w:color="auto"/>
            </w:tcBorders>
            <w:shd w:val="clear" w:color="000000" w:fill="FF0000"/>
            <w:noWrap/>
            <w:vAlign w:val="bottom"/>
            <w:hideMark/>
          </w:tcPr>
          <w:p w:rsidR="00C50C4D" w:rsidRPr="00275887" w:rsidRDefault="00C50C4D" w:rsidP="000F4F37">
            <w:pPr>
              <w:jc w:val="right"/>
              <w:rPr>
                <w:rFonts w:ascii="Arial Narrow" w:hAnsi="Arial Narrow"/>
                <w:color w:val="000000"/>
                <w:sz w:val="20"/>
                <w:lang w:val="en-AU" w:eastAsia="en-AU"/>
              </w:rPr>
            </w:pPr>
            <w:r w:rsidRPr="00275887">
              <w:rPr>
                <w:rFonts w:ascii="Arial Narrow" w:hAnsi="Arial Narrow"/>
                <w:color w:val="000000"/>
                <w:sz w:val="20"/>
                <w:lang w:val="en-AU" w:eastAsia="en-AU"/>
              </w:rPr>
              <w:t>0.1</w:t>
            </w:r>
            <w:r w:rsidR="00961416">
              <w:rPr>
                <w:rFonts w:ascii="Arial Narrow" w:hAnsi="Arial Narrow"/>
                <w:color w:val="000000"/>
                <w:sz w:val="20"/>
                <w:lang w:val="en-AU" w:eastAsia="en-AU"/>
              </w:rPr>
              <w:t>1</w:t>
            </w:r>
          </w:p>
        </w:tc>
        <w:tc>
          <w:tcPr>
            <w:tcW w:w="960" w:type="dxa"/>
            <w:tcBorders>
              <w:top w:val="nil"/>
              <w:left w:val="nil"/>
              <w:bottom w:val="nil"/>
              <w:right w:val="single" w:sz="4" w:space="0" w:color="auto"/>
            </w:tcBorders>
            <w:shd w:val="clear" w:color="auto" w:fill="FFC0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Pr>
                <w:rFonts w:ascii="Arial Narrow" w:hAnsi="Arial Narrow"/>
                <w:color w:val="000000"/>
                <w:sz w:val="20"/>
                <w:lang w:val="en-AU" w:eastAsia="en-AU"/>
              </w:rPr>
              <w:t>21</w:t>
            </w:r>
          </w:p>
        </w:tc>
      </w:tr>
      <w:tr w:rsidR="00C50C4D" w:rsidRPr="00275887" w:rsidTr="00B7431E">
        <w:trPr>
          <w:trHeight w:hRule="exact" w:val="57"/>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r>
      <w:tr w:rsidR="00C50C4D" w:rsidRPr="00275887" w:rsidTr="00691342">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b/>
                <w:bCs/>
                <w:color w:val="000000"/>
                <w:sz w:val="20"/>
                <w:lang w:val="en-AU" w:eastAsia="en-AU"/>
              </w:rPr>
            </w:pPr>
            <w:r w:rsidRPr="00275887">
              <w:rPr>
                <w:rFonts w:ascii="Arial Narrow" w:hAnsi="Arial Narrow"/>
                <w:b/>
                <w:bCs/>
                <w:color w:val="000000"/>
                <w:sz w:val="20"/>
                <w:lang w:val="en-AU" w:eastAsia="en-AU"/>
              </w:rPr>
              <w:t>Report Card Score</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147666">
            <w:pPr>
              <w:jc w:val="right"/>
              <w:rPr>
                <w:rFonts w:ascii="Arial Narrow" w:hAnsi="Arial Narrow"/>
                <w:color w:val="000000"/>
                <w:sz w:val="20"/>
                <w:lang w:val="en-AU" w:eastAsia="en-AU"/>
              </w:rPr>
            </w:pPr>
            <w:r w:rsidRPr="00275887">
              <w:rPr>
                <w:rFonts w:ascii="Arial Narrow" w:hAnsi="Arial Narrow"/>
                <w:color w:val="000000"/>
                <w:sz w:val="20"/>
                <w:lang w:val="en-AU" w:eastAsia="en-AU"/>
              </w:rPr>
              <w:t>0.5</w:t>
            </w:r>
            <w:r>
              <w:rPr>
                <w:rFonts w:ascii="Arial Narrow" w:hAnsi="Arial Narrow"/>
                <w:color w:val="000000"/>
                <w:sz w:val="20"/>
                <w:lang w:val="en-AU" w:eastAsia="en-AU"/>
              </w:rPr>
              <w:t>7</w:t>
            </w:r>
          </w:p>
        </w:tc>
        <w:tc>
          <w:tcPr>
            <w:tcW w:w="960" w:type="dxa"/>
            <w:tcBorders>
              <w:top w:val="nil"/>
              <w:left w:val="nil"/>
              <w:bottom w:val="single" w:sz="4" w:space="0" w:color="auto"/>
              <w:right w:val="single" w:sz="4" w:space="0" w:color="auto"/>
            </w:tcBorders>
            <w:shd w:val="clear" w:color="auto" w:fill="92D05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sidRPr="00275887">
              <w:rPr>
                <w:rFonts w:ascii="Arial Narrow" w:hAnsi="Arial Narrow"/>
                <w:color w:val="000000"/>
                <w:sz w:val="20"/>
                <w:lang w:val="en-AU" w:eastAsia="en-AU"/>
              </w:rPr>
              <w:t>6</w:t>
            </w:r>
            <w:r w:rsidR="00961416">
              <w:rPr>
                <w:rFonts w:ascii="Arial Narrow" w:hAnsi="Arial Narrow"/>
                <w:color w:val="000000"/>
                <w:sz w:val="20"/>
                <w:lang w:val="en-AU" w:eastAsia="en-AU"/>
              </w:rPr>
              <w:t>1</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sidRPr="00275887">
              <w:rPr>
                <w:rFonts w:ascii="Arial Narrow" w:hAnsi="Arial Narrow"/>
                <w:color w:val="000000"/>
                <w:sz w:val="20"/>
                <w:lang w:val="en-AU" w:eastAsia="en-AU"/>
              </w:rPr>
              <w:t>5</w:t>
            </w:r>
            <w:r w:rsidR="00961416">
              <w:rPr>
                <w:rFonts w:ascii="Arial Narrow" w:hAnsi="Arial Narrow"/>
                <w:color w:val="000000"/>
                <w:sz w:val="20"/>
                <w:lang w:val="en-AU" w:eastAsia="en-AU"/>
              </w:rPr>
              <w:t>2</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sidRPr="00275887">
              <w:rPr>
                <w:rFonts w:ascii="Arial Narrow" w:hAnsi="Arial Narrow"/>
                <w:color w:val="000000"/>
                <w:sz w:val="20"/>
                <w:lang w:val="en-AU" w:eastAsia="en-AU"/>
              </w:rPr>
              <w:t>4</w:t>
            </w:r>
            <w:r w:rsidR="00961416">
              <w:rPr>
                <w:rFonts w:ascii="Arial Narrow" w:hAnsi="Arial Narrow"/>
                <w:color w:val="000000"/>
                <w:sz w:val="20"/>
                <w:lang w:val="en-AU" w:eastAsia="en-AU"/>
              </w:rPr>
              <w:t>5</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sidRPr="00275887">
              <w:rPr>
                <w:rFonts w:ascii="Arial Narrow" w:hAnsi="Arial Narrow"/>
                <w:color w:val="000000"/>
                <w:sz w:val="20"/>
                <w:lang w:val="en-AU" w:eastAsia="en-AU"/>
              </w:rPr>
              <w:t>4</w:t>
            </w:r>
            <w:r w:rsidR="00961416">
              <w:rPr>
                <w:rFonts w:ascii="Arial Narrow" w:hAnsi="Arial Narrow"/>
                <w:color w:val="000000"/>
                <w:sz w:val="20"/>
                <w:lang w:val="en-AU" w:eastAsia="en-AU"/>
              </w:rPr>
              <w:t>5</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sidRPr="00275887">
              <w:rPr>
                <w:rFonts w:ascii="Arial Narrow" w:hAnsi="Arial Narrow"/>
                <w:color w:val="000000"/>
                <w:sz w:val="20"/>
                <w:lang w:val="en-AU" w:eastAsia="en-AU"/>
              </w:rPr>
              <w:t>5</w:t>
            </w:r>
            <w:r w:rsidR="00961416">
              <w:rPr>
                <w:rFonts w:ascii="Arial Narrow" w:hAnsi="Arial Narrow"/>
                <w:color w:val="000000"/>
                <w:sz w:val="20"/>
                <w:lang w:val="en-AU" w:eastAsia="en-AU"/>
              </w:rPr>
              <w:t>2</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b/>
                <w:bCs/>
                <w:color w:val="000000"/>
                <w:sz w:val="20"/>
                <w:lang w:val="en-AU" w:eastAsia="en-AU"/>
              </w:rPr>
            </w:pPr>
            <w:r w:rsidRPr="00275887">
              <w:rPr>
                <w:rFonts w:ascii="Arial Narrow" w:hAnsi="Arial Narrow"/>
                <w:b/>
                <w:bCs/>
                <w:color w:val="000000"/>
                <w:sz w:val="20"/>
                <w:lang w:val="en-AU" w:eastAsia="en-AU"/>
              </w:rPr>
              <w:t>FORAM index</w:t>
            </w:r>
          </w:p>
        </w:tc>
        <w:tc>
          <w:tcPr>
            <w:tcW w:w="96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0.33</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0.33</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0.17</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0.00</w:t>
            </w:r>
          </w:p>
        </w:tc>
      </w:tr>
      <w:tr w:rsidR="00C50C4D" w:rsidRPr="00275887" w:rsidTr="00B7431E">
        <w:trPr>
          <w:trHeight w:hRule="exact" w:val="170"/>
        </w:trPr>
        <w:tc>
          <w:tcPr>
            <w:tcW w:w="1180" w:type="dxa"/>
            <w:tcBorders>
              <w:top w:val="nil"/>
              <w:left w:val="nil"/>
              <w:bottom w:val="nil"/>
              <w:right w:val="nil"/>
            </w:tcBorders>
            <w:shd w:val="clear" w:color="auto" w:fill="auto"/>
            <w:noWrap/>
            <w:vAlign w:val="center"/>
            <w:hideMark/>
          </w:tcPr>
          <w:p w:rsidR="00C50C4D" w:rsidRPr="00275887" w:rsidRDefault="00C50C4D" w:rsidP="00B7431E">
            <w:pPr>
              <w:jc w:val="center"/>
              <w:rPr>
                <w:rFonts w:ascii="Arial Narrow" w:hAnsi="Arial Narrow"/>
                <w:color w:val="000000"/>
                <w:sz w:val="20"/>
                <w:lang w:val="en-AU" w:eastAsia="en-AU"/>
              </w:rPr>
            </w:pPr>
          </w:p>
        </w:tc>
        <w:tc>
          <w:tcPr>
            <w:tcW w:w="178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c>
          <w:tcPr>
            <w:tcW w:w="960" w:type="dxa"/>
            <w:tcBorders>
              <w:top w:val="nil"/>
              <w:left w:val="nil"/>
              <w:bottom w:val="nil"/>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p>
        </w:tc>
      </w:tr>
      <w:tr w:rsidR="00C50C4D" w:rsidRPr="00275887" w:rsidTr="00B7431E">
        <w:trPr>
          <w:trHeight w:val="300"/>
        </w:trPr>
        <w:tc>
          <w:tcPr>
            <w:tcW w:w="1180" w:type="dxa"/>
            <w:vMerge w:val="restart"/>
            <w:tcBorders>
              <w:top w:val="single" w:sz="4" w:space="0" w:color="auto"/>
              <w:left w:val="single" w:sz="4" w:space="0" w:color="auto"/>
              <w:bottom w:val="single" w:sz="4" w:space="0" w:color="000000"/>
              <w:right w:val="single" w:sz="4" w:space="0" w:color="auto"/>
            </w:tcBorders>
            <w:shd w:val="clear" w:color="auto" w:fill="auto"/>
            <w:textDirection w:val="btLr"/>
            <w:vAlign w:val="center"/>
            <w:hideMark/>
          </w:tcPr>
          <w:p w:rsidR="00C50C4D" w:rsidRPr="00275887" w:rsidRDefault="00C50C4D" w:rsidP="00B7431E">
            <w:pPr>
              <w:jc w:val="center"/>
              <w:rPr>
                <w:rFonts w:ascii="Arial Narrow" w:hAnsi="Arial Narrow"/>
                <w:b/>
                <w:bCs/>
                <w:color w:val="000000"/>
                <w:sz w:val="20"/>
                <w:lang w:val="en-AU" w:eastAsia="en-AU"/>
              </w:rPr>
            </w:pPr>
            <w:r w:rsidRPr="00275887">
              <w:rPr>
                <w:rFonts w:ascii="Arial Narrow" w:hAnsi="Arial Narrow"/>
                <w:b/>
                <w:bCs/>
                <w:color w:val="000000"/>
                <w:sz w:val="20"/>
                <w:lang w:val="en-AU" w:eastAsia="en-AU"/>
              </w:rPr>
              <w:t>Fitzroy</w:t>
            </w:r>
          </w:p>
        </w:tc>
        <w:tc>
          <w:tcPr>
            <w:tcW w:w="1780" w:type="dxa"/>
            <w:tcBorders>
              <w:top w:val="single" w:sz="4" w:space="0" w:color="auto"/>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Coral cover</w:t>
            </w:r>
          </w:p>
        </w:tc>
        <w:tc>
          <w:tcPr>
            <w:tcW w:w="960" w:type="dxa"/>
            <w:tcBorders>
              <w:top w:val="single" w:sz="4" w:space="0" w:color="auto"/>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0.54</w:t>
            </w:r>
          </w:p>
        </w:tc>
        <w:tc>
          <w:tcPr>
            <w:tcW w:w="960" w:type="dxa"/>
            <w:tcBorders>
              <w:top w:val="single" w:sz="4" w:space="0" w:color="auto"/>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0.54</w:t>
            </w:r>
          </w:p>
        </w:tc>
        <w:tc>
          <w:tcPr>
            <w:tcW w:w="960" w:type="dxa"/>
            <w:tcBorders>
              <w:top w:val="single" w:sz="4" w:space="0" w:color="auto"/>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0.46</w:t>
            </w:r>
          </w:p>
        </w:tc>
        <w:tc>
          <w:tcPr>
            <w:tcW w:w="960" w:type="dxa"/>
            <w:tcBorders>
              <w:top w:val="single" w:sz="4" w:space="0" w:color="auto"/>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0.29</w:t>
            </w:r>
          </w:p>
        </w:tc>
        <w:tc>
          <w:tcPr>
            <w:tcW w:w="960" w:type="dxa"/>
            <w:tcBorders>
              <w:top w:val="single" w:sz="4" w:space="0" w:color="auto"/>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0.21</w:t>
            </w:r>
          </w:p>
        </w:tc>
        <w:tc>
          <w:tcPr>
            <w:tcW w:w="960" w:type="dxa"/>
            <w:tcBorders>
              <w:top w:val="single" w:sz="4" w:space="0" w:color="auto"/>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0.13</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Macroalgae</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0.38</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0.29</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147666">
            <w:pPr>
              <w:jc w:val="right"/>
              <w:rPr>
                <w:rFonts w:ascii="Arial Narrow" w:hAnsi="Arial Narrow"/>
                <w:color w:val="000000"/>
                <w:sz w:val="20"/>
                <w:lang w:val="en-AU" w:eastAsia="en-AU"/>
              </w:rPr>
            </w:pPr>
            <w:r w:rsidRPr="00275887">
              <w:rPr>
                <w:rFonts w:ascii="Arial Narrow" w:hAnsi="Arial Narrow"/>
                <w:color w:val="000000"/>
                <w:sz w:val="20"/>
                <w:lang w:val="en-AU" w:eastAsia="en-AU"/>
              </w:rPr>
              <w:t>0.5</w:t>
            </w:r>
            <w:r>
              <w:rPr>
                <w:rFonts w:ascii="Arial Narrow" w:hAnsi="Arial Narrow"/>
                <w:color w:val="000000"/>
                <w:sz w:val="20"/>
                <w:lang w:val="en-AU" w:eastAsia="en-AU"/>
              </w:rPr>
              <w:t>4</w:t>
            </w:r>
          </w:p>
        </w:tc>
        <w:tc>
          <w:tcPr>
            <w:tcW w:w="960" w:type="dxa"/>
            <w:tcBorders>
              <w:top w:val="nil"/>
              <w:left w:val="nil"/>
              <w:bottom w:val="single" w:sz="4" w:space="0" w:color="auto"/>
              <w:right w:val="single" w:sz="4" w:space="0" w:color="auto"/>
            </w:tcBorders>
            <w:shd w:val="clear" w:color="000000" w:fill="92D050"/>
            <w:noWrap/>
            <w:vAlign w:val="bottom"/>
            <w:hideMark/>
          </w:tcPr>
          <w:p w:rsidR="00C50C4D" w:rsidRPr="00275887" w:rsidRDefault="00C50C4D" w:rsidP="0014766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67</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0.29</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0.21</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Juvenile coral</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0.04</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0.08</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14766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Pr>
                <w:rFonts w:ascii="Arial Narrow" w:hAnsi="Arial Narrow"/>
                <w:color w:val="000000"/>
                <w:sz w:val="20"/>
                <w:lang w:val="en-AU" w:eastAsia="en-AU"/>
              </w:rPr>
              <w:t>13</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0.08</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0.08</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0.04</w:t>
            </w:r>
          </w:p>
        </w:tc>
      </w:tr>
      <w:tr w:rsidR="00C50C4D" w:rsidRPr="00275887" w:rsidTr="00961416">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nil"/>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Cover change</w:t>
            </w:r>
          </w:p>
        </w:tc>
        <w:tc>
          <w:tcPr>
            <w:tcW w:w="960" w:type="dxa"/>
            <w:tcBorders>
              <w:top w:val="nil"/>
              <w:left w:val="nil"/>
              <w:bottom w:val="nil"/>
              <w:right w:val="single" w:sz="4" w:space="0" w:color="auto"/>
            </w:tcBorders>
            <w:shd w:val="clear" w:color="auto" w:fill="92D05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Pr>
                <w:rFonts w:ascii="Arial Narrow" w:hAnsi="Arial Narrow"/>
                <w:color w:val="000000"/>
                <w:sz w:val="20"/>
                <w:lang w:val="en-AU" w:eastAsia="en-AU"/>
              </w:rPr>
              <w:t>62</w:t>
            </w:r>
          </w:p>
        </w:tc>
        <w:tc>
          <w:tcPr>
            <w:tcW w:w="960" w:type="dxa"/>
            <w:tcBorders>
              <w:top w:val="nil"/>
              <w:left w:val="nil"/>
              <w:bottom w:val="nil"/>
              <w:right w:val="single" w:sz="4" w:space="0" w:color="auto"/>
            </w:tcBorders>
            <w:shd w:val="clear" w:color="000000" w:fill="FFFF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Pr>
                <w:rFonts w:ascii="Arial Narrow" w:hAnsi="Arial Narrow"/>
                <w:color w:val="000000"/>
                <w:sz w:val="20"/>
                <w:lang w:val="en-AU" w:eastAsia="en-AU"/>
              </w:rPr>
              <w:t>54</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Pr>
                <w:rFonts w:ascii="Arial Narrow" w:hAnsi="Arial Narrow"/>
                <w:color w:val="000000"/>
                <w:sz w:val="20"/>
                <w:lang w:val="en-AU" w:eastAsia="en-AU"/>
              </w:rPr>
              <w:t>29</w:t>
            </w:r>
          </w:p>
        </w:tc>
        <w:tc>
          <w:tcPr>
            <w:tcW w:w="960" w:type="dxa"/>
            <w:tcBorders>
              <w:top w:val="nil"/>
              <w:left w:val="nil"/>
              <w:bottom w:val="nil"/>
              <w:right w:val="single" w:sz="4" w:space="0" w:color="auto"/>
            </w:tcBorders>
            <w:shd w:val="clear" w:color="000000" w:fill="FFC0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Pr>
                <w:rFonts w:ascii="Arial Narrow" w:hAnsi="Arial Narrow"/>
                <w:color w:val="000000"/>
                <w:sz w:val="20"/>
                <w:lang w:val="en-AU" w:eastAsia="en-AU"/>
              </w:rPr>
              <w:t>21</w:t>
            </w:r>
          </w:p>
        </w:tc>
        <w:tc>
          <w:tcPr>
            <w:tcW w:w="960" w:type="dxa"/>
            <w:tcBorders>
              <w:top w:val="nil"/>
              <w:left w:val="nil"/>
              <w:bottom w:val="nil"/>
              <w:right w:val="single" w:sz="4" w:space="0" w:color="auto"/>
            </w:tcBorders>
            <w:shd w:val="clear" w:color="000000" w:fill="FF00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Pr>
                <w:rFonts w:ascii="Arial Narrow" w:hAnsi="Arial Narrow"/>
                <w:color w:val="000000"/>
                <w:sz w:val="20"/>
                <w:lang w:val="en-AU" w:eastAsia="en-AU"/>
              </w:rPr>
              <w:t>04</w:t>
            </w:r>
          </w:p>
        </w:tc>
        <w:tc>
          <w:tcPr>
            <w:tcW w:w="960" w:type="dxa"/>
            <w:tcBorders>
              <w:top w:val="nil"/>
              <w:left w:val="nil"/>
              <w:bottom w:val="nil"/>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0.17</w:t>
            </w:r>
          </w:p>
        </w:tc>
      </w:tr>
      <w:tr w:rsidR="00C50C4D" w:rsidRPr="00275887" w:rsidTr="00B7431E">
        <w:trPr>
          <w:trHeight w:hRule="exact" w:val="57"/>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nil"/>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b/>
                <w:bCs/>
                <w:color w:val="000000"/>
                <w:sz w:val="20"/>
                <w:lang w:val="en-AU" w:eastAsia="en-AU"/>
              </w:rPr>
            </w:pPr>
            <w:r w:rsidRPr="00275887">
              <w:rPr>
                <w:rFonts w:ascii="Arial Narrow" w:hAnsi="Arial Narrow"/>
                <w:b/>
                <w:bCs/>
                <w:color w:val="000000"/>
                <w:sz w:val="20"/>
                <w:lang w:val="en-AU" w:eastAsia="en-AU"/>
              </w:rPr>
              <w:t>Report Card Score</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Pr>
                <w:rFonts w:ascii="Arial Narrow" w:hAnsi="Arial Narrow"/>
                <w:color w:val="000000"/>
                <w:sz w:val="20"/>
                <w:lang w:val="en-AU" w:eastAsia="en-AU"/>
              </w:rPr>
              <w:t>40</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sidRPr="00275887">
              <w:rPr>
                <w:rFonts w:ascii="Arial Narrow" w:hAnsi="Arial Narrow"/>
                <w:color w:val="000000"/>
                <w:sz w:val="20"/>
                <w:lang w:val="en-AU" w:eastAsia="en-AU"/>
              </w:rPr>
              <w:t>3</w:t>
            </w:r>
            <w:r w:rsidR="00961416">
              <w:rPr>
                <w:rFonts w:ascii="Arial Narrow" w:hAnsi="Arial Narrow"/>
                <w:color w:val="000000"/>
                <w:sz w:val="20"/>
                <w:lang w:val="en-AU" w:eastAsia="en-AU"/>
              </w:rPr>
              <w:t>6</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sidRPr="00275887">
              <w:rPr>
                <w:rFonts w:ascii="Arial Narrow" w:hAnsi="Arial Narrow"/>
                <w:color w:val="000000"/>
                <w:sz w:val="20"/>
                <w:lang w:val="en-AU" w:eastAsia="en-AU"/>
              </w:rPr>
              <w:t>3</w:t>
            </w:r>
            <w:r w:rsidR="00961416">
              <w:rPr>
                <w:rFonts w:ascii="Arial Narrow" w:hAnsi="Arial Narrow"/>
                <w:color w:val="000000"/>
                <w:sz w:val="20"/>
                <w:lang w:val="en-AU" w:eastAsia="en-AU"/>
              </w:rPr>
              <w:t>5</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sidRPr="00275887">
              <w:rPr>
                <w:rFonts w:ascii="Arial Narrow" w:hAnsi="Arial Narrow"/>
                <w:color w:val="000000"/>
                <w:sz w:val="20"/>
                <w:lang w:val="en-AU" w:eastAsia="en-AU"/>
              </w:rPr>
              <w:t>3</w:t>
            </w:r>
            <w:r w:rsidR="00961416">
              <w:rPr>
                <w:rFonts w:ascii="Arial Narrow" w:hAnsi="Arial Narrow"/>
                <w:color w:val="000000"/>
                <w:sz w:val="20"/>
                <w:lang w:val="en-AU" w:eastAsia="en-AU"/>
              </w:rPr>
              <w:t>1</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961416">
            <w:pPr>
              <w:jc w:val="right"/>
              <w:rPr>
                <w:rFonts w:ascii="Arial Narrow" w:hAnsi="Arial Narrow"/>
                <w:color w:val="000000"/>
                <w:sz w:val="20"/>
                <w:lang w:val="en-AU" w:eastAsia="en-AU"/>
              </w:rPr>
            </w:pPr>
            <w:r w:rsidRPr="00275887">
              <w:rPr>
                <w:rFonts w:ascii="Arial Narrow" w:hAnsi="Arial Narrow"/>
                <w:color w:val="000000"/>
                <w:sz w:val="20"/>
                <w:lang w:val="en-AU" w:eastAsia="en-AU"/>
              </w:rPr>
              <w:t>0.</w:t>
            </w:r>
            <w:r w:rsidR="00961416" w:rsidRPr="00275887">
              <w:rPr>
                <w:rFonts w:ascii="Arial Narrow" w:hAnsi="Arial Narrow"/>
                <w:color w:val="000000"/>
                <w:sz w:val="20"/>
                <w:lang w:val="en-AU" w:eastAsia="en-AU"/>
              </w:rPr>
              <w:t>1</w:t>
            </w:r>
            <w:r w:rsidR="00961416">
              <w:rPr>
                <w:rFonts w:ascii="Arial Narrow" w:hAnsi="Arial Narrow"/>
                <w:color w:val="000000"/>
                <w:sz w:val="20"/>
                <w:lang w:val="en-AU" w:eastAsia="en-AU"/>
              </w:rPr>
              <w:t>6</w:t>
            </w:r>
          </w:p>
        </w:tc>
        <w:tc>
          <w:tcPr>
            <w:tcW w:w="960" w:type="dxa"/>
            <w:tcBorders>
              <w:top w:val="nil"/>
              <w:left w:val="nil"/>
              <w:bottom w:val="single" w:sz="4" w:space="0" w:color="auto"/>
              <w:right w:val="single" w:sz="4" w:space="0" w:color="auto"/>
            </w:tcBorders>
            <w:shd w:val="clear" w:color="000000" w:fill="FF0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0.14</w:t>
            </w:r>
          </w:p>
        </w:tc>
      </w:tr>
      <w:tr w:rsidR="00C50C4D" w:rsidRPr="00275887" w:rsidTr="00B7431E">
        <w:trPr>
          <w:trHeight w:val="300"/>
        </w:trPr>
        <w:tc>
          <w:tcPr>
            <w:tcW w:w="1180" w:type="dxa"/>
            <w:vMerge/>
            <w:tcBorders>
              <w:top w:val="single" w:sz="4" w:space="0" w:color="auto"/>
              <w:left w:val="single" w:sz="4" w:space="0" w:color="auto"/>
              <w:bottom w:val="single" w:sz="4" w:space="0" w:color="000000"/>
              <w:right w:val="single" w:sz="4" w:space="0" w:color="auto"/>
            </w:tcBorders>
            <w:vAlign w:val="center"/>
            <w:hideMark/>
          </w:tcPr>
          <w:p w:rsidR="00C50C4D" w:rsidRPr="00275887" w:rsidRDefault="00C50C4D" w:rsidP="00B7431E">
            <w:pPr>
              <w:rPr>
                <w:rFonts w:ascii="Arial Narrow" w:hAnsi="Arial Narrow"/>
                <w:b/>
                <w:bCs/>
                <w:color w:val="000000"/>
                <w:sz w:val="20"/>
                <w:lang w:val="en-AU" w:eastAsia="en-AU"/>
              </w:rPr>
            </w:pPr>
          </w:p>
        </w:tc>
        <w:tc>
          <w:tcPr>
            <w:tcW w:w="178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b/>
                <w:bCs/>
                <w:color w:val="000000"/>
                <w:sz w:val="20"/>
                <w:lang w:val="en-AU" w:eastAsia="en-AU"/>
              </w:rPr>
            </w:pPr>
            <w:r w:rsidRPr="00275887">
              <w:rPr>
                <w:rFonts w:ascii="Arial Narrow" w:hAnsi="Arial Narrow"/>
                <w:b/>
                <w:bCs/>
                <w:color w:val="000000"/>
                <w:sz w:val="20"/>
                <w:lang w:val="en-AU" w:eastAsia="en-AU"/>
              </w:rPr>
              <w:t>FORAM index</w:t>
            </w:r>
          </w:p>
        </w:tc>
        <w:tc>
          <w:tcPr>
            <w:tcW w:w="96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nil"/>
              <w:left w:val="nil"/>
              <w:bottom w:val="single" w:sz="4" w:space="0" w:color="auto"/>
              <w:right w:val="single" w:sz="4" w:space="0" w:color="auto"/>
            </w:tcBorders>
            <w:shd w:val="clear" w:color="auto" w:fill="auto"/>
            <w:noWrap/>
            <w:vAlign w:val="bottom"/>
            <w:hideMark/>
          </w:tcPr>
          <w:p w:rsidR="00C50C4D" w:rsidRPr="00275887" w:rsidRDefault="00C50C4D" w:rsidP="00B7431E">
            <w:pPr>
              <w:rPr>
                <w:rFonts w:ascii="Arial Narrow" w:hAnsi="Arial Narrow"/>
                <w:color w:val="000000"/>
                <w:sz w:val="20"/>
                <w:lang w:val="en-AU" w:eastAsia="en-AU"/>
              </w:rPr>
            </w:pPr>
            <w:r w:rsidRPr="00275887">
              <w:rPr>
                <w:rFonts w:ascii="Arial Narrow" w:hAnsi="Arial Narrow"/>
                <w:color w:val="000000"/>
                <w:sz w:val="20"/>
                <w:lang w:val="en-AU" w:eastAsia="en-AU"/>
              </w:rPr>
              <w:t> </w:t>
            </w:r>
          </w:p>
        </w:tc>
        <w:tc>
          <w:tcPr>
            <w:tcW w:w="960" w:type="dxa"/>
            <w:tcBorders>
              <w:top w:val="nil"/>
              <w:left w:val="nil"/>
              <w:bottom w:val="single" w:sz="4" w:space="0" w:color="auto"/>
              <w:right w:val="single" w:sz="4" w:space="0" w:color="auto"/>
            </w:tcBorders>
            <w:shd w:val="clear" w:color="000000" w:fill="FFFF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0.50</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0.25</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0.25</w:t>
            </w:r>
          </w:p>
        </w:tc>
        <w:tc>
          <w:tcPr>
            <w:tcW w:w="960" w:type="dxa"/>
            <w:tcBorders>
              <w:top w:val="nil"/>
              <w:left w:val="nil"/>
              <w:bottom w:val="single" w:sz="4" w:space="0" w:color="auto"/>
              <w:right w:val="single" w:sz="4" w:space="0" w:color="auto"/>
            </w:tcBorders>
            <w:shd w:val="clear" w:color="000000" w:fill="FFC000"/>
            <w:noWrap/>
            <w:vAlign w:val="bottom"/>
            <w:hideMark/>
          </w:tcPr>
          <w:p w:rsidR="00C50C4D" w:rsidRPr="00275887" w:rsidRDefault="00C50C4D" w:rsidP="00B7431E">
            <w:pPr>
              <w:jc w:val="right"/>
              <w:rPr>
                <w:rFonts w:ascii="Arial Narrow" w:hAnsi="Arial Narrow"/>
                <w:color w:val="000000"/>
                <w:sz w:val="20"/>
                <w:lang w:val="en-AU" w:eastAsia="en-AU"/>
              </w:rPr>
            </w:pPr>
            <w:r w:rsidRPr="00275887">
              <w:rPr>
                <w:rFonts w:ascii="Arial Narrow" w:hAnsi="Arial Narrow"/>
                <w:color w:val="000000"/>
                <w:sz w:val="20"/>
                <w:lang w:val="en-AU" w:eastAsia="en-AU"/>
              </w:rPr>
              <w:t>0.25</w:t>
            </w:r>
          </w:p>
        </w:tc>
      </w:tr>
    </w:tbl>
    <w:p w:rsidR="00E94E33" w:rsidRPr="00275887" w:rsidRDefault="00E94E33" w:rsidP="00E94E33">
      <w:pPr>
        <w:rPr>
          <w:rFonts w:ascii="Arial Narrow" w:hAnsi="Arial Narrow"/>
          <w:sz w:val="20"/>
          <w:lang w:val="en-AU"/>
        </w:rPr>
      </w:pPr>
    </w:p>
    <w:p w:rsidR="00E94E33" w:rsidRDefault="00E94E33" w:rsidP="00E94E33">
      <w:pPr>
        <w:pStyle w:val="Table"/>
        <w:rPr>
          <w:b/>
          <w:color w:val="4F81BD"/>
          <w:szCs w:val="22"/>
        </w:rPr>
        <w:sectPr w:rsidR="00E94E33" w:rsidSect="00B7431E">
          <w:pgSz w:w="11907" w:h="16840" w:code="9"/>
          <w:pgMar w:top="1440" w:right="1134" w:bottom="1440" w:left="1134" w:header="709" w:footer="709" w:gutter="0"/>
          <w:cols w:space="708"/>
          <w:docGrid w:linePitch="360"/>
        </w:sectPr>
      </w:pPr>
    </w:p>
    <w:p w:rsidR="00165E5E" w:rsidRDefault="00165E5E" w:rsidP="00E94E33">
      <w:pPr>
        <w:rPr>
          <w:b/>
          <w:noProof/>
          <w:color w:val="4F81BD"/>
          <w:lang w:val="en-AU" w:eastAsia="en-AU"/>
        </w:rPr>
      </w:pPr>
    </w:p>
    <w:p w:rsidR="00E94E33" w:rsidRPr="00F16899" w:rsidRDefault="00E94E33" w:rsidP="00E94E33">
      <w:pPr>
        <w:rPr>
          <w:rFonts w:ascii="Arial Narrow" w:hAnsi="Arial Narrow"/>
          <w:szCs w:val="22"/>
        </w:rPr>
      </w:pPr>
      <w:r>
        <w:rPr>
          <w:b/>
          <w:noProof/>
          <w:color w:val="4F81BD"/>
          <w:lang w:val="en-AU" w:eastAsia="en-AU"/>
        </w:rPr>
        <w:drawing>
          <wp:inline distT="0" distB="0" distL="0" distR="0" wp14:anchorId="1BCCE926" wp14:editId="1F190973">
            <wp:extent cx="8862840" cy="3778766"/>
            <wp:effectExtent l="0" t="0" r="0" b="0"/>
            <wp:docPr id="34" name="Picture 34" descr="Figure A2- 3  Cover of major benthic groups and density of hard coral juveniles at each depth for reefs in the Daintree sub-region.  Cover estimates are separated into regionally abundant hard coral families and the total cover for soft corals and macroalgae (hanging). Juvenile density estimates are for regionally abundant hard coral families. Separate legends relevant groupings for cover and juvenile density estimates are located beneath the relevant plots.&#10;" title="Figure A2- 3  Cover of major benthic groups and density of hard coral juveniles at each depth for reefs in the Daintree sub-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aintreebarnew1.png"/>
                    <pic:cNvPicPr/>
                  </pic:nvPicPr>
                  <pic:blipFill>
                    <a:blip r:embed="rId351" cstate="print">
                      <a:extLst>
                        <a:ext uri="{28A0092B-C50C-407E-A947-70E740481C1C}">
                          <a14:useLocalDpi xmlns:a14="http://schemas.microsoft.com/office/drawing/2010/main" val="0"/>
                        </a:ext>
                      </a:extLst>
                    </a:blip>
                    <a:stretch>
                      <a:fillRect/>
                    </a:stretch>
                  </pic:blipFill>
                  <pic:spPr>
                    <a:xfrm>
                      <a:off x="0" y="0"/>
                      <a:ext cx="8862840" cy="3778766"/>
                    </a:xfrm>
                    <a:prstGeom prst="rect">
                      <a:avLst/>
                    </a:prstGeom>
                  </pic:spPr>
                </pic:pic>
              </a:graphicData>
            </a:graphic>
          </wp:inline>
        </w:drawing>
      </w:r>
    </w:p>
    <w:p w:rsidR="00E94E33" w:rsidRPr="00275817" w:rsidRDefault="00E94E33" w:rsidP="00E94E33">
      <w:pPr>
        <w:pStyle w:val="Caption"/>
      </w:pPr>
      <w:bookmarkStart w:id="243" w:name="_Toc374701408"/>
      <w:bookmarkStart w:id="244" w:name="_Toc392929576"/>
      <w:r w:rsidRPr="00275817">
        <w:t xml:space="preserve">Figure A2- </w:t>
      </w:r>
      <w:r w:rsidRPr="00275817">
        <w:fldChar w:fldCharType="begin"/>
      </w:r>
      <w:r w:rsidRPr="00275817">
        <w:instrText xml:space="preserve"> SEQ Figure_A2- \* ARABIC </w:instrText>
      </w:r>
      <w:r w:rsidRPr="00275817">
        <w:fldChar w:fldCharType="separate"/>
      </w:r>
      <w:r w:rsidR="00D523D3">
        <w:rPr>
          <w:noProof/>
        </w:rPr>
        <w:t>3</w:t>
      </w:r>
      <w:r w:rsidRPr="00275817">
        <w:fldChar w:fldCharType="end"/>
      </w:r>
      <w:r w:rsidRPr="00275817">
        <w:tab/>
        <w:t>Cover of major benthic groups and density of hard coral juveniles at each depth for reefs in the Daintree sub-region.</w:t>
      </w:r>
      <w:bookmarkEnd w:id="243"/>
      <w:bookmarkEnd w:id="244"/>
      <w:r w:rsidRPr="00275817">
        <w:t xml:space="preserve">  </w:t>
      </w:r>
    </w:p>
    <w:p w:rsidR="00E94E33" w:rsidRPr="00275817" w:rsidRDefault="00E94E33" w:rsidP="00E94E33">
      <w:pPr>
        <w:pStyle w:val="Caption"/>
        <w:rPr>
          <w:rStyle w:val="IntenseReference"/>
        </w:rPr>
      </w:pPr>
      <w:r w:rsidRPr="00275817">
        <w:rPr>
          <w:rStyle w:val="IntenseReference"/>
        </w:rPr>
        <w:t>Cover estimates are separated into regionally abundant hard coral families and the total cover for soft corals and macroalgae (hanging). Juvenile density estimates are for regionally abundant hard coral families. Separate legends relevant groupings for cover and juvenile density estimates are located beneath the relevant plots.</w:t>
      </w:r>
    </w:p>
    <w:p w:rsidR="00E94E33" w:rsidRPr="00F16899" w:rsidRDefault="00E94E33" w:rsidP="00E94E33">
      <w:pPr>
        <w:rPr>
          <w:rFonts w:ascii="Arial Narrow" w:hAnsi="Arial Narrow"/>
          <w:szCs w:val="22"/>
        </w:rPr>
      </w:pPr>
    </w:p>
    <w:p w:rsidR="00E94E33" w:rsidRPr="00F16899" w:rsidRDefault="00E94E33" w:rsidP="00E94E33">
      <w:pPr>
        <w:rPr>
          <w:rFonts w:ascii="Arial Narrow" w:hAnsi="Arial Narrow"/>
          <w:szCs w:val="22"/>
        </w:rPr>
      </w:pPr>
    </w:p>
    <w:p w:rsidR="00E94E33" w:rsidRPr="00F16899" w:rsidRDefault="00E94E33" w:rsidP="00E94E33">
      <w:pPr>
        <w:rPr>
          <w:rFonts w:ascii="Arial Narrow" w:hAnsi="Arial Narrow"/>
          <w:szCs w:val="22"/>
        </w:rPr>
      </w:pPr>
    </w:p>
    <w:p w:rsidR="00E94E33" w:rsidRPr="00F16899" w:rsidRDefault="00E94E33" w:rsidP="00E94E33">
      <w:pPr>
        <w:rPr>
          <w:rFonts w:ascii="Arial Narrow" w:hAnsi="Arial Narrow"/>
          <w:szCs w:val="22"/>
        </w:rPr>
      </w:pPr>
    </w:p>
    <w:p w:rsidR="00E94E33" w:rsidRPr="00F16899" w:rsidRDefault="00E94E33" w:rsidP="00E94E33">
      <w:pPr>
        <w:rPr>
          <w:rFonts w:ascii="Arial Narrow" w:hAnsi="Arial Narrow"/>
          <w:szCs w:val="22"/>
        </w:rPr>
      </w:pPr>
    </w:p>
    <w:p w:rsidR="00E94E33" w:rsidRPr="00F16899" w:rsidRDefault="00E94E33" w:rsidP="00E94E33">
      <w:pPr>
        <w:rPr>
          <w:rFonts w:ascii="Arial Narrow" w:hAnsi="Arial Narrow"/>
          <w:szCs w:val="22"/>
        </w:rPr>
      </w:pPr>
    </w:p>
    <w:p w:rsidR="00E94E33" w:rsidRPr="00C80451" w:rsidRDefault="00E94E33" w:rsidP="00E94E33">
      <w:r>
        <w:rPr>
          <w:noProof/>
          <w:lang w:val="en-AU" w:eastAsia="en-AU"/>
        </w:rPr>
        <w:drawing>
          <wp:inline distT="0" distB="0" distL="0" distR="0" wp14:anchorId="1E8C4347" wp14:editId="05FDC95C">
            <wp:extent cx="8862840" cy="5038354"/>
            <wp:effectExtent l="0" t="0" r="0" b="0"/>
            <wp:docPr id="36" name="Picture 36" descr="Figure A2- 4  Cover of major benthic groups and density of hard coral juveniles at each depth for reefs in the Johnstone sub-region.  Cover estimates are separated into regionally abundant hard coral families and the total cover for soft corals and macroalgae (hanging). Juvenile density estimates are for regionally abundant hard coral families. Separate legends relevant groupings for cover and juvenile density estimates are located beneath the relevant plots.&#10;" title="Figure A2- 4  Cover of major benthic groups and density of hard coral juveniles at each depth for reefs in the Johnstone sub-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Johnstonebarnew1.png"/>
                    <pic:cNvPicPr/>
                  </pic:nvPicPr>
                  <pic:blipFill>
                    <a:blip r:embed="rId352" cstate="print">
                      <a:extLst>
                        <a:ext uri="{28A0092B-C50C-407E-A947-70E740481C1C}">
                          <a14:useLocalDpi xmlns:a14="http://schemas.microsoft.com/office/drawing/2010/main" val="0"/>
                        </a:ext>
                      </a:extLst>
                    </a:blip>
                    <a:stretch>
                      <a:fillRect/>
                    </a:stretch>
                  </pic:blipFill>
                  <pic:spPr>
                    <a:xfrm>
                      <a:off x="0" y="0"/>
                      <a:ext cx="8862840" cy="5038354"/>
                    </a:xfrm>
                    <a:prstGeom prst="rect">
                      <a:avLst/>
                    </a:prstGeom>
                  </pic:spPr>
                </pic:pic>
              </a:graphicData>
            </a:graphic>
          </wp:inline>
        </w:drawing>
      </w:r>
    </w:p>
    <w:p w:rsidR="00E94E33" w:rsidRDefault="00E94E33" w:rsidP="00E94E33">
      <w:pPr>
        <w:pStyle w:val="Caption"/>
        <w:rPr>
          <w:szCs w:val="22"/>
        </w:rPr>
      </w:pPr>
      <w:bookmarkStart w:id="245" w:name="_Toc374701409"/>
      <w:bookmarkStart w:id="246" w:name="_Toc392929577"/>
      <w:r>
        <w:t xml:space="preserve">Figure A2- </w:t>
      </w:r>
      <w:r>
        <w:fldChar w:fldCharType="begin"/>
      </w:r>
      <w:r>
        <w:instrText xml:space="preserve"> SEQ Figure_A2- \* ARABIC </w:instrText>
      </w:r>
      <w:r>
        <w:fldChar w:fldCharType="separate"/>
      </w:r>
      <w:r w:rsidR="00D523D3">
        <w:rPr>
          <w:noProof/>
        </w:rPr>
        <w:t>4</w:t>
      </w:r>
      <w:r>
        <w:fldChar w:fldCharType="end"/>
      </w:r>
      <w:r>
        <w:tab/>
      </w:r>
      <w:r w:rsidRPr="00F16899">
        <w:rPr>
          <w:szCs w:val="22"/>
        </w:rPr>
        <w:t>Cover of major benthic groups and density of hard coral juveniles at each depth for reefs in the Johnstone sub-region.</w:t>
      </w:r>
      <w:bookmarkEnd w:id="245"/>
      <w:bookmarkEnd w:id="246"/>
      <w:r w:rsidRPr="00F16899">
        <w:rPr>
          <w:szCs w:val="22"/>
        </w:rPr>
        <w:t xml:space="preserve"> </w:t>
      </w:r>
    </w:p>
    <w:p w:rsidR="00E94E33" w:rsidRPr="00275817" w:rsidRDefault="00E94E33" w:rsidP="00E94E33">
      <w:pPr>
        <w:pStyle w:val="Caption"/>
        <w:rPr>
          <w:rStyle w:val="IntenseReference"/>
        </w:rPr>
      </w:pPr>
      <w:r w:rsidRPr="00275817">
        <w:rPr>
          <w:rStyle w:val="IntenseReference"/>
        </w:rPr>
        <w:t>Cover estimates are separated into regionally abundant hard coral families and the total cover for soft corals and macroalgae (hanging). Juvenile density estimates are for regionally abundant hard coral families. Separate legends relevant groupings for cover and juvenile density estimates are located beneath the relevant plots.</w:t>
      </w:r>
    </w:p>
    <w:p w:rsidR="00E94E33" w:rsidRPr="00F16899" w:rsidRDefault="00E94E33" w:rsidP="00E94E33">
      <w:pPr>
        <w:rPr>
          <w:rFonts w:ascii="Arial Narrow" w:hAnsi="Arial Narrow"/>
          <w:szCs w:val="22"/>
        </w:rPr>
      </w:pPr>
    </w:p>
    <w:p w:rsidR="00E94E33" w:rsidRPr="00C80451" w:rsidRDefault="00E94E33" w:rsidP="00E94E33">
      <w:pPr>
        <w:rPr>
          <w:lang w:val="en-AU"/>
        </w:rPr>
      </w:pPr>
      <w:r>
        <w:rPr>
          <w:noProof/>
          <w:lang w:val="en-AU" w:eastAsia="en-AU"/>
        </w:rPr>
        <w:drawing>
          <wp:inline distT="0" distB="0" distL="0" distR="0" wp14:anchorId="74227FFC" wp14:editId="6A94D986">
            <wp:extent cx="8862840" cy="5038354"/>
            <wp:effectExtent l="0" t="0" r="0" b="0"/>
            <wp:docPr id="38" name="Picture 38" descr="Figure A2-4 Continued - Cover of major benthic groups and density of hard coral juveniles at each depth for reefs in the Johnstone sub-region. &#10;Cover estimates are separated into regionally abundant hard coral families and the total cover for soft corals and macroalgae (hanging). Juvenile density estimates are for regionally abundant hard coral families. Separate legends relevant groupings for cover and juvenile density estimates are located beneath the relevant plots.&#10;" title="Figure A2-4 Continued - Cover of major benthic groups and density of hard coral juveniles at each depth for reefs in the Johnstone sub-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Johnstonebarnew2.png"/>
                    <pic:cNvPicPr/>
                  </pic:nvPicPr>
                  <pic:blipFill>
                    <a:blip r:embed="rId353" cstate="print">
                      <a:extLst>
                        <a:ext uri="{28A0092B-C50C-407E-A947-70E740481C1C}">
                          <a14:useLocalDpi xmlns:a14="http://schemas.microsoft.com/office/drawing/2010/main" val="0"/>
                        </a:ext>
                      </a:extLst>
                    </a:blip>
                    <a:stretch>
                      <a:fillRect/>
                    </a:stretch>
                  </pic:blipFill>
                  <pic:spPr>
                    <a:xfrm>
                      <a:off x="0" y="0"/>
                      <a:ext cx="8862840" cy="5038354"/>
                    </a:xfrm>
                    <a:prstGeom prst="rect">
                      <a:avLst/>
                    </a:prstGeom>
                  </pic:spPr>
                </pic:pic>
              </a:graphicData>
            </a:graphic>
          </wp:inline>
        </w:drawing>
      </w:r>
    </w:p>
    <w:p w:rsidR="00E94E33" w:rsidRPr="00275817" w:rsidRDefault="00E94E33" w:rsidP="00E94E33">
      <w:pPr>
        <w:rPr>
          <w:rStyle w:val="IntenseReference"/>
        </w:rPr>
      </w:pPr>
      <w:r w:rsidRPr="00275817">
        <w:rPr>
          <w:rStyle w:val="IntenseReference"/>
        </w:rPr>
        <w:t>Figure A2-4 Continued.</w:t>
      </w: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Default="00E94E33" w:rsidP="00E94E33"/>
    <w:p w:rsidR="00E94E33" w:rsidRDefault="00E94E33" w:rsidP="00E94E33">
      <w:r>
        <w:rPr>
          <w:noProof/>
          <w:lang w:val="en-AU" w:eastAsia="en-AU"/>
        </w:rPr>
        <w:drawing>
          <wp:inline distT="0" distB="0" distL="0" distR="0" wp14:anchorId="6B69CC35" wp14:editId="54CC07FC">
            <wp:extent cx="8862840" cy="5038354"/>
            <wp:effectExtent l="0" t="0" r="0" b="0"/>
            <wp:docPr id="39" name="Picture 39" descr="Figure A2- 5  Cover of major benthic groups and density of hard coral juveniles at each depth for reefs in the Tully sub- region.  Cover estimates are separated into regionally abundant hard coral families and the total cover for soft corals and macroalgae (hanging). Juvenile density estimates are for regionally abundant hard coral families. Separate legends with relevant groupings for cover and juvenile density estimates are located beneath the respective plots.&#10;" title="Figure A2- 5  Cover of major benthic groups and density of hard coral juveniles at each depth for reefs in the Tully sub-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ullybarnewscale1.png"/>
                    <pic:cNvPicPr/>
                  </pic:nvPicPr>
                  <pic:blipFill>
                    <a:blip r:embed="rId354" cstate="print">
                      <a:extLst>
                        <a:ext uri="{28A0092B-C50C-407E-A947-70E740481C1C}">
                          <a14:useLocalDpi xmlns:a14="http://schemas.microsoft.com/office/drawing/2010/main" val="0"/>
                        </a:ext>
                      </a:extLst>
                    </a:blip>
                    <a:stretch>
                      <a:fillRect/>
                    </a:stretch>
                  </pic:blipFill>
                  <pic:spPr>
                    <a:xfrm>
                      <a:off x="0" y="0"/>
                      <a:ext cx="8862840" cy="5038354"/>
                    </a:xfrm>
                    <a:prstGeom prst="rect">
                      <a:avLst/>
                    </a:prstGeom>
                  </pic:spPr>
                </pic:pic>
              </a:graphicData>
            </a:graphic>
          </wp:inline>
        </w:drawing>
      </w:r>
    </w:p>
    <w:p w:rsidR="00E94E33" w:rsidRPr="00275817" w:rsidRDefault="00E94E33" w:rsidP="00E94E33">
      <w:pPr>
        <w:pStyle w:val="Caption"/>
      </w:pPr>
      <w:bookmarkStart w:id="247" w:name="_Toc374701410"/>
      <w:bookmarkStart w:id="248" w:name="_Toc392929578"/>
      <w:r w:rsidRPr="00275817">
        <w:t xml:space="preserve">Figure A2- </w:t>
      </w:r>
      <w:r w:rsidRPr="00275817">
        <w:fldChar w:fldCharType="begin"/>
      </w:r>
      <w:r w:rsidRPr="00275817">
        <w:instrText xml:space="preserve"> SEQ Figure_A2- \* ARABIC </w:instrText>
      </w:r>
      <w:r w:rsidRPr="00275817">
        <w:fldChar w:fldCharType="separate"/>
      </w:r>
      <w:r w:rsidR="00D523D3">
        <w:rPr>
          <w:noProof/>
        </w:rPr>
        <w:t>5</w:t>
      </w:r>
      <w:r w:rsidRPr="00275817">
        <w:fldChar w:fldCharType="end"/>
      </w:r>
      <w:r w:rsidRPr="00275817">
        <w:tab/>
        <w:t>Cover of major benthic groups and density of hard coral juveniles at each depth for reefs in the Tully sub- region.</w:t>
      </w:r>
      <w:bookmarkEnd w:id="247"/>
      <w:bookmarkEnd w:id="248"/>
      <w:r w:rsidRPr="00275817">
        <w:t xml:space="preserve">  </w:t>
      </w:r>
    </w:p>
    <w:p w:rsidR="00E94E33" w:rsidRPr="00275817" w:rsidRDefault="00E94E33" w:rsidP="00E94E33">
      <w:pPr>
        <w:pStyle w:val="Caption"/>
        <w:rPr>
          <w:rStyle w:val="IntenseReference"/>
        </w:rPr>
      </w:pPr>
      <w:r w:rsidRPr="00275817">
        <w:rPr>
          <w:rStyle w:val="IntenseReference"/>
        </w:rPr>
        <w:t>Cover estimates are separated into regionally abundant hard coral families and the total cover for soft corals and macroalgae (hanging). Juvenile density estimates are for regionally abundant hard coral families. Separate legends with relevant groupings for cover and juvenile density estimates are located beneath the respective plots.</w:t>
      </w:r>
    </w:p>
    <w:p w:rsidR="00E94E33" w:rsidRPr="00F16899" w:rsidRDefault="00E94E33" w:rsidP="00E94E33">
      <w:pPr>
        <w:rPr>
          <w:rFonts w:ascii="Arial Narrow" w:hAnsi="Arial Narrow"/>
          <w:szCs w:val="22"/>
        </w:rPr>
      </w:pPr>
    </w:p>
    <w:p w:rsidR="00E94E33" w:rsidRDefault="00E94E33" w:rsidP="00E94E33">
      <w:pPr>
        <w:rPr>
          <w:szCs w:val="22"/>
        </w:rPr>
      </w:pPr>
    </w:p>
    <w:p w:rsidR="00E94E33" w:rsidRPr="00F16899" w:rsidRDefault="00E94E33" w:rsidP="00E94E33">
      <w:pPr>
        <w:rPr>
          <w:szCs w:val="22"/>
        </w:rPr>
      </w:pPr>
    </w:p>
    <w:p w:rsidR="00E94E33" w:rsidRDefault="00E94E33" w:rsidP="00E94E33">
      <w:r>
        <w:rPr>
          <w:noProof/>
          <w:lang w:val="en-AU" w:eastAsia="en-AU"/>
        </w:rPr>
        <w:drawing>
          <wp:inline distT="0" distB="0" distL="0" distR="0" wp14:anchorId="325B3C9E" wp14:editId="71314CB7">
            <wp:extent cx="8862840" cy="2519177"/>
            <wp:effectExtent l="0" t="0" r="0" b="0"/>
            <wp:docPr id="40" name="Picture 40" descr="Figure A2- 5 Continued - Cover of major benthic groups and density of hard coral juveniles at each depth for reefs in the Tully sub- region.  &#10;Cover estimates are separated into regionally abundant hard coral families and the total cover for soft corals and macroalgae (hanging). Juvenile density estimates are for regionally abundant hard coral families. Separate legends with relevant groupings for cover and juvenile density estimates are located beneath the respective plots.&#10;" title="Figure A2- 5 Continued - Cover of major benthic groups and density of hard coral juveniles at each depth for reefs in the Tully sub-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ullybarnewscale2.png"/>
                    <pic:cNvPicPr/>
                  </pic:nvPicPr>
                  <pic:blipFill>
                    <a:blip r:embed="rId355" cstate="print">
                      <a:extLst>
                        <a:ext uri="{28A0092B-C50C-407E-A947-70E740481C1C}">
                          <a14:useLocalDpi xmlns:a14="http://schemas.microsoft.com/office/drawing/2010/main" val="0"/>
                        </a:ext>
                      </a:extLst>
                    </a:blip>
                    <a:stretch>
                      <a:fillRect/>
                    </a:stretch>
                  </pic:blipFill>
                  <pic:spPr>
                    <a:xfrm>
                      <a:off x="0" y="0"/>
                      <a:ext cx="8862840" cy="2519177"/>
                    </a:xfrm>
                    <a:prstGeom prst="rect">
                      <a:avLst/>
                    </a:prstGeom>
                  </pic:spPr>
                </pic:pic>
              </a:graphicData>
            </a:graphic>
          </wp:inline>
        </w:drawing>
      </w:r>
    </w:p>
    <w:p w:rsidR="00E94E33" w:rsidRPr="00275817" w:rsidRDefault="00E94E33" w:rsidP="00E94E33">
      <w:pPr>
        <w:rPr>
          <w:rStyle w:val="IntenseReference"/>
        </w:rPr>
      </w:pPr>
      <w:r w:rsidRPr="00275817">
        <w:rPr>
          <w:rStyle w:val="IntenseReference"/>
        </w:rPr>
        <w:t xml:space="preserve">Figure A2-5 </w:t>
      </w:r>
      <w:r>
        <w:rPr>
          <w:rStyle w:val="IntenseReference"/>
        </w:rPr>
        <w:t>c</w:t>
      </w:r>
      <w:r w:rsidRPr="00275817">
        <w:rPr>
          <w:rStyle w:val="IntenseReference"/>
        </w:rPr>
        <w:t>ontinued.</w:t>
      </w: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Default="00E94E33" w:rsidP="00E94E33">
      <w:r>
        <w:rPr>
          <w:noProof/>
          <w:lang w:val="en-AU" w:eastAsia="en-AU"/>
        </w:rPr>
        <w:drawing>
          <wp:inline distT="0" distB="0" distL="0" distR="0" wp14:anchorId="0B590816" wp14:editId="7197F45A">
            <wp:extent cx="8862840" cy="5038354"/>
            <wp:effectExtent l="0" t="0" r="0" b="0"/>
            <wp:docPr id="42" name="Picture 42" descr="Figure A2- 6  Cover of major benthic groups and density of hard coral juveniles at each depth for reefs in the Burdekin region.  &#10;Cover estimates are separated into regionally abundant hard coral families and the total cover for soft corals and macroalgae (hanging). Juvenile density estimates are for regionally abundant hard coral families. Separate legends with relevant groupings for cover and juvenile density estimates are located beneath the respective plots.&#10;" title="Figure A2- 6  Cover of major benthic groups and density of hard coral juveniles at each depth for reefs in the Burdekin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urdekinbarnew1.png"/>
                    <pic:cNvPicPr/>
                  </pic:nvPicPr>
                  <pic:blipFill>
                    <a:blip r:embed="rId356" cstate="print">
                      <a:extLst>
                        <a:ext uri="{28A0092B-C50C-407E-A947-70E740481C1C}">
                          <a14:useLocalDpi xmlns:a14="http://schemas.microsoft.com/office/drawing/2010/main" val="0"/>
                        </a:ext>
                      </a:extLst>
                    </a:blip>
                    <a:stretch>
                      <a:fillRect/>
                    </a:stretch>
                  </pic:blipFill>
                  <pic:spPr>
                    <a:xfrm>
                      <a:off x="0" y="0"/>
                      <a:ext cx="8862840" cy="5038354"/>
                    </a:xfrm>
                    <a:prstGeom prst="rect">
                      <a:avLst/>
                    </a:prstGeom>
                  </pic:spPr>
                </pic:pic>
              </a:graphicData>
            </a:graphic>
          </wp:inline>
        </w:drawing>
      </w:r>
    </w:p>
    <w:p w:rsidR="00E94E33" w:rsidRPr="00275817" w:rsidRDefault="00E94E33" w:rsidP="00E94E33">
      <w:pPr>
        <w:pStyle w:val="Caption"/>
      </w:pPr>
      <w:bookmarkStart w:id="249" w:name="_Toc374701411"/>
      <w:bookmarkStart w:id="250" w:name="_Toc392929579"/>
      <w:r w:rsidRPr="00275817">
        <w:t xml:space="preserve">Figure A2- </w:t>
      </w:r>
      <w:r w:rsidRPr="00275817">
        <w:fldChar w:fldCharType="begin"/>
      </w:r>
      <w:r w:rsidRPr="00275817">
        <w:instrText xml:space="preserve"> SEQ Figure_A2- \* ARABIC </w:instrText>
      </w:r>
      <w:r w:rsidRPr="00275817">
        <w:fldChar w:fldCharType="separate"/>
      </w:r>
      <w:r w:rsidR="00D523D3">
        <w:rPr>
          <w:noProof/>
        </w:rPr>
        <w:t>6</w:t>
      </w:r>
      <w:r w:rsidRPr="00275817">
        <w:fldChar w:fldCharType="end"/>
      </w:r>
      <w:r w:rsidRPr="00275817">
        <w:tab/>
        <w:t>Cover of major benthic groups and density of hard coral juveniles at each depth for reefs in the Burdekin region.</w:t>
      </w:r>
      <w:bookmarkEnd w:id="249"/>
      <w:bookmarkEnd w:id="250"/>
      <w:r w:rsidRPr="00275817">
        <w:t xml:space="preserve">  </w:t>
      </w:r>
    </w:p>
    <w:p w:rsidR="00E94E33" w:rsidRPr="00275817" w:rsidRDefault="00E94E33" w:rsidP="00E94E33">
      <w:pPr>
        <w:pStyle w:val="Caption"/>
        <w:rPr>
          <w:rStyle w:val="IntenseReference"/>
        </w:rPr>
      </w:pPr>
      <w:r w:rsidRPr="00275817">
        <w:rPr>
          <w:rStyle w:val="IntenseReference"/>
        </w:rPr>
        <w:t>Cover estimates are separated into regionally abundant hard coral families and the total cover for soft corals and macroalgae (hanging). Juvenile density estimates are for regionally abundant hard coral families. Separate legends with relevant groupings for cover and juvenile density estimates are located beneath the respective plots.</w:t>
      </w:r>
    </w:p>
    <w:p w:rsidR="00E94E33" w:rsidRPr="00F16899" w:rsidRDefault="00E94E33" w:rsidP="00E94E33">
      <w:pPr>
        <w:rPr>
          <w:rFonts w:ascii="Arial Narrow" w:hAnsi="Arial Narrow"/>
          <w:szCs w:val="22"/>
        </w:rPr>
      </w:pPr>
    </w:p>
    <w:p w:rsidR="00E94E33" w:rsidRPr="00F16899" w:rsidRDefault="00E94E33" w:rsidP="00E94E33">
      <w:pPr>
        <w:rPr>
          <w:rFonts w:ascii="Arial Narrow" w:hAnsi="Arial Narrow"/>
          <w:szCs w:val="22"/>
        </w:rPr>
      </w:pPr>
    </w:p>
    <w:p w:rsidR="00E94E33" w:rsidRDefault="00E94E33" w:rsidP="00E94E33"/>
    <w:p w:rsidR="00E94E33" w:rsidRDefault="00E94E33" w:rsidP="00E94E33">
      <w:r>
        <w:rPr>
          <w:noProof/>
          <w:lang w:val="en-AU" w:eastAsia="en-AU"/>
        </w:rPr>
        <w:drawing>
          <wp:inline distT="0" distB="0" distL="0" distR="0" wp14:anchorId="6D862205" wp14:editId="4DD40749">
            <wp:extent cx="8863200" cy="5040000"/>
            <wp:effectExtent l="0" t="0" r="0" b="8255"/>
            <wp:docPr id="44" name="Picture 44" descr="Figure A2- 6 Continued - Cover of major benthic groups and density of hard coral juveniles at each depth for reefs in the Burdekin region.  Cover estimates are separated into regionally abundant hard coral families and the total cover for soft corals and macroalgae (hanging). Juvenile density estimates are for regionally abundant hard coral families. Separate legends with relevant groupings for cover and juvenile density estimates are located beneath the respective plots.&#10;" title="Figure A2- 6 Continued - Cover of major benthic groups and density of hard coral juveniles at each depth for reefs in the Burdekin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urdekinbar2.png"/>
                    <pic:cNvPicPr/>
                  </pic:nvPicPr>
                  <pic:blipFill>
                    <a:blip r:embed="rId357" cstate="print">
                      <a:extLst>
                        <a:ext uri="{28A0092B-C50C-407E-A947-70E740481C1C}">
                          <a14:useLocalDpi xmlns:a14="http://schemas.microsoft.com/office/drawing/2010/main" val="0"/>
                        </a:ext>
                      </a:extLst>
                    </a:blip>
                    <a:stretch>
                      <a:fillRect/>
                    </a:stretch>
                  </pic:blipFill>
                  <pic:spPr>
                    <a:xfrm>
                      <a:off x="0" y="0"/>
                      <a:ext cx="8863200" cy="5040000"/>
                    </a:xfrm>
                    <a:prstGeom prst="rect">
                      <a:avLst/>
                    </a:prstGeom>
                  </pic:spPr>
                </pic:pic>
              </a:graphicData>
            </a:graphic>
          </wp:inline>
        </w:drawing>
      </w:r>
    </w:p>
    <w:p w:rsidR="00E94E33" w:rsidRPr="00275817" w:rsidRDefault="00E94E33" w:rsidP="00E94E33">
      <w:pPr>
        <w:rPr>
          <w:rStyle w:val="IntenseReference"/>
        </w:rPr>
      </w:pPr>
      <w:r w:rsidRPr="00275817">
        <w:rPr>
          <w:rStyle w:val="IntenseReference"/>
        </w:rPr>
        <w:t>Figure</w:t>
      </w:r>
      <w:r>
        <w:rPr>
          <w:rStyle w:val="IntenseReference"/>
        </w:rPr>
        <w:t xml:space="preserve"> A2-6 c</w:t>
      </w:r>
      <w:r w:rsidRPr="00275817">
        <w:rPr>
          <w:rStyle w:val="IntenseReference"/>
        </w:rPr>
        <w:t>ontinued.</w:t>
      </w: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Default="00E94E33" w:rsidP="00E94E33">
      <w:r>
        <w:rPr>
          <w:noProof/>
          <w:lang w:val="en-AU" w:eastAsia="en-AU"/>
        </w:rPr>
        <w:drawing>
          <wp:inline distT="0" distB="0" distL="0" distR="0" wp14:anchorId="5A2863E5" wp14:editId="5A8D2301">
            <wp:extent cx="8862840" cy="2519177"/>
            <wp:effectExtent l="0" t="0" r="0" b="0"/>
            <wp:docPr id="46" name="Picture 46" descr="Figure A2- 6 Continued - Cover of major benthic groups and density of hard coral juveniles at each depth for reefs in the Burdekin region. Cover estimates are separated into regionally abundant hard coral families and the total cover for soft corals and macroalgae (hanging). Juvenile density estimates are for regionally abundant hard coral families. Separate legends with relevant groupings for cover and juvenile density estimates are located beneath the respective plots.&#10;" title="Figure A2- 6 Continued - Cover of major benthic groups and density of hard coral juveniles at each depth for reefs in the Burdekin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urdekinbarnew3.png"/>
                    <pic:cNvPicPr/>
                  </pic:nvPicPr>
                  <pic:blipFill>
                    <a:blip r:embed="rId358" cstate="print">
                      <a:extLst>
                        <a:ext uri="{28A0092B-C50C-407E-A947-70E740481C1C}">
                          <a14:useLocalDpi xmlns:a14="http://schemas.microsoft.com/office/drawing/2010/main" val="0"/>
                        </a:ext>
                      </a:extLst>
                    </a:blip>
                    <a:stretch>
                      <a:fillRect/>
                    </a:stretch>
                  </pic:blipFill>
                  <pic:spPr>
                    <a:xfrm>
                      <a:off x="0" y="0"/>
                      <a:ext cx="8862840" cy="2519177"/>
                    </a:xfrm>
                    <a:prstGeom prst="rect">
                      <a:avLst/>
                    </a:prstGeom>
                  </pic:spPr>
                </pic:pic>
              </a:graphicData>
            </a:graphic>
          </wp:inline>
        </w:drawing>
      </w:r>
    </w:p>
    <w:p w:rsidR="00E94E33" w:rsidRPr="00275817" w:rsidRDefault="00E94E33" w:rsidP="00E94E33">
      <w:pPr>
        <w:rPr>
          <w:rStyle w:val="IntenseReference"/>
        </w:rPr>
      </w:pPr>
      <w:r w:rsidRPr="00275817">
        <w:rPr>
          <w:rStyle w:val="IntenseReference"/>
        </w:rPr>
        <w:t>Figure</w:t>
      </w:r>
      <w:r>
        <w:rPr>
          <w:rStyle w:val="IntenseReference"/>
        </w:rPr>
        <w:t xml:space="preserve"> A2-6 c</w:t>
      </w:r>
      <w:r w:rsidRPr="00275817">
        <w:rPr>
          <w:rStyle w:val="IntenseReference"/>
        </w:rPr>
        <w:t>ontinued.</w:t>
      </w: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Pr="00F16899" w:rsidRDefault="00E94E33" w:rsidP="00E94E33">
      <w:pPr>
        <w:rPr>
          <w:rFonts w:ascii="Arial Narrow" w:hAnsi="Arial Narrow"/>
        </w:rPr>
      </w:pPr>
    </w:p>
    <w:p w:rsidR="00E94E33" w:rsidRDefault="00E94E33" w:rsidP="00E94E33">
      <w:r>
        <w:rPr>
          <w:noProof/>
          <w:lang w:val="en-AU" w:eastAsia="en-AU"/>
        </w:rPr>
        <w:drawing>
          <wp:inline distT="0" distB="0" distL="0" distR="0" wp14:anchorId="7384BCE5" wp14:editId="464F8DBC">
            <wp:extent cx="8862840" cy="5038354"/>
            <wp:effectExtent l="0" t="0" r="0" b="0"/>
            <wp:docPr id="48" name="Picture 48" descr="Figure A2- 7 Cover of major benthic groups and density of hard coral juveniles at each depth for reefs in the Mackay Whitsunday region. Cover estimates are separated into regionally abundant hard coral families and the total cover for soft corals and macroalgae (hanging). Juvenile density estimates are for regionally abundant hard coral families. Separate legends with relevant groupings for cover and juvenile density estimates are located beneath the respective plots.&#10;" title="Figure A2- 7 Cover of major benthic groups and density of hard coral juveniles at each depth for reefs in the Mackay Whitsunday reg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roserpinebarnew1.png"/>
                    <pic:cNvPicPr/>
                  </pic:nvPicPr>
                  <pic:blipFill>
                    <a:blip r:embed="rId359" cstate="print">
                      <a:extLst>
                        <a:ext uri="{28A0092B-C50C-407E-A947-70E740481C1C}">
                          <a14:useLocalDpi xmlns:a14="http://schemas.microsoft.com/office/drawing/2010/main" val="0"/>
                        </a:ext>
                      </a:extLst>
                    </a:blip>
                    <a:stretch>
                      <a:fillRect/>
                    </a:stretch>
                  </pic:blipFill>
                  <pic:spPr>
                    <a:xfrm>
                      <a:off x="0" y="0"/>
                      <a:ext cx="8862840" cy="5038354"/>
                    </a:xfrm>
                    <a:prstGeom prst="rect">
                      <a:avLst/>
                    </a:prstGeom>
                  </pic:spPr>
                </pic:pic>
              </a:graphicData>
            </a:graphic>
          </wp:inline>
        </w:drawing>
      </w:r>
    </w:p>
    <w:p w:rsidR="00E94E33" w:rsidRPr="00275817" w:rsidRDefault="00E94E33" w:rsidP="00E94E33">
      <w:pPr>
        <w:pStyle w:val="Caption"/>
      </w:pPr>
      <w:bookmarkStart w:id="251" w:name="_Toc374701412"/>
      <w:bookmarkStart w:id="252" w:name="_Toc392929580"/>
      <w:r w:rsidRPr="00275817">
        <w:t xml:space="preserve">Figure A2- </w:t>
      </w:r>
      <w:r w:rsidRPr="00275817">
        <w:fldChar w:fldCharType="begin"/>
      </w:r>
      <w:r w:rsidRPr="00275817">
        <w:instrText xml:space="preserve"> SEQ Figure_A2- \* ARABIC </w:instrText>
      </w:r>
      <w:r w:rsidRPr="00275817">
        <w:fldChar w:fldCharType="separate"/>
      </w:r>
      <w:r w:rsidR="00D523D3">
        <w:rPr>
          <w:noProof/>
        </w:rPr>
        <w:t>7</w:t>
      </w:r>
      <w:r w:rsidRPr="00275817">
        <w:fldChar w:fldCharType="end"/>
      </w:r>
      <w:r w:rsidRPr="00275817">
        <w:tab/>
        <w:t>Cover of major benthic groups and density of hard coral juveniles at each depth for reefs in the Mackay Whitsunday region.</w:t>
      </w:r>
      <w:bookmarkEnd w:id="251"/>
      <w:bookmarkEnd w:id="252"/>
      <w:r w:rsidRPr="00275817">
        <w:t xml:space="preserve">  </w:t>
      </w:r>
    </w:p>
    <w:p w:rsidR="00E94E33" w:rsidRPr="00275817" w:rsidRDefault="00E94E33" w:rsidP="00E94E33">
      <w:pPr>
        <w:pStyle w:val="Caption"/>
        <w:rPr>
          <w:rStyle w:val="IntenseReference"/>
        </w:rPr>
      </w:pPr>
      <w:r w:rsidRPr="00275817">
        <w:rPr>
          <w:rStyle w:val="IntenseReference"/>
        </w:rPr>
        <w:t>Cover estimates are separated into regionally abundant hard coral families and the total cover for soft corals and macroalgae (hanging). Juvenile density estimates are for regionally abundant hard coral families. Separate legends with relevant groupings for cover and juvenile density estimates are located beneath the respective plots.</w:t>
      </w:r>
    </w:p>
    <w:p w:rsidR="00E94E33" w:rsidRDefault="00E94E33" w:rsidP="00E94E33"/>
    <w:p w:rsidR="00E94E33" w:rsidRDefault="00E94E33" w:rsidP="00E94E33"/>
    <w:p w:rsidR="00E94E33" w:rsidRDefault="00E94E33" w:rsidP="00E94E33">
      <w:r>
        <w:rPr>
          <w:noProof/>
          <w:lang w:val="en-AU" w:eastAsia="en-AU"/>
        </w:rPr>
        <w:drawing>
          <wp:inline distT="0" distB="0" distL="0" distR="0" wp14:anchorId="74FD3864" wp14:editId="31693F07">
            <wp:extent cx="8862840" cy="5038354"/>
            <wp:effectExtent l="0" t="0" r="0" b="0"/>
            <wp:docPr id="49" name="Picture 49" descr="Figure A2- 7 Continued - Cover of major benthic groups and density of hard coral juveniles at each depth for reefs in the Mackay Whitsunday region.  Cover estimates are separated into regionally abundant hard coral families and the total cover for soft corals and macroalgae (hanging). Juvenile density estimates are for regionally abundant hard coral families. Separate legends with relevant groupings for cover and juvenile density estimates are located beneath the respective plots.&#10;" title="Figure A2- 7 Continued - Cover of major benthic groups and density of hard coral juveniles at each depth for reefs in the Mackay Whitsunday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roserpinebarnew2.png"/>
                    <pic:cNvPicPr/>
                  </pic:nvPicPr>
                  <pic:blipFill>
                    <a:blip r:embed="rId360" cstate="print">
                      <a:extLst>
                        <a:ext uri="{28A0092B-C50C-407E-A947-70E740481C1C}">
                          <a14:useLocalDpi xmlns:a14="http://schemas.microsoft.com/office/drawing/2010/main" val="0"/>
                        </a:ext>
                      </a:extLst>
                    </a:blip>
                    <a:stretch>
                      <a:fillRect/>
                    </a:stretch>
                  </pic:blipFill>
                  <pic:spPr>
                    <a:xfrm>
                      <a:off x="0" y="0"/>
                      <a:ext cx="8862840" cy="5038354"/>
                    </a:xfrm>
                    <a:prstGeom prst="rect">
                      <a:avLst/>
                    </a:prstGeom>
                  </pic:spPr>
                </pic:pic>
              </a:graphicData>
            </a:graphic>
          </wp:inline>
        </w:drawing>
      </w:r>
    </w:p>
    <w:p w:rsidR="00E94E33" w:rsidRPr="00275817" w:rsidRDefault="00E94E33" w:rsidP="00E94E33">
      <w:pPr>
        <w:rPr>
          <w:rStyle w:val="IntenseReference"/>
        </w:rPr>
      </w:pPr>
      <w:r w:rsidRPr="00275817">
        <w:rPr>
          <w:rStyle w:val="IntenseReference"/>
        </w:rPr>
        <w:t>Figure A2-</w:t>
      </w:r>
      <w:r>
        <w:rPr>
          <w:rStyle w:val="IntenseReference"/>
        </w:rPr>
        <w:t>7</w:t>
      </w:r>
      <w:r w:rsidRPr="00275817">
        <w:rPr>
          <w:rStyle w:val="IntenseReference"/>
        </w:rPr>
        <w:t xml:space="preserve"> </w:t>
      </w:r>
      <w:r>
        <w:rPr>
          <w:rStyle w:val="IntenseReference"/>
        </w:rPr>
        <w:t>c</w:t>
      </w:r>
      <w:r w:rsidRPr="00275817">
        <w:rPr>
          <w:rStyle w:val="IntenseReference"/>
        </w:rPr>
        <w:t>ontinued.</w:t>
      </w:r>
    </w:p>
    <w:p w:rsidR="00E94E33" w:rsidRDefault="00E94E33" w:rsidP="00E94E33"/>
    <w:p w:rsidR="00E94E33" w:rsidRDefault="00E94E33" w:rsidP="00E94E33"/>
    <w:p w:rsidR="00E94E33" w:rsidRDefault="00E94E33" w:rsidP="00E94E33">
      <w:r>
        <w:rPr>
          <w:noProof/>
          <w:lang w:val="en-AU" w:eastAsia="en-AU"/>
        </w:rPr>
        <w:drawing>
          <wp:inline distT="0" distB="0" distL="0" distR="0" wp14:anchorId="2DA3BC32" wp14:editId="7D779D08">
            <wp:extent cx="8862840" cy="2519177"/>
            <wp:effectExtent l="0" t="0" r="0" b="0"/>
            <wp:docPr id="50" name="Picture 50" descr="Figure A2- 7 Continued - Cover of major benthic groups and density of hard coral juveniles at each depth for reefs in the Mackay Whitsunday region. Cover estimates are separated into regionally abundant hard coral families and the total cover for soft corals and macroalgae (hanging). Juvenile density estimates are for regionally abundant hard coral families. Separate legends with relevant groupings for cover and juvenile density estimates are located beneath the respective plots.&#10;" title="Figure A2- 7 Continued - Cover of major benthic groups and density of hard coral juveniles at each depth for reefs in the Mackay Whitsunday reg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roserpinebarnew3.png"/>
                    <pic:cNvPicPr/>
                  </pic:nvPicPr>
                  <pic:blipFill>
                    <a:blip r:embed="rId361" cstate="print">
                      <a:extLst>
                        <a:ext uri="{28A0092B-C50C-407E-A947-70E740481C1C}">
                          <a14:useLocalDpi xmlns:a14="http://schemas.microsoft.com/office/drawing/2010/main" val="0"/>
                        </a:ext>
                      </a:extLst>
                    </a:blip>
                    <a:stretch>
                      <a:fillRect/>
                    </a:stretch>
                  </pic:blipFill>
                  <pic:spPr>
                    <a:xfrm>
                      <a:off x="0" y="0"/>
                      <a:ext cx="8862840" cy="2519177"/>
                    </a:xfrm>
                    <a:prstGeom prst="rect">
                      <a:avLst/>
                    </a:prstGeom>
                  </pic:spPr>
                </pic:pic>
              </a:graphicData>
            </a:graphic>
          </wp:inline>
        </w:drawing>
      </w:r>
    </w:p>
    <w:p w:rsidR="00E94E33" w:rsidRPr="00275817" w:rsidRDefault="00E94E33" w:rsidP="00E94E33">
      <w:pPr>
        <w:rPr>
          <w:rStyle w:val="IntenseReference"/>
        </w:rPr>
      </w:pPr>
      <w:r w:rsidRPr="00275817">
        <w:rPr>
          <w:rStyle w:val="IntenseReference"/>
        </w:rPr>
        <w:t>Figure A2-</w:t>
      </w:r>
      <w:r>
        <w:rPr>
          <w:rStyle w:val="IntenseReference"/>
        </w:rPr>
        <w:t>7 c</w:t>
      </w:r>
      <w:r w:rsidRPr="00275817">
        <w:rPr>
          <w:rStyle w:val="IntenseReference"/>
        </w:rPr>
        <w:t>ontinued.</w:t>
      </w:r>
    </w:p>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r>
        <w:rPr>
          <w:noProof/>
          <w:lang w:val="en-AU" w:eastAsia="en-AU"/>
        </w:rPr>
        <w:drawing>
          <wp:inline distT="0" distB="0" distL="0" distR="0" wp14:anchorId="70D0380F" wp14:editId="7F0396E6">
            <wp:extent cx="8862840" cy="5038354"/>
            <wp:effectExtent l="0" t="0" r="0" b="0"/>
            <wp:docPr id="52" name="Picture 52" descr="Figure A2- 8 Cover of major benthic groups and density of hard coral juveniles at each depth for reefs in the Fitzroy region.  Cover estimates are separated into regionally abundant hard coral families and the total cover for soft corals and macroalgae (hanging). Juvenile density estimates are for regionally abundant hard coral families. Separate legends with relevant groupings for cover and juvenile density estimates are located beneath the respective plots.&#10;" title="Figure A2- 8 Cover of major benthic groups and density of hard coral juveniles at each depth for reefs in the Fitzroy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itzroybarnew1.png"/>
                    <pic:cNvPicPr/>
                  </pic:nvPicPr>
                  <pic:blipFill>
                    <a:blip r:embed="rId362" cstate="print">
                      <a:extLst>
                        <a:ext uri="{28A0092B-C50C-407E-A947-70E740481C1C}">
                          <a14:useLocalDpi xmlns:a14="http://schemas.microsoft.com/office/drawing/2010/main" val="0"/>
                        </a:ext>
                      </a:extLst>
                    </a:blip>
                    <a:stretch>
                      <a:fillRect/>
                    </a:stretch>
                  </pic:blipFill>
                  <pic:spPr>
                    <a:xfrm>
                      <a:off x="0" y="0"/>
                      <a:ext cx="8862840" cy="5038354"/>
                    </a:xfrm>
                    <a:prstGeom prst="rect">
                      <a:avLst/>
                    </a:prstGeom>
                  </pic:spPr>
                </pic:pic>
              </a:graphicData>
            </a:graphic>
          </wp:inline>
        </w:drawing>
      </w:r>
    </w:p>
    <w:p w:rsidR="00E94E33" w:rsidRDefault="00E94E33" w:rsidP="00E94E33">
      <w:pPr>
        <w:pStyle w:val="Caption"/>
        <w:rPr>
          <w:szCs w:val="22"/>
        </w:rPr>
      </w:pPr>
      <w:bookmarkStart w:id="253" w:name="_Toc374701413"/>
      <w:bookmarkStart w:id="254" w:name="_Toc392929581"/>
      <w:r>
        <w:t xml:space="preserve">Figure A2- </w:t>
      </w:r>
      <w:r>
        <w:fldChar w:fldCharType="begin"/>
      </w:r>
      <w:r>
        <w:instrText xml:space="preserve"> SEQ Figure_A2- \* ARABIC </w:instrText>
      </w:r>
      <w:r>
        <w:fldChar w:fldCharType="separate"/>
      </w:r>
      <w:r w:rsidR="00D523D3">
        <w:rPr>
          <w:noProof/>
        </w:rPr>
        <w:t>8</w:t>
      </w:r>
      <w:r>
        <w:fldChar w:fldCharType="end"/>
      </w:r>
      <w:r>
        <w:tab/>
      </w:r>
      <w:r w:rsidRPr="00F16899">
        <w:rPr>
          <w:szCs w:val="22"/>
        </w:rPr>
        <w:t>Cover of major benthic groups and density of hard coral juveniles at each depth for reefs in the Fitzroy region.</w:t>
      </w:r>
      <w:bookmarkEnd w:id="253"/>
      <w:bookmarkEnd w:id="254"/>
      <w:r w:rsidRPr="00F16899">
        <w:rPr>
          <w:szCs w:val="22"/>
        </w:rPr>
        <w:t xml:space="preserve">  </w:t>
      </w:r>
    </w:p>
    <w:p w:rsidR="00E94E33" w:rsidRPr="00275817" w:rsidRDefault="00E94E33" w:rsidP="00E94E33">
      <w:pPr>
        <w:pStyle w:val="Caption"/>
        <w:rPr>
          <w:rStyle w:val="IntenseReference"/>
        </w:rPr>
      </w:pPr>
      <w:r w:rsidRPr="00275817">
        <w:rPr>
          <w:rStyle w:val="IntenseReference"/>
        </w:rPr>
        <w:t>Cover estimates are separated into regionally abundant hard coral families and the total cover for soft corals and macroalgae (hanging). Juvenile density estimates are for regionally abundant hard coral families. Separate legends with relevant groupings for cover and juvenile density estimates are located beneath the respective plots.</w:t>
      </w:r>
    </w:p>
    <w:p w:rsidR="00E94E33" w:rsidRDefault="00E94E33" w:rsidP="00E94E33">
      <w:pPr>
        <w:rPr>
          <w:sz w:val="20"/>
        </w:rPr>
      </w:pPr>
    </w:p>
    <w:p w:rsidR="00E94E33" w:rsidRDefault="00E94E33" w:rsidP="00E94E33">
      <w:pPr>
        <w:rPr>
          <w:sz w:val="20"/>
        </w:rPr>
      </w:pPr>
    </w:p>
    <w:p w:rsidR="00E94E33" w:rsidRDefault="00E94E33" w:rsidP="00E94E33">
      <w:pPr>
        <w:rPr>
          <w:sz w:val="20"/>
        </w:rPr>
      </w:pPr>
    </w:p>
    <w:p w:rsidR="00E94E33" w:rsidRPr="00275817" w:rsidRDefault="00E94E33" w:rsidP="00E94E33">
      <w:pPr>
        <w:rPr>
          <w:rStyle w:val="IntenseReference"/>
        </w:rPr>
      </w:pPr>
      <w:r>
        <w:rPr>
          <w:noProof/>
          <w:sz w:val="20"/>
          <w:lang w:val="en-AU" w:eastAsia="en-AU"/>
        </w:rPr>
        <w:drawing>
          <wp:inline distT="0" distB="0" distL="0" distR="0" wp14:anchorId="47C0F4B5" wp14:editId="5078A709">
            <wp:extent cx="8862840" cy="5038354"/>
            <wp:effectExtent l="0" t="0" r="0" b="0"/>
            <wp:docPr id="54" name="Picture 54" descr="Figure A2- 8 Continued - Cover of major benthic groups and density of hard coral juveniles at each depth for reefs in the Fitzroy region.  Cover estimates are separated into regionally abundant hard coral families and the total cover for soft corals and macroalgae (hanging). Juvenile density estimates are for regionally abundant hard coral families. Separate legends with relevant groupings for cover and juvenile density estimates are located beneath the respective plots.&#10;" title="Figure A2- 8 Continued - Cover of major benthic groups and density of hard coral juveniles at each depth for reefs in the Fitzroy reg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itzroybarnew2.png"/>
                    <pic:cNvPicPr/>
                  </pic:nvPicPr>
                  <pic:blipFill>
                    <a:blip r:embed="rId363" cstate="print">
                      <a:extLst>
                        <a:ext uri="{28A0092B-C50C-407E-A947-70E740481C1C}">
                          <a14:useLocalDpi xmlns:a14="http://schemas.microsoft.com/office/drawing/2010/main" val="0"/>
                        </a:ext>
                      </a:extLst>
                    </a:blip>
                    <a:stretch>
                      <a:fillRect/>
                    </a:stretch>
                  </pic:blipFill>
                  <pic:spPr>
                    <a:xfrm>
                      <a:off x="0" y="0"/>
                      <a:ext cx="8862840" cy="5038354"/>
                    </a:xfrm>
                    <a:prstGeom prst="rect">
                      <a:avLst/>
                    </a:prstGeom>
                  </pic:spPr>
                </pic:pic>
              </a:graphicData>
            </a:graphic>
          </wp:inline>
        </w:drawing>
      </w:r>
      <w:r w:rsidRPr="00275817">
        <w:rPr>
          <w:rStyle w:val="IntenseReference"/>
        </w:rPr>
        <w:t>Figure A2-</w:t>
      </w:r>
      <w:r>
        <w:rPr>
          <w:rStyle w:val="IntenseReference"/>
        </w:rPr>
        <w:t>8</w:t>
      </w:r>
      <w:r w:rsidRPr="00275817">
        <w:rPr>
          <w:rStyle w:val="IntenseReference"/>
        </w:rPr>
        <w:t xml:space="preserve"> </w:t>
      </w:r>
      <w:r>
        <w:rPr>
          <w:rStyle w:val="IntenseReference"/>
        </w:rPr>
        <w:t>c</w:t>
      </w:r>
      <w:r w:rsidRPr="00275817">
        <w:rPr>
          <w:rStyle w:val="IntenseReference"/>
        </w:rPr>
        <w:t>ontinued.</w:t>
      </w:r>
    </w:p>
    <w:p w:rsidR="00E94E33" w:rsidRDefault="00E94E33" w:rsidP="00E94E33"/>
    <w:p w:rsidR="00E94E33" w:rsidRDefault="00E94E33" w:rsidP="00E94E33"/>
    <w:p w:rsidR="00E94E33" w:rsidRDefault="00E94E33" w:rsidP="00E94E33"/>
    <w:p w:rsidR="00E94E33" w:rsidRDefault="00E94E33" w:rsidP="00E94E33"/>
    <w:p w:rsidR="00E94E33" w:rsidRPr="00C96149" w:rsidRDefault="00E94E33" w:rsidP="00E94E33">
      <w:pPr>
        <w:sectPr w:rsidR="00E94E33" w:rsidRPr="00C96149" w:rsidSect="00B7431E">
          <w:pgSz w:w="16840" w:h="11907" w:orient="landscape" w:code="9"/>
          <w:pgMar w:top="1134" w:right="1440" w:bottom="1134" w:left="1440" w:header="709" w:footer="709" w:gutter="0"/>
          <w:cols w:space="708"/>
          <w:docGrid w:linePitch="360"/>
        </w:sectPr>
      </w:pPr>
    </w:p>
    <w:p w:rsidR="00E94E33" w:rsidRDefault="00E94E33" w:rsidP="00E94E33">
      <w:bookmarkStart w:id="255" w:name="_Toc358712538"/>
      <w:r>
        <w:rPr>
          <w:rFonts w:ascii="Arial Narrow" w:hAnsi="Arial Narrow"/>
          <w:b/>
          <w:noProof/>
          <w:sz w:val="20"/>
          <w:lang w:val="en-AU" w:eastAsia="en-AU"/>
        </w:rPr>
        <w:drawing>
          <wp:inline distT="0" distB="0" distL="0" distR="0" wp14:anchorId="3FACD199" wp14:editId="63F19F70">
            <wp:extent cx="6094488" cy="6478537"/>
            <wp:effectExtent l="0" t="0" r="1905" b="0"/>
            <wp:docPr id="56" name="Picture 56" descr="Figure A2- 9  Regional trends in coral settlement. &#10;Bold blue curve represents regional trend bounded by blue shaded area depicting the 95% confidence intervals of that trend (see section 2.6 for analysis detail). Observed trends for individual reefs depicted by the three lines, see legend for details. &#10;" title="Figure A2- 9  Regional trends in coral settlemen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Regional tiles.png"/>
                    <pic:cNvPicPr/>
                  </pic:nvPicPr>
                  <pic:blipFill>
                    <a:blip r:embed="rId364" cstate="print">
                      <a:extLst>
                        <a:ext uri="{28A0092B-C50C-407E-A947-70E740481C1C}">
                          <a14:useLocalDpi xmlns:a14="http://schemas.microsoft.com/office/drawing/2010/main" val="0"/>
                        </a:ext>
                      </a:extLst>
                    </a:blip>
                    <a:stretch>
                      <a:fillRect/>
                    </a:stretch>
                  </pic:blipFill>
                  <pic:spPr>
                    <a:xfrm>
                      <a:off x="0" y="0"/>
                      <a:ext cx="6094488" cy="6478537"/>
                    </a:xfrm>
                    <a:prstGeom prst="rect">
                      <a:avLst/>
                    </a:prstGeom>
                  </pic:spPr>
                </pic:pic>
              </a:graphicData>
            </a:graphic>
          </wp:inline>
        </w:drawing>
      </w:r>
      <w:r w:rsidRPr="00F91CE5">
        <w:rPr>
          <w:rFonts w:ascii="Arial Narrow" w:hAnsi="Arial Narrow"/>
          <w:b/>
          <w:sz w:val="20"/>
        </w:rPr>
        <w:t xml:space="preserve"> </w:t>
      </w:r>
    </w:p>
    <w:p w:rsidR="00E94E33" w:rsidRDefault="00E94E33" w:rsidP="00E94E33">
      <w:pPr>
        <w:pStyle w:val="Caption"/>
      </w:pPr>
      <w:bookmarkStart w:id="256" w:name="_Toc374701414"/>
      <w:bookmarkStart w:id="257" w:name="_Toc392929582"/>
      <w:r w:rsidRPr="00275817">
        <w:t xml:space="preserve">Figure A2- </w:t>
      </w:r>
      <w:r w:rsidRPr="00275817">
        <w:fldChar w:fldCharType="begin"/>
      </w:r>
      <w:r w:rsidRPr="00275817">
        <w:instrText xml:space="preserve"> SEQ Figure_A2- \* ARABIC </w:instrText>
      </w:r>
      <w:r w:rsidRPr="00275817">
        <w:fldChar w:fldCharType="separate"/>
      </w:r>
      <w:r w:rsidR="00D523D3">
        <w:rPr>
          <w:noProof/>
        </w:rPr>
        <w:t>9</w:t>
      </w:r>
      <w:r w:rsidRPr="00275817">
        <w:fldChar w:fldCharType="end"/>
      </w:r>
      <w:r w:rsidRPr="00275817">
        <w:tab/>
      </w:r>
      <w:r w:rsidRPr="00275817">
        <w:rPr>
          <w:rStyle w:val="Heading4Char"/>
          <w:rFonts w:ascii="Arial Narrow" w:hAnsi="Arial Narrow"/>
          <w:i w:val="0"/>
        </w:rPr>
        <w:t>Regional trends in coral settlement.</w:t>
      </w:r>
      <w:bookmarkEnd w:id="256"/>
      <w:bookmarkEnd w:id="257"/>
      <w:r w:rsidRPr="00275817">
        <w:t xml:space="preserve"> </w:t>
      </w:r>
    </w:p>
    <w:p w:rsidR="00E94E33" w:rsidRPr="00275817" w:rsidRDefault="00E94E33" w:rsidP="00E94E33">
      <w:pPr>
        <w:pStyle w:val="Caption"/>
        <w:rPr>
          <w:rStyle w:val="IntenseReference"/>
        </w:rPr>
      </w:pPr>
      <w:r w:rsidRPr="00275817">
        <w:rPr>
          <w:rStyle w:val="IntenseReference"/>
        </w:rPr>
        <w:t xml:space="preserve">Bold </w:t>
      </w:r>
      <w:r>
        <w:rPr>
          <w:rStyle w:val="IntenseReference"/>
        </w:rPr>
        <w:t>blue</w:t>
      </w:r>
      <w:r w:rsidRPr="00275817">
        <w:rPr>
          <w:rStyle w:val="IntenseReference"/>
        </w:rPr>
        <w:t xml:space="preserve"> curve represents regional trend bounded by blue shaded area depicting the 95% confidence intervals of that trend (see section 2.6 for analysis detail). </w:t>
      </w:r>
      <w:r>
        <w:rPr>
          <w:rStyle w:val="IntenseReference"/>
        </w:rPr>
        <w:t xml:space="preserve">Observed trends for individual reefs depicted by the three lines, see legend for details. </w:t>
      </w:r>
    </w:p>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Pr>
        <w:spacing w:after="200" w:line="276" w:lineRule="auto"/>
      </w:pPr>
      <w:r>
        <w:br w:type="page"/>
      </w:r>
    </w:p>
    <w:p w:rsidR="00E94E33" w:rsidRDefault="00E94E33" w:rsidP="00E94E33">
      <w:pPr>
        <w:spacing w:after="200" w:line="276" w:lineRule="auto"/>
        <w:sectPr w:rsidR="00E94E33" w:rsidSect="00B7431E">
          <w:pgSz w:w="11907" w:h="16840" w:code="9"/>
          <w:pgMar w:top="1440" w:right="1134" w:bottom="1440" w:left="1134" w:header="862" w:footer="720" w:gutter="0"/>
          <w:cols w:space="720"/>
          <w:docGrid w:linePitch="299"/>
        </w:sectPr>
      </w:pPr>
    </w:p>
    <w:p w:rsidR="00E94E33" w:rsidRDefault="00E94E33" w:rsidP="00E94E33">
      <w:pPr>
        <w:keepNext/>
        <w:spacing w:after="200" w:line="276" w:lineRule="auto"/>
      </w:pPr>
      <w:r w:rsidRPr="00C672F7">
        <w:rPr>
          <w:rFonts w:ascii="Arial Narrow" w:hAnsi="Arial Narrow"/>
          <w:noProof/>
          <w:lang w:val="en-AU" w:eastAsia="en-AU"/>
        </w:rPr>
        <w:drawing>
          <wp:inline distT="0" distB="0" distL="0" distR="0" wp14:anchorId="477E891E" wp14:editId="5C5F2049">
            <wp:extent cx="8863200" cy="5040000"/>
            <wp:effectExtent l="0" t="0" r="0" b="8255"/>
            <wp:docPr id="58" name="Picture 58" descr="Figure A2- 10  Incidence of coral mortality.  Boxplots include the number of coral colonies suffering ongoing mortality attributed to either disease, sedimentation or ‘unkown causes’ for each reef, depth and year standardised to the reef and depth mean across years.   &#10;" title="Figure A2- 10  Incidence of coral mortalit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Regional disease boxplots.png"/>
                    <pic:cNvPicPr/>
                  </pic:nvPicPr>
                  <pic:blipFill>
                    <a:blip r:embed="rId365" cstate="print">
                      <a:extLst>
                        <a:ext uri="{28A0092B-C50C-407E-A947-70E740481C1C}">
                          <a14:useLocalDpi xmlns:a14="http://schemas.microsoft.com/office/drawing/2010/main" val="0"/>
                        </a:ext>
                      </a:extLst>
                    </a:blip>
                    <a:stretch>
                      <a:fillRect/>
                    </a:stretch>
                  </pic:blipFill>
                  <pic:spPr>
                    <a:xfrm>
                      <a:off x="0" y="0"/>
                      <a:ext cx="8863200" cy="5040000"/>
                    </a:xfrm>
                    <a:prstGeom prst="rect">
                      <a:avLst/>
                    </a:prstGeom>
                  </pic:spPr>
                </pic:pic>
              </a:graphicData>
            </a:graphic>
          </wp:inline>
        </w:drawing>
      </w:r>
      <w:r>
        <w:rPr>
          <w:rFonts w:ascii="Arial Narrow" w:hAnsi="Arial Narrow"/>
          <w:b/>
          <w:sz w:val="20"/>
        </w:rPr>
        <w:t xml:space="preserve"> </w:t>
      </w:r>
    </w:p>
    <w:p w:rsidR="00E94E33" w:rsidRDefault="00E94E33" w:rsidP="00E94E33">
      <w:pPr>
        <w:pStyle w:val="Caption"/>
      </w:pPr>
      <w:bookmarkStart w:id="258" w:name="_Toc374701415"/>
      <w:bookmarkStart w:id="259" w:name="_Toc392929583"/>
      <w:r>
        <w:t xml:space="preserve">Figure A2- </w:t>
      </w:r>
      <w:r>
        <w:fldChar w:fldCharType="begin"/>
      </w:r>
      <w:r>
        <w:instrText xml:space="preserve"> SEQ Figure_A2- \* ARABIC </w:instrText>
      </w:r>
      <w:r>
        <w:fldChar w:fldCharType="separate"/>
      </w:r>
      <w:r w:rsidR="00D523D3">
        <w:rPr>
          <w:noProof/>
        </w:rPr>
        <w:t>10</w:t>
      </w:r>
      <w:r>
        <w:fldChar w:fldCharType="end"/>
      </w:r>
      <w:r>
        <w:tab/>
        <w:t>Incidence of coral mortality.</w:t>
      </w:r>
      <w:bookmarkEnd w:id="258"/>
      <w:bookmarkEnd w:id="259"/>
      <w:r>
        <w:t xml:space="preserve">  </w:t>
      </w:r>
    </w:p>
    <w:p w:rsidR="00E94E33" w:rsidRPr="0080725B" w:rsidRDefault="00E94E33" w:rsidP="00E94E33">
      <w:pPr>
        <w:pStyle w:val="Caption"/>
        <w:rPr>
          <w:rStyle w:val="IntenseReference"/>
        </w:rPr>
      </w:pPr>
      <w:r w:rsidRPr="0080725B">
        <w:rPr>
          <w:rStyle w:val="IntenseReference"/>
        </w:rPr>
        <w:t xml:space="preserve">Boxplots include the number of coral colonies suffering ongoing mortality attributed to either disease, sedimentation or ‘unkown causes’ for each reef, depth and year standardised to the reef and depth mean across years.   </w:t>
      </w:r>
    </w:p>
    <w:p w:rsidR="00E94E33" w:rsidRDefault="00E94E33" w:rsidP="00E94E33">
      <w:pPr>
        <w:spacing w:after="200" w:line="276" w:lineRule="auto"/>
        <w:sectPr w:rsidR="00E94E33" w:rsidSect="00B7431E">
          <w:pgSz w:w="16840" w:h="11907" w:orient="landscape" w:code="9"/>
          <w:pgMar w:top="1134" w:right="1440" w:bottom="1134" w:left="1440" w:header="862" w:footer="720" w:gutter="0"/>
          <w:cols w:space="720"/>
          <w:docGrid w:linePitch="299"/>
        </w:sectPr>
      </w:pPr>
    </w:p>
    <w:p w:rsidR="00E94E33" w:rsidRDefault="00E94E33" w:rsidP="00147434"/>
    <w:p w:rsidR="00E94E33" w:rsidRDefault="00E94E33" w:rsidP="00147434"/>
    <w:p w:rsidR="00E94E33" w:rsidRDefault="00E94E33" w:rsidP="00147434"/>
    <w:p w:rsidR="00E94E33" w:rsidRDefault="00E94E33" w:rsidP="00E94E33"/>
    <w:p w:rsidR="00E94E33" w:rsidRDefault="00E94E33" w:rsidP="00E94E33"/>
    <w:p w:rsidR="00192F61" w:rsidRDefault="00192F61" w:rsidP="00E94E33"/>
    <w:p w:rsidR="00192F61" w:rsidRDefault="00192F61" w:rsidP="00E94E33"/>
    <w:p w:rsidR="00192F61" w:rsidRDefault="00192F61" w:rsidP="00E94E33"/>
    <w:p w:rsidR="00192F61" w:rsidRDefault="00192F61" w:rsidP="00E94E33"/>
    <w:p w:rsidR="00192F61" w:rsidRDefault="00192F61" w:rsidP="00E94E33"/>
    <w:p w:rsidR="00192F61" w:rsidRDefault="00192F61" w:rsidP="00E94E33"/>
    <w:p w:rsidR="00192F61" w:rsidRDefault="00192F61" w:rsidP="00E94E33"/>
    <w:p w:rsidR="00192F61" w:rsidRDefault="00192F61" w:rsidP="00E94E33"/>
    <w:p w:rsidR="00192F61" w:rsidRDefault="00192F61" w:rsidP="00E94E33"/>
    <w:p w:rsidR="00192F61" w:rsidRDefault="00192F61" w:rsidP="00E94E33"/>
    <w:p w:rsidR="00192F61" w:rsidRDefault="00192F61"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Pr="00275817" w:rsidRDefault="00E94E33" w:rsidP="00E94E33"/>
    <w:p w:rsidR="00E94E33" w:rsidRPr="003A0C2F" w:rsidRDefault="00E94E33" w:rsidP="00E77311">
      <w:pPr>
        <w:pStyle w:val="Heading1"/>
      </w:pPr>
      <w:bookmarkStart w:id="260" w:name="_Toc374701393"/>
      <w:bookmarkStart w:id="261" w:name="_Toc393133604"/>
      <w:r w:rsidRPr="003A0C2F">
        <w:t xml:space="preserve">Appendix </w:t>
      </w:r>
      <w:r>
        <w:t>3</w:t>
      </w:r>
      <w:r w:rsidRPr="003A0C2F">
        <w:t>: QAQC Information</w:t>
      </w:r>
      <w:bookmarkEnd w:id="255"/>
      <w:bookmarkEnd w:id="260"/>
      <w:bookmarkEnd w:id="261"/>
    </w:p>
    <w:p w:rsidR="00E94E33" w:rsidRPr="00AC4CBF" w:rsidRDefault="00E94E33" w:rsidP="00E94E33">
      <w:pPr>
        <w:pStyle w:val="Heading2"/>
        <w:rPr>
          <w:color w:val="4F81BD"/>
        </w:rPr>
      </w:pPr>
      <w:bookmarkStart w:id="262" w:name="_Toc279952192"/>
      <w:r>
        <w:rPr>
          <w:color w:val="4F81BD"/>
        </w:rPr>
        <w:br w:type="page"/>
      </w:r>
      <w:bookmarkStart w:id="263" w:name="_Toc393133605"/>
      <w:bookmarkStart w:id="264" w:name="_Toc144624282"/>
      <w:bookmarkStart w:id="265" w:name="_Toc174246275"/>
      <w:r>
        <w:t>Method performance and QAQC information for water quality monitoring activities</w:t>
      </w:r>
      <w:bookmarkEnd w:id="263"/>
    </w:p>
    <w:p w:rsidR="00E94E33" w:rsidRPr="00B34838" w:rsidRDefault="00E94E33" w:rsidP="00E94E33"/>
    <w:p w:rsidR="00E94E33" w:rsidRDefault="00E94E33" w:rsidP="00E94E33">
      <w:bookmarkStart w:id="266" w:name="_Toc334990061"/>
      <w:bookmarkStart w:id="267" w:name="_Toc334990264"/>
      <w:bookmarkEnd w:id="264"/>
      <w:bookmarkEnd w:id="265"/>
      <w:r>
        <w:t xml:space="preserve">Information pertaining to quality control and assurance generally includes the assessment of the limit of detection (LOD), measurements of accuracy (e.g. using reference materials to assess recovery of known amount of analyte) and precision (the repeated analyses of the same concentration of analyte to check for reproducibility). </w:t>
      </w:r>
    </w:p>
    <w:p w:rsidR="00E94E33" w:rsidRDefault="00E94E33" w:rsidP="00E94E33"/>
    <w:p w:rsidR="00E94E33" w:rsidRDefault="00E94E33" w:rsidP="00E94E33">
      <w:pPr>
        <w:pStyle w:val="Heading3"/>
      </w:pPr>
      <w:bookmarkStart w:id="268" w:name="_Toc174246276"/>
      <w:bookmarkStart w:id="269" w:name="_Toc205604865"/>
      <w:bookmarkStart w:id="270" w:name="_Toc237137924"/>
      <w:bookmarkStart w:id="271" w:name="_Toc269561954"/>
      <w:bookmarkStart w:id="272" w:name="_Toc273951476"/>
      <w:bookmarkStart w:id="273" w:name="_Toc334990057"/>
      <w:bookmarkStart w:id="274" w:name="_Toc334990260"/>
      <w:bookmarkStart w:id="275" w:name="_Toc374707575"/>
      <w:bookmarkStart w:id="276" w:name="_Toc393133606"/>
      <w:r>
        <w:t>Limits of detection</w:t>
      </w:r>
      <w:bookmarkEnd w:id="268"/>
      <w:bookmarkEnd w:id="269"/>
      <w:bookmarkEnd w:id="270"/>
      <w:bookmarkEnd w:id="271"/>
      <w:bookmarkEnd w:id="272"/>
      <w:bookmarkEnd w:id="273"/>
      <w:bookmarkEnd w:id="274"/>
      <w:bookmarkEnd w:id="275"/>
      <w:bookmarkEnd w:id="276"/>
    </w:p>
    <w:p w:rsidR="00E94E33" w:rsidRDefault="00E94E33" w:rsidP="00E94E33">
      <w:pPr>
        <w:autoSpaceDE w:val="0"/>
        <w:autoSpaceDN w:val="0"/>
        <w:adjustRightInd w:val="0"/>
      </w:pPr>
      <w:r w:rsidRPr="00B9780A">
        <w:rPr>
          <w:bCs/>
        </w:rPr>
        <w:t xml:space="preserve">Limit of Detection (LOD) </w:t>
      </w:r>
      <w:r w:rsidRPr="00B9780A">
        <w:t>o</w:t>
      </w:r>
      <w:r>
        <w:t xml:space="preserve">r detection limit, is the lowest concentration level that can be determined to be statistically different from a blank (99% confidence). LOD of water quality parameters sampled under the MMP are summarised below: </w:t>
      </w:r>
    </w:p>
    <w:p w:rsidR="00E94E33" w:rsidRDefault="00E94E33" w:rsidP="00E94E33"/>
    <w:p w:rsidR="00E94E33" w:rsidRDefault="00E94E33" w:rsidP="00E94E33">
      <w:pPr>
        <w:pStyle w:val="Heading7"/>
      </w:pPr>
      <w:bookmarkStart w:id="277" w:name="_Toc205605378"/>
      <w:bookmarkStart w:id="278" w:name="_Toc237149988"/>
      <w:bookmarkStart w:id="279" w:name="_Toc269561897"/>
      <w:bookmarkStart w:id="280" w:name="_Toc273951610"/>
      <w:bookmarkStart w:id="281" w:name="_Toc334817412"/>
      <w:bookmarkStart w:id="282" w:name="_Toc374701449"/>
      <w:bookmarkStart w:id="283" w:name="_Toc392929665"/>
      <w:r>
        <w:t xml:space="preserve">Table A3- </w:t>
      </w:r>
      <w:r>
        <w:fldChar w:fldCharType="begin"/>
      </w:r>
      <w:r>
        <w:instrText xml:space="preserve"> SEQ Table_A3- \* ARABIC </w:instrText>
      </w:r>
      <w:r>
        <w:fldChar w:fldCharType="separate"/>
      </w:r>
      <w:r w:rsidR="00D523D3">
        <w:rPr>
          <w:noProof/>
        </w:rPr>
        <w:t>1</w:t>
      </w:r>
      <w:r>
        <w:fldChar w:fldCharType="end"/>
      </w:r>
      <w:r>
        <w:tab/>
      </w:r>
      <w:r w:rsidRPr="00DF7104">
        <w:t>Limit of detection (LOD) for analyses of marine water quality parameters.</w:t>
      </w:r>
      <w:bookmarkEnd w:id="277"/>
      <w:bookmarkEnd w:id="278"/>
      <w:bookmarkEnd w:id="279"/>
      <w:bookmarkEnd w:id="280"/>
      <w:bookmarkEnd w:id="281"/>
      <w:bookmarkEnd w:id="282"/>
      <w:bookmarkEnd w:id="283"/>
    </w:p>
    <w:p w:rsidR="00E94E33" w:rsidRPr="00E47578" w:rsidRDefault="00E94E33" w:rsidP="00E94E33"/>
    <w:tbl>
      <w:tblPr>
        <w:tblW w:w="454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Caption w:val="Table A3- 1  Limit of detection (LOD) for analyses of marine water quality parameters."/>
        <w:tblDescription w:val="Table A3- 1  Limit of detection (LOD) for analyses of marine water quality parameters. *LOD for analysis of dissolved nutrients is estimated for each individual analytical batch, the range given is the range of LODs from batches analysed with samples collected in 2012/13."/>
      </w:tblPr>
      <w:tblGrid>
        <w:gridCol w:w="2763"/>
        <w:gridCol w:w="1782"/>
      </w:tblGrid>
      <w:tr w:rsidR="00E94E33" w:rsidRPr="00814BEF" w:rsidTr="00B7431E">
        <w:trPr>
          <w:jc w:val="center"/>
        </w:trPr>
        <w:tc>
          <w:tcPr>
            <w:tcW w:w="2763" w:type="dxa"/>
            <w:shd w:val="clear" w:color="auto" w:fill="BFBFBF" w:themeFill="background1" w:themeFillShade="BF"/>
          </w:tcPr>
          <w:p w:rsidR="00E94E33" w:rsidRPr="003F692B" w:rsidRDefault="00E94E33" w:rsidP="00B7431E">
            <w:pPr>
              <w:jc w:val="center"/>
              <w:rPr>
                <w:rFonts w:ascii="Arial Narrow" w:hAnsi="Arial Narrow" w:cs="Arial"/>
                <w:b/>
                <w:sz w:val="20"/>
              </w:rPr>
            </w:pPr>
            <w:r w:rsidRPr="003F692B">
              <w:rPr>
                <w:rFonts w:ascii="Arial Narrow" w:hAnsi="Arial Narrow" w:cs="Arial"/>
                <w:b/>
                <w:sz w:val="20"/>
              </w:rPr>
              <w:t>Parameter (analyte)</w:t>
            </w:r>
          </w:p>
        </w:tc>
        <w:tc>
          <w:tcPr>
            <w:tcW w:w="1782" w:type="dxa"/>
            <w:shd w:val="clear" w:color="auto" w:fill="BFBFBF" w:themeFill="background1" w:themeFillShade="BF"/>
          </w:tcPr>
          <w:p w:rsidR="00E94E33" w:rsidRPr="003F692B" w:rsidRDefault="00E94E33" w:rsidP="00B7431E">
            <w:pPr>
              <w:jc w:val="center"/>
              <w:rPr>
                <w:rFonts w:ascii="Arial Narrow" w:hAnsi="Arial Narrow" w:cs="Arial"/>
                <w:b/>
                <w:sz w:val="20"/>
              </w:rPr>
            </w:pPr>
            <w:r w:rsidRPr="003F692B">
              <w:rPr>
                <w:rFonts w:ascii="Arial Narrow" w:hAnsi="Arial Narrow" w:cs="Arial"/>
                <w:b/>
                <w:sz w:val="20"/>
              </w:rPr>
              <w:t>LOD</w:t>
            </w:r>
          </w:p>
        </w:tc>
      </w:tr>
      <w:tr w:rsidR="00E94E33" w:rsidRPr="00C10A54" w:rsidTr="00B7431E">
        <w:trPr>
          <w:jc w:val="center"/>
        </w:trPr>
        <w:tc>
          <w:tcPr>
            <w:tcW w:w="2763" w:type="dxa"/>
          </w:tcPr>
          <w:p w:rsidR="00E94E33" w:rsidRPr="00B92AC7" w:rsidRDefault="00E94E33" w:rsidP="00B7431E">
            <w:pPr>
              <w:jc w:val="center"/>
              <w:rPr>
                <w:rFonts w:ascii="Arial Narrow" w:hAnsi="Arial Narrow"/>
                <w:sz w:val="20"/>
              </w:rPr>
            </w:pPr>
            <w:r w:rsidRPr="00B92AC7">
              <w:rPr>
                <w:rFonts w:ascii="Arial Narrow" w:hAnsi="Arial Narrow"/>
                <w:sz w:val="20"/>
              </w:rPr>
              <w:t>NO2</w:t>
            </w:r>
          </w:p>
        </w:tc>
        <w:tc>
          <w:tcPr>
            <w:tcW w:w="1782" w:type="dxa"/>
          </w:tcPr>
          <w:p w:rsidR="00E94E33" w:rsidRPr="000D4BBC" w:rsidRDefault="00E94E33" w:rsidP="00B7431E">
            <w:pPr>
              <w:jc w:val="center"/>
              <w:rPr>
                <w:rFonts w:ascii="Arial Narrow" w:hAnsi="Arial Narrow"/>
                <w:sz w:val="20"/>
                <w:highlight w:val="yellow"/>
              </w:rPr>
            </w:pPr>
            <w:r w:rsidRPr="00962F29">
              <w:rPr>
                <w:rFonts w:ascii="Arial Narrow" w:hAnsi="Arial Narrow"/>
                <w:sz w:val="20"/>
              </w:rPr>
              <w:t>0.14 - 0.28 µg L</w:t>
            </w:r>
            <w:r w:rsidRPr="00962F29">
              <w:rPr>
                <w:rFonts w:ascii="Arial Narrow" w:hAnsi="Arial Narrow"/>
                <w:sz w:val="20"/>
                <w:vertAlign w:val="superscript"/>
              </w:rPr>
              <w:t>-1</w:t>
            </w:r>
            <w:r w:rsidRPr="00962F29">
              <w:rPr>
                <w:rFonts w:ascii="Arial Narrow" w:hAnsi="Arial Narrow"/>
                <w:sz w:val="20"/>
              </w:rPr>
              <w:t>*</w:t>
            </w:r>
          </w:p>
        </w:tc>
      </w:tr>
      <w:tr w:rsidR="00E94E33" w:rsidRPr="00C10A54" w:rsidTr="00B7431E">
        <w:trPr>
          <w:jc w:val="center"/>
        </w:trPr>
        <w:tc>
          <w:tcPr>
            <w:tcW w:w="2763" w:type="dxa"/>
          </w:tcPr>
          <w:p w:rsidR="00E94E33" w:rsidRPr="00B92AC7" w:rsidRDefault="00E94E33" w:rsidP="00B7431E">
            <w:pPr>
              <w:jc w:val="center"/>
              <w:rPr>
                <w:rFonts w:ascii="Arial Narrow" w:hAnsi="Arial Narrow"/>
                <w:sz w:val="20"/>
              </w:rPr>
            </w:pPr>
            <w:r w:rsidRPr="00B92AC7">
              <w:rPr>
                <w:rFonts w:ascii="Arial Narrow" w:hAnsi="Arial Narrow"/>
                <w:sz w:val="20"/>
              </w:rPr>
              <w:t>NO3+ NO2</w:t>
            </w:r>
          </w:p>
        </w:tc>
        <w:tc>
          <w:tcPr>
            <w:tcW w:w="1782" w:type="dxa"/>
          </w:tcPr>
          <w:p w:rsidR="00E94E33" w:rsidRPr="000D4BBC" w:rsidRDefault="00E94E33" w:rsidP="00B7431E">
            <w:pPr>
              <w:jc w:val="center"/>
              <w:rPr>
                <w:rFonts w:ascii="Arial Narrow" w:hAnsi="Arial Narrow"/>
                <w:sz w:val="20"/>
                <w:highlight w:val="yellow"/>
              </w:rPr>
            </w:pPr>
            <w:r w:rsidRPr="00962F29">
              <w:rPr>
                <w:rFonts w:ascii="Arial Narrow" w:hAnsi="Arial Narrow"/>
                <w:sz w:val="20"/>
              </w:rPr>
              <w:t>0.</w:t>
            </w:r>
            <w:r>
              <w:rPr>
                <w:rFonts w:ascii="Arial Narrow" w:hAnsi="Arial Narrow"/>
                <w:sz w:val="20"/>
              </w:rPr>
              <w:t>42</w:t>
            </w:r>
            <w:r w:rsidRPr="00962F29">
              <w:rPr>
                <w:rFonts w:ascii="Arial Narrow" w:hAnsi="Arial Narrow"/>
                <w:sz w:val="20"/>
              </w:rPr>
              <w:t xml:space="preserve"> - 0.</w:t>
            </w:r>
            <w:r>
              <w:rPr>
                <w:rFonts w:ascii="Arial Narrow" w:hAnsi="Arial Narrow"/>
                <w:sz w:val="20"/>
              </w:rPr>
              <w:t>56</w:t>
            </w:r>
            <w:r w:rsidRPr="00962F29">
              <w:rPr>
                <w:rFonts w:ascii="Arial Narrow" w:hAnsi="Arial Narrow"/>
                <w:sz w:val="20"/>
              </w:rPr>
              <w:t xml:space="preserve"> µg L</w:t>
            </w:r>
            <w:r w:rsidRPr="00962F29">
              <w:rPr>
                <w:rFonts w:ascii="Arial Narrow" w:hAnsi="Arial Narrow"/>
                <w:sz w:val="20"/>
                <w:vertAlign w:val="superscript"/>
              </w:rPr>
              <w:t>-1</w:t>
            </w:r>
            <w:r w:rsidRPr="00962F29">
              <w:rPr>
                <w:rFonts w:ascii="Arial Narrow" w:hAnsi="Arial Narrow"/>
                <w:sz w:val="20"/>
              </w:rPr>
              <w:t>*</w:t>
            </w:r>
          </w:p>
        </w:tc>
      </w:tr>
      <w:tr w:rsidR="00E94E33" w:rsidRPr="00C10A54" w:rsidTr="00B7431E">
        <w:trPr>
          <w:jc w:val="center"/>
        </w:trPr>
        <w:tc>
          <w:tcPr>
            <w:tcW w:w="2763" w:type="dxa"/>
          </w:tcPr>
          <w:p w:rsidR="00E94E33" w:rsidRPr="00B92AC7" w:rsidRDefault="00E94E33" w:rsidP="00B7431E">
            <w:pPr>
              <w:jc w:val="center"/>
              <w:rPr>
                <w:rFonts w:ascii="Arial Narrow" w:hAnsi="Arial Narrow"/>
                <w:sz w:val="20"/>
              </w:rPr>
            </w:pPr>
            <w:r w:rsidRPr="00B92AC7">
              <w:rPr>
                <w:rFonts w:ascii="Arial Narrow" w:hAnsi="Arial Narrow"/>
                <w:sz w:val="20"/>
              </w:rPr>
              <w:t>NH4</w:t>
            </w:r>
          </w:p>
        </w:tc>
        <w:tc>
          <w:tcPr>
            <w:tcW w:w="1782" w:type="dxa"/>
          </w:tcPr>
          <w:p w:rsidR="00E94E33" w:rsidRPr="000D4BBC" w:rsidRDefault="00E94E33" w:rsidP="00B7431E">
            <w:pPr>
              <w:jc w:val="center"/>
              <w:rPr>
                <w:rFonts w:ascii="Arial Narrow" w:hAnsi="Arial Narrow"/>
                <w:sz w:val="20"/>
                <w:highlight w:val="yellow"/>
              </w:rPr>
            </w:pPr>
            <w:r w:rsidRPr="00962F29">
              <w:rPr>
                <w:rFonts w:ascii="Arial Narrow" w:hAnsi="Arial Narrow"/>
                <w:sz w:val="20"/>
              </w:rPr>
              <w:t>0.</w:t>
            </w:r>
            <w:r>
              <w:rPr>
                <w:rFonts w:ascii="Arial Narrow" w:hAnsi="Arial Narrow"/>
                <w:sz w:val="20"/>
              </w:rPr>
              <w:t>70</w:t>
            </w:r>
            <w:r w:rsidRPr="00962F29">
              <w:rPr>
                <w:rFonts w:ascii="Arial Narrow" w:hAnsi="Arial Narrow"/>
                <w:sz w:val="20"/>
              </w:rPr>
              <w:t xml:space="preserve"> - 0.</w:t>
            </w:r>
            <w:r>
              <w:rPr>
                <w:rFonts w:ascii="Arial Narrow" w:hAnsi="Arial Narrow"/>
                <w:sz w:val="20"/>
              </w:rPr>
              <w:t>84</w:t>
            </w:r>
            <w:r w:rsidRPr="00962F29">
              <w:rPr>
                <w:rFonts w:ascii="Arial Narrow" w:hAnsi="Arial Narrow"/>
                <w:sz w:val="20"/>
              </w:rPr>
              <w:t xml:space="preserve"> µg L</w:t>
            </w:r>
            <w:r w:rsidRPr="00962F29">
              <w:rPr>
                <w:rFonts w:ascii="Arial Narrow" w:hAnsi="Arial Narrow"/>
                <w:sz w:val="20"/>
                <w:vertAlign w:val="superscript"/>
              </w:rPr>
              <w:t>-1</w:t>
            </w:r>
            <w:r w:rsidRPr="00962F29">
              <w:rPr>
                <w:rFonts w:ascii="Arial Narrow" w:hAnsi="Arial Narrow"/>
                <w:sz w:val="20"/>
              </w:rPr>
              <w:t>*</w:t>
            </w:r>
          </w:p>
        </w:tc>
      </w:tr>
      <w:tr w:rsidR="00E94E33" w:rsidRPr="00C10A54" w:rsidTr="00B7431E">
        <w:trPr>
          <w:jc w:val="center"/>
        </w:trPr>
        <w:tc>
          <w:tcPr>
            <w:tcW w:w="2763" w:type="dxa"/>
          </w:tcPr>
          <w:p w:rsidR="00E94E33" w:rsidRPr="00E47578" w:rsidRDefault="00E94E33" w:rsidP="00B7431E">
            <w:pPr>
              <w:jc w:val="center"/>
              <w:rPr>
                <w:rFonts w:ascii="Arial Narrow" w:hAnsi="Arial Narrow"/>
                <w:sz w:val="20"/>
              </w:rPr>
            </w:pPr>
            <w:r w:rsidRPr="00E47578">
              <w:rPr>
                <w:rFonts w:ascii="Arial Narrow" w:hAnsi="Arial Narrow"/>
                <w:sz w:val="20"/>
              </w:rPr>
              <w:t>NH4 by OPA</w:t>
            </w:r>
          </w:p>
        </w:tc>
        <w:tc>
          <w:tcPr>
            <w:tcW w:w="1782" w:type="dxa"/>
          </w:tcPr>
          <w:p w:rsidR="00E94E33" w:rsidRPr="00E47578" w:rsidRDefault="00E94E33" w:rsidP="00B7431E">
            <w:pPr>
              <w:jc w:val="center"/>
              <w:rPr>
                <w:rFonts w:ascii="Arial Narrow" w:hAnsi="Arial Narrow"/>
                <w:sz w:val="20"/>
              </w:rPr>
            </w:pPr>
            <w:r w:rsidRPr="00E47578">
              <w:rPr>
                <w:rFonts w:ascii="Arial Narrow" w:hAnsi="Arial Narrow"/>
                <w:sz w:val="20"/>
              </w:rPr>
              <w:t>0.14 µg L</w:t>
            </w:r>
            <w:r w:rsidRPr="00E47578">
              <w:rPr>
                <w:rFonts w:ascii="Arial Narrow" w:hAnsi="Arial Narrow"/>
                <w:sz w:val="20"/>
                <w:vertAlign w:val="superscript"/>
              </w:rPr>
              <w:t>-1</w:t>
            </w:r>
          </w:p>
        </w:tc>
      </w:tr>
      <w:tr w:rsidR="00E94E33" w:rsidRPr="00C10A54" w:rsidTr="00B7431E">
        <w:trPr>
          <w:jc w:val="center"/>
        </w:trPr>
        <w:tc>
          <w:tcPr>
            <w:tcW w:w="2763" w:type="dxa"/>
          </w:tcPr>
          <w:p w:rsidR="00E94E33" w:rsidRPr="00B92AC7" w:rsidRDefault="00E94E33" w:rsidP="00B7431E">
            <w:pPr>
              <w:jc w:val="center"/>
              <w:rPr>
                <w:rFonts w:ascii="Arial Narrow" w:hAnsi="Arial Narrow"/>
                <w:sz w:val="20"/>
              </w:rPr>
            </w:pPr>
            <w:r w:rsidRPr="00B92AC7">
              <w:rPr>
                <w:rFonts w:ascii="Arial Narrow" w:hAnsi="Arial Narrow"/>
                <w:sz w:val="20"/>
              </w:rPr>
              <w:t>TDN</w:t>
            </w:r>
          </w:p>
        </w:tc>
        <w:tc>
          <w:tcPr>
            <w:tcW w:w="1782" w:type="dxa"/>
          </w:tcPr>
          <w:p w:rsidR="00E94E33" w:rsidRPr="000D4BBC" w:rsidRDefault="00E94E33" w:rsidP="00B7431E">
            <w:pPr>
              <w:jc w:val="center"/>
              <w:rPr>
                <w:rFonts w:ascii="Arial Narrow" w:hAnsi="Arial Narrow"/>
                <w:sz w:val="20"/>
                <w:highlight w:val="yellow"/>
              </w:rPr>
            </w:pPr>
            <w:r w:rsidRPr="00962F29">
              <w:rPr>
                <w:rFonts w:ascii="Arial Narrow" w:hAnsi="Arial Narrow"/>
                <w:sz w:val="20"/>
              </w:rPr>
              <w:t>0.</w:t>
            </w:r>
            <w:r>
              <w:rPr>
                <w:rFonts w:ascii="Arial Narrow" w:hAnsi="Arial Narrow"/>
                <w:sz w:val="20"/>
              </w:rPr>
              <w:t>42</w:t>
            </w:r>
            <w:r w:rsidRPr="00962F29">
              <w:rPr>
                <w:rFonts w:ascii="Arial Narrow" w:hAnsi="Arial Narrow"/>
                <w:sz w:val="20"/>
              </w:rPr>
              <w:t xml:space="preserve"> – 0.</w:t>
            </w:r>
            <w:r>
              <w:rPr>
                <w:rFonts w:ascii="Arial Narrow" w:hAnsi="Arial Narrow"/>
                <w:sz w:val="20"/>
              </w:rPr>
              <w:t>56</w:t>
            </w:r>
            <w:r w:rsidRPr="00962F29">
              <w:rPr>
                <w:rFonts w:ascii="Arial Narrow" w:hAnsi="Arial Narrow"/>
                <w:sz w:val="20"/>
              </w:rPr>
              <w:t xml:space="preserve"> µg L</w:t>
            </w:r>
            <w:r w:rsidRPr="00962F29">
              <w:rPr>
                <w:rFonts w:ascii="Arial Narrow" w:hAnsi="Arial Narrow"/>
                <w:sz w:val="20"/>
                <w:vertAlign w:val="superscript"/>
              </w:rPr>
              <w:t>-1</w:t>
            </w:r>
            <w:r w:rsidRPr="00962F29">
              <w:rPr>
                <w:rFonts w:ascii="Arial Narrow" w:hAnsi="Arial Narrow"/>
                <w:sz w:val="20"/>
              </w:rPr>
              <w:t>*</w:t>
            </w:r>
          </w:p>
        </w:tc>
      </w:tr>
      <w:tr w:rsidR="00E94E33" w:rsidRPr="00C10A54" w:rsidTr="00B7431E">
        <w:trPr>
          <w:jc w:val="center"/>
        </w:trPr>
        <w:tc>
          <w:tcPr>
            <w:tcW w:w="2763" w:type="dxa"/>
          </w:tcPr>
          <w:p w:rsidR="00E94E33" w:rsidRPr="00B92AC7" w:rsidRDefault="00E94E33" w:rsidP="00B7431E">
            <w:pPr>
              <w:jc w:val="center"/>
              <w:rPr>
                <w:rFonts w:ascii="Arial Narrow" w:hAnsi="Arial Narrow"/>
                <w:sz w:val="20"/>
              </w:rPr>
            </w:pPr>
            <w:r w:rsidRPr="00B92AC7">
              <w:rPr>
                <w:rFonts w:ascii="Arial Narrow" w:hAnsi="Arial Narrow"/>
                <w:sz w:val="20"/>
              </w:rPr>
              <w:t>PN</w:t>
            </w:r>
          </w:p>
        </w:tc>
        <w:tc>
          <w:tcPr>
            <w:tcW w:w="1782" w:type="dxa"/>
          </w:tcPr>
          <w:p w:rsidR="00E94E33" w:rsidRPr="000D4BBC" w:rsidRDefault="00E94E33" w:rsidP="00B7431E">
            <w:pPr>
              <w:jc w:val="center"/>
              <w:rPr>
                <w:rFonts w:ascii="Arial Narrow" w:hAnsi="Arial Narrow"/>
                <w:sz w:val="20"/>
                <w:highlight w:val="yellow"/>
              </w:rPr>
            </w:pPr>
            <w:r w:rsidRPr="00962F29">
              <w:rPr>
                <w:rFonts w:ascii="Arial Narrow" w:hAnsi="Arial Narrow"/>
                <w:sz w:val="20"/>
              </w:rPr>
              <w:t>1.0 µg filter</w:t>
            </w:r>
            <w:r w:rsidRPr="00962F29">
              <w:rPr>
                <w:rFonts w:ascii="Arial Narrow" w:hAnsi="Arial Narrow"/>
                <w:sz w:val="20"/>
                <w:vertAlign w:val="superscript"/>
              </w:rPr>
              <w:t>-1</w:t>
            </w:r>
          </w:p>
        </w:tc>
      </w:tr>
      <w:tr w:rsidR="00E94E33" w:rsidRPr="00C10A54" w:rsidTr="00B7431E">
        <w:trPr>
          <w:jc w:val="center"/>
        </w:trPr>
        <w:tc>
          <w:tcPr>
            <w:tcW w:w="2763" w:type="dxa"/>
          </w:tcPr>
          <w:p w:rsidR="00E94E33" w:rsidRPr="00B92AC7" w:rsidRDefault="00E94E33" w:rsidP="00B7431E">
            <w:pPr>
              <w:jc w:val="center"/>
              <w:rPr>
                <w:rFonts w:ascii="Arial Narrow" w:hAnsi="Arial Narrow"/>
                <w:sz w:val="20"/>
              </w:rPr>
            </w:pPr>
            <w:r w:rsidRPr="00B92AC7">
              <w:rPr>
                <w:rFonts w:ascii="Arial Narrow" w:hAnsi="Arial Narrow"/>
                <w:sz w:val="20"/>
              </w:rPr>
              <w:t>PO4</w:t>
            </w:r>
          </w:p>
        </w:tc>
        <w:tc>
          <w:tcPr>
            <w:tcW w:w="1782" w:type="dxa"/>
          </w:tcPr>
          <w:p w:rsidR="00E94E33" w:rsidRPr="00962F29" w:rsidRDefault="00E94E33" w:rsidP="00B7431E">
            <w:pPr>
              <w:jc w:val="center"/>
              <w:rPr>
                <w:rFonts w:ascii="Arial Narrow" w:hAnsi="Arial Narrow"/>
                <w:sz w:val="20"/>
              </w:rPr>
            </w:pPr>
            <w:r w:rsidRPr="00962F29">
              <w:rPr>
                <w:rFonts w:ascii="Arial Narrow" w:hAnsi="Arial Narrow"/>
                <w:sz w:val="20"/>
              </w:rPr>
              <w:t>0.62  – 0.93  µg L</w:t>
            </w:r>
            <w:r w:rsidRPr="00962F29">
              <w:rPr>
                <w:rFonts w:ascii="Arial Narrow" w:hAnsi="Arial Narrow"/>
                <w:sz w:val="20"/>
                <w:vertAlign w:val="superscript"/>
              </w:rPr>
              <w:t>-1</w:t>
            </w:r>
            <w:r w:rsidRPr="00962F29">
              <w:rPr>
                <w:rFonts w:ascii="Arial Narrow" w:hAnsi="Arial Narrow"/>
                <w:sz w:val="20"/>
              </w:rPr>
              <w:t>*</w:t>
            </w:r>
          </w:p>
        </w:tc>
      </w:tr>
      <w:tr w:rsidR="00E94E33" w:rsidRPr="00C10A54" w:rsidTr="00B7431E">
        <w:trPr>
          <w:jc w:val="center"/>
        </w:trPr>
        <w:tc>
          <w:tcPr>
            <w:tcW w:w="2763" w:type="dxa"/>
          </w:tcPr>
          <w:p w:rsidR="00E94E33" w:rsidRPr="00B92AC7" w:rsidRDefault="00E94E33" w:rsidP="00B7431E">
            <w:pPr>
              <w:jc w:val="center"/>
              <w:rPr>
                <w:rFonts w:ascii="Arial Narrow" w:hAnsi="Arial Narrow"/>
                <w:sz w:val="20"/>
              </w:rPr>
            </w:pPr>
            <w:r w:rsidRPr="00B92AC7">
              <w:rPr>
                <w:rFonts w:ascii="Arial Narrow" w:hAnsi="Arial Narrow"/>
                <w:sz w:val="20"/>
              </w:rPr>
              <w:t>TDP</w:t>
            </w:r>
          </w:p>
        </w:tc>
        <w:tc>
          <w:tcPr>
            <w:tcW w:w="1782" w:type="dxa"/>
          </w:tcPr>
          <w:p w:rsidR="00E94E33" w:rsidRPr="000D4BBC" w:rsidRDefault="00E94E33" w:rsidP="00B7431E">
            <w:pPr>
              <w:jc w:val="center"/>
              <w:rPr>
                <w:rFonts w:ascii="Arial Narrow" w:hAnsi="Arial Narrow"/>
                <w:sz w:val="20"/>
                <w:highlight w:val="yellow"/>
              </w:rPr>
            </w:pPr>
            <w:r w:rsidRPr="00962F29">
              <w:rPr>
                <w:rFonts w:ascii="Arial Narrow" w:hAnsi="Arial Narrow"/>
                <w:sz w:val="20"/>
              </w:rPr>
              <w:t>0.62 – 1.24 µg L</w:t>
            </w:r>
            <w:r w:rsidRPr="00962F29">
              <w:rPr>
                <w:rFonts w:ascii="Arial Narrow" w:hAnsi="Arial Narrow"/>
                <w:sz w:val="20"/>
                <w:vertAlign w:val="superscript"/>
              </w:rPr>
              <w:t>-1</w:t>
            </w:r>
            <w:r w:rsidRPr="00962F29">
              <w:rPr>
                <w:rFonts w:ascii="Arial Narrow" w:hAnsi="Arial Narrow"/>
                <w:sz w:val="20"/>
              </w:rPr>
              <w:t>*</w:t>
            </w:r>
          </w:p>
        </w:tc>
      </w:tr>
      <w:tr w:rsidR="00E94E33" w:rsidRPr="00C10A54" w:rsidTr="00B7431E">
        <w:trPr>
          <w:jc w:val="center"/>
        </w:trPr>
        <w:tc>
          <w:tcPr>
            <w:tcW w:w="2763" w:type="dxa"/>
          </w:tcPr>
          <w:p w:rsidR="00E94E33" w:rsidRPr="00962F29" w:rsidRDefault="00E94E33" w:rsidP="00B7431E">
            <w:pPr>
              <w:jc w:val="center"/>
              <w:rPr>
                <w:rFonts w:ascii="Arial Narrow" w:hAnsi="Arial Narrow"/>
                <w:sz w:val="20"/>
              </w:rPr>
            </w:pPr>
            <w:r w:rsidRPr="00962F29">
              <w:rPr>
                <w:rFonts w:ascii="Arial Narrow" w:hAnsi="Arial Narrow"/>
                <w:sz w:val="20"/>
              </w:rPr>
              <w:t>PP</w:t>
            </w:r>
          </w:p>
        </w:tc>
        <w:tc>
          <w:tcPr>
            <w:tcW w:w="1782" w:type="dxa"/>
          </w:tcPr>
          <w:p w:rsidR="00E94E33" w:rsidRPr="00962F29" w:rsidRDefault="00E94E33" w:rsidP="00B7431E">
            <w:pPr>
              <w:jc w:val="center"/>
              <w:rPr>
                <w:rFonts w:ascii="Arial Narrow" w:hAnsi="Arial Narrow"/>
                <w:sz w:val="20"/>
              </w:rPr>
            </w:pPr>
            <w:r w:rsidRPr="00962F29">
              <w:rPr>
                <w:rFonts w:ascii="Arial Narrow" w:hAnsi="Arial Narrow"/>
                <w:sz w:val="20"/>
              </w:rPr>
              <w:t>0.09 µg L</w:t>
            </w:r>
            <w:r w:rsidRPr="00962F29">
              <w:rPr>
                <w:rFonts w:ascii="Arial Narrow" w:hAnsi="Arial Narrow"/>
                <w:sz w:val="20"/>
                <w:vertAlign w:val="superscript"/>
              </w:rPr>
              <w:t>-1</w:t>
            </w:r>
          </w:p>
        </w:tc>
      </w:tr>
      <w:tr w:rsidR="00E94E33" w:rsidRPr="00B92AC7" w:rsidTr="00B7431E">
        <w:trPr>
          <w:jc w:val="center"/>
        </w:trPr>
        <w:tc>
          <w:tcPr>
            <w:tcW w:w="2763" w:type="dxa"/>
          </w:tcPr>
          <w:p w:rsidR="00E94E33" w:rsidRPr="00B92AC7" w:rsidRDefault="00E94E33" w:rsidP="00B7431E">
            <w:pPr>
              <w:jc w:val="center"/>
              <w:rPr>
                <w:rFonts w:ascii="Arial Narrow" w:hAnsi="Arial Narrow"/>
                <w:sz w:val="20"/>
              </w:rPr>
            </w:pPr>
            <w:r w:rsidRPr="00B92AC7">
              <w:rPr>
                <w:rFonts w:ascii="Arial Narrow" w:hAnsi="Arial Narrow"/>
                <w:sz w:val="20"/>
              </w:rPr>
              <w:t>Si</w:t>
            </w:r>
          </w:p>
        </w:tc>
        <w:tc>
          <w:tcPr>
            <w:tcW w:w="1782" w:type="dxa"/>
          </w:tcPr>
          <w:p w:rsidR="00E94E33" w:rsidRPr="000D4BBC" w:rsidRDefault="00E94E33" w:rsidP="00B7431E">
            <w:pPr>
              <w:jc w:val="center"/>
              <w:rPr>
                <w:rFonts w:ascii="Arial Narrow" w:hAnsi="Arial Narrow"/>
                <w:sz w:val="20"/>
                <w:highlight w:val="yellow"/>
              </w:rPr>
            </w:pPr>
            <w:r w:rsidRPr="00962F29">
              <w:rPr>
                <w:rFonts w:ascii="Arial Narrow" w:hAnsi="Arial Narrow"/>
                <w:sz w:val="20"/>
              </w:rPr>
              <w:t>1.4  – 1.96 µg L</w:t>
            </w:r>
            <w:r w:rsidRPr="00962F29">
              <w:rPr>
                <w:rFonts w:ascii="Arial Narrow" w:hAnsi="Arial Narrow"/>
                <w:sz w:val="20"/>
                <w:vertAlign w:val="superscript"/>
              </w:rPr>
              <w:t>-1</w:t>
            </w:r>
            <w:r w:rsidRPr="00962F29">
              <w:rPr>
                <w:rFonts w:ascii="Arial Narrow" w:hAnsi="Arial Narrow"/>
                <w:sz w:val="20"/>
              </w:rPr>
              <w:t>*</w:t>
            </w:r>
          </w:p>
        </w:tc>
      </w:tr>
      <w:tr w:rsidR="00E94E33" w:rsidRPr="00C10A54" w:rsidTr="00B7431E">
        <w:trPr>
          <w:jc w:val="center"/>
        </w:trPr>
        <w:tc>
          <w:tcPr>
            <w:tcW w:w="2763" w:type="dxa"/>
          </w:tcPr>
          <w:p w:rsidR="00E94E33" w:rsidRPr="00B92AC7" w:rsidRDefault="00E94E33" w:rsidP="00B7431E">
            <w:pPr>
              <w:jc w:val="center"/>
              <w:rPr>
                <w:rFonts w:ascii="Arial Narrow" w:hAnsi="Arial Narrow"/>
                <w:sz w:val="20"/>
              </w:rPr>
            </w:pPr>
            <w:r w:rsidRPr="00B92AC7">
              <w:rPr>
                <w:rFonts w:ascii="Arial Narrow" w:hAnsi="Arial Narrow"/>
                <w:sz w:val="20"/>
              </w:rPr>
              <w:t>DOC</w:t>
            </w:r>
          </w:p>
        </w:tc>
        <w:tc>
          <w:tcPr>
            <w:tcW w:w="1782" w:type="dxa"/>
          </w:tcPr>
          <w:p w:rsidR="00E94E33" w:rsidRPr="000D4BBC" w:rsidRDefault="00E94E33" w:rsidP="00B7431E">
            <w:pPr>
              <w:jc w:val="center"/>
              <w:rPr>
                <w:rFonts w:ascii="Arial Narrow" w:hAnsi="Arial Narrow"/>
                <w:sz w:val="20"/>
                <w:highlight w:val="yellow"/>
              </w:rPr>
            </w:pPr>
            <w:r w:rsidRPr="00962F29">
              <w:rPr>
                <w:rFonts w:ascii="Arial Narrow" w:hAnsi="Arial Narrow"/>
                <w:sz w:val="20"/>
              </w:rPr>
              <w:t>0.1 mg L</w:t>
            </w:r>
            <w:r w:rsidRPr="00962F29">
              <w:rPr>
                <w:rFonts w:ascii="Arial Narrow" w:hAnsi="Arial Narrow"/>
                <w:sz w:val="20"/>
                <w:vertAlign w:val="superscript"/>
              </w:rPr>
              <w:t>-1</w:t>
            </w:r>
          </w:p>
        </w:tc>
      </w:tr>
      <w:tr w:rsidR="00E94E33" w:rsidRPr="00C10A54" w:rsidTr="00B7431E">
        <w:trPr>
          <w:jc w:val="center"/>
        </w:trPr>
        <w:tc>
          <w:tcPr>
            <w:tcW w:w="2763" w:type="dxa"/>
          </w:tcPr>
          <w:p w:rsidR="00E94E33" w:rsidRPr="00B92AC7" w:rsidRDefault="00E94E33" w:rsidP="00B7431E">
            <w:pPr>
              <w:jc w:val="center"/>
              <w:rPr>
                <w:rFonts w:ascii="Arial Narrow" w:hAnsi="Arial Narrow"/>
                <w:sz w:val="20"/>
              </w:rPr>
            </w:pPr>
            <w:r w:rsidRPr="00B92AC7">
              <w:rPr>
                <w:rFonts w:ascii="Arial Narrow" w:hAnsi="Arial Narrow"/>
                <w:sz w:val="20"/>
              </w:rPr>
              <w:t>POC</w:t>
            </w:r>
          </w:p>
        </w:tc>
        <w:tc>
          <w:tcPr>
            <w:tcW w:w="1782" w:type="dxa"/>
          </w:tcPr>
          <w:p w:rsidR="00E94E33" w:rsidRPr="000D4BBC" w:rsidRDefault="00E94E33" w:rsidP="00B7431E">
            <w:pPr>
              <w:jc w:val="center"/>
              <w:rPr>
                <w:rFonts w:ascii="Arial Narrow" w:hAnsi="Arial Narrow"/>
                <w:sz w:val="20"/>
                <w:highlight w:val="yellow"/>
              </w:rPr>
            </w:pPr>
            <w:r w:rsidRPr="00962F29">
              <w:rPr>
                <w:rFonts w:ascii="Arial Narrow" w:hAnsi="Arial Narrow"/>
                <w:sz w:val="20"/>
              </w:rPr>
              <w:t>1.0 µg filter</w:t>
            </w:r>
            <w:r w:rsidRPr="00962F29">
              <w:rPr>
                <w:rFonts w:ascii="Arial Narrow" w:hAnsi="Arial Narrow"/>
                <w:sz w:val="20"/>
                <w:vertAlign w:val="superscript"/>
              </w:rPr>
              <w:t>-1</w:t>
            </w:r>
          </w:p>
        </w:tc>
      </w:tr>
      <w:tr w:rsidR="00E94E33" w:rsidRPr="00962F29" w:rsidTr="00B7431E">
        <w:trPr>
          <w:jc w:val="center"/>
        </w:trPr>
        <w:tc>
          <w:tcPr>
            <w:tcW w:w="2763" w:type="dxa"/>
          </w:tcPr>
          <w:p w:rsidR="00E94E33" w:rsidRPr="00B92AC7" w:rsidRDefault="00E94E33" w:rsidP="00B7431E">
            <w:pPr>
              <w:jc w:val="center"/>
              <w:rPr>
                <w:rFonts w:ascii="Arial Narrow" w:hAnsi="Arial Narrow"/>
                <w:sz w:val="20"/>
              </w:rPr>
            </w:pPr>
            <w:r w:rsidRPr="00B92AC7">
              <w:rPr>
                <w:rFonts w:ascii="Arial Narrow" w:hAnsi="Arial Narrow"/>
                <w:sz w:val="20"/>
              </w:rPr>
              <w:t xml:space="preserve">Chlorophyll </w:t>
            </w:r>
            <w:r w:rsidRPr="00B92AC7">
              <w:rPr>
                <w:rFonts w:ascii="Arial Narrow" w:hAnsi="Arial Narrow"/>
                <w:i/>
                <w:sz w:val="20"/>
              </w:rPr>
              <w:t>a</w:t>
            </w:r>
          </w:p>
        </w:tc>
        <w:tc>
          <w:tcPr>
            <w:tcW w:w="1782" w:type="dxa"/>
          </w:tcPr>
          <w:p w:rsidR="00E94E33" w:rsidRPr="00962F29" w:rsidRDefault="00E94E33" w:rsidP="00B7431E">
            <w:pPr>
              <w:jc w:val="center"/>
              <w:rPr>
                <w:rFonts w:ascii="Arial Narrow" w:hAnsi="Arial Narrow"/>
                <w:sz w:val="20"/>
              </w:rPr>
            </w:pPr>
            <w:r w:rsidRPr="00962F29">
              <w:rPr>
                <w:rFonts w:ascii="Arial Narrow" w:hAnsi="Arial Narrow"/>
                <w:sz w:val="20"/>
              </w:rPr>
              <w:t>0.004 µg L</w:t>
            </w:r>
            <w:r w:rsidRPr="00962F29">
              <w:rPr>
                <w:rFonts w:ascii="Arial Narrow" w:hAnsi="Arial Narrow"/>
                <w:sz w:val="20"/>
                <w:vertAlign w:val="superscript"/>
              </w:rPr>
              <w:t>-1</w:t>
            </w:r>
          </w:p>
        </w:tc>
      </w:tr>
      <w:tr w:rsidR="00E94E33" w:rsidRPr="00814BEF" w:rsidTr="00B7431E">
        <w:trPr>
          <w:jc w:val="center"/>
        </w:trPr>
        <w:tc>
          <w:tcPr>
            <w:tcW w:w="2763" w:type="dxa"/>
          </w:tcPr>
          <w:p w:rsidR="00E94E33" w:rsidRPr="00B92AC7" w:rsidRDefault="00E94E33" w:rsidP="00B7431E">
            <w:pPr>
              <w:jc w:val="center"/>
              <w:rPr>
                <w:rFonts w:ascii="Arial Narrow" w:hAnsi="Arial Narrow"/>
                <w:sz w:val="20"/>
              </w:rPr>
            </w:pPr>
            <w:r w:rsidRPr="00B92AC7">
              <w:rPr>
                <w:rFonts w:ascii="Arial Narrow" w:hAnsi="Arial Narrow"/>
                <w:sz w:val="20"/>
              </w:rPr>
              <w:t>SS</w:t>
            </w:r>
          </w:p>
        </w:tc>
        <w:tc>
          <w:tcPr>
            <w:tcW w:w="1782" w:type="dxa"/>
          </w:tcPr>
          <w:p w:rsidR="00E94E33" w:rsidRPr="000D4BBC" w:rsidRDefault="00E94E33" w:rsidP="00B7431E">
            <w:pPr>
              <w:jc w:val="center"/>
              <w:rPr>
                <w:rFonts w:ascii="Arial Narrow" w:hAnsi="Arial Narrow"/>
                <w:sz w:val="20"/>
                <w:highlight w:val="yellow"/>
              </w:rPr>
            </w:pPr>
            <w:r w:rsidRPr="00962F29">
              <w:rPr>
                <w:rFonts w:ascii="Arial Narrow" w:hAnsi="Arial Narrow"/>
                <w:sz w:val="20"/>
              </w:rPr>
              <w:t>0.15 mg filter</w:t>
            </w:r>
            <w:r w:rsidRPr="00962F29">
              <w:rPr>
                <w:rFonts w:ascii="Arial Narrow" w:hAnsi="Arial Narrow"/>
                <w:sz w:val="20"/>
                <w:vertAlign w:val="superscript"/>
              </w:rPr>
              <w:t>-1</w:t>
            </w:r>
          </w:p>
        </w:tc>
      </w:tr>
      <w:tr w:rsidR="00E94E33" w:rsidRPr="00814BEF" w:rsidTr="00B7431E">
        <w:trPr>
          <w:jc w:val="center"/>
        </w:trPr>
        <w:tc>
          <w:tcPr>
            <w:tcW w:w="2763" w:type="dxa"/>
          </w:tcPr>
          <w:p w:rsidR="00E94E33" w:rsidRPr="00B92AC7" w:rsidRDefault="00E94E33" w:rsidP="00B7431E">
            <w:pPr>
              <w:jc w:val="center"/>
              <w:rPr>
                <w:rFonts w:ascii="Arial Narrow" w:hAnsi="Arial Narrow"/>
                <w:sz w:val="20"/>
              </w:rPr>
            </w:pPr>
            <w:r w:rsidRPr="00B92AC7">
              <w:rPr>
                <w:rFonts w:ascii="Arial Narrow" w:hAnsi="Arial Narrow"/>
                <w:sz w:val="20"/>
              </w:rPr>
              <w:t>Salinity</w:t>
            </w:r>
          </w:p>
        </w:tc>
        <w:tc>
          <w:tcPr>
            <w:tcW w:w="1782" w:type="dxa"/>
          </w:tcPr>
          <w:p w:rsidR="00E94E33" w:rsidRPr="000D4BBC" w:rsidRDefault="00E94E33" w:rsidP="00B7431E">
            <w:pPr>
              <w:jc w:val="center"/>
              <w:rPr>
                <w:rFonts w:ascii="Arial Narrow" w:hAnsi="Arial Narrow"/>
                <w:sz w:val="20"/>
                <w:highlight w:val="yellow"/>
              </w:rPr>
            </w:pPr>
            <w:r w:rsidRPr="00962F29">
              <w:rPr>
                <w:rFonts w:ascii="Arial Narrow" w:hAnsi="Arial Narrow"/>
                <w:sz w:val="20"/>
              </w:rPr>
              <w:t>0.03 PSU</w:t>
            </w:r>
          </w:p>
        </w:tc>
      </w:tr>
    </w:tbl>
    <w:p w:rsidR="00E94E33" w:rsidRPr="00E47578" w:rsidRDefault="00E94E33" w:rsidP="00E94E33">
      <w:pPr>
        <w:ind w:left="1843" w:right="1417"/>
        <w:rPr>
          <w:rFonts w:ascii="Arial Narrow" w:hAnsi="Arial Narrow"/>
          <w:sz w:val="20"/>
        </w:rPr>
      </w:pPr>
      <w:r w:rsidRPr="00E47578">
        <w:rPr>
          <w:rFonts w:ascii="Arial Narrow" w:hAnsi="Arial Narrow"/>
          <w:sz w:val="20"/>
        </w:rPr>
        <w:t>*LOD for analysis of dissolved nutrients is estimated for each individual analytical batch, the range given is the range of LODs from batches analysed with samples collected in 2012/13.</w:t>
      </w:r>
    </w:p>
    <w:p w:rsidR="0078346E" w:rsidRDefault="0078346E">
      <w:r>
        <w:br w:type="page"/>
      </w:r>
    </w:p>
    <w:p w:rsidR="00E94E33" w:rsidRDefault="00E94E33" w:rsidP="00E94E33">
      <w:pPr>
        <w:ind w:right="1417"/>
      </w:pPr>
    </w:p>
    <w:p w:rsidR="00E94E33" w:rsidRPr="00DF7104" w:rsidRDefault="00E94E33" w:rsidP="00E94E33">
      <w:pPr>
        <w:pStyle w:val="Heading3"/>
      </w:pPr>
      <w:bookmarkStart w:id="284" w:name="_Toc205604866"/>
      <w:bookmarkStart w:id="285" w:name="_Toc237137925"/>
      <w:bookmarkStart w:id="286" w:name="_Toc269561955"/>
      <w:bookmarkStart w:id="287" w:name="_Toc273951478"/>
      <w:bookmarkStart w:id="288" w:name="_Toc334990058"/>
      <w:bookmarkStart w:id="289" w:name="_Toc334990261"/>
      <w:bookmarkStart w:id="290" w:name="_Toc374707576"/>
      <w:bookmarkStart w:id="291" w:name="_Toc393133607"/>
      <w:r w:rsidRPr="00DF7104">
        <w:t>Precision</w:t>
      </w:r>
      <w:bookmarkEnd w:id="284"/>
      <w:bookmarkEnd w:id="285"/>
      <w:bookmarkEnd w:id="286"/>
      <w:bookmarkEnd w:id="287"/>
      <w:bookmarkEnd w:id="288"/>
      <w:bookmarkEnd w:id="289"/>
      <w:bookmarkEnd w:id="290"/>
      <w:bookmarkEnd w:id="291"/>
    </w:p>
    <w:p w:rsidR="00D523D3" w:rsidRDefault="00E94E33" w:rsidP="00E94E33">
      <w:r w:rsidRPr="00DF7104">
        <w:t>The variation between results for replicate analyses of standards or reference material is used as a measure for the precision of an analysis. Reproducibility of samples was generally within a CV of 20%, with the majority of analyses delivering precision of results within 10% (</w:t>
      </w:r>
      <w:r>
        <w:fldChar w:fldCharType="begin"/>
      </w:r>
      <w:r>
        <w:instrText xml:space="preserve"> REF _Ref373748101 \h  \* MERGEFORMAT </w:instrText>
      </w:r>
      <w:r>
        <w:fldChar w:fldCharType="separate"/>
      </w:r>
    </w:p>
    <w:p w:rsidR="00E94E33" w:rsidRPr="00DF7104" w:rsidRDefault="00D523D3" w:rsidP="00E94E33">
      <w:r w:rsidRPr="00D523D3">
        <w:rPr>
          <w:rFonts w:ascii="Arial Narrow" w:hAnsi="Arial Narrow"/>
          <w:sz w:val="20"/>
        </w:rPr>
        <w:t xml:space="preserve">Table A3- </w:t>
      </w:r>
      <w:r w:rsidRPr="00D523D3">
        <w:rPr>
          <w:rFonts w:ascii="Arial Narrow" w:hAnsi="Arial Narrow"/>
          <w:noProof/>
          <w:sz w:val="20"/>
        </w:rPr>
        <w:t>2</w:t>
      </w:r>
      <w:r w:rsidR="00E94E33">
        <w:fldChar w:fldCharType="end"/>
      </w:r>
      <w:r w:rsidR="00E94E33" w:rsidRPr="00DF7104">
        <w:t xml:space="preserve">) </w:t>
      </w:r>
    </w:p>
    <w:p w:rsidR="00E94E33" w:rsidRDefault="00E94E33" w:rsidP="00E94E33">
      <w:bookmarkStart w:id="292" w:name="_Ref373748101"/>
      <w:bookmarkStart w:id="293" w:name="_Toc205605379"/>
      <w:bookmarkStart w:id="294" w:name="_Toc237149989"/>
      <w:bookmarkStart w:id="295" w:name="_Toc269561898"/>
      <w:bookmarkStart w:id="296" w:name="_Toc273951612"/>
      <w:bookmarkStart w:id="297" w:name="_Toc334817413"/>
    </w:p>
    <w:p w:rsidR="00E94E33" w:rsidRPr="008F7338" w:rsidRDefault="00E94E33" w:rsidP="00E94E33">
      <w:pPr>
        <w:pStyle w:val="Heading7"/>
        <w:rPr>
          <w:b/>
          <w:sz w:val="24"/>
        </w:rPr>
      </w:pPr>
      <w:bookmarkStart w:id="298" w:name="_Toc374701450"/>
      <w:bookmarkStart w:id="299" w:name="_Toc392929666"/>
      <w:r w:rsidRPr="008F7338">
        <w:t xml:space="preserve">Table A3- </w:t>
      </w:r>
      <w:r w:rsidRPr="008F7338">
        <w:fldChar w:fldCharType="begin"/>
      </w:r>
      <w:r w:rsidRPr="008F7338">
        <w:instrText xml:space="preserve"> SEQ Table_A3- \* ARABIC </w:instrText>
      </w:r>
      <w:r w:rsidRPr="008F7338">
        <w:fldChar w:fldCharType="separate"/>
      </w:r>
      <w:r w:rsidR="00D523D3">
        <w:rPr>
          <w:noProof/>
        </w:rPr>
        <w:t>2</w:t>
      </w:r>
      <w:r w:rsidRPr="008F7338">
        <w:fldChar w:fldCharType="end"/>
      </w:r>
      <w:bookmarkEnd w:id="292"/>
      <w:r w:rsidRPr="008F7338">
        <w:tab/>
        <w:t>Summary of coefficients of variation (CV, in %) of replicate measurements (N) of a standard or reference material</w:t>
      </w:r>
      <w:r w:rsidRPr="008831E5">
        <w:rPr>
          <w:color w:val="FF0000"/>
        </w:rPr>
        <w:t>.</w:t>
      </w:r>
      <w:bookmarkEnd w:id="293"/>
      <w:bookmarkEnd w:id="294"/>
      <w:bookmarkEnd w:id="295"/>
      <w:bookmarkEnd w:id="296"/>
      <w:bookmarkEnd w:id="297"/>
      <w:bookmarkEnd w:id="298"/>
      <w:bookmarkEnd w:id="299"/>
      <w:r w:rsidRPr="008831E5">
        <w:rPr>
          <w:color w:val="FF0000"/>
        </w:rPr>
        <w:t xml:space="preserve">  </w:t>
      </w:r>
    </w:p>
    <w:tbl>
      <w:tblPr>
        <w:tblW w:w="343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Caption w:val="Table A3- 2   Summary of coefficients of variation (CV, in %) of replicate measurements (N) of a standard or reference material"/>
        <w:tblDescription w:val="Table A3- 2   Summary of coefficients of variation (CV, in %) of replicate measurements (N) of a standard or reference material.  *Precision for analysis of dissolved nutrients is estimated for each individual analytical batch, the range given is the range of CVs from batches analysed with samples collected in 2012/13.&#10;** two different reference materials used in each batch&#10;***n/a= no suitable standard material available for analysis of this parameter&#10;"/>
      </w:tblPr>
      <w:tblGrid>
        <w:gridCol w:w="3269"/>
        <w:gridCol w:w="1634"/>
        <w:gridCol w:w="1446"/>
      </w:tblGrid>
      <w:tr w:rsidR="00E94E33" w:rsidRPr="002F29F4" w:rsidTr="00B7431E">
        <w:trPr>
          <w:jc w:val="center"/>
        </w:trPr>
        <w:tc>
          <w:tcPr>
            <w:tcW w:w="2574" w:type="pct"/>
            <w:shd w:val="clear" w:color="auto" w:fill="BFBFBF" w:themeFill="background1" w:themeFillShade="BF"/>
          </w:tcPr>
          <w:p w:rsidR="00E94E33" w:rsidRPr="003F692B" w:rsidRDefault="00E94E33" w:rsidP="00B7431E">
            <w:pPr>
              <w:jc w:val="center"/>
              <w:rPr>
                <w:rFonts w:ascii="Arial Narrow" w:hAnsi="Arial Narrow" w:cs="Arial"/>
                <w:b/>
                <w:sz w:val="20"/>
              </w:rPr>
            </w:pPr>
            <w:r w:rsidRPr="003F692B">
              <w:rPr>
                <w:rFonts w:ascii="Arial Narrow" w:hAnsi="Arial Narrow" w:cs="Arial"/>
                <w:b/>
                <w:sz w:val="20"/>
              </w:rPr>
              <w:t>Parameter (analyte)</w:t>
            </w:r>
          </w:p>
        </w:tc>
        <w:tc>
          <w:tcPr>
            <w:tcW w:w="1287" w:type="pct"/>
            <w:shd w:val="clear" w:color="auto" w:fill="BFBFBF" w:themeFill="background1" w:themeFillShade="BF"/>
          </w:tcPr>
          <w:p w:rsidR="00E94E33" w:rsidRPr="003F692B" w:rsidRDefault="00E94E33" w:rsidP="00B7431E">
            <w:pPr>
              <w:jc w:val="center"/>
              <w:rPr>
                <w:rFonts w:ascii="Arial Narrow" w:hAnsi="Arial Narrow" w:cs="Arial"/>
                <w:b/>
                <w:sz w:val="20"/>
              </w:rPr>
            </w:pPr>
            <w:r w:rsidRPr="003F692B">
              <w:rPr>
                <w:rFonts w:ascii="Arial Narrow" w:hAnsi="Arial Narrow" w:cs="Arial"/>
                <w:b/>
                <w:sz w:val="20"/>
              </w:rPr>
              <w:t>CV (%)</w:t>
            </w:r>
          </w:p>
        </w:tc>
        <w:tc>
          <w:tcPr>
            <w:tcW w:w="1139" w:type="pct"/>
            <w:shd w:val="clear" w:color="auto" w:fill="BFBFBF" w:themeFill="background1" w:themeFillShade="BF"/>
          </w:tcPr>
          <w:p w:rsidR="00E94E33" w:rsidRPr="003F692B" w:rsidRDefault="00E94E33" w:rsidP="00B7431E">
            <w:pPr>
              <w:jc w:val="center"/>
              <w:rPr>
                <w:rFonts w:ascii="Arial Narrow" w:hAnsi="Arial Narrow" w:cs="Arial"/>
                <w:b/>
                <w:sz w:val="20"/>
              </w:rPr>
            </w:pPr>
            <w:r w:rsidRPr="003F692B">
              <w:rPr>
                <w:rFonts w:ascii="Arial Narrow" w:hAnsi="Arial Narrow" w:cs="Arial"/>
                <w:b/>
                <w:sz w:val="20"/>
              </w:rPr>
              <w:t>N</w:t>
            </w:r>
          </w:p>
        </w:tc>
      </w:tr>
      <w:tr w:rsidR="00E94E33" w:rsidRPr="002F29F4" w:rsidTr="00B7431E">
        <w:trPr>
          <w:jc w:val="center"/>
        </w:trPr>
        <w:tc>
          <w:tcPr>
            <w:tcW w:w="2574" w:type="pct"/>
          </w:tcPr>
          <w:p w:rsidR="00E94E33" w:rsidRPr="003139AE" w:rsidRDefault="00E94E33" w:rsidP="00B7431E">
            <w:pPr>
              <w:jc w:val="center"/>
              <w:rPr>
                <w:rFonts w:ascii="Arial Narrow" w:hAnsi="Arial Narrow"/>
                <w:sz w:val="20"/>
              </w:rPr>
            </w:pPr>
            <w:r w:rsidRPr="003139AE">
              <w:rPr>
                <w:rFonts w:ascii="Arial Narrow" w:hAnsi="Arial Narrow"/>
                <w:sz w:val="20"/>
              </w:rPr>
              <w:t>NO2</w:t>
            </w:r>
          </w:p>
        </w:tc>
        <w:tc>
          <w:tcPr>
            <w:tcW w:w="1287" w:type="pct"/>
          </w:tcPr>
          <w:p w:rsidR="00E94E33" w:rsidRPr="006173F0" w:rsidRDefault="00E94E33" w:rsidP="00B7431E">
            <w:pPr>
              <w:jc w:val="center"/>
              <w:rPr>
                <w:rFonts w:ascii="Arial Narrow" w:hAnsi="Arial Narrow"/>
                <w:sz w:val="20"/>
              </w:rPr>
            </w:pPr>
            <w:r w:rsidRPr="006173F0">
              <w:rPr>
                <w:rFonts w:ascii="Arial Narrow" w:hAnsi="Arial Narrow"/>
                <w:sz w:val="20"/>
              </w:rPr>
              <w:t>3-39*</w:t>
            </w:r>
          </w:p>
        </w:tc>
        <w:tc>
          <w:tcPr>
            <w:tcW w:w="1139" w:type="pct"/>
          </w:tcPr>
          <w:p w:rsidR="00E94E33" w:rsidRPr="006173F0" w:rsidRDefault="00E94E33" w:rsidP="00B7431E">
            <w:pPr>
              <w:jc w:val="center"/>
              <w:rPr>
                <w:rFonts w:ascii="Arial Narrow" w:hAnsi="Arial Narrow"/>
                <w:sz w:val="20"/>
              </w:rPr>
            </w:pPr>
            <w:r w:rsidRPr="006173F0">
              <w:rPr>
                <w:rFonts w:ascii="Arial Narrow" w:hAnsi="Arial Narrow"/>
                <w:sz w:val="20"/>
              </w:rPr>
              <w:t>4-6</w:t>
            </w:r>
          </w:p>
        </w:tc>
      </w:tr>
      <w:tr w:rsidR="00E94E33" w:rsidRPr="002F29F4" w:rsidTr="00B7431E">
        <w:trPr>
          <w:jc w:val="center"/>
        </w:trPr>
        <w:tc>
          <w:tcPr>
            <w:tcW w:w="2574" w:type="pct"/>
          </w:tcPr>
          <w:p w:rsidR="00E94E33" w:rsidRPr="003139AE" w:rsidRDefault="00E94E33" w:rsidP="00B7431E">
            <w:pPr>
              <w:jc w:val="center"/>
              <w:rPr>
                <w:rFonts w:ascii="Arial Narrow" w:hAnsi="Arial Narrow"/>
                <w:sz w:val="20"/>
              </w:rPr>
            </w:pPr>
            <w:r w:rsidRPr="003139AE">
              <w:rPr>
                <w:rFonts w:ascii="Arial Narrow" w:hAnsi="Arial Narrow"/>
                <w:sz w:val="20"/>
              </w:rPr>
              <w:t>NO3+ NO2</w:t>
            </w:r>
          </w:p>
        </w:tc>
        <w:tc>
          <w:tcPr>
            <w:tcW w:w="1287" w:type="pct"/>
          </w:tcPr>
          <w:p w:rsidR="00E94E33" w:rsidRPr="006173F0" w:rsidRDefault="00E94E33" w:rsidP="00B7431E">
            <w:pPr>
              <w:jc w:val="center"/>
              <w:rPr>
                <w:rFonts w:ascii="Arial Narrow" w:hAnsi="Arial Narrow"/>
                <w:sz w:val="20"/>
              </w:rPr>
            </w:pPr>
            <w:r w:rsidRPr="006173F0">
              <w:rPr>
                <w:rFonts w:ascii="Arial Narrow" w:hAnsi="Arial Narrow"/>
                <w:sz w:val="20"/>
              </w:rPr>
              <w:t>1-12*</w:t>
            </w:r>
          </w:p>
        </w:tc>
        <w:tc>
          <w:tcPr>
            <w:tcW w:w="1139" w:type="pct"/>
          </w:tcPr>
          <w:p w:rsidR="00E94E33" w:rsidRPr="006173F0" w:rsidRDefault="00E94E33" w:rsidP="00B7431E">
            <w:pPr>
              <w:jc w:val="center"/>
              <w:rPr>
                <w:sz w:val="20"/>
              </w:rPr>
            </w:pPr>
            <w:r w:rsidRPr="006173F0">
              <w:rPr>
                <w:rFonts w:ascii="Arial Narrow" w:hAnsi="Arial Narrow"/>
                <w:sz w:val="20"/>
              </w:rPr>
              <w:t>4-6</w:t>
            </w:r>
          </w:p>
        </w:tc>
      </w:tr>
      <w:tr w:rsidR="00E94E33" w:rsidRPr="002F29F4" w:rsidTr="00B7431E">
        <w:trPr>
          <w:jc w:val="center"/>
        </w:trPr>
        <w:tc>
          <w:tcPr>
            <w:tcW w:w="2574" w:type="pct"/>
          </w:tcPr>
          <w:p w:rsidR="00E94E33" w:rsidRPr="003139AE" w:rsidRDefault="00E94E33" w:rsidP="00B7431E">
            <w:pPr>
              <w:jc w:val="center"/>
              <w:rPr>
                <w:rFonts w:ascii="Arial Narrow" w:hAnsi="Arial Narrow"/>
                <w:sz w:val="20"/>
              </w:rPr>
            </w:pPr>
            <w:r w:rsidRPr="003139AE">
              <w:rPr>
                <w:rFonts w:ascii="Arial Narrow" w:hAnsi="Arial Narrow"/>
                <w:sz w:val="20"/>
              </w:rPr>
              <w:t>NH4</w:t>
            </w:r>
          </w:p>
        </w:tc>
        <w:tc>
          <w:tcPr>
            <w:tcW w:w="1287" w:type="pct"/>
          </w:tcPr>
          <w:p w:rsidR="00E94E33" w:rsidRPr="006173F0" w:rsidRDefault="00E94E33" w:rsidP="00B7431E">
            <w:pPr>
              <w:jc w:val="center"/>
              <w:rPr>
                <w:rFonts w:ascii="Arial Narrow" w:hAnsi="Arial Narrow"/>
                <w:sz w:val="20"/>
              </w:rPr>
            </w:pPr>
            <w:r w:rsidRPr="006173F0">
              <w:rPr>
                <w:rFonts w:ascii="Arial Narrow" w:hAnsi="Arial Narrow"/>
                <w:sz w:val="20"/>
              </w:rPr>
              <w:t>4-24*</w:t>
            </w:r>
          </w:p>
        </w:tc>
        <w:tc>
          <w:tcPr>
            <w:tcW w:w="1139" w:type="pct"/>
          </w:tcPr>
          <w:p w:rsidR="00E94E33" w:rsidRPr="006173F0" w:rsidRDefault="00E94E33" w:rsidP="00B7431E">
            <w:pPr>
              <w:jc w:val="center"/>
              <w:rPr>
                <w:sz w:val="20"/>
              </w:rPr>
            </w:pPr>
            <w:r w:rsidRPr="006173F0">
              <w:rPr>
                <w:rFonts w:ascii="Arial Narrow" w:hAnsi="Arial Narrow"/>
                <w:sz w:val="20"/>
              </w:rPr>
              <w:t>4-6</w:t>
            </w:r>
          </w:p>
        </w:tc>
      </w:tr>
      <w:tr w:rsidR="00E94E33" w:rsidRPr="002F29F4" w:rsidTr="00B7431E">
        <w:trPr>
          <w:jc w:val="center"/>
        </w:trPr>
        <w:tc>
          <w:tcPr>
            <w:tcW w:w="2574" w:type="pct"/>
          </w:tcPr>
          <w:p w:rsidR="00E94E33" w:rsidRPr="003139AE" w:rsidRDefault="00E94E33" w:rsidP="00B7431E">
            <w:pPr>
              <w:jc w:val="center"/>
              <w:rPr>
                <w:rFonts w:ascii="Arial Narrow" w:hAnsi="Arial Narrow"/>
                <w:sz w:val="20"/>
              </w:rPr>
            </w:pPr>
            <w:r w:rsidRPr="003139AE">
              <w:rPr>
                <w:rFonts w:ascii="Arial Narrow" w:hAnsi="Arial Narrow"/>
                <w:sz w:val="20"/>
              </w:rPr>
              <w:t>TDN</w:t>
            </w:r>
          </w:p>
        </w:tc>
        <w:tc>
          <w:tcPr>
            <w:tcW w:w="1287" w:type="pct"/>
          </w:tcPr>
          <w:p w:rsidR="00E94E33" w:rsidRPr="006173F0" w:rsidRDefault="00E94E33" w:rsidP="00B7431E">
            <w:pPr>
              <w:jc w:val="center"/>
              <w:rPr>
                <w:rFonts w:ascii="Arial Narrow" w:hAnsi="Arial Narrow"/>
                <w:sz w:val="20"/>
              </w:rPr>
            </w:pPr>
            <w:r w:rsidRPr="006173F0">
              <w:rPr>
                <w:rFonts w:ascii="Arial Narrow" w:hAnsi="Arial Narrow"/>
                <w:sz w:val="20"/>
              </w:rPr>
              <w:t>5-9*</w:t>
            </w:r>
          </w:p>
        </w:tc>
        <w:tc>
          <w:tcPr>
            <w:tcW w:w="1139" w:type="pct"/>
          </w:tcPr>
          <w:p w:rsidR="00E94E33" w:rsidRPr="006173F0" w:rsidRDefault="00E94E33" w:rsidP="00B7431E">
            <w:pPr>
              <w:jc w:val="center"/>
              <w:rPr>
                <w:rFonts w:ascii="Arial Narrow" w:hAnsi="Arial Narrow"/>
                <w:sz w:val="20"/>
              </w:rPr>
            </w:pPr>
            <w:r w:rsidRPr="006173F0">
              <w:rPr>
                <w:rFonts w:ascii="Arial Narrow" w:hAnsi="Arial Narrow"/>
                <w:sz w:val="20"/>
              </w:rPr>
              <w:t>4-6</w:t>
            </w:r>
          </w:p>
        </w:tc>
      </w:tr>
      <w:tr w:rsidR="00E94E33" w:rsidRPr="002F29F4" w:rsidTr="00B7431E">
        <w:trPr>
          <w:jc w:val="center"/>
        </w:trPr>
        <w:tc>
          <w:tcPr>
            <w:tcW w:w="2574" w:type="pct"/>
          </w:tcPr>
          <w:p w:rsidR="00E94E33" w:rsidRPr="009037F3" w:rsidRDefault="00E94E33" w:rsidP="00B7431E">
            <w:pPr>
              <w:jc w:val="center"/>
              <w:rPr>
                <w:rFonts w:ascii="Arial Narrow" w:hAnsi="Arial Narrow"/>
                <w:sz w:val="20"/>
              </w:rPr>
            </w:pPr>
            <w:r w:rsidRPr="009037F3">
              <w:rPr>
                <w:rFonts w:ascii="Arial Narrow" w:hAnsi="Arial Narrow"/>
                <w:sz w:val="20"/>
              </w:rPr>
              <w:t>PN</w:t>
            </w:r>
          </w:p>
        </w:tc>
        <w:tc>
          <w:tcPr>
            <w:tcW w:w="1287" w:type="pct"/>
          </w:tcPr>
          <w:p w:rsidR="00E94E33" w:rsidRPr="006173F0" w:rsidRDefault="00E94E33" w:rsidP="00B7431E">
            <w:pPr>
              <w:jc w:val="center"/>
              <w:rPr>
                <w:rFonts w:ascii="Arial Narrow" w:hAnsi="Arial Narrow"/>
                <w:sz w:val="20"/>
                <w:lang w:val="fr-FR"/>
              </w:rPr>
            </w:pPr>
            <w:r w:rsidRPr="006173F0">
              <w:rPr>
                <w:rFonts w:ascii="Arial Narrow" w:hAnsi="Arial Narrow"/>
                <w:sz w:val="20"/>
                <w:lang w:val="fr-FR"/>
              </w:rPr>
              <w:t>4-6</w:t>
            </w:r>
          </w:p>
        </w:tc>
        <w:tc>
          <w:tcPr>
            <w:tcW w:w="1139" w:type="pct"/>
          </w:tcPr>
          <w:p w:rsidR="00E94E33" w:rsidRPr="006173F0" w:rsidRDefault="00E94E33" w:rsidP="00B7431E">
            <w:pPr>
              <w:jc w:val="center"/>
              <w:rPr>
                <w:rFonts w:ascii="Arial Narrow" w:hAnsi="Arial Narrow"/>
                <w:sz w:val="20"/>
                <w:lang w:val="fr-FR"/>
              </w:rPr>
            </w:pPr>
            <w:r w:rsidRPr="006173F0">
              <w:rPr>
                <w:rFonts w:ascii="Arial Narrow" w:hAnsi="Arial Narrow"/>
                <w:sz w:val="20"/>
                <w:lang w:val="fr-FR"/>
              </w:rPr>
              <w:t>6-24</w:t>
            </w:r>
          </w:p>
        </w:tc>
      </w:tr>
      <w:tr w:rsidR="00E94E33" w:rsidRPr="002F29F4" w:rsidTr="00B7431E">
        <w:trPr>
          <w:jc w:val="center"/>
        </w:trPr>
        <w:tc>
          <w:tcPr>
            <w:tcW w:w="2574" w:type="pct"/>
          </w:tcPr>
          <w:p w:rsidR="00E94E33" w:rsidRPr="003139AE" w:rsidRDefault="00E94E33" w:rsidP="00B7431E">
            <w:pPr>
              <w:jc w:val="center"/>
              <w:rPr>
                <w:rFonts w:ascii="Arial Narrow" w:hAnsi="Arial Narrow"/>
                <w:sz w:val="20"/>
                <w:lang w:val="fr-FR"/>
              </w:rPr>
            </w:pPr>
            <w:r w:rsidRPr="003139AE">
              <w:rPr>
                <w:rFonts w:ascii="Arial Narrow" w:hAnsi="Arial Narrow"/>
                <w:sz w:val="20"/>
                <w:lang w:val="fr-FR"/>
              </w:rPr>
              <w:t>PO4</w:t>
            </w:r>
          </w:p>
        </w:tc>
        <w:tc>
          <w:tcPr>
            <w:tcW w:w="1287" w:type="pct"/>
          </w:tcPr>
          <w:p w:rsidR="00E94E33" w:rsidRPr="006173F0" w:rsidRDefault="00E94E33" w:rsidP="00B7431E">
            <w:pPr>
              <w:jc w:val="center"/>
              <w:rPr>
                <w:rFonts w:ascii="Arial Narrow" w:hAnsi="Arial Narrow"/>
                <w:sz w:val="20"/>
                <w:lang w:val="fr-FR"/>
              </w:rPr>
            </w:pPr>
            <w:r w:rsidRPr="006173F0">
              <w:rPr>
                <w:rFonts w:ascii="Arial Narrow" w:hAnsi="Arial Narrow"/>
                <w:sz w:val="20"/>
                <w:lang w:val="fr-FR"/>
              </w:rPr>
              <w:t>2-30*</w:t>
            </w:r>
          </w:p>
        </w:tc>
        <w:tc>
          <w:tcPr>
            <w:tcW w:w="1139" w:type="pct"/>
          </w:tcPr>
          <w:p w:rsidR="00E94E33" w:rsidRPr="006173F0" w:rsidRDefault="00E94E33" w:rsidP="00B7431E">
            <w:pPr>
              <w:jc w:val="center"/>
              <w:rPr>
                <w:rFonts w:ascii="Arial Narrow" w:hAnsi="Arial Narrow"/>
                <w:sz w:val="20"/>
                <w:lang w:val="fr-FR"/>
              </w:rPr>
            </w:pPr>
            <w:r w:rsidRPr="006173F0">
              <w:rPr>
                <w:rFonts w:ascii="Arial Narrow" w:hAnsi="Arial Narrow"/>
                <w:sz w:val="20"/>
              </w:rPr>
              <w:t>4-6</w:t>
            </w:r>
          </w:p>
        </w:tc>
      </w:tr>
      <w:tr w:rsidR="00E94E33" w:rsidRPr="002F29F4" w:rsidTr="00B7431E">
        <w:trPr>
          <w:jc w:val="center"/>
        </w:trPr>
        <w:tc>
          <w:tcPr>
            <w:tcW w:w="2574" w:type="pct"/>
          </w:tcPr>
          <w:p w:rsidR="00E94E33" w:rsidRPr="003139AE" w:rsidRDefault="00E94E33" w:rsidP="00B7431E">
            <w:pPr>
              <w:jc w:val="center"/>
              <w:rPr>
                <w:rFonts w:ascii="Arial Narrow" w:hAnsi="Arial Narrow"/>
                <w:sz w:val="20"/>
                <w:lang w:val="fr-FR"/>
              </w:rPr>
            </w:pPr>
            <w:r w:rsidRPr="003139AE">
              <w:rPr>
                <w:rFonts w:ascii="Arial Narrow" w:hAnsi="Arial Narrow"/>
                <w:sz w:val="20"/>
                <w:lang w:val="fr-FR"/>
              </w:rPr>
              <w:t>TDP</w:t>
            </w:r>
          </w:p>
        </w:tc>
        <w:tc>
          <w:tcPr>
            <w:tcW w:w="1287" w:type="pct"/>
          </w:tcPr>
          <w:p w:rsidR="00E94E33" w:rsidRPr="006173F0" w:rsidRDefault="00E94E33" w:rsidP="00B7431E">
            <w:pPr>
              <w:jc w:val="center"/>
              <w:rPr>
                <w:rFonts w:ascii="Arial Narrow" w:hAnsi="Arial Narrow"/>
                <w:sz w:val="20"/>
                <w:lang w:val="fr-FR"/>
              </w:rPr>
            </w:pPr>
            <w:r w:rsidRPr="006173F0">
              <w:rPr>
                <w:rFonts w:ascii="Arial Narrow" w:hAnsi="Arial Narrow"/>
                <w:sz w:val="20"/>
                <w:lang w:val="fr-FR"/>
              </w:rPr>
              <w:t>3-29*</w:t>
            </w:r>
          </w:p>
        </w:tc>
        <w:tc>
          <w:tcPr>
            <w:tcW w:w="1139" w:type="pct"/>
          </w:tcPr>
          <w:p w:rsidR="00E94E33" w:rsidRPr="006173F0" w:rsidRDefault="00E94E33" w:rsidP="00B7431E">
            <w:pPr>
              <w:jc w:val="center"/>
              <w:rPr>
                <w:rFonts w:ascii="Arial Narrow" w:hAnsi="Arial Narrow"/>
                <w:sz w:val="20"/>
                <w:lang w:val="fr-FR"/>
              </w:rPr>
            </w:pPr>
            <w:r w:rsidRPr="006173F0">
              <w:rPr>
                <w:rFonts w:ascii="Arial Narrow" w:hAnsi="Arial Narrow"/>
                <w:sz w:val="20"/>
              </w:rPr>
              <w:t>4-6</w:t>
            </w:r>
          </w:p>
        </w:tc>
      </w:tr>
      <w:tr w:rsidR="00E94E33" w:rsidRPr="002F29F4" w:rsidTr="00B7431E">
        <w:trPr>
          <w:jc w:val="center"/>
        </w:trPr>
        <w:tc>
          <w:tcPr>
            <w:tcW w:w="2574" w:type="pct"/>
          </w:tcPr>
          <w:p w:rsidR="00E94E33" w:rsidRPr="003052F0" w:rsidRDefault="00E94E33" w:rsidP="00B7431E">
            <w:pPr>
              <w:jc w:val="center"/>
              <w:rPr>
                <w:rFonts w:ascii="Arial Narrow" w:hAnsi="Arial Narrow"/>
                <w:sz w:val="20"/>
                <w:lang w:val="fr-FR"/>
              </w:rPr>
            </w:pPr>
            <w:r w:rsidRPr="003052F0">
              <w:rPr>
                <w:rFonts w:ascii="Arial Narrow" w:hAnsi="Arial Narrow"/>
                <w:sz w:val="20"/>
                <w:lang w:val="fr-FR"/>
              </w:rPr>
              <w:t>PP</w:t>
            </w:r>
          </w:p>
        </w:tc>
        <w:tc>
          <w:tcPr>
            <w:tcW w:w="1287" w:type="pct"/>
          </w:tcPr>
          <w:p w:rsidR="00E94E33" w:rsidRPr="006173F0" w:rsidRDefault="00E94E33" w:rsidP="00B7431E">
            <w:pPr>
              <w:jc w:val="center"/>
              <w:rPr>
                <w:rFonts w:ascii="Arial Narrow" w:hAnsi="Arial Narrow"/>
                <w:sz w:val="20"/>
                <w:lang w:val="fr-FR"/>
              </w:rPr>
            </w:pPr>
            <w:r w:rsidRPr="006173F0">
              <w:rPr>
                <w:rFonts w:ascii="Arial Narrow" w:hAnsi="Arial Narrow"/>
                <w:sz w:val="20"/>
                <w:lang w:val="fr-FR"/>
              </w:rPr>
              <w:t>2</w:t>
            </w:r>
          </w:p>
        </w:tc>
        <w:tc>
          <w:tcPr>
            <w:tcW w:w="1139" w:type="pct"/>
          </w:tcPr>
          <w:p w:rsidR="00E94E33" w:rsidRPr="006173F0" w:rsidRDefault="00E94E33" w:rsidP="00B7431E">
            <w:pPr>
              <w:jc w:val="center"/>
              <w:rPr>
                <w:rFonts w:ascii="Arial Narrow" w:hAnsi="Arial Narrow"/>
                <w:sz w:val="20"/>
                <w:lang w:val="fr-FR"/>
              </w:rPr>
            </w:pPr>
            <w:r w:rsidRPr="006173F0">
              <w:rPr>
                <w:rFonts w:ascii="Arial Narrow" w:hAnsi="Arial Narrow"/>
                <w:sz w:val="20"/>
                <w:lang w:val="fr-FR"/>
              </w:rPr>
              <w:t>6</w:t>
            </w:r>
          </w:p>
        </w:tc>
      </w:tr>
      <w:tr w:rsidR="00E94E33" w:rsidRPr="002F29F4" w:rsidTr="00B7431E">
        <w:trPr>
          <w:jc w:val="center"/>
        </w:trPr>
        <w:tc>
          <w:tcPr>
            <w:tcW w:w="2574" w:type="pct"/>
          </w:tcPr>
          <w:p w:rsidR="00E94E33" w:rsidRPr="0064564E" w:rsidRDefault="00E94E33" w:rsidP="00B7431E">
            <w:pPr>
              <w:jc w:val="center"/>
              <w:rPr>
                <w:rFonts w:ascii="Arial Narrow" w:hAnsi="Arial Narrow"/>
                <w:sz w:val="20"/>
                <w:lang w:val="fr-FR"/>
              </w:rPr>
            </w:pPr>
            <w:r w:rsidRPr="0064564E">
              <w:rPr>
                <w:rFonts w:ascii="Arial Narrow" w:hAnsi="Arial Narrow"/>
                <w:sz w:val="20"/>
                <w:lang w:val="fr-FR"/>
              </w:rPr>
              <w:t>Si</w:t>
            </w:r>
          </w:p>
        </w:tc>
        <w:tc>
          <w:tcPr>
            <w:tcW w:w="1287" w:type="pct"/>
          </w:tcPr>
          <w:p w:rsidR="00E94E33" w:rsidRPr="006173F0" w:rsidRDefault="00E94E33" w:rsidP="00B7431E">
            <w:pPr>
              <w:jc w:val="center"/>
              <w:rPr>
                <w:rFonts w:ascii="Arial Narrow" w:hAnsi="Arial Narrow"/>
                <w:sz w:val="20"/>
                <w:lang w:val="fr-FR"/>
              </w:rPr>
            </w:pPr>
            <w:r w:rsidRPr="006173F0">
              <w:rPr>
                <w:rFonts w:ascii="Arial Narrow" w:hAnsi="Arial Narrow"/>
                <w:sz w:val="20"/>
                <w:lang w:val="fr-FR"/>
              </w:rPr>
              <w:t>1-7*</w:t>
            </w:r>
          </w:p>
        </w:tc>
        <w:tc>
          <w:tcPr>
            <w:tcW w:w="1139" w:type="pct"/>
          </w:tcPr>
          <w:p w:rsidR="00E94E33" w:rsidRPr="006173F0" w:rsidRDefault="00E94E33" w:rsidP="00B7431E">
            <w:pPr>
              <w:jc w:val="center"/>
              <w:rPr>
                <w:rFonts w:ascii="Arial Narrow" w:hAnsi="Arial Narrow"/>
                <w:sz w:val="20"/>
                <w:lang w:val="fr-FR"/>
              </w:rPr>
            </w:pPr>
            <w:r w:rsidRPr="006173F0">
              <w:rPr>
                <w:rFonts w:ascii="Arial Narrow" w:hAnsi="Arial Narrow"/>
                <w:sz w:val="20"/>
              </w:rPr>
              <w:t>4-6</w:t>
            </w:r>
          </w:p>
        </w:tc>
      </w:tr>
      <w:tr w:rsidR="00E94E33" w:rsidRPr="002F29F4" w:rsidTr="00B7431E">
        <w:trPr>
          <w:jc w:val="center"/>
        </w:trPr>
        <w:tc>
          <w:tcPr>
            <w:tcW w:w="2574" w:type="pct"/>
          </w:tcPr>
          <w:p w:rsidR="00E94E33" w:rsidRPr="00696394" w:rsidRDefault="00E94E33" w:rsidP="00B7431E">
            <w:pPr>
              <w:jc w:val="center"/>
              <w:rPr>
                <w:rFonts w:ascii="Arial Narrow" w:hAnsi="Arial Narrow"/>
                <w:sz w:val="20"/>
                <w:lang w:val="fr-FR"/>
              </w:rPr>
            </w:pPr>
            <w:r w:rsidRPr="00696394">
              <w:rPr>
                <w:rFonts w:ascii="Arial Narrow" w:hAnsi="Arial Narrow"/>
                <w:sz w:val="20"/>
                <w:lang w:val="fr-FR"/>
              </w:rPr>
              <w:t>DOC</w:t>
            </w:r>
          </w:p>
        </w:tc>
        <w:tc>
          <w:tcPr>
            <w:tcW w:w="1287" w:type="pct"/>
          </w:tcPr>
          <w:p w:rsidR="00E94E33" w:rsidRPr="006173F0" w:rsidRDefault="00E94E33" w:rsidP="00B7431E">
            <w:pPr>
              <w:jc w:val="center"/>
              <w:rPr>
                <w:rFonts w:ascii="Arial Narrow" w:hAnsi="Arial Narrow"/>
                <w:sz w:val="20"/>
                <w:lang w:val="fr-FR"/>
              </w:rPr>
            </w:pPr>
            <w:r w:rsidRPr="006173F0">
              <w:rPr>
                <w:rFonts w:ascii="Arial Narrow" w:hAnsi="Arial Narrow"/>
                <w:sz w:val="20"/>
                <w:lang w:val="fr-FR"/>
              </w:rPr>
              <w:t>2-4*</w:t>
            </w:r>
          </w:p>
        </w:tc>
        <w:tc>
          <w:tcPr>
            <w:tcW w:w="1139" w:type="pct"/>
          </w:tcPr>
          <w:p w:rsidR="00E94E33" w:rsidRPr="006173F0" w:rsidRDefault="00E94E33" w:rsidP="00B7431E">
            <w:pPr>
              <w:jc w:val="center"/>
              <w:rPr>
                <w:rFonts w:ascii="Arial Narrow" w:hAnsi="Arial Narrow"/>
                <w:sz w:val="20"/>
                <w:lang w:val="fr-FR"/>
              </w:rPr>
            </w:pPr>
            <w:r w:rsidRPr="006173F0">
              <w:rPr>
                <w:rFonts w:ascii="Arial Narrow" w:hAnsi="Arial Narrow"/>
                <w:sz w:val="20"/>
                <w:lang w:val="fr-FR"/>
              </w:rPr>
              <w:t>42-49</w:t>
            </w:r>
          </w:p>
        </w:tc>
      </w:tr>
      <w:tr w:rsidR="00E94E33" w:rsidRPr="002F29F4" w:rsidTr="00B7431E">
        <w:trPr>
          <w:jc w:val="center"/>
        </w:trPr>
        <w:tc>
          <w:tcPr>
            <w:tcW w:w="2574" w:type="pct"/>
          </w:tcPr>
          <w:p w:rsidR="00E94E33" w:rsidRPr="00696394" w:rsidRDefault="00E94E33" w:rsidP="00B7431E">
            <w:pPr>
              <w:jc w:val="center"/>
              <w:rPr>
                <w:rFonts w:ascii="Arial Narrow" w:hAnsi="Arial Narrow"/>
                <w:sz w:val="20"/>
                <w:lang w:val="fr-FR"/>
              </w:rPr>
            </w:pPr>
            <w:r w:rsidRPr="00696394">
              <w:rPr>
                <w:rFonts w:ascii="Arial Narrow" w:hAnsi="Arial Narrow"/>
                <w:sz w:val="20"/>
                <w:lang w:val="fr-FR"/>
              </w:rPr>
              <w:t>POC</w:t>
            </w:r>
          </w:p>
        </w:tc>
        <w:tc>
          <w:tcPr>
            <w:tcW w:w="1287" w:type="pct"/>
          </w:tcPr>
          <w:p w:rsidR="00E94E33" w:rsidRPr="006173F0" w:rsidRDefault="00E94E33" w:rsidP="00B7431E">
            <w:pPr>
              <w:jc w:val="center"/>
              <w:rPr>
                <w:rFonts w:ascii="Arial Narrow" w:hAnsi="Arial Narrow"/>
                <w:sz w:val="20"/>
                <w:lang w:val="fr-FR"/>
              </w:rPr>
            </w:pPr>
            <w:r w:rsidRPr="006173F0">
              <w:rPr>
                <w:rFonts w:ascii="Arial Narrow" w:hAnsi="Arial Narrow"/>
                <w:sz w:val="20"/>
                <w:lang w:val="fr-FR"/>
              </w:rPr>
              <w:t>5-8**</w:t>
            </w:r>
          </w:p>
        </w:tc>
        <w:tc>
          <w:tcPr>
            <w:tcW w:w="1139" w:type="pct"/>
          </w:tcPr>
          <w:p w:rsidR="00E94E33" w:rsidRPr="006173F0" w:rsidRDefault="00E94E33" w:rsidP="00B7431E">
            <w:pPr>
              <w:jc w:val="center"/>
              <w:rPr>
                <w:rFonts w:ascii="Arial Narrow" w:hAnsi="Arial Narrow"/>
                <w:sz w:val="20"/>
                <w:lang w:val="fr-FR"/>
              </w:rPr>
            </w:pPr>
            <w:r w:rsidRPr="006173F0">
              <w:rPr>
                <w:rFonts w:ascii="Arial Narrow" w:hAnsi="Arial Narrow"/>
                <w:sz w:val="20"/>
                <w:lang w:val="fr-FR"/>
              </w:rPr>
              <w:t>8-26</w:t>
            </w:r>
          </w:p>
        </w:tc>
      </w:tr>
      <w:tr w:rsidR="00E94E33" w:rsidRPr="002F29F4" w:rsidTr="00B7431E">
        <w:trPr>
          <w:jc w:val="center"/>
        </w:trPr>
        <w:tc>
          <w:tcPr>
            <w:tcW w:w="2574" w:type="pct"/>
          </w:tcPr>
          <w:p w:rsidR="00E94E33" w:rsidRPr="003052F0" w:rsidRDefault="00E94E33" w:rsidP="00B7431E">
            <w:pPr>
              <w:jc w:val="center"/>
              <w:rPr>
                <w:rFonts w:ascii="Arial Narrow" w:hAnsi="Arial Narrow"/>
                <w:sz w:val="20"/>
              </w:rPr>
            </w:pPr>
            <w:r w:rsidRPr="003052F0">
              <w:rPr>
                <w:rFonts w:ascii="Arial Narrow" w:hAnsi="Arial Narrow"/>
                <w:sz w:val="20"/>
              </w:rPr>
              <w:t xml:space="preserve">Chlorophyll </w:t>
            </w:r>
            <w:r w:rsidRPr="003052F0">
              <w:rPr>
                <w:rFonts w:ascii="Arial Narrow" w:hAnsi="Arial Narrow"/>
                <w:i/>
                <w:sz w:val="20"/>
              </w:rPr>
              <w:t>a</w:t>
            </w:r>
          </w:p>
        </w:tc>
        <w:tc>
          <w:tcPr>
            <w:tcW w:w="1287" w:type="pct"/>
          </w:tcPr>
          <w:p w:rsidR="00E94E33" w:rsidRPr="006173F0" w:rsidRDefault="00E94E33" w:rsidP="00B7431E">
            <w:pPr>
              <w:jc w:val="center"/>
              <w:rPr>
                <w:rFonts w:ascii="Arial Narrow" w:hAnsi="Arial Narrow"/>
                <w:sz w:val="20"/>
                <w:lang w:val="fr-FR"/>
              </w:rPr>
            </w:pPr>
            <w:r w:rsidRPr="006173F0">
              <w:rPr>
                <w:rFonts w:ascii="Arial Narrow" w:hAnsi="Arial Narrow"/>
                <w:sz w:val="20"/>
                <w:lang w:val="fr-FR"/>
              </w:rPr>
              <w:t>1.6</w:t>
            </w:r>
          </w:p>
        </w:tc>
        <w:tc>
          <w:tcPr>
            <w:tcW w:w="1139" w:type="pct"/>
          </w:tcPr>
          <w:p w:rsidR="00E94E33" w:rsidRPr="006173F0" w:rsidRDefault="00E94E33" w:rsidP="00B7431E">
            <w:pPr>
              <w:jc w:val="center"/>
              <w:rPr>
                <w:rFonts w:ascii="Arial Narrow" w:hAnsi="Arial Narrow"/>
                <w:sz w:val="20"/>
                <w:lang w:val="fr-FR"/>
              </w:rPr>
            </w:pPr>
            <w:r w:rsidRPr="006173F0">
              <w:rPr>
                <w:rFonts w:ascii="Arial Narrow" w:hAnsi="Arial Narrow"/>
                <w:sz w:val="20"/>
                <w:lang w:val="fr-FR"/>
              </w:rPr>
              <w:t>22</w:t>
            </w:r>
          </w:p>
        </w:tc>
      </w:tr>
      <w:tr w:rsidR="00E94E33" w:rsidRPr="002F29F4" w:rsidTr="00B7431E">
        <w:trPr>
          <w:jc w:val="center"/>
        </w:trPr>
        <w:tc>
          <w:tcPr>
            <w:tcW w:w="2574" w:type="pct"/>
          </w:tcPr>
          <w:p w:rsidR="00E94E33" w:rsidRPr="003052F0" w:rsidRDefault="00E94E33" w:rsidP="00B7431E">
            <w:pPr>
              <w:jc w:val="center"/>
              <w:rPr>
                <w:rFonts w:ascii="Arial Narrow" w:hAnsi="Arial Narrow"/>
                <w:sz w:val="20"/>
                <w:lang w:val="fr-FR"/>
              </w:rPr>
            </w:pPr>
            <w:r w:rsidRPr="003052F0">
              <w:rPr>
                <w:rFonts w:ascii="Arial Narrow" w:hAnsi="Arial Narrow"/>
                <w:sz w:val="20"/>
                <w:lang w:val="fr-FR"/>
              </w:rPr>
              <w:t>SS</w:t>
            </w:r>
          </w:p>
        </w:tc>
        <w:tc>
          <w:tcPr>
            <w:tcW w:w="1287" w:type="pct"/>
          </w:tcPr>
          <w:p w:rsidR="00E94E33" w:rsidRPr="006173F0" w:rsidRDefault="00E94E33" w:rsidP="00B7431E">
            <w:pPr>
              <w:jc w:val="center"/>
              <w:rPr>
                <w:rFonts w:ascii="Arial Narrow" w:hAnsi="Arial Narrow"/>
                <w:sz w:val="20"/>
                <w:lang w:val="fr-FR"/>
              </w:rPr>
            </w:pPr>
            <w:r w:rsidRPr="006173F0">
              <w:rPr>
                <w:rFonts w:ascii="Arial Narrow" w:hAnsi="Arial Narrow"/>
                <w:sz w:val="20"/>
                <w:lang w:val="fr-FR"/>
              </w:rPr>
              <w:t>n/a***</w:t>
            </w:r>
          </w:p>
        </w:tc>
        <w:tc>
          <w:tcPr>
            <w:tcW w:w="1139" w:type="pct"/>
          </w:tcPr>
          <w:p w:rsidR="00E94E33" w:rsidRPr="006173F0" w:rsidRDefault="00E94E33" w:rsidP="00B7431E">
            <w:pPr>
              <w:jc w:val="center"/>
              <w:rPr>
                <w:rFonts w:ascii="Arial Narrow" w:hAnsi="Arial Narrow"/>
                <w:sz w:val="20"/>
                <w:lang w:val="fr-FR"/>
              </w:rPr>
            </w:pPr>
          </w:p>
        </w:tc>
      </w:tr>
      <w:tr w:rsidR="00E94E33" w:rsidRPr="00F40A25" w:rsidTr="00B7431E">
        <w:trPr>
          <w:jc w:val="center"/>
        </w:trPr>
        <w:tc>
          <w:tcPr>
            <w:tcW w:w="2574" w:type="pct"/>
          </w:tcPr>
          <w:p w:rsidR="00E94E33" w:rsidRPr="00F40A25" w:rsidRDefault="00E94E33" w:rsidP="00B7431E">
            <w:pPr>
              <w:jc w:val="center"/>
              <w:rPr>
                <w:rFonts w:ascii="Arial Narrow" w:hAnsi="Arial Narrow"/>
                <w:sz w:val="20"/>
              </w:rPr>
            </w:pPr>
            <w:r w:rsidRPr="00F40A25">
              <w:rPr>
                <w:rFonts w:ascii="Arial Narrow" w:hAnsi="Arial Narrow"/>
                <w:sz w:val="20"/>
              </w:rPr>
              <w:t>Salinity</w:t>
            </w:r>
          </w:p>
        </w:tc>
        <w:tc>
          <w:tcPr>
            <w:tcW w:w="1287" w:type="pct"/>
          </w:tcPr>
          <w:p w:rsidR="00E94E33" w:rsidRPr="00787C3F" w:rsidRDefault="00E94E33" w:rsidP="00B7431E">
            <w:pPr>
              <w:jc w:val="center"/>
              <w:rPr>
                <w:rFonts w:ascii="Arial Narrow" w:hAnsi="Arial Narrow"/>
                <w:sz w:val="20"/>
              </w:rPr>
            </w:pPr>
            <w:r w:rsidRPr="00787C3F">
              <w:rPr>
                <w:rFonts w:ascii="Arial Narrow" w:hAnsi="Arial Narrow"/>
                <w:sz w:val="20"/>
              </w:rPr>
              <w:t>&lt;0.1</w:t>
            </w:r>
          </w:p>
        </w:tc>
        <w:tc>
          <w:tcPr>
            <w:tcW w:w="1139" w:type="pct"/>
          </w:tcPr>
          <w:p w:rsidR="00E94E33" w:rsidRPr="00787C3F" w:rsidRDefault="00E94E33" w:rsidP="00B7431E">
            <w:pPr>
              <w:jc w:val="center"/>
              <w:rPr>
                <w:rFonts w:ascii="Arial Narrow" w:hAnsi="Arial Narrow"/>
                <w:sz w:val="20"/>
              </w:rPr>
            </w:pPr>
            <w:r w:rsidRPr="00787C3F">
              <w:rPr>
                <w:rFonts w:ascii="Arial Narrow" w:hAnsi="Arial Narrow"/>
                <w:sz w:val="20"/>
              </w:rPr>
              <w:t>2-5</w:t>
            </w:r>
          </w:p>
        </w:tc>
      </w:tr>
    </w:tbl>
    <w:p w:rsidR="00E94E33" w:rsidRDefault="00E94E33" w:rsidP="00E94E33">
      <w:pPr>
        <w:rPr>
          <w:sz w:val="20"/>
        </w:rPr>
      </w:pPr>
    </w:p>
    <w:p w:rsidR="00E94E33" w:rsidRPr="00E47578" w:rsidRDefault="00E94E33" w:rsidP="00E94E33">
      <w:pPr>
        <w:ind w:left="284" w:right="708"/>
        <w:rPr>
          <w:rFonts w:ascii="Arial Narrow" w:hAnsi="Arial Narrow"/>
          <w:sz w:val="20"/>
        </w:rPr>
      </w:pPr>
      <w:r w:rsidRPr="00E47578">
        <w:rPr>
          <w:rFonts w:ascii="Arial Narrow" w:hAnsi="Arial Narrow"/>
          <w:sz w:val="20"/>
        </w:rPr>
        <w:t>*Precision for analysis of dissolved nutrients is estimated for each individual analytical batch, the range given is the range of CVs from batches analysed with samples collected in 2012/13.</w:t>
      </w:r>
    </w:p>
    <w:p w:rsidR="00E94E33" w:rsidRPr="00E47578" w:rsidRDefault="00E94E33" w:rsidP="00E94E33">
      <w:pPr>
        <w:ind w:left="284" w:right="708"/>
        <w:rPr>
          <w:rFonts w:ascii="Arial Narrow" w:hAnsi="Arial Narrow"/>
          <w:sz w:val="20"/>
        </w:rPr>
      </w:pPr>
      <w:r w:rsidRPr="00E47578">
        <w:rPr>
          <w:rFonts w:ascii="Arial Narrow" w:hAnsi="Arial Narrow"/>
          <w:sz w:val="20"/>
        </w:rPr>
        <w:t>** two different reference materials used in each batch</w:t>
      </w:r>
    </w:p>
    <w:p w:rsidR="00E94E33" w:rsidRPr="00E47578" w:rsidRDefault="00E94E33" w:rsidP="00E94E33">
      <w:pPr>
        <w:ind w:left="284" w:right="708"/>
        <w:rPr>
          <w:rFonts w:ascii="Arial Narrow" w:hAnsi="Arial Narrow"/>
          <w:sz w:val="20"/>
        </w:rPr>
      </w:pPr>
      <w:r w:rsidRPr="00E47578">
        <w:rPr>
          <w:rFonts w:ascii="Arial Narrow" w:hAnsi="Arial Narrow"/>
          <w:sz w:val="20"/>
        </w:rPr>
        <w:t>***n/a= no suitable standard material available for analysis of this parameter</w:t>
      </w:r>
    </w:p>
    <w:p w:rsidR="00E94E33" w:rsidRDefault="00E94E33" w:rsidP="00E94E33"/>
    <w:p w:rsidR="00E94E33" w:rsidRPr="00DF7104" w:rsidRDefault="00E94E33" w:rsidP="00E94E33">
      <w:pPr>
        <w:pStyle w:val="Heading3"/>
      </w:pPr>
      <w:bookmarkStart w:id="300" w:name="_Toc334990059"/>
      <w:bookmarkStart w:id="301" w:name="_Toc334990262"/>
      <w:bookmarkStart w:id="302" w:name="_Toc374707577"/>
      <w:bookmarkStart w:id="303" w:name="_Toc393133608"/>
      <w:r w:rsidRPr="00DF7104">
        <w:t>Accuracy</w:t>
      </w:r>
      <w:bookmarkEnd w:id="300"/>
      <w:bookmarkEnd w:id="301"/>
      <w:bookmarkEnd w:id="302"/>
      <w:bookmarkEnd w:id="303"/>
    </w:p>
    <w:p w:rsidR="00E94E33" w:rsidRDefault="00E94E33" w:rsidP="00E94E33">
      <w:r w:rsidRPr="00DF7104">
        <w:t>Analytical accuracy is measured as the recovery (in %) of a known concentration of a certified reference material or analyte standard (where no suitable reference material is available, e.g. for PP), which is usually analysed interspersed between samples in each analytical run.</w:t>
      </w:r>
      <w:r>
        <w:t xml:space="preserve"> </w:t>
      </w:r>
      <w:r w:rsidRPr="00DF7104">
        <w:t xml:space="preserve">The recovery of known amounts of reference material is expected to be within 90-110% (i.e. the percent difference should be ≤ 20%) of their expected (certified) value for results to be considered accurate. The accuracy of analytical results for PN, PP, POC, chlorophyll, SS and salinity was </w:t>
      </w:r>
      <w:r>
        <w:t xml:space="preserve">generally </w:t>
      </w:r>
      <w:r w:rsidRPr="00DF7104">
        <w:t>within this limit (</w:t>
      </w:r>
      <w:r>
        <w:fldChar w:fldCharType="begin"/>
      </w:r>
      <w:r>
        <w:instrText xml:space="preserve"> REF _Ref373748118 \h </w:instrText>
      </w:r>
      <w:r>
        <w:fldChar w:fldCharType="separate"/>
      </w:r>
      <w:r w:rsidR="00D523D3">
        <w:t xml:space="preserve">Table A3- </w:t>
      </w:r>
      <w:r w:rsidR="00D523D3">
        <w:rPr>
          <w:noProof/>
        </w:rPr>
        <w:t>3</w:t>
      </w:r>
      <w:r>
        <w:fldChar w:fldCharType="end"/>
      </w:r>
      <w:r w:rsidRPr="00DF7104">
        <w:t xml:space="preserve">). Analytical results for PP are adjusted using a batch-specific recovery factor that is determined with each sample batch. </w:t>
      </w:r>
    </w:p>
    <w:p w:rsidR="00E94E33" w:rsidRDefault="00E94E33" w:rsidP="00E94E33"/>
    <w:p w:rsidR="00E94E33" w:rsidRDefault="00E94E33" w:rsidP="00E94E33">
      <w:pPr>
        <w:pStyle w:val="Heading7"/>
      </w:pPr>
      <w:bookmarkStart w:id="304" w:name="_Ref373748118"/>
      <w:bookmarkStart w:id="305" w:name="_Toc205605381"/>
      <w:bookmarkStart w:id="306" w:name="_Toc237149991"/>
      <w:bookmarkStart w:id="307" w:name="_Toc269561900"/>
      <w:bookmarkStart w:id="308" w:name="_Toc273951613"/>
      <w:bookmarkStart w:id="309" w:name="_Toc334817414"/>
      <w:bookmarkStart w:id="310" w:name="_Toc374701451"/>
      <w:bookmarkStart w:id="311" w:name="_Toc392929667"/>
      <w:r>
        <w:t xml:space="preserve">Table A3- </w:t>
      </w:r>
      <w:r>
        <w:fldChar w:fldCharType="begin"/>
      </w:r>
      <w:r>
        <w:instrText xml:space="preserve"> SEQ Table_A3- \* ARABIC </w:instrText>
      </w:r>
      <w:r>
        <w:fldChar w:fldCharType="separate"/>
      </w:r>
      <w:r w:rsidR="00D523D3">
        <w:rPr>
          <w:noProof/>
        </w:rPr>
        <w:t>3</w:t>
      </w:r>
      <w:r>
        <w:fldChar w:fldCharType="end"/>
      </w:r>
      <w:bookmarkEnd w:id="304"/>
      <w:r>
        <w:tab/>
      </w:r>
      <w:r w:rsidRPr="00E62988">
        <w:t>Summary of average recovery of known analyte concentrations.</w:t>
      </w:r>
      <w:bookmarkEnd w:id="305"/>
      <w:bookmarkEnd w:id="306"/>
      <w:bookmarkEnd w:id="307"/>
      <w:bookmarkEnd w:id="308"/>
      <w:bookmarkEnd w:id="309"/>
      <w:bookmarkEnd w:id="310"/>
      <w:bookmarkEnd w:id="311"/>
    </w:p>
    <w:p w:rsidR="00E94E33" w:rsidRPr="00E47578" w:rsidRDefault="00E94E33" w:rsidP="00E94E33"/>
    <w:tbl>
      <w:tblPr>
        <w:tblW w:w="3684"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Caption w:val="Table A3- 3    Summary of average recovery of known analyte concentrations."/>
        <w:tblDescription w:val="Table A3- 3    Summary of average recovery of known analyte concentrations.*PP: data are adjusted using a batch-specific efficiency factor (recovery)&#10;**n/a= no suitable reference material available for analysis of this parameter&#10;"/>
      </w:tblPr>
      <w:tblGrid>
        <w:gridCol w:w="2919"/>
        <w:gridCol w:w="2675"/>
        <w:gridCol w:w="1216"/>
      </w:tblGrid>
      <w:tr w:rsidR="00E94E33" w:rsidRPr="007646FC" w:rsidTr="00B7431E">
        <w:trPr>
          <w:jc w:val="center"/>
        </w:trPr>
        <w:tc>
          <w:tcPr>
            <w:tcW w:w="2143" w:type="pct"/>
            <w:shd w:val="clear" w:color="auto" w:fill="BFBFBF" w:themeFill="background1" w:themeFillShade="BF"/>
          </w:tcPr>
          <w:p w:rsidR="00E94E33" w:rsidRPr="003F692B" w:rsidRDefault="00E94E33" w:rsidP="00B7431E">
            <w:pPr>
              <w:jc w:val="center"/>
              <w:rPr>
                <w:rFonts w:ascii="Arial Narrow" w:hAnsi="Arial Narrow"/>
                <w:b/>
                <w:sz w:val="20"/>
              </w:rPr>
            </w:pPr>
            <w:r w:rsidRPr="003F692B">
              <w:rPr>
                <w:rFonts w:ascii="Arial Narrow" w:hAnsi="Arial Narrow"/>
                <w:b/>
                <w:sz w:val="20"/>
              </w:rPr>
              <w:t>Parameter (analyte)</w:t>
            </w:r>
          </w:p>
        </w:tc>
        <w:tc>
          <w:tcPr>
            <w:tcW w:w="1964" w:type="pct"/>
            <w:shd w:val="clear" w:color="auto" w:fill="BFBFBF" w:themeFill="background1" w:themeFillShade="BF"/>
          </w:tcPr>
          <w:p w:rsidR="00E94E33" w:rsidRPr="003F692B" w:rsidRDefault="00E94E33" w:rsidP="00B7431E">
            <w:pPr>
              <w:jc w:val="center"/>
              <w:rPr>
                <w:rFonts w:ascii="Arial Narrow" w:hAnsi="Arial Narrow"/>
                <w:b/>
                <w:sz w:val="20"/>
              </w:rPr>
            </w:pPr>
            <w:r w:rsidRPr="003F692B">
              <w:rPr>
                <w:rFonts w:ascii="Arial Narrow" w:hAnsi="Arial Narrow"/>
                <w:b/>
                <w:sz w:val="20"/>
              </w:rPr>
              <w:t>Average recovery (%)</w:t>
            </w:r>
          </w:p>
        </w:tc>
        <w:tc>
          <w:tcPr>
            <w:tcW w:w="893" w:type="pct"/>
            <w:shd w:val="clear" w:color="auto" w:fill="BFBFBF" w:themeFill="background1" w:themeFillShade="BF"/>
          </w:tcPr>
          <w:p w:rsidR="00E94E33" w:rsidRPr="003F692B" w:rsidRDefault="00E94E33" w:rsidP="00B7431E">
            <w:pPr>
              <w:jc w:val="center"/>
              <w:rPr>
                <w:rFonts w:ascii="Arial Narrow" w:hAnsi="Arial Narrow"/>
                <w:b/>
                <w:sz w:val="20"/>
              </w:rPr>
            </w:pPr>
            <w:r w:rsidRPr="003F692B">
              <w:rPr>
                <w:rFonts w:ascii="Arial Narrow" w:hAnsi="Arial Narrow"/>
                <w:b/>
                <w:sz w:val="20"/>
              </w:rPr>
              <w:t>N</w:t>
            </w:r>
          </w:p>
        </w:tc>
      </w:tr>
      <w:tr w:rsidR="00E94E33" w:rsidRPr="00F30C80" w:rsidTr="00B7431E">
        <w:trPr>
          <w:jc w:val="center"/>
        </w:trPr>
        <w:tc>
          <w:tcPr>
            <w:tcW w:w="2143" w:type="pct"/>
          </w:tcPr>
          <w:p w:rsidR="00E94E33" w:rsidRPr="00F30C80" w:rsidRDefault="00E94E33" w:rsidP="00B7431E">
            <w:pPr>
              <w:jc w:val="center"/>
              <w:rPr>
                <w:rFonts w:ascii="Arial Narrow" w:hAnsi="Arial Narrow"/>
                <w:sz w:val="20"/>
              </w:rPr>
            </w:pPr>
            <w:r w:rsidRPr="00F30C80">
              <w:rPr>
                <w:rFonts w:ascii="Arial Narrow" w:hAnsi="Arial Narrow"/>
                <w:sz w:val="20"/>
              </w:rPr>
              <w:t>PN</w:t>
            </w:r>
          </w:p>
        </w:tc>
        <w:tc>
          <w:tcPr>
            <w:tcW w:w="1964" w:type="pct"/>
          </w:tcPr>
          <w:p w:rsidR="00E94E33" w:rsidRPr="00B24AD5" w:rsidRDefault="00E94E33" w:rsidP="00B7431E">
            <w:pPr>
              <w:jc w:val="center"/>
              <w:rPr>
                <w:rFonts w:ascii="Arial Narrow" w:hAnsi="Arial Narrow"/>
                <w:sz w:val="20"/>
              </w:rPr>
            </w:pPr>
            <w:r w:rsidRPr="00B24AD5">
              <w:rPr>
                <w:rFonts w:ascii="Arial Narrow" w:hAnsi="Arial Narrow"/>
                <w:sz w:val="20"/>
              </w:rPr>
              <w:t>101-102</w:t>
            </w:r>
          </w:p>
        </w:tc>
        <w:tc>
          <w:tcPr>
            <w:tcW w:w="893" w:type="pct"/>
          </w:tcPr>
          <w:p w:rsidR="00E94E33" w:rsidRPr="00B24AD5" w:rsidRDefault="00E94E33" w:rsidP="00B7431E">
            <w:pPr>
              <w:jc w:val="center"/>
              <w:rPr>
                <w:rFonts w:ascii="Arial Narrow" w:hAnsi="Arial Narrow"/>
                <w:sz w:val="20"/>
              </w:rPr>
            </w:pPr>
            <w:r w:rsidRPr="00B24AD5">
              <w:rPr>
                <w:rFonts w:ascii="Arial Narrow" w:hAnsi="Arial Narrow"/>
                <w:sz w:val="20"/>
              </w:rPr>
              <w:t>6-24</w:t>
            </w:r>
          </w:p>
        </w:tc>
      </w:tr>
      <w:tr w:rsidR="00E94E33" w:rsidRPr="007646FC" w:rsidTr="00B7431E">
        <w:trPr>
          <w:jc w:val="center"/>
        </w:trPr>
        <w:tc>
          <w:tcPr>
            <w:tcW w:w="2143" w:type="pct"/>
          </w:tcPr>
          <w:p w:rsidR="00E94E33" w:rsidRPr="00F30C80" w:rsidRDefault="00E94E33" w:rsidP="00B7431E">
            <w:pPr>
              <w:jc w:val="center"/>
              <w:rPr>
                <w:rFonts w:ascii="Arial Narrow" w:hAnsi="Arial Narrow"/>
                <w:sz w:val="20"/>
              </w:rPr>
            </w:pPr>
            <w:r w:rsidRPr="00F30C80">
              <w:rPr>
                <w:rFonts w:ascii="Arial Narrow" w:hAnsi="Arial Narrow"/>
                <w:sz w:val="20"/>
              </w:rPr>
              <w:t>PP</w:t>
            </w:r>
          </w:p>
        </w:tc>
        <w:tc>
          <w:tcPr>
            <w:tcW w:w="1964" w:type="pct"/>
          </w:tcPr>
          <w:p w:rsidR="00E94E33" w:rsidRPr="00B24AD5" w:rsidRDefault="00E94E33" w:rsidP="00B7431E">
            <w:pPr>
              <w:jc w:val="center"/>
              <w:rPr>
                <w:rFonts w:ascii="Arial Narrow" w:hAnsi="Arial Narrow"/>
                <w:sz w:val="20"/>
              </w:rPr>
            </w:pPr>
            <w:r w:rsidRPr="00B24AD5">
              <w:rPr>
                <w:rFonts w:ascii="Arial Narrow" w:hAnsi="Arial Narrow"/>
                <w:sz w:val="20"/>
              </w:rPr>
              <w:t>89*</w:t>
            </w:r>
          </w:p>
        </w:tc>
        <w:tc>
          <w:tcPr>
            <w:tcW w:w="893" w:type="pct"/>
          </w:tcPr>
          <w:p w:rsidR="00E94E33" w:rsidRPr="00B24AD5" w:rsidRDefault="00E94E33" w:rsidP="00B7431E">
            <w:pPr>
              <w:jc w:val="center"/>
              <w:rPr>
                <w:rFonts w:ascii="Arial Narrow" w:hAnsi="Arial Narrow"/>
                <w:sz w:val="20"/>
              </w:rPr>
            </w:pPr>
            <w:r w:rsidRPr="00B24AD5">
              <w:rPr>
                <w:rFonts w:ascii="Arial Narrow" w:hAnsi="Arial Narrow"/>
                <w:sz w:val="20"/>
              </w:rPr>
              <w:t>6</w:t>
            </w:r>
          </w:p>
        </w:tc>
      </w:tr>
      <w:tr w:rsidR="00E94E33" w:rsidRPr="007646FC" w:rsidTr="00B7431E">
        <w:trPr>
          <w:jc w:val="center"/>
        </w:trPr>
        <w:tc>
          <w:tcPr>
            <w:tcW w:w="2143" w:type="pct"/>
          </w:tcPr>
          <w:p w:rsidR="00E94E33" w:rsidRPr="00201C69" w:rsidRDefault="00E94E33" w:rsidP="00B7431E">
            <w:pPr>
              <w:jc w:val="center"/>
              <w:rPr>
                <w:rFonts w:ascii="Arial Narrow" w:hAnsi="Arial Narrow"/>
                <w:sz w:val="20"/>
              </w:rPr>
            </w:pPr>
            <w:r w:rsidRPr="00201C69">
              <w:rPr>
                <w:rFonts w:ascii="Arial Narrow" w:hAnsi="Arial Narrow"/>
                <w:sz w:val="20"/>
              </w:rPr>
              <w:t>POC</w:t>
            </w:r>
          </w:p>
        </w:tc>
        <w:tc>
          <w:tcPr>
            <w:tcW w:w="1964" w:type="pct"/>
          </w:tcPr>
          <w:p w:rsidR="00E94E33" w:rsidRPr="00B24AD5" w:rsidRDefault="00E94E33" w:rsidP="00B7431E">
            <w:pPr>
              <w:jc w:val="center"/>
              <w:rPr>
                <w:rFonts w:ascii="Arial Narrow" w:hAnsi="Arial Narrow"/>
                <w:sz w:val="20"/>
              </w:rPr>
            </w:pPr>
            <w:r w:rsidRPr="00B24AD5">
              <w:rPr>
                <w:rFonts w:ascii="Arial Narrow" w:hAnsi="Arial Narrow"/>
                <w:sz w:val="20"/>
              </w:rPr>
              <w:t>97-108</w:t>
            </w:r>
          </w:p>
        </w:tc>
        <w:tc>
          <w:tcPr>
            <w:tcW w:w="893" w:type="pct"/>
          </w:tcPr>
          <w:p w:rsidR="00E94E33" w:rsidRPr="00B24AD5" w:rsidRDefault="00E94E33" w:rsidP="00B7431E">
            <w:pPr>
              <w:jc w:val="center"/>
              <w:rPr>
                <w:rFonts w:ascii="Arial Narrow" w:hAnsi="Arial Narrow"/>
                <w:sz w:val="20"/>
              </w:rPr>
            </w:pPr>
            <w:r w:rsidRPr="00B24AD5">
              <w:rPr>
                <w:rFonts w:ascii="Arial Narrow" w:hAnsi="Arial Narrow"/>
                <w:sz w:val="20"/>
              </w:rPr>
              <w:t>57</w:t>
            </w:r>
          </w:p>
        </w:tc>
      </w:tr>
      <w:tr w:rsidR="00E94E33" w:rsidRPr="007646FC" w:rsidTr="00B7431E">
        <w:trPr>
          <w:jc w:val="center"/>
        </w:trPr>
        <w:tc>
          <w:tcPr>
            <w:tcW w:w="2143" w:type="pct"/>
          </w:tcPr>
          <w:p w:rsidR="00E94E33" w:rsidRPr="00201C69" w:rsidRDefault="00E94E33" w:rsidP="00B7431E">
            <w:pPr>
              <w:jc w:val="center"/>
              <w:rPr>
                <w:rFonts w:ascii="Arial Narrow" w:hAnsi="Arial Narrow"/>
                <w:sz w:val="20"/>
              </w:rPr>
            </w:pPr>
            <w:r w:rsidRPr="00201C69">
              <w:rPr>
                <w:rFonts w:ascii="Arial Narrow" w:hAnsi="Arial Narrow"/>
                <w:sz w:val="20"/>
              </w:rPr>
              <w:t xml:space="preserve">Chlorophyll </w:t>
            </w:r>
            <w:r w:rsidRPr="00201C69">
              <w:rPr>
                <w:rFonts w:ascii="Arial Narrow" w:hAnsi="Arial Narrow"/>
                <w:i/>
                <w:sz w:val="20"/>
              </w:rPr>
              <w:t>a</w:t>
            </w:r>
          </w:p>
        </w:tc>
        <w:tc>
          <w:tcPr>
            <w:tcW w:w="1964" w:type="pct"/>
          </w:tcPr>
          <w:p w:rsidR="00E94E33" w:rsidRPr="00B24AD5" w:rsidRDefault="00E94E33" w:rsidP="00B7431E">
            <w:pPr>
              <w:jc w:val="center"/>
              <w:rPr>
                <w:rFonts w:ascii="Arial Narrow" w:hAnsi="Arial Narrow"/>
                <w:sz w:val="20"/>
              </w:rPr>
            </w:pPr>
            <w:r w:rsidRPr="00B24AD5">
              <w:rPr>
                <w:rFonts w:ascii="Arial Narrow" w:hAnsi="Arial Narrow"/>
                <w:sz w:val="20"/>
              </w:rPr>
              <w:t>103</w:t>
            </w:r>
          </w:p>
        </w:tc>
        <w:tc>
          <w:tcPr>
            <w:tcW w:w="893" w:type="pct"/>
          </w:tcPr>
          <w:p w:rsidR="00E94E33" w:rsidRPr="00B24AD5" w:rsidRDefault="00E94E33" w:rsidP="00B7431E">
            <w:pPr>
              <w:jc w:val="center"/>
              <w:rPr>
                <w:rFonts w:ascii="Arial Narrow" w:hAnsi="Arial Narrow"/>
                <w:sz w:val="20"/>
              </w:rPr>
            </w:pPr>
            <w:r w:rsidRPr="00B24AD5">
              <w:rPr>
                <w:rFonts w:ascii="Arial Narrow" w:hAnsi="Arial Narrow"/>
                <w:sz w:val="20"/>
              </w:rPr>
              <w:t>22</w:t>
            </w:r>
          </w:p>
        </w:tc>
      </w:tr>
      <w:tr w:rsidR="00E94E33" w:rsidRPr="007646FC" w:rsidTr="00B7431E">
        <w:trPr>
          <w:jc w:val="center"/>
        </w:trPr>
        <w:tc>
          <w:tcPr>
            <w:tcW w:w="2143" w:type="pct"/>
          </w:tcPr>
          <w:p w:rsidR="00E94E33" w:rsidRPr="00F40A25" w:rsidRDefault="00E94E33" w:rsidP="00B7431E">
            <w:pPr>
              <w:jc w:val="center"/>
              <w:rPr>
                <w:rFonts w:ascii="Arial Narrow" w:hAnsi="Arial Narrow"/>
                <w:sz w:val="20"/>
              </w:rPr>
            </w:pPr>
            <w:r w:rsidRPr="00F40A25">
              <w:rPr>
                <w:rFonts w:ascii="Arial Narrow" w:hAnsi="Arial Narrow"/>
                <w:sz w:val="20"/>
              </w:rPr>
              <w:t>SS</w:t>
            </w:r>
          </w:p>
        </w:tc>
        <w:tc>
          <w:tcPr>
            <w:tcW w:w="1964" w:type="pct"/>
          </w:tcPr>
          <w:p w:rsidR="00E94E33" w:rsidRPr="000D4BBC" w:rsidRDefault="00E94E33" w:rsidP="00B7431E">
            <w:pPr>
              <w:jc w:val="center"/>
              <w:rPr>
                <w:rFonts w:ascii="Arial Narrow" w:hAnsi="Arial Narrow"/>
                <w:sz w:val="20"/>
                <w:highlight w:val="yellow"/>
              </w:rPr>
            </w:pPr>
            <w:r w:rsidRPr="00B24AD5">
              <w:rPr>
                <w:rFonts w:ascii="Arial Narrow" w:hAnsi="Arial Narrow"/>
                <w:sz w:val="20"/>
              </w:rPr>
              <w:t>n/a**</w:t>
            </w:r>
          </w:p>
        </w:tc>
        <w:tc>
          <w:tcPr>
            <w:tcW w:w="893" w:type="pct"/>
          </w:tcPr>
          <w:p w:rsidR="00E94E33" w:rsidRPr="000D4BBC" w:rsidRDefault="00E94E33" w:rsidP="00B7431E">
            <w:pPr>
              <w:jc w:val="center"/>
              <w:rPr>
                <w:rFonts w:ascii="Arial Narrow" w:hAnsi="Arial Narrow"/>
                <w:sz w:val="20"/>
                <w:highlight w:val="yellow"/>
              </w:rPr>
            </w:pPr>
          </w:p>
        </w:tc>
      </w:tr>
      <w:tr w:rsidR="00E94E33" w:rsidRPr="007646FC" w:rsidTr="00B7431E">
        <w:trPr>
          <w:jc w:val="center"/>
        </w:trPr>
        <w:tc>
          <w:tcPr>
            <w:tcW w:w="2143" w:type="pct"/>
          </w:tcPr>
          <w:p w:rsidR="00E94E33" w:rsidRPr="00F40A25" w:rsidRDefault="00E94E33" w:rsidP="00B7431E">
            <w:pPr>
              <w:jc w:val="center"/>
              <w:rPr>
                <w:rFonts w:ascii="Arial Narrow" w:hAnsi="Arial Narrow"/>
                <w:sz w:val="20"/>
              </w:rPr>
            </w:pPr>
            <w:r w:rsidRPr="00F40A25">
              <w:rPr>
                <w:rFonts w:ascii="Arial Narrow" w:hAnsi="Arial Narrow"/>
                <w:sz w:val="20"/>
              </w:rPr>
              <w:t>Salinity</w:t>
            </w:r>
          </w:p>
        </w:tc>
        <w:tc>
          <w:tcPr>
            <w:tcW w:w="1964" w:type="pct"/>
          </w:tcPr>
          <w:p w:rsidR="00E94E33" w:rsidRPr="00B24AD5" w:rsidRDefault="00E94E33" w:rsidP="00B7431E">
            <w:pPr>
              <w:jc w:val="center"/>
              <w:rPr>
                <w:rFonts w:ascii="Arial Narrow" w:hAnsi="Arial Narrow"/>
                <w:sz w:val="20"/>
              </w:rPr>
            </w:pPr>
            <w:r w:rsidRPr="00B24AD5">
              <w:rPr>
                <w:rFonts w:ascii="Arial Narrow" w:hAnsi="Arial Narrow"/>
                <w:sz w:val="20"/>
              </w:rPr>
              <w:t>100</w:t>
            </w:r>
          </w:p>
        </w:tc>
        <w:tc>
          <w:tcPr>
            <w:tcW w:w="893" w:type="pct"/>
          </w:tcPr>
          <w:p w:rsidR="00E94E33" w:rsidRPr="00B24AD5" w:rsidRDefault="00E94E33" w:rsidP="00B7431E">
            <w:pPr>
              <w:jc w:val="center"/>
              <w:rPr>
                <w:rFonts w:ascii="Arial Narrow" w:hAnsi="Arial Narrow"/>
                <w:sz w:val="20"/>
              </w:rPr>
            </w:pPr>
            <w:r w:rsidRPr="00B24AD5">
              <w:rPr>
                <w:rFonts w:ascii="Arial Narrow" w:hAnsi="Arial Narrow"/>
                <w:sz w:val="20"/>
              </w:rPr>
              <w:t>4</w:t>
            </w:r>
          </w:p>
        </w:tc>
      </w:tr>
    </w:tbl>
    <w:p w:rsidR="00E94E33" w:rsidRPr="00E47578" w:rsidRDefault="00E94E33" w:rsidP="00E94E33">
      <w:pPr>
        <w:ind w:left="851"/>
        <w:rPr>
          <w:rFonts w:ascii="Arial Narrow" w:hAnsi="Arial Narrow"/>
          <w:sz w:val="20"/>
        </w:rPr>
      </w:pPr>
      <w:r w:rsidRPr="00E47578">
        <w:rPr>
          <w:rFonts w:ascii="Arial Narrow" w:hAnsi="Arial Narrow"/>
          <w:sz w:val="20"/>
        </w:rPr>
        <w:t>*PP: data are adjusted using a batch-specific efficiency factor (recovery)</w:t>
      </w:r>
    </w:p>
    <w:p w:rsidR="00E94E33" w:rsidRPr="00E47578" w:rsidRDefault="00E94E33" w:rsidP="00E94E33">
      <w:pPr>
        <w:ind w:left="851"/>
        <w:rPr>
          <w:rFonts w:ascii="Arial Narrow" w:hAnsi="Arial Narrow"/>
          <w:sz w:val="20"/>
        </w:rPr>
      </w:pPr>
      <w:r w:rsidRPr="00E47578">
        <w:rPr>
          <w:rFonts w:ascii="Arial Narrow" w:hAnsi="Arial Narrow"/>
          <w:sz w:val="20"/>
        </w:rPr>
        <w:t>**n/a= no suitable reference material available for analysis of this parameter</w:t>
      </w:r>
    </w:p>
    <w:p w:rsidR="00E94E33" w:rsidRPr="00E62988" w:rsidRDefault="00E94E33" w:rsidP="00E94E33">
      <w:pPr>
        <w:rPr>
          <w:color w:val="000000" w:themeColor="text1"/>
        </w:rPr>
      </w:pPr>
    </w:p>
    <w:p w:rsidR="00E94E33" w:rsidRDefault="00E94E33" w:rsidP="00E94E33">
      <w:pPr>
        <w:rPr>
          <w:color w:val="000000" w:themeColor="text1"/>
          <w:lang w:val="en-US"/>
        </w:rPr>
      </w:pPr>
      <w:r w:rsidRPr="00E62988">
        <w:rPr>
          <w:color w:val="000000" w:themeColor="text1"/>
        </w:rPr>
        <w:t>The accuracy of analytical results for dissolved nutrients is being assessed using z-scores of the results returned from analysis of NLLNCT certified reference material (</w:t>
      </w:r>
      <w:r w:rsidRPr="00E62988">
        <w:rPr>
          <w:bCs/>
          <w:color w:val="000000" w:themeColor="text1"/>
          <w:lang w:val="en-US"/>
        </w:rPr>
        <w:t>National Low-Level Nutrient Collaborative Trials, run every year by the Queensland Health Forensic and Scientific Services, QHFSS- AIMS is a formal participant of these trials)</w:t>
      </w:r>
      <w:r w:rsidRPr="00E62988">
        <w:rPr>
          <w:color w:val="000000" w:themeColor="text1"/>
        </w:rPr>
        <w:t xml:space="preserve">. According to the NLLNCT instructions, </w:t>
      </w:r>
      <w:r w:rsidRPr="00E62988">
        <w:rPr>
          <w:color w:val="000000" w:themeColor="text1"/>
          <w:lang w:val="en-US"/>
        </w:rPr>
        <w:t xml:space="preserve">accuracy is deemed good if results are within 1 z-score and satisfactory if results are within 2 z-scores. In each analytical batch, two bottles with different concentrations were analysed. In </w:t>
      </w:r>
      <w:r>
        <w:rPr>
          <w:color w:val="000000" w:themeColor="text1"/>
          <w:lang w:val="en-US"/>
        </w:rPr>
        <w:t>2012/13</w:t>
      </w:r>
      <w:r w:rsidRPr="00E62988">
        <w:rPr>
          <w:color w:val="000000" w:themeColor="text1"/>
          <w:lang w:val="en-US"/>
        </w:rPr>
        <w:t xml:space="preserve"> we used bottles #5 and #7 from Round 1</w:t>
      </w:r>
      <w:r>
        <w:rPr>
          <w:color w:val="000000" w:themeColor="text1"/>
          <w:lang w:val="en-US"/>
        </w:rPr>
        <w:t>7</w:t>
      </w:r>
      <w:r w:rsidRPr="00E62988">
        <w:rPr>
          <w:color w:val="000000" w:themeColor="text1"/>
          <w:lang w:val="en-US"/>
        </w:rPr>
        <w:t xml:space="preserve"> of the NLLNCT</w:t>
      </w:r>
      <w:r>
        <w:rPr>
          <w:color w:val="000000" w:themeColor="text1"/>
          <w:lang w:val="en-US"/>
        </w:rPr>
        <w:t xml:space="preserve">. </w:t>
      </w:r>
      <w:r w:rsidRPr="00E62988">
        <w:rPr>
          <w:color w:val="000000" w:themeColor="text1"/>
          <w:lang w:val="en-US"/>
        </w:rPr>
        <w:t xml:space="preserve">For </w:t>
      </w:r>
      <w:r>
        <w:rPr>
          <w:color w:val="000000" w:themeColor="text1"/>
          <w:lang w:val="en-US"/>
        </w:rPr>
        <w:t xml:space="preserve">both </w:t>
      </w:r>
      <w:r w:rsidRPr="00E62988">
        <w:rPr>
          <w:color w:val="000000" w:themeColor="text1"/>
          <w:lang w:val="en-US"/>
        </w:rPr>
        <w:t>the #5 bottle (lower concentrations)</w:t>
      </w:r>
      <w:r>
        <w:rPr>
          <w:color w:val="000000" w:themeColor="text1"/>
          <w:lang w:val="en-US"/>
        </w:rPr>
        <w:t xml:space="preserve"> and</w:t>
      </w:r>
      <w:r w:rsidRPr="003900D8">
        <w:rPr>
          <w:color w:val="000000" w:themeColor="text1"/>
          <w:lang w:val="en-US"/>
        </w:rPr>
        <w:t xml:space="preserve"> </w:t>
      </w:r>
      <w:r w:rsidRPr="00E62988">
        <w:rPr>
          <w:color w:val="000000" w:themeColor="text1"/>
          <w:lang w:val="en-US"/>
        </w:rPr>
        <w:t xml:space="preserve">the #7 bottle (higher concentrations) </w:t>
      </w:r>
      <w:r>
        <w:rPr>
          <w:color w:val="000000" w:themeColor="text1"/>
          <w:lang w:val="en-US"/>
        </w:rPr>
        <w:t>all</w:t>
      </w:r>
      <w:r w:rsidRPr="00E62988">
        <w:rPr>
          <w:color w:val="000000" w:themeColor="text1"/>
          <w:lang w:val="en-US"/>
        </w:rPr>
        <w:t xml:space="preserve"> nutrient analyses z-scores were within 1 z-score (</w:t>
      </w:r>
      <w:r>
        <w:fldChar w:fldCharType="begin"/>
      </w:r>
      <w:r>
        <w:rPr>
          <w:color w:val="000000" w:themeColor="text1"/>
          <w:lang w:val="en-US"/>
        </w:rPr>
        <w:instrText xml:space="preserve"> REF _Ref373748128 \h </w:instrText>
      </w:r>
      <w:r>
        <w:fldChar w:fldCharType="separate"/>
      </w:r>
      <w:r w:rsidR="00D523D3">
        <w:t xml:space="preserve">Table A3- </w:t>
      </w:r>
      <w:r w:rsidR="00D523D3">
        <w:rPr>
          <w:noProof/>
        </w:rPr>
        <w:t>4</w:t>
      </w:r>
      <w:r>
        <w:fldChar w:fldCharType="end"/>
      </w:r>
      <w:r w:rsidRPr="00E62988">
        <w:rPr>
          <w:color w:val="000000" w:themeColor="text1"/>
          <w:lang w:val="en-US"/>
        </w:rPr>
        <w:t>) and,</w:t>
      </w:r>
    </w:p>
    <w:p w:rsidR="00E94E33" w:rsidRPr="00DF7104" w:rsidRDefault="00E94E33" w:rsidP="00E94E33">
      <w:pPr>
        <w:rPr>
          <w:lang w:val="en-US"/>
        </w:rPr>
      </w:pPr>
      <w:r w:rsidRPr="00E62988">
        <w:rPr>
          <w:color w:val="000000" w:themeColor="text1"/>
          <w:lang w:val="en-US"/>
        </w:rPr>
        <w:t xml:space="preserve">hence, accuracy was deemed good.  </w:t>
      </w:r>
      <w:r w:rsidRPr="00E62988">
        <w:rPr>
          <w:color w:val="000000" w:themeColor="text1"/>
        </w:rPr>
        <w:t>To assure that the monitoring results were accurate, additional QAQC</w:t>
      </w:r>
      <w:r w:rsidRPr="00DF7104">
        <w:t xml:space="preserve"> samples were included in all batches (e.g. in-house reference seawater that allows for batch to batch comparison, added nutrient spikes) which usually return acceptable results.</w:t>
      </w:r>
    </w:p>
    <w:p w:rsidR="00E94E33" w:rsidRDefault="00E94E33" w:rsidP="00E94E33">
      <w:pPr>
        <w:rPr>
          <w:sz w:val="20"/>
        </w:rPr>
      </w:pPr>
    </w:p>
    <w:p w:rsidR="00E94E33" w:rsidRDefault="00E94E33" w:rsidP="00E94E33">
      <w:pPr>
        <w:pStyle w:val="Heading7"/>
      </w:pPr>
      <w:bookmarkStart w:id="312" w:name="_Ref373748128"/>
      <w:bookmarkStart w:id="313" w:name="_Toc273951614"/>
      <w:bookmarkStart w:id="314" w:name="_Toc334817415"/>
      <w:bookmarkStart w:id="315" w:name="_Toc374701452"/>
      <w:bookmarkStart w:id="316" w:name="_Toc392929668"/>
      <w:r>
        <w:t xml:space="preserve">Table A3- </w:t>
      </w:r>
      <w:r>
        <w:fldChar w:fldCharType="begin"/>
      </w:r>
      <w:r>
        <w:instrText xml:space="preserve"> SEQ Table_A3- \* ARABIC </w:instrText>
      </w:r>
      <w:r>
        <w:fldChar w:fldCharType="separate"/>
      </w:r>
      <w:r w:rsidR="00D523D3">
        <w:rPr>
          <w:noProof/>
        </w:rPr>
        <w:t>4</w:t>
      </w:r>
      <w:r>
        <w:fldChar w:fldCharType="end"/>
      </w:r>
      <w:bookmarkEnd w:id="312"/>
      <w:r>
        <w:tab/>
      </w:r>
      <w:r w:rsidRPr="00B932A6">
        <w:t>Summary of average Z-scores of replicate measurements (N) of a standard or reference material.</w:t>
      </w:r>
      <w:bookmarkEnd w:id="313"/>
      <w:bookmarkEnd w:id="314"/>
      <w:bookmarkEnd w:id="315"/>
      <w:bookmarkEnd w:id="316"/>
      <w:r w:rsidRPr="00B932A6">
        <w:t xml:space="preserve"> </w:t>
      </w:r>
    </w:p>
    <w:p w:rsidR="00E94E33" w:rsidRDefault="00E94E33" w:rsidP="00E94E33">
      <w:pPr>
        <w:pStyle w:val="Caption"/>
        <w:rPr>
          <w:rStyle w:val="IntenseReference"/>
        </w:rPr>
      </w:pPr>
      <w:r w:rsidRPr="00E47578">
        <w:rPr>
          <w:rStyle w:val="IntenseReference"/>
        </w:rPr>
        <w:t>Accuracy of analysis of dissolved nutrients is estimated for each individual analytical batch, the range given is the range of average Z-scores from batches analysed with samples collected in 2012/13</w:t>
      </w:r>
      <w:r>
        <w:rPr>
          <w:rStyle w:val="IntenseReference"/>
        </w:rPr>
        <w:t>.</w:t>
      </w:r>
    </w:p>
    <w:p w:rsidR="00E94E33" w:rsidRPr="00E47578" w:rsidRDefault="00E94E33" w:rsidP="00E94E33"/>
    <w:tbl>
      <w:tblPr>
        <w:tblW w:w="304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Caption w:val="Table A3- 4   Summary of average Z-scores of replicate measurements (N) of a standard or reference material."/>
        <w:tblDescription w:val="Table A3- 4   Summary of average Z-scores of replicate measurements (N) of a standard or reference material. Accuracy of analysis of dissolved nutrients is estimated for each individual analytical batch, the range given is the range of average Z-scores from batches analysed with samples collected in 2012/13.&#10;"/>
      </w:tblPr>
      <w:tblGrid>
        <w:gridCol w:w="1557"/>
        <w:gridCol w:w="1283"/>
        <w:gridCol w:w="1316"/>
        <w:gridCol w:w="1465"/>
      </w:tblGrid>
      <w:tr w:rsidR="00E94E33" w:rsidRPr="0055487B" w:rsidTr="00B7431E">
        <w:trPr>
          <w:jc w:val="center"/>
        </w:trPr>
        <w:tc>
          <w:tcPr>
            <w:tcW w:w="1385" w:type="pct"/>
            <w:shd w:val="clear" w:color="auto" w:fill="BFBFBF" w:themeFill="background1" w:themeFillShade="BF"/>
          </w:tcPr>
          <w:p w:rsidR="00E94E33" w:rsidRPr="0055487B" w:rsidRDefault="00E94E33" w:rsidP="00B7431E">
            <w:pPr>
              <w:jc w:val="center"/>
              <w:rPr>
                <w:rFonts w:ascii="Arial Narrow" w:hAnsi="Arial Narrow"/>
                <w:b/>
                <w:sz w:val="20"/>
              </w:rPr>
            </w:pPr>
            <w:r w:rsidRPr="0055487B">
              <w:rPr>
                <w:rFonts w:ascii="Arial Narrow" w:hAnsi="Arial Narrow"/>
                <w:b/>
                <w:sz w:val="20"/>
              </w:rPr>
              <w:t>Parameter (analyte)</w:t>
            </w:r>
          </w:p>
        </w:tc>
        <w:tc>
          <w:tcPr>
            <w:tcW w:w="1141" w:type="pct"/>
            <w:shd w:val="clear" w:color="auto" w:fill="BFBFBF" w:themeFill="background1" w:themeFillShade="BF"/>
          </w:tcPr>
          <w:p w:rsidR="00E94E33" w:rsidRPr="0055487B" w:rsidRDefault="00E94E33" w:rsidP="00B7431E">
            <w:pPr>
              <w:jc w:val="center"/>
              <w:rPr>
                <w:rFonts w:ascii="Arial Narrow" w:hAnsi="Arial Narrow"/>
                <w:b/>
                <w:sz w:val="20"/>
              </w:rPr>
            </w:pPr>
            <w:r w:rsidRPr="0055487B">
              <w:rPr>
                <w:rFonts w:ascii="Arial Narrow" w:hAnsi="Arial Narrow" w:cs="Arial"/>
                <w:b/>
                <w:sz w:val="20"/>
              </w:rPr>
              <w:t xml:space="preserve">Z-score for </w:t>
            </w:r>
          </w:p>
          <w:p w:rsidR="00E94E33" w:rsidRPr="0055487B" w:rsidRDefault="00E94E33" w:rsidP="00B7431E">
            <w:pPr>
              <w:jc w:val="center"/>
              <w:rPr>
                <w:rFonts w:ascii="Arial Narrow" w:hAnsi="Arial Narrow"/>
                <w:b/>
                <w:sz w:val="20"/>
              </w:rPr>
            </w:pPr>
            <w:r w:rsidRPr="0055487B">
              <w:rPr>
                <w:rFonts w:cs="Arial"/>
                <w:b/>
                <w:bCs/>
                <w:sz w:val="20"/>
              </w:rPr>
              <w:t>bottle #5 *</w:t>
            </w:r>
          </w:p>
        </w:tc>
        <w:tc>
          <w:tcPr>
            <w:tcW w:w="1171" w:type="pct"/>
            <w:shd w:val="clear" w:color="auto" w:fill="BFBFBF" w:themeFill="background1" w:themeFillShade="BF"/>
          </w:tcPr>
          <w:p w:rsidR="00E94E33" w:rsidRPr="0055487B" w:rsidRDefault="00E94E33" w:rsidP="00B7431E">
            <w:pPr>
              <w:jc w:val="center"/>
              <w:rPr>
                <w:rFonts w:ascii="Arial Narrow" w:hAnsi="Arial Narrow"/>
                <w:b/>
                <w:sz w:val="20"/>
              </w:rPr>
            </w:pPr>
            <w:r w:rsidRPr="0055487B">
              <w:rPr>
                <w:rFonts w:ascii="Arial Narrow" w:hAnsi="Arial Narrow" w:cs="Arial"/>
                <w:b/>
                <w:sz w:val="20"/>
              </w:rPr>
              <w:t xml:space="preserve">Z-score for </w:t>
            </w:r>
          </w:p>
          <w:p w:rsidR="00E94E33" w:rsidRPr="0055487B" w:rsidRDefault="00E94E33" w:rsidP="00B7431E">
            <w:pPr>
              <w:jc w:val="center"/>
              <w:rPr>
                <w:rFonts w:ascii="Arial Narrow" w:hAnsi="Arial Narrow"/>
                <w:b/>
                <w:sz w:val="20"/>
              </w:rPr>
            </w:pPr>
            <w:r w:rsidRPr="0055487B">
              <w:rPr>
                <w:rFonts w:cs="Arial"/>
                <w:b/>
                <w:bCs/>
                <w:sz w:val="20"/>
              </w:rPr>
              <w:t>bottle #7 *</w:t>
            </w:r>
          </w:p>
        </w:tc>
        <w:tc>
          <w:tcPr>
            <w:tcW w:w="1303" w:type="pct"/>
            <w:shd w:val="clear" w:color="auto" w:fill="BFBFBF" w:themeFill="background1" w:themeFillShade="BF"/>
          </w:tcPr>
          <w:p w:rsidR="00E94E33" w:rsidRPr="0055487B" w:rsidRDefault="00E94E33" w:rsidP="00B7431E">
            <w:pPr>
              <w:jc w:val="center"/>
              <w:rPr>
                <w:rFonts w:ascii="Arial Narrow" w:hAnsi="Arial Narrow"/>
                <w:b/>
                <w:sz w:val="20"/>
              </w:rPr>
            </w:pPr>
            <w:r w:rsidRPr="0055487B">
              <w:rPr>
                <w:rFonts w:ascii="Arial Narrow" w:hAnsi="Arial Narrow"/>
                <w:b/>
                <w:sz w:val="20"/>
              </w:rPr>
              <w:t xml:space="preserve">N </w:t>
            </w:r>
          </w:p>
        </w:tc>
      </w:tr>
      <w:tr w:rsidR="00E94E33" w:rsidRPr="0055487B" w:rsidTr="00B7431E">
        <w:trPr>
          <w:jc w:val="center"/>
        </w:trPr>
        <w:tc>
          <w:tcPr>
            <w:tcW w:w="1385" w:type="pct"/>
          </w:tcPr>
          <w:p w:rsidR="00E94E33" w:rsidRPr="00266AC3" w:rsidRDefault="00E94E33" w:rsidP="00B7431E">
            <w:pPr>
              <w:jc w:val="center"/>
              <w:rPr>
                <w:rFonts w:ascii="Arial Narrow" w:hAnsi="Arial Narrow"/>
                <w:sz w:val="20"/>
              </w:rPr>
            </w:pPr>
            <w:r w:rsidRPr="00266AC3">
              <w:rPr>
                <w:rFonts w:ascii="Arial Narrow" w:hAnsi="Arial Narrow"/>
                <w:sz w:val="20"/>
              </w:rPr>
              <w:t>NOx</w:t>
            </w:r>
          </w:p>
        </w:tc>
        <w:tc>
          <w:tcPr>
            <w:tcW w:w="1141" w:type="pct"/>
          </w:tcPr>
          <w:p w:rsidR="00E94E33" w:rsidRPr="00F51DB4" w:rsidRDefault="00E94E33" w:rsidP="00B7431E">
            <w:pPr>
              <w:jc w:val="center"/>
              <w:rPr>
                <w:rFonts w:ascii="Arial Narrow" w:hAnsi="Arial Narrow"/>
                <w:sz w:val="20"/>
              </w:rPr>
            </w:pPr>
            <w:r w:rsidRPr="00F51DB4">
              <w:rPr>
                <w:rFonts w:ascii="Arial Narrow" w:hAnsi="Arial Narrow"/>
                <w:sz w:val="20"/>
              </w:rPr>
              <w:t>-0.57 to -0.29</w:t>
            </w:r>
          </w:p>
        </w:tc>
        <w:tc>
          <w:tcPr>
            <w:tcW w:w="1171" w:type="pct"/>
          </w:tcPr>
          <w:p w:rsidR="00E94E33" w:rsidRPr="00F51DB4" w:rsidRDefault="00E94E33" w:rsidP="00B7431E">
            <w:pPr>
              <w:jc w:val="center"/>
              <w:rPr>
                <w:rFonts w:ascii="Arial Narrow" w:hAnsi="Arial Narrow"/>
                <w:sz w:val="20"/>
              </w:rPr>
            </w:pPr>
            <w:r w:rsidRPr="00F51DB4">
              <w:rPr>
                <w:rFonts w:ascii="Arial Narrow" w:hAnsi="Arial Narrow"/>
                <w:sz w:val="20"/>
              </w:rPr>
              <w:t>-0.82 to 0.78</w:t>
            </w:r>
          </w:p>
        </w:tc>
        <w:tc>
          <w:tcPr>
            <w:tcW w:w="1303" w:type="pct"/>
          </w:tcPr>
          <w:p w:rsidR="00E94E33" w:rsidRPr="00F51DB4" w:rsidRDefault="00E94E33" w:rsidP="00B7431E">
            <w:pPr>
              <w:jc w:val="center"/>
              <w:rPr>
                <w:rFonts w:ascii="Arial Narrow" w:hAnsi="Arial Narrow"/>
                <w:sz w:val="20"/>
              </w:rPr>
            </w:pPr>
            <w:r w:rsidRPr="00F51DB4">
              <w:rPr>
                <w:rFonts w:ascii="Arial Narrow" w:hAnsi="Arial Narrow"/>
                <w:sz w:val="20"/>
              </w:rPr>
              <w:t>3</w:t>
            </w:r>
          </w:p>
        </w:tc>
      </w:tr>
      <w:tr w:rsidR="00E94E33" w:rsidRPr="003F692B" w:rsidTr="00B7431E">
        <w:trPr>
          <w:jc w:val="center"/>
        </w:trPr>
        <w:tc>
          <w:tcPr>
            <w:tcW w:w="1385" w:type="pct"/>
          </w:tcPr>
          <w:p w:rsidR="00E94E33" w:rsidRPr="00266AC3" w:rsidRDefault="00E94E33" w:rsidP="00B7431E">
            <w:pPr>
              <w:jc w:val="center"/>
              <w:rPr>
                <w:rFonts w:ascii="Arial Narrow" w:hAnsi="Arial Narrow"/>
                <w:sz w:val="20"/>
              </w:rPr>
            </w:pPr>
            <w:r w:rsidRPr="00266AC3">
              <w:rPr>
                <w:rFonts w:ascii="Arial Narrow" w:hAnsi="Arial Narrow"/>
                <w:sz w:val="20"/>
              </w:rPr>
              <w:t>NH4</w:t>
            </w:r>
          </w:p>
        </w:tc>
        <w:tc>
          <w:tcPr>
            <w:tcW w:w="1141" w:type="pct"/>
            <w:shd w:val="clear" w:color="auto" w:fill="auto"/>
          </w:tcPr>
          <w:p w:rsidR="00E94E33" w:rsidRPr="00F51DB4" w:rsidRDefault="00E94E33" w:rsidP="00B7431E">
            <w:pPr>
              <w:jc w:val="center"/>
              <w:rPr>
                <w:rFonts w:ascii="Arial Narrow" w:hAnsi="Arial Narrow"/>
                <w:sz w:val="20"/>
              </w:rPr>
            </w:pPr>
            <w:r w:rsidRPr="00F51DB4">
              <w:rPr>
                <w:rFonts w:ascii="Arial Narrow" w:hAnsi="Arial Narrow"/>
                <w:sz w:val="20"/>
              </w:rPr>
              <w:t>-0.47 to 0.15</w:t>
            </w:r>
          </w:p>
        </w:tc>
        <w:tc>
          <w:tcPr>
            <w:tcW w:w="1171" w:type="pct"/>
            <w:shd w:val="clear" w:color="auto" w:fill="auto"/>
          </w:tcPr>
          <w:p w:rsidR="00E94E33" w:rsidRPr="00F51DB4" w:rsidRDefault="00E94E33" w:rsidP="00B7431E">
            <w:pPr>
              <w:jc w:val="center"/>
              <w:rPr>
                <w:rFonts w:ascii="Arial Narrow" w:hAnsi="Arial Narrow"/>
                <w:sz w:val="20"/>
              </w:rPr>
            </w:pPr>
            <w:r w:rsidRPr="00F51DB4">
              <w:rPr>
                <w:rFonts w:ascii="Arial Narrow" w:hAnsi="Arial Narrow"/>
                <w:sz w:val="20"/>
              </w:rPr>
              <w:t>-0.41 to -0.21</w:t>
            </w:r>
          </w:p>
        </w:tc>
        <w:tc>
          <w:tcPr>
            <w:tcW w:w="1303" w:type="pct"/>
            <w:shd w:val="clear" w:color="auto" w:fill="auto"/>
          </w:tcPr>
          <w:p w:rsidR="00E94E33" w:rsidRPr="00F51DB4" w:rsidRDefault="00E94E33" w:rsidP="00B7431E">
            <w:pPr>
              <w:jc w:val="center"/>
              <w:rPr>
                <w:rFonts w:ascii="Arial Narrow" w:hAnsi="Arial Narrow"/>
                <w:sz w:val="20"/>
              </w:rPr>
            </w:pPr>
            <w:r w:rsidRPr="00F51DB4">
              <w:rPr>
                <w:rFonts w:ascii="Arial Narrow" w:hAnsi="Arial Narrow"/>
                <w:sz w:val="20"/>
              </w:rPr>
              <w:t>3</w:t>
            </w:r>
          </w:p>
        </w:tc>
      </w:tr>
      <w:tr w:rsidR="00E94E33" w:rsidRPr="003F692B" w:rsidTr="00B7431E">
        <w:trPr>
          <w:jc w:val="center"/>
        </w:trPr>
        <w:tc>
          <w:tcPr>
            <w:tcW w:w="1385" w:type="pct"/>
            <w:shd w:val="clear" w:color="auto" w:fill="auto"/>
          </w:tcPr>
          <w:p w:rsidR="00E94E33" w:rsidRPr="00F15138" w:rsidRDefault="00E94E33" w:rsidP="00B7431E">
            <w:pPr>
              <w:jc w:val="center"/>
              <w:rPr>
                <w:rFonts w:ascii="Arial Narrow" w:hAnsi="Arial Narrow"/>
                <w:sz w:val="20"/>
              </w:rPr>
            </w:pPr>
            <w:r w:rsidRPr="00F15138">
              <w:rPr>
                <w:rFonts w:ascii="Arial Narrow" w:hAnsi="Arial Narrow"/>
                <w:sz w:val="20"/>
              </w:rPr>
              <w:t>TDN</w:t>
            </w:r>
          </w:p>
        </w:tc>
        <w:tc>
          <w:tcPr>
            <w:tcW w:w="1141" w:type="pct"/>
            <w:shd w:val="clear" w:color="auto" w:fill="auto"/>
          </w:tcPr>
          <w:p w:rsidR="00E94E33" w:rsidRPr="00E76ED1" w:rsidRDefault="00E94E33" w:rsidP="00B7431E">
            <w:pPr>
              <w:jc w:val="center"/>
              <w:rPr>
                <w:rFonts w:ascii="Arial Narrow" w:hAnsi="Arial Narrow"/>
                <w:sz w:val="20"/>
              </w:rPr>
            </w:pPr>
            <w:r w:rsidRPr="00E76ED1">
              <w:rPr>
                <w:rFonts w:ascii="Arial Narrow" w:hAnsi="Arial Narrow"/>
                <w:sz w:val="20"/>
              </w:rPr>
              <w:t>-0.50 to 0.42</w:t>
            </w:r>
          </w:p>
        </w:tc>
        <w:tc>
          <w:tcPr>
            <w:tcW w:w="1171" w:type="pct"/>
            <w:shd w:val="clear" w:color="auto" w:fill="auto"/>
          </w:tcPr>
          <w:p w:rsidR="00E94E33" w:rsidRPr="00E76ED1" w:rsidRDefault="00E94E33" w:rsidP="00B7431E">
            <w:pPr>
              <w:jc w:val="center"/>
              <w:rPr>
                <w:rFonts w:ascii="Arial Narrow" w:hAnsi="Arial Narrow"/>
                <w:sz w:val="20"/>
              </w:rPr>
            </w:pPr>
            <w:r w:rsidRPr="00E76ED1">
              <w:rPr>
                <w:rFonts w:ascii="Arial Narrow" w:hAnsi="Arial Narrow"/>
                <w:sz w:val="20"/>
              </w:rPr>
              <w:t>-0.38 to 0.56</w:t>
            </w:r>
          </w:p>
        </w:tc>
        <w:tc>
          <w:tcPr>
            <w:tcW w:w="1303" w:type="pct"/>
            <w:shd w:val="clear" w:color="auto" w:fill="auto"/>
          </w:tcPr>
          <w:p w:rsidR="00E94E33" w:rsidRPr="000D4BBC" w:rsidRDefault="00E94E33" w:rsidP="00B7431E">
            <w:pPr>
              <w:jc w:val="center"/>
              <w:rPr>
                <w:rFonts w:ascii="Arial Narrow" w:hAnsi="Arial Narrow"/>
                <w:sz w:val="20"/>
                <w:highlight w:val="yellow"/>
              </w:rPr>
            </w:pPr>
            <w:r w:rsidRPr="00E76ED1">
              <w:rPr>
                <w:rFonts w:ascii="Arial Narrow" w:hAnsi="Arial Narrow"/>
                <w:sz w:val="20"/>
              </w:rPr>
              <w:t>3</w:t>
            </w:r>
          </w:p>
        </w:tc>
      </w:tr>
      <w:tr w:rsidR="00E94E33" w:rsidRPr="003F692B" w:rsidTr="00B7431E">
        <w:trPr>
          <w:jc w:val="center"/>
        </w:trPr>
        <w:tc>
          <w:tcPr>
            <w:tcW w:w="1385" w:type="pct"/>
          </w:tcPr>
          <w:p w:rsidR="00E94E33" w:rsidRPr="00266AC3" w:rsidRDefault="00E94E33" w:rsidP="00B7431E">
            <w:pPr>
              <w:jc w:val="center"/>
              <w:rPr>
                <w:rFonts w:ascii="Arial Narrow" w:hAnsi="Arial Narrow"/>
                <w:sz w:val="20"/>
              </w:rPr>
            </w:pPr>
            <w:r w:rsidRPr="00266AC3">
              <w:rPr>
                <w:rFonts w:ascii="Arial Narrow" w:hAnsi="Arial Narrow"/>
                <w:sz w:val="20"/>
              </w:rPr>
              <w:t>PO4</w:t>
            </w:r>
          </w:p>
        </w:tc>
        <w:tc>
          <w:tcPr>
            <w:tcW w:w="1141" w:type="pct"/>
          </w:tcPr>
          <w:p w:rsidR="00E94E33" w:rsidRPr="00437C6C" w:rsidRDefault="00E94E33" w:rsidP="00B7431E">
            <w:pPr>
              <w:jc w:val="center"/>
              <w:rPr>
                <w:rFonts w:ascii="Arial Narrow" w:hAnsi="Arial Narrow"/>
                <w:sz w:val="20"/>
              </w:rPr>
            </w:pPr>
            <w:r w:rsidRPr="00437C6C">
              <w:rPr>
                <w:rFonts w:ascii="Arial Narrow" w:hAnsi="Arial Narrow"/>
                <w:sz w:val="20"/>
              </w:rPr>
              <w:t>-0.43 to 0.54</w:t>
            </w:r>
          </w:p>
        </w:tc>
        <w:tc>
          <w:tcPr>
            <w:tcW w:w="1171" w:type="pct"/>
          </w:tcPr>
          <w:p w:rsidR="00E94E33" w:rsidRPr="00437C6C" w:rsidRDefault="00E94E33" w:rsidP="00B7431E">
            <w:pPr>
              <w:jc w:val="center"/>
              <w:rPr>
                <w:rFonts w:ascii="Arial Narrow" w:hAnsi="Arial Narrow"/>
                <w:sz w:val="20"/>
              </w:rPr>
            </w:pPr>
            <w:r w:rsidRPr="00437C6C">
              <w:rPr>
                <w:rFonts w:ascii="Arial Narrow" w:hAnsi="Arial Narrow"/>
                <w:sz w:val="20"/>
              </w:rPr>
              <w:t>0  to 1.01</w:t>
            </w:r>
          </w:p>
        </w:tc>
        <w:tc>
          <w:tcPr>
            <w:tcW w:w="1303" w:type="pct"/>
          </w:tcPr>
          <w:p w:rsidR="00E94E33" w:rsidRPr="00437C6C" w:rsidRDefault="00E94E33" w:rsidP="00B7431E">
            <w:pPr>
              <w:jc w:val="center"/>
              <w:rPr>
                <w:rFonts w:ascii="Arial Narrow" w:hAnsi="Arial Narrow"/>
                <w:sz w:val="20"/>
              </w:rPr>
            </w:pPr>
            <w:r w:rsidRPr="00437C6C">
              <w:rPr>
                <w:rFonts w:ascii="Arial Narrow" w:hAnsi="Arial Narrow"/>
                <w:sz w:val="20"/>
              </w:rPr>
              <w:t>3</w:t>
            </w:r>
          </w:p>
        </w:tc>
      </w:tr>
      <w:tr w:rsidR="00E94E33" w:rsidRPr="003F692B" w:rsidTr="00B7431E">
        <w:trPr>
          <w:jc w:val="center"/>
        </w:trPr>
        <w:tc>
          <w:tcPr>
            <w:tcW w:w="1385" w:type="pct"/>
          </w:tcPr>
          <w:p w:rsidR="00E94E33" w:rsidRPr="00F15138" w:rsidRDefault="00E94E33" w:rsidP="00B7431E">
            <w:pPr>
              <w:jc w:val="center"/>
              <w:rPr>
                <w:rFonts w:ascii="Arial Narrow" w:hAnsi="Arial Narrow"/>
                <w:sz w:val="20"/>
              </w:rPr>
            </w:pPr>
            <w:r w:rsidRPr="00F15138">
              <w:rPr>
                <w:rFonts w:ascii="Arial Narrow" w:hAnsi="Arial Narrow"/>
                <w:sz w:val="20"/>
              </w:rPr>
              <w:t>TDP</w:t>
            </w:r>
          </w:p>
        </w:tc>
        <w:tc>
          <w:tcPr>
            <w:tcW w:w="1141" w:type="pct"/>
          </w:tcPr>
          <w:p w:rsidR="00E94E33" w:rsidRPr="00E76ED1" w:rsidRDefault="00E94E33" w:rsidP="00B7431E">
            <w:pPr>
              <w:jc w:val="center"/>
              <w:rPr>
                <w:rFonts w:ascii="Arial Narrow" w:hAnsi="Arial Narrow"/>
                <w:sz w:val="20"/>
              </w:rPr>
            </w:pPr>
            <w:r w:rsidRPr="00E76ED1">
              <w:rPr>
                <w:rFonts w:ascii="Arial Narrow" w:hAnsi="Arial Narrow"/>
                <w:sz w:val="20"/>
              </w:rPr>
              <w:t>-0.09 to 0.47</w:t>
            </w:r>
          </w:p>
        </w:tc>
        <w:tc>
          <w:tcPr>
            <w:tcW w:w="1171" w:type="pct"/>
          </w:tcPr>
          <w:p w:rsidR="00E94E33" w:rsidRPr="00E76ED1" w:rsidRDefault="00E94E33" w:rsidP="00B7431E">
            <w:pPr>
              <w:jc w:val="center"/>
              <w:rPr>
                <w:rFonts w:ascii="Arial Narrow" w:hAnsi="Arial Narrow"/>
                <w:sz w:val="20"/>
              </w:rPr>
            </w:pPr>
            <w:r w:rsidRPr="00E76ED1">
              <w:rPr>
                <w:rFonts w:ascii="Arial Narrow" w:hAnsi="Arial Narrow"/>
                <w:sz w:val="20"/>
              </w:rPr>
              <w:t>0.02  to 0.56</w:t>
            </w:r>
          </w:p>
        </w:tc>
        <w:tc>
          <w:tcPr>
            <w:tcW w:w="1303" w:type="pct"/>
          </w:tcPr>
          <w:p w:rsidR="00E94E33" w:rsidRPr="00E76ED1" w:rsidRDefault="00E94E33" w:rsidP="00B7431E">
            <w:pPr>
              <w:jc w:val="center"/>
              <w:rPr>
                <w:rFonts w:ascii="Arial Narrow" w:hAnsi="Arial Narrow"/>
                <w:sz w:val="20"/>
              </w:rPr>
            </w:pPr>
            <w:r w:rsidRPr="00E76ED1">
              <w:rPr>
                <w:rFonts w:ascii="Arial Narrow" w:hAnsi="Arial Narrow"/>
                <w:sz w:val="20"/>
              </w:rPr>
              <w:t>3</w:t>
            </w:r>
          </w:p>
        </w:tc>
      </w:tr>
      <w:tr w:rsidR="00E94E33" w:rsidRPr="003F692B" w:rsidTr="00B7431E">
        <w:trPr>
          <w:jc w:val="center"/>
        </w:trPr>
        <w:tc>
          <w:tcPr>
            <w:tcW w:w="1385" w:type="pct"/>
          </w:tcPr>
          <w:p w:rsidR="00E94E33" w:rsidRPr="00266AC3" w:rsidRDefault="00E94E33" w:rsidP="00B7431E">
            <w:pPr>
              <w:jc w:val="center"/>
              <w:rPr>
                <w:rFonts w:ascii="Arial Narrow" w:hAnsi="Arial Narrow"/>
                <w:sz w:val="20"/>
              </w:rPr>
            </w:pPr>
            <w:r w:rsidRPr="00266AC3">
              <w:rPr>
                <w:rFonts w:ascii="Arial Narrow" w:hAnsi="Arial Narrow"/>
                <w:sz w:val="20"/>
              </w:rPr>
              <w:t>Si</w:t>
            </w:r>
          </w:p>
        </w:tc>
        <w:tc>
          <w:tcPr>
            <w:tcW w:w="1141" w:type="pct"/>
          </w:tcPr>
          <w:p w:rsidR="00E94E33" w:rsidRPr="00437C6C" w:rsidRDefault="00E94E33" w:rsidP="00B7431E">
            <w:pPr>
              <w:jc w:val="center"/>
              <w:rPr>
                <w:rFonts w:ascii="Arial Narrow" w:hAnsi="Arial Narrow"/>
                <w:sz w:val="20"/>
              </w:rPr>
            </w:pPr>
            <w:r w:rsidRPr="00437C6C">
              <w:rPr>
                <w:rFonts w:ascii="Arial Narrow" w:hAnsi="Arial Narrow"/>
                <w:sz w:val="20"/>
              </w:rPr>
              <w:t>-0.97  to 0.50</w:t>
            </w:r>
          </w:p>
        </w:tc>
        <w:tc>
          <w:tcPr>
            <w:tcW w:w="1171" w:type="pct"/>
          </w:tcPr>
          <w:p w:rsidR="00E94E33" w:rsidRPr="00437C6C" w:rsidRDefault="00E94E33" w:rsidP="00B7431E">
            <w:pPr>
              <w:jc w:val="center"/>
              <w:rPr>
                <w:rFonts w:ascii="Arial Narrow" w:hAnsi="Arial Narrow"/>
                <w:sz w:val="20"/>
              </w:rPr>
            </w:pPr>
            <w:r w:rsidRPr="00437C6C">
              <w:rPr>
                <w:rFonts w:ascii="Arial Narrow" w:hAnsi="Arial Narrow"/>
                <w:sz w:val="20"/>
              </w:rPr>
              <w:t>-0.4 to 0.04</w:t>
            </w:r>
          </w:p>
        </w:tc>
        <w:tc>
          <w:tcPr>
            <w:tcW w:w="1303" w:type="pct"/>
          </w:tcPr>
          <w:p w:rsidR="00E94E33" w:rsidRPr="00437C6C" w:rsidRDefault="00E94E33" w:rsidP="00B7431E">
            <w:pPr>
              <w:jc w:val="center"/>
              <w:rPr>
                <w:rFonts w:ascii="Arial Narrow" w:hAnsi="Arial Narrow"/>
                <w:sz w:val="20"/>
              </w:rPr>
            </w:pPr>
            <w:r w:rsidRPr="00437C6C">
              <w:rPr>
                <w:rFonts w:ascii="Arial Narrow" w:hAnsi="Arial Narrow"/>
                <w:sz w:val="20"/>
              </w:rPr>
              <w:t>3</w:t>
            </w:r>
          </w:p>
        </w:tc>
      </w:tr>
    </w:tbl>
    <w:p w:rsidR="00E94E33" w:rsidRPr="00DF7104" w:rsidRDefault="00E94E33" w:rsidP="00E94E33">
      <w:pPr>
        <w:ind w:left="1560" w:right="1134"/>
        <w:rPr>
          <w:sz w:val="20"/>
        </w:rPr>
      </w:pPr>
      <w:r w:rsidRPr="00DF7104">
        <w:rPr>
          <w:rFonts w:cs="Arial"/>
          <w:b/>
          <w:bCs/>
          <w:sz w:val="20"/>
        </w:rPr>
        <w:t xml:space="preserve">* </w:t>
      </w:r>
      <w:r w:rsidRPr="00DF7104">
        <w:rPr>
          <w:rFonts w:cs="Arial"/>
          <w:bCs/>
          <w:sz w:val="20"/>
        </w:rPr>
        <w:t>N</w:t>
      </w:r>
      <w:r>
        <w:rPr>
          <w:rFonts w:cs="Arial"/>
          <w:bCs/>
          <w:sz w:val="20"/>
        </w:rPr>
        <w:t>LLNCT reference samples round 17</w:t>
      </w:r>
      <w:r w:rsidRPr="00DF7104">
        <w:rPr>
          <w:rFonts w:cs="Arial"/>
          <w:bCs/>
          <w:sz w:val="20"/>
        </w:rPr>
        <w:t>, bottles #5 and #7</w:t>
      </w:r>
      <w:r w:rsidRPr="00DF7104">
        <w:rPr>
          <w:sz w:val="20"/>
        </w:rPr>
        <w:t xml:space="preserve"> analysed with samples collected in </w:t>
      </w:r>
      <w:r>
        <w:rPr>
          <w:sz w:val="20"/>
        </w:rPr>
        <w:t>2012/13</w:t>
      </w:r>
      <w:r w:rsidRPr="00DF7104">
        <w:rPr>
          <w:sz w:val="20"/>
        </w:rPr>
        <w:t>.</w:t>
      </w:r>
    </w:p>
    <w:p w:rsidR="00E94E33" w:rsidRPr="00DF7104" w:rsidRDefault="00E94E33" w:rsidP="00E94E33">
      <w:pPr>
        <w:ind w:right="1134"/>
        <w:rPr>
          <w:sz w:val="20"/>
        </w:rPr>
      </w:pPr>
    </w:p>
    <w:p w:rsidR="00E94E33" w:rsidRDefault="00E94E33" w:rsidP="00E94E33"/>
    <w:p w:rsidR="00E94E33" w:rsidRPr="00473901" w:rsidRDefault="00E94E33" w:rsidP="00E94E33">
      <w:pPr>
        <w:pStyle w:val="Heading3"/>
      </w:pPr>
      <w:bookmarkStart w:id="317" w:name="_Toc144624283"/>
      <w:bookmarkStart w:id="318" w:name="_Toc174246277"/>
      <w:bookmarkStart w:id="319" w:name="_Toc205604870"/>
      <w:bookmarkStart w:id="320" w:name="_Toc237137928"/>
      <w:bookmarkStart w:id="321" w:name="_Toc269561958"/>
      <w:bookmarkStart w:id="322" w:name="_Toc273951480"/>
      <w:bookmarkStart w:id="323" w:name="_Toc334990060"/>
      <w:bookmarkStart w:id="324" w:name="_Toc334990263"/>
      <w:bookmarkStart w:id="325" w:name="_Toc374707578"/>
      <w:bookmarkStart w:id="326" w:name="_Toc393133609"/>
      <w:r>
        <w:t>Procedural b</w:t>
      </w:r>
      <w:r w:rsidRPr="00473901">
        <w:t>lanks</w:t>
      </w:r>
      <w:bookmarkEnd w:id="317"/>
      <w:bookmarkEnd w:id="318"/>
      <w:bookmarkEnd w:id="319"/>
      <w:bookmarkEnd w:id="320"/>
      <w:bookmarkEnd w:id="321"/>
      <w:bookmarkEnd w:id="322"/>
      <w:bookmarkEnd w:id="323"/>
      <w:bookmarkEnd w:id="324"/>
      <w:bookmarkEnd w:id="325"/>
      <w:bookmarkEnd w:id="326"/>
      <w:r>
        <w:t xml:space="preserve"> </w:t>
      </w:r>
    </w:p>
    <w:p w:rsidR="00E94E33" w:rsidRDefault="00E94E33" w:rsidP="00E94E33">
      <w:pPr>
        <w:rPr>
          <w:color w:val="000000" w:themeColor="text1"/>
        </w:rPr>
      </w:pPr>
      <w:r w:rsidRPr="00E62988">
        <w:rPr>
          <w:color w:val="000000" w:themeColor="text1"/>
        </w:rPr>
        <w:t xml:space="preserve">Wet filter blanks (filter placed on filtration unit and wetted with filtered seawater, then further handled like samples) were prepared during the on-board sample preparation to measure contamination during the preparation procedure for PN, PP, POC and chlorophyll. The instrument readings (or actual readings, in case of chlorophyll) from these filters were compared to instrument readings from actual water samples. On average, the wet filter blank values were below </w:t>
      </w:r>
      <w:r>
        <w:rPr>
          <w:color w:val="000000" w:themeColor="text1"/>
        </w:rPr>
        <w:t>5</w:t>
      </w:r>
      <w:r w:rsidRPr="00E62988">
        <w:rPr>
          <w:color w:val="000000" w:themeColor="text1"/>
        </w:rPr>
        <w:t xml:space="preserve">% of the measured values for PN and </w:t>
      </w:r>
      <w:r>
        <w:rPr>
          <w:color w:val="000000" w:themeColor="text1"/>
        </w:rPr>
        <w:t>below 2</w:t>
      </w:r>
      <w:r w:rsidRPr="00E62988">
        <w:rPr>
          <w:color w:val="000000" w:themeColor="text1"/>
        </w:rPr>
        <w:t xml:space="preserve">% of the measured values for chlorophyll </w:t>
      </w:r>
      <w:r w:rsidRPr="00E62988">
        <w:rPr>
          <w:i/>
          <w:color w:val="000000" w:themeColor="text1"/>
        </w:rPr>
        <w:t>a</w:t>
      </w:r>
      <w:r w:rsidRPr="00E62988">
        <w:rPr>
          <w:color w:val="000000" w:themeColor="text1"/>
        </w:rPr>
        <w:t xml:space="preserve"> (Chl) (</w:t>
      </w:r>
      <w:r>
        <w:fldChar w:fldCharType="begin"/>
      </w:r>
      <w:r>
        <w:rPr>
          <w:color w:val="000000" w:themeColor="text1"/>
        </w:rPr>
        <w:instrText xml:space="preserve"> REF _Ref373748254 \h </w:instrText>
      </w:r>
      <w:r>
        <w:fldChar w:fldCharType="separate"/>
      </w:r>
      <w:r w:rsidR="00D523D3">
        <w:t xml:space="preserve">Table A3- </w:t>
      </w:r>
      <w:r w:rsidR="00D523D3">
        <w:rPr>
          <w:noProof/>
        </w:rPr>
        <w:t>5</w:t>
      </w:r>
      <w:r>
        <w:fldChar w:fldCharType="end"/>
      </w:r>
      <w:r w:rsidRPr="00E62988">
        <w:rPr>
          <w:color w:val="000000" w:themeColor="text1"/>
        </w:rPr>
        <w:t xml:space="preserve">) and we conclude that contamination due to handling was minimal. </w:t>
      </w:r>
    </w:p>
    <w:p w:rsidR="00E94E33" w:rsidRDefault="00E94E33" w:rsidP="00E94E33">
      <w:pPr>
        <w:rPr>
          <w:color w:val="000000" w:themeColor="text1"/>
        </w:rPr>
      </w:pPr>
    </w:p>
    <w:p w:rsidR="00E94E33" w:rsidRPr="00E62988" w:rsidRDefault="00E94E33" w:rsidP="00E94E33">
      <w:pPr>
        <w:rPr>
          <w:color w:val="000000" w:themeColor="text1"/>
        </w:rPr>
      </w:pPr>
      <w:r w:rsidRPr="00E62988">
        <w:rPr>
          <w:color w:val="000000" w:themeColor="text1"/>
        </w:rPr>
        <w:t xml:space="preserve">Wet filter blanks (as well as filter blanks using pre-combusted filters) for PP and POC generally returned measureable readings, which indicates that the filter material contains phosphorus and organic carbon. The blank values are relatively constant and were subtracted from sample results to adjust for the inherent filter component. </w:t>
      </w:r>
    </w:p>
    <w:p w:rsidR="00E94E33" w:rsidRPr="00E62988" w:rsidRDefault="00E94E33" w:rsidP="00E94E33">
      <w:pPr>
        <w:rPr>
          <w:color w:val="000000" w:themeColor="text1"/>
        </w:rPr>
      </w:pPr>
    </w:p>
    <w:p w:rsidR="00E94E33" w:rsidRPr="00E62988" w:rsidRDefault="00E94E33" w:rsidP="00E94E33">
      <w:pPr>
        <w:rPr>
          <w:color w:val="000000" w:themeColor="text1"/>
        </w:rPr>
      </w:pPr>
      <w:r w:rsidRPr="00E62988">
        <w:rPr>
          <w:color w:val="000000" w:themeColor="text1"/>
        </w:rPr>
        <w:t>Wet filter blanks for SS analysis (filter placed on filtration unit and wetted with filtered seawater, rinsed with distilled water, then further handled like samples) were prepared during the on-board sample preparation. The mean weight difference of these filter blanks (final weight - initial filter weight) was 0.000</w:t>
      </w:r>
      <w:r>
        <w:rPr>
          <w:color w:val="000000" w:themeColor="text1"/>
        </w:rPr>
        <w:t>08</w:t>
      </w:r>
      <w:r w:rsidRPr="00E62988">
        <w:rPr>
          <w:color w:val="000000" w:themeColor="text1"/>
        </w:rPr>
        <w:t xml:space="preserve"> g (n=</w:t>
      </w:r>
      <w:r>
        <w:rPr>
          <w:color w:val="000000" w:themeColor="text1"/>
        </w:rPr>
        <w:t>30</w:t>
      </w:r>
      <w:r w:rsidRPr="00E62988">
        <w:rPr>
          <w:color w:val="000000" w:themeColor="text1"/>
        </w:rPr>
        <w:t xml:space="preserve">). This value indicated the average amount of remnant salt in the filters (“salt blank”).  The salt blank was about </w:t>
      </w:r>
      <w:r>
        <w:rPr>
          <w:color w:val="000000" w:themeColor="text1"/>
        </w:rPr>
        <w:t>5</w:t>
      </w:r>
      <w:r w:rsidRPr="00E62988">
        <w:rPr>
          <w:color w:val="000000" w:themeColor="text1"/>
        </w:rPr>
        <w:t>% of the average sample filter weight (</w:t>
      </w:r>
      <w:r>
        <w:fldChar w:fldCharType="begin"/>
      </w:r>
      <w:r>
        <w:rPr>
          <w:color w:val="000000" w:themeColor="text1"/>
        </w:rPr>
        <w:instrText xml:space="preserve"> REF _Ref373748254 \h </w:instrText>
      </w:r>
      <w:r>
        <w:fldChar w:fldCharType="separate"/>
      </w:r>
      <w:r w:rsidR="00D523D3">
        <w:t xml:space="preserve">Table A3- </w:t>
      </w:r>
      <w:r w:rsidR="00D523D3">
        <w:rPr>
          <w:noProof/>
        </w:rPr>
        <w:t>5</w:t>
      </w:r>
      <w:r>
        <w:fldChar w:fldCharType="end"/>
      </w:r>
      <w:r w:rsidRPr="00E62988">
        <w:rPr>
          <w:color w:val="000000" w:themeColor="text1"/>
        </w:rPr>
        <w:t xml:space="preserve">). This value was included in the calculation of the amount of suspended solids per litre of water by subtraction from the sample filter weight differences. </w:t>
      </w:r>
    </w:p>
    <w:p w:rsidR="00E94E33" w:rsidRDefault="00E94E33" w:rsidP="00E94E33"/>
    <w:p w:rsidR="00E94E33" w:rsidRDefault="00E94E33" w:rsidP="00E94E33"/>
    <w:p w:rsidR="00E94E33" w:rsidRDefault="00E94E33" w:rsidP="00E94E33"/>
    <w:p w:rsidR="00E94E33" w:rsidRDefault="00E94E33" w:rsidP="00E94E33">
      <w:pPr>
        <w:spacing w:after="200" w:line="276" w:lineRule="auto"/>
      </w:pPr>
      <w:r>
        <w:br w:type="page"/>
      </w:r>
    </w:p>
    <w:p w:rsidR="00E94E33" w:rsidRPr="00DF7104" w:rsidRDefault="00E94E33" w:rsidP="00E94E33"/>
    <w:p w:rsidR="00E94E33" w:rsidRDefault="00E94E33" w:rsidP="00E94E33">
      <w:pPr>
        <w:pStyle w:val="Heading7"/>
      </w:pPr>
      <w:bookmarkStart w:id="327" w:name="_Ref373748254"/>
      <w:bookmarkStart w:id="328" w:name="_Toc205605383"/>
      <w:bookmarkStart w:id="329" w:name="_Toc237149992"/>
      <w:bookmarkStart w:id="330" w:name="_Toc269561901"/>
      <w:bookmarkStart w:id="331" w:name="_Toc273951615"/>
      <w:bookmarkStart w:id="332" w:name="_Toc334817416"/>
      <w:bookmarkStart w:id="333" w:name="_Toc374701453"/>
      <w:bookmarkStart w:id="334" w:name="_Toc392929669"/>
      <w:r>
        <w:t xml:space="preserve">Table A3- </w:t>
      </w:r>
      <w:r>
        <w:fldChar w:fldCharType="begin"/>
      </w:r>
      <w:r>
        <w:instrText xml:space="preserve"> SEQ Table_A3- \* ARABIC </w:instrText>
      </w:r>
      <w:r>
        <w:fldChar w:fldCharType="separate"/>
      </w:r>
      <w:r w:rsidR="00D523D3">
        <w:rPr>
          <w:noProof/>
        </w:rPr>
        <w:t>5</w:t>
      </w:r>
      <w:r>
        <w:fldChar w:fldCharType="end"/>
      </w:r>
      <w:bookmarkEnd w:id="327"/>
      <w:r>
        <w:tab/>
      </w:r>
      <w:r w:rsidRPr="00E62988">
        <w:t>Comparison of instrument readings of wet filter blanks to actual sample readings</w:t>
      </w:r>
      <w:bookmarkEnd w:id="328"/>
      <w:bookmarkEnd w:id="329"/>
      <w:bookmarkEnd w:id="330"/>
      <w:bookmarkEnd w:id="331"/>
      <w:bookmarkEnd w:id="332"/>
      <w:bookmarkEnd w:id="333"/>
      <w:bookmarkEnd w:id="334"/>
    </w:p>
    <w:p w:rsidR="00E94E33" w:rsidRPr="00E47578" w:rsidRDefault="00E94E33" w:rsidP="00E94E33"/>
    <w:tbl>
      <w:tblPr>
        <w:tblW w:w="493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Caption w:val="Table A3- 5  Comparison of instrument readings of wet filter blanks to actual sample readings"/>
        <w:tblDescription w:val="Table A3- 5  Comparison of instrument readings of wet filter blanks to actual sample readings"/>
      </w:tblPr>
      <w:tblGrid>
        <w:gridCol w:w="2703"/>
        <w:gridCol w:w="1289"/>
        <w:gridCol w:w="1289"/>
        <w:gridCol w:w="1283"/>
        <w:gridCol w:w="1283"/>
        <w:gridCol w:w="1279"/>
      </w:tblGrid>
      <w:tr w:rsidR="00E94E33" w:rsidRPr="00A26D80" w:rsidTr="00B7431E">
        <w:trPr>
          <w:trHeight w:val="255"/>
          <w:jc w:val="center"/>
        </w:trPr>
        <w:tc>
          <w:tcPr>
            <w:tcW w:w="1481" w:type="pct"/>
            <w:tcBorders>
              <w:bottom w:val="single" w:sz="4" w:space="0" w:color="auto"/>
            </w:tcBorders>
            <w:shd w:val="clear" w:color="auto" w:fill="BFBFBF" w:themeFill="background1" w:themeFillShade="BF"/>
            <w:noWrap/>
            <w:vAlign w:val="center"/>
          </w:tcPr>
          <w:p w:rsidR="00E94E33" w:rsidRPr="00A26D80" w:rsidRDefault="00E94E33" w:rsidP="00B7431E">
            <w:pPr>
              <w:rPr>
                <w:rFonts w:ascii="Arial Narrow" w:hAnsi="Arial Narrow" w:cs="Arial"/>
                <w:b/>
                <w:bCs/>
                <w:sz w:val="20"/>
              </w:rPr>
            </w:pPr>
          </w:p>
        </w:tc>
        <w:tc>
          <w:tcPr>
            <w:tcW w:w="706" w:type="pct"/>
            <w:tcBorders>
              <w:bottom w:val="single" w:sz="4" w:space="0" w:color="auto"/>
            </w:tcBorders>
            <w:shd w:val="clear" w:color="auto" w:fill="BFBFBF" w:themeFill="background1" w:themeFillShade="BF"/>
            <w:noWrap/>
            <w:vAlign w:val="center"/>
          </w:tcPr>
          <w:p w:rsidR="00E94E33" w:rsidRPr="00A26D80" w:rsidRDefault="00E94E33" w:rsidP="00B7431E">
            <w:pPr>
              <w:jc w:val="center"/>
              <w:rPr>
                <w:rFonts w:ascii="Arial Narrow" w:hAnsi="Arial Narrow" w:cs="Arial"/>
                <w:b/>
                <w:bCs/>
                <w:sz w:val="20"/>
              </w:rPr>
            </w:pPr>
            <w:r w:rsidRPr="00A26D80">
              <w:rPr>
                <w:rFonts w:ascii="Arial Narrow" w:hAnsi="Arial Narrow" w:cs="Arial"/>
                <w:b/>
                <w:bCs/>
                <w:sz w:val="20"/>
              </w:rPr>
              <w:t>PP</w:t>
            </w:r>
          </w:p>
          <w:p w:rsidR="00E94E33" w:rsidRPr="00A26D80" w:rsidRDefault="00E94E33" w:rsidP="00B7431E">
            <w:pPr>
              <w:jc w:val="center"/>
              <w:rPr>
                <w:rFonts w:ascii="Arial Narrow" w:hAnsi="Arial Narrow" w:cs="Arial"/>
                <w:b/>
                <w:bCs/>
                <w:sz w:val="20"/>
              </w:rPr>
            </w:pPr>
            <w:r w:rsidRPr="00A26D80">
              <w:rPr>
                <w:rFonts w:ascii="Arial Narrow" w:hAnsi="Arial Narrow" w:cs="Arial"/>
                <w:b/>
                <w:bCs/>
                <w:sz w:val="20"/>
              </w:rPr>
              <w:t>(absorbance readings)</w:t>
            </w:r>
          </w:p>
        </w:tc>
        <w:tc>
          <w:tcPr>
            <w:tcW w:w="706" w:type="pct"/>
            <w:tcBorders>
              <w:bottom w:val="single" w:sz="4" w:space="0" w:color="auto"/>
            </w:tcBorders>
            <w:shd w:val="clear" w:color="auto" w:fill="BFBFBF" w:themeFill="background1" w:themeFillShade="BF"/>
            <w:vAlign w:val="center"/>
          </w:tcPr>
          <w:p w:rsidR="00E94E33" w:rsidRPr="00A26D80" w:rsidRDefault="00E94E33" w:rsidP="00B7431E">
            <w:pPr>
              <w:jc w:val="center"/>
              <w:rPr>
                <w:rFonts w:ascii="Arial Narrow" w:hAnsi="Arial Narrow" w:cs="Arial"/>
                <w:b/>
                <w:bCs/>
                <w:sz w:val="20"/>
              </w:rPr>
            </w:pPr>
            <w:r w:rsidRPr="00A26D80">
              <w:rPr>
                <w:rFonts w:ascii="Arial Narrow" w:hAnsi="Arial Narrow" w:cs="Arial"/>
                <w:b/>
                <w:bCs/>
                <w:sz w:val="20"/>
              </w:rPr>
              <w:t>PN</w:t>
            </w:r>
          </w:p>
          <w:p w:rsidR="00E94E33" w:rsidRPr="00A26D80" w:rsidRDefault="00E94E33" w:rsidP="00B7431E">
            <w:pPr>
              <w:jc w:val="center"/>
              <w:rPr>
                <w:rFonts w:ascii="Arial Narrow" w:hAnsi="Arial Narrow" w:cs="Arial"/>
                <w:b/>
                <w:bCs/>
                <w:sz w:val="20"/>
              </w:rPr>
            </w:pPr>
            <w:r w:rsidRPr="00A26D80">
              <w:rPr>
                <w:rFonts w:ascii="Arial Narrow" w:hAnsi="Arial Narrow" w:cs="Arial"/>
                <w:b/>
                <w:bCs/>
                <w:sz w:val="20"/>
              </w:rPr>
              <w:t>(instrument readings)</w:t>
            </w:r>
          </w:p>
        </w:tc>
        <w:tc>
          <w:tcPr>
            <w:tcW w:w="703" w:type="pct"/>
            <w:tcBorders>
              <w:bottom w:val="single" w:sz="4" w:space="0" w:color="auto"/>
            </w:tcBorders>
            <w:shd w:val="clear" w:color="auto" w:fill="BFBFBF" w:themeFill="background1" w:themeFillShade="BF"/>
            <w:vAlign w:val="center"/>
          </w:tcPr>
          <w:p w:rsidR="00E94E33" w:rsidRPr="00A26D80" w:rsidRDefault="00E94E33" w:rsidP="00B7431E">
            <w:pPr>
              <w:jc w:val="center"/>
              <w:rPr>
                <w:rFonts w:ascii="Arial Narrow" w:hAnsi="Arial Narrow" w:cs="Arial"/>
                <w:b/>
                <w:bCs/>
                <w:sz w:val="20"/>
              </w:rPr>
            </w:pPr>
            <w:r w:rsidRPr="00A26D80">
              <w:rPr>
                <w:rFonts w:ascii="Arial Narrow" w:hAnsi="Arial Narrow" w:cs="Arial"/>
                <w:b/>
                <w:bCs/>
                <w:sz w:val="20"/>
              </w:rPr>
              <w:t>Chl</w:t>
            </w:r>
          </w:p>
          <w:p w:rsidR="00E94E33" w:rsidRPr="00A26D80" w:rsidRDefault="00E94E33" w:rsidP="00B7431E">
            <w:pPr>
              <w:jc w:val="center"/>
              <w:rPr>
                <w:rFonts w:ascii="Arial Narrow" w:hAnsi="Arial Narrow" w:cs="Arial"/>
                <w:b/>
                <w:bCs/>
                <w:sz w:val="20"/>
              </w:rPr>
            </w:pPr>
            <w:r w:rsidRPr="00A26D80">
              <w:rPr>
                <w:rFonts w:ascii="Arial Narrow" w:hAnsi="Arial Narrow" w:cs="Arial"/>
                <w:b/>
                <w:bCs/>
                <w:sz w:val="20"/>
              </w:rPr>
              <w:t>(µg L</w:t>
            </w:r>
            <w:r w:rsidRPr="00A26D80">
              <w:rPr>
                <w:rFonts w:ascii="Arial Narrow" w:hAnsi="Arial Narrow" w:cs="Arial"/>
                <w:b/>
                <w:bCs/>
                <w:sz w:val="20"/>
                <w:vertAlign w:val="superscript"/>
              </w:rPr>
              <w:t>-1</w:t>
            </w:r>
            <w:r w:rsidRPr="00FC286D">
              <w:rPr>
                <w:rFonts w:ascii="Arial Narrow" w:hAnsi="Arial Narrow" w:cs="Arial"/>
                <w:b/>
                <w:bCs/>
                <w:sz w:val="20"/>
              </w:rPr>
              <w:t>)</w:t>
            </w:r>
          </w:p>
        </w:tc>
        <w:tc>
          <w:tcPr>
            <w:tcW w:w="703" w:type="pct"/>
            <w:tcBorders>
              <w:bottom w:val="single" w:sz="4" w:space="0" w:color="auto"/>
            </w:tcBorders>
            <w:shd w:val="clear" w:color="auto" w:fill="BFBFBF" w:themeFill="background1" w:themeFillShade="BF"/>
            <w:vAlign w:val="center"/>
          </w:tcPr>
          <w:p w:rsidR="00E94E33" w:rsidRPr="00A26D80" w:rsidRDefault="00E94E33" w:rsidP="00B7431E">
            <w:pPr>
              <w:jc w:val="center"/>
              <w:rPr>
                <w:rFonts w:ascii="Arial Narrow" w:hAnsi="Arial Narrow" w:cs="Arial"/>
                <w:b/>
                <w:bCs/>
                <w:sz w:val="20"/>
              </w:rPr>
            </w:pPr>
            <w:r w:rsidRPr="00A26D80">
              <w:rPr>
                <w:rFonts w:ascii="Arial Narrow" w:hAnsi="Arial Narrow" w:cs="Arial"/>
                <w:b/>
                <w:bCs/>
                <w:sz w:val="20"/>
              </w:rPr>
              <w:t>SS</w:t>
            </w:r>
          </w:p>
          <w:p w:rsidR="00E94E33" w:rsidRPr="00A26D80" w:rsidRDefault="00E94E33" w:rsidP="00B7431E">
            <w:pPr>
              <w:jc w:val="center"/>
              <w:rPr>
                <w:rFonts w:ascii="Arial Narrow" w:hAnsi="Arial Narrow" w:cs="Arial"/>
                <w:b/>
                <w:bCs/>
                <w:sz w:val="20"/>
              </w:rPr>
            </w:pPr>
            <w:r w:rsidRPr="00A26D80">
              <w:rPr>
                <w:rFonts w:ascii="Arial Narrow" w:hAnsi="Arial Narrow" w:cs="Arial"/>
                <w:b/>
                <w:bCs/>
                <w:sz w:val="20"/>
              </w:rPr>
              <w:t>(mg filter</w:t>
            </w:r>
            <w:r w:rsidRPr="00A26D80">
              <w:rPr>
                <w:rFonts w:ascii="Arial Narrow" w:hAnsi="Arial Narrow" w:cs="Arial"/>
                <w:b/>
                <w:bCs/>
                <w:sz w:val="20"/>
                <w:vertAlign w:val="superscript"/>
              </w:rPr>
              <w:t>-1</w:t>
            </w:r>
            <w:r w:rsidRPr="00A26D80">
              <w:rPr>
                <w:rFonts w:ascii="Arial Narrow" w:hAnsi="Arial Narrow" w:cs="Arial"/>
                <w:b/>
                <w:bCs/>
                <w:sz w:val="20"/>
              </w:rPr>
              <w:t>)</w:t>
            </w:r>
          </w:p>
        </w:tc>
        <w:tc>
          <w:tcPr>
            <w:tcW w:w="701" w:type="pct"/>
            <w:tcBorders>
              <w:bottom w:val="single" w:sz="4" w:space="0" w:color="auto"/>
            </w:tcBorders>
            <w:shd w:val="clear" w:color="auto" w:fill="BFBFBF" w:themeFill="background1" w:themeFillShade="BF"/>
            <w:vAlign w:val="center"/>
          </w:tcPr>
          <w:p w:rsidR="00E94E33" w:rsidRDefault="00E94E33" w:rsidP="00B7431E">
            <w:pPr>
              <w:jc w:val="center"/>
              <w:rPr>
                <w:rFonts w:ascii="Arial Narrow" w:hAnsi="Arial Narrow" w:cs="Arial"/>
                <w:b/>
                <w:bCs/>
                <w:sz w:val="20"/>
              </w:rPr>
            </w:pPr>
            <w:r w:rsidRPr="00A26D80">
              <w:rPr>
                <w:rFonts w:ascii="Arial Narrow" w:hAnsi="Arial Narrow" w:cs="Arial"/>
                <w:b/>
                <w:bCs/>
                <w:sz w:val="20"/>
              </w:rPr>
              <w:t>POC</w:t>
            </w:r>
          </w:p>
          <w:p w:rsidR="00E94E33" w:rsidRPr="00A26D80" w:rsidRDefault="00E94E33" w:rsidP="00B7431E">
            <w:pPr>
              <w:jc w:val="center"/>
              <w:rPr>
                <w:rFonts w:ascii="Arial Narrow" w:hAnsi="Arial Narrow" w:cs="Arial"/>
                <w:b/>
                <w:bCs/>
                <w:sz w:val="20"/>
              </w:rPr>
            </w:pPr>
            <w:r>
              <w:rPr>
                <w:rFonts w:ascii="Arial Narrow" w:hAnsi="Arial Narrow" w:cs="Arial"/>
                <w:b/>
                <w:bCs/>
                <w:sz w:val="20"/>
              </w:rPr>
              <w:t>(</w:t>
            </w:r>
            <w:r w:rsidRPr="00A26D80">
              <w:rPr>
                <w:rFonts w:ascii="Arial Narrow" w:hAnsi="Arial Narrow" w:cs="Arial"/>
                <w:b/>
                <w:bCs/>
                <w:sz w:val="20"/>
              </w:rPr>
              <w:t>µg</w:t>
            </w:r>
            <w:r>
              <w:rPr>
                <w:rFonts w:ascii="Arial Narrow" w:hAnsi="Arial Narrow" w:cs="Arial"/>
                <w:b/>
                <w:bCs/>
                <w:sz w:val="20"/>
              </w:rPr>
              <w:t xml:space="preserve"> </w:t>
            </w:r>
            <w:r w:rsidRPr="00A26D80">
              <w:rPr>
                <w:rFonts w:ascii="Arial Narrow" w:hAnsi="Arial Narrow" w:cs="Arial"/>
                <w:b/>
                <w:bCs/>
                <w:sz w:val="20"/>
              </w:rPr>
              <w:t>filter</w:t>
            </w:r>
            <w:r w:rsidRPr="00A26D80">
              <w:rPr>
                <w:rFonts w:ascii="Arial Narrow" w:hAnsi="Arial Narrow" w:cs="Arial"/>
                <w:b/>
                <w:bCs/>
                <w:sz w:val="20"/>
                <w:vertAlign w:val="superscript"/>
              </w:rPr>
              <w:t>-1</w:t>
            </w:r>
            <w:r w:rsidRPr="00A26D80">
              <w:rPr>
                <w:rFonts w:ascii="Arial Narrow" w:hAnsi="Arial Narrow" w:cs="Arial"/>
                <w:b/>
                <w:bCs/>
                <w:sz w:val="20"/>
              </w:rPr>
              <w:t>)</w:t>
            </w:r>
          </w:p>
        </w:tc>
      </w:tr>
      <w:tr w:rsidR="00E94E33" w:rsidRPr="0092396B" w:rsidTr="00B7431E">
        <w:trPr>
          <w:trHeight w:val="255"/>
          <w:jc w:val="center"/>
        </w:trPr>
        <w:tc>
          <w:tcPr>
            <w:tcW w:w="1481" w:type="pct"/>
            <w:shd w:val="clear" w:color="auto" w:fill="auto"/>
            <w:noWrap/>
            <w:vAlign w:val="center"/>
          </w:tcPr>
          <w:p w:rsidR="00E94E33" w:rsidRPr="0092396B" w:rsidRDefault="00E94E33" w:rsidP="00B7431E">
            <w:pPr>
              <w:rPr>
                <w:rFonts w:ascii="Arial Narrow" w:hAnsi="Arial Narrow"/>
                <w:bCs/>
                <w:sz w:val="20"/>
              </w:rPr>
            </w:pPr>
            <w:r w:rsidRPr="0092396B">
              <w:rPr>
                <w:rFonts w:ascii="Arial Narrow" w:hAnsi="Arial Narrow"/>
                <w:bCs/>
                <w:sz w:val="20"/>
              </w:rPr>
              <w:t>Average of blank readings</w:t>
            </w:r>
          </w:p>
        </w:tc>
        <w:tc>
          <w:tcPr>
            <w:tcW w:w="706" w:type="pct"/>
            <w:shd w:val="clear" w:color="auto" w:fill="auto"/>
            <w:noWrap/>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0.012</w:t>
            </w:r>
          </w:p>
        </w:tc>
        <w:tc>
          <w:tcPr>
            <w:tcW w:w="706"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2214</w:t>
            </w:r>
          </w:p>
        </w:tc>
        <w:tc>
          <w:tcPr>
            <w:tcW w:w="703"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0.006</w:t>
            </w:r>
          </w:p>
        </w:tc>
        <w:tc>
          <w:tcPr>
            <w:tcW w:w="703"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0.08</w:t>
            </w:r>
          </w:p>
        </w:tc>
        <w:tc>
          <w:tcPr>
            <w:tcW w:w="701"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7.75</w:t>
            </w:r>
          </w:p>
        </w:tc>
      </w:tr>
      <w:tr w:rsidR="00E94E33" w:rsidRPr="0092396B" w:rsidTr="00B7431E">
        <w:trPr>
          <w:trHeight w:val="255"/>
          <w:jc w:val="center"/>
        </w:trPr>
        <w:tc>
          <w:tcPr>
            <w:tcW w:w="1481" w:type="pct"/>
            <w:shd w:val="clear" w:color="auto" w:fill="auto"/>
            <w:noWrap/>
            <w:vAlign w:val="center"/>
          </w:tcPr>
          <w:p w:rsidR="00E94E33" w:rsidRPr="0092396B" w:rsidRDefault="00E94E33" w:rsidP="00B7431E">
            <w:pPr>
              <w:rPr>
                <w:rFonts w:ascii="Arial Narrow" w:hAnsi="Arial Narrow"/>
                <w:bCs/>
                <w:sz w:val="20"/>
              </w:rPr>
            </w:pPr>
            <w:r w:rsidRPr="0092396B">
              <w:rPr>
                <w:rFonts w:ascii="Arial Narrow" w:hAnsi="Arial Narrow"/>
                <w:bCs/>
                <w:sz w:val="20"/>
              </w:rPr>
              <w:t>N of blank readings</w:t>
            </w:r>
          </w:p>
        </w:tc>
        <w:tc>
          <w:tcPr>
            <w:tcW w:w="706" w:type="pct"/>
            <w:shd w:val="clear" w:color="auto" w:fill="auto"/>
            <w:noWrap/>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26</w:t>
            </w:r>
          </w:p>
        </w:tc>
        <w:tc>
          <w:tcPr>
            <w:tcW w:w="706"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20</w:t>
            </w:r>
          </w:p>
        </w:tc>
        <w:tc>
          <w:tcPr>
            <w:tcW w:w="703"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14</w:t>
            </w:r>
          </w:p>
        </w:tc>
        <w:tc>
          <w:tcPr>
            <w:tcW w:w="703"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30</w:t>
            </w:r>
          </w:p>
        </w:tc>
        <w:tc>
          <w:tcPr>
            <w:tcW w:w="701"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20</w:t>
            </w:r>
          </w:p>
        </w:tc>
      </w:tr>
      <w:tr w:rsidR="00E94E33" w:rsidRPr="0092396B" w:rsidTr="00B7431E">
        <w:trPr>
          <w:trHeight w:val="255"/>
          <w:jc w:val="center"/>
        </w:trPr>
        <w:tc>
          <w:tcPr>
            <w:tcW w:w="1481" w:type="pct"/>
            <w:shd w:val="clear" w:color="auto" w:fill="auto"/>
            <w:noWrap/>
            <w:vAlign w:val="center"/>
          </w:tcPr>
          <w:p w:rsidR="00E94E33" w:rsidRPr="0092396B" w:rsidRDefault="00E94E33" w:rsidP="00B7431E">
            <w:pPr>
              <w:rPr>
                <w:rFonts w:ascii="Arial Narrow" w:hAnsi="Arial Narrow"/>
                <w:bCs/>
                <w:sz w:val="20"/>
              </w:rPr>
            </w:pPr>
            <w:r w:rsidRPr="0092396B">
              <w:rPr>
                <w:rFonts w:ascii="Arial Narrow" w:hAnsi="Arial Narrow"/>
                <w:bCs/>
                <w:sz w:val="20"/>
              </w:rPr>
              <w:t>Average of sample readings</w:t>
            </w:r>
          </w:p>
        </w:tc>
        <w:tc>
          <w:tcPr>
            <w:tcW w:w="706" w:type="pct"/>
            <w:shd w:val="clear" w:color="auto" w:fill="auto"/>
            <w:noWrap/>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0.090</w:t>
            </w:r>
          </w:p>
        </w:tc>
        <w:tc>
          <w:tcPr>
            <w:tcW w:w="706"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52961</w:t>
            </w:r>
          </w:p>
        </w:tc>
        <w:tc>
          <w:tcPr>
            <w:tcW w:w="703"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0.29</w:t>
            </w:r>
          </w:p>
        </w:tc>
        <w:tc>
          <w:tcPr>
            <w:tcW w:w="703"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1.48</w:t>
            </w:r>
          </w:p>
        </w:tc>
        <w:tc>
          <w:tcPr>
            <w:tcW w:w="701"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28.3</w:t>
            </w:r>
          </w:p>
        </w:tc>
      </w:tr>
      <w:tr w:rsidR="00E94E33" w:rsidRPr="0092396B" w:rsidTr="00B7431E">
        <w:trPr>
          <w:trHeight w:val="255"/>
          <w:jc w:val="center"/>
        </w:trPr>
        <w:tc>
          <w:tcPr>
            <w:tcW w:w="1481" w:type="pct"/>
            <w:shd w:val="clear" w:color="auto" w:fill="auto"/>
            <w:noWrap/>
            <w:vAlign w:val="center"/>
          </w:tcPr>
          <w:p w:rsidR="00E94E33" w:rsidRPr="0092396B" w:rsidRDefault="00E94E33" w:rsidP="00B7431E">
            <w:pPr>
              <w:rPr>
                <w:rFonts w:ascii="Arial Narrow" w:hAnsi="Arial Narrow"/>
                <w:sz w:val="20"/>
              </w:rPr>
            </w:pPr>
            <w:r w:rsidRPr="0092396B">
              <w:rPr>
                <w:rFonts w:ascii="Arial Narrow" w:hAnsi="Arial Narrow"/>
                <w:sz w:val="20"/>
              </w:rPr>
              <w:t>N of sample readings</w:t>
            </w:r>
          </w:p>
        </w:tc>
        <w:tc>
          <w:tcPr>
            <w:tcW w:w="706" w:type="pct"/>
            <w:shd w:val="clear" w:color="auto" w:fill="auto"/>
            <w:noWrap/>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466</w:t>
            </w:r>
          </w:p>
        </w:tc>
        <w:tc>
          <w:tcPr>
            <w:tcW w:w="706"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495</w:t>
            </w:r>
          </w:p>
        </w:tc>
        <w:tc>
          <w:tcPr>
            <w:tcW w:w="703"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492</w:t>
            </w:r>
          </w:p>
        </w:tc>
        <w:tc>
          <w:tcPr>
            <w:tcW w:w="703"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496</w:t>
            </w:r>
          </w:p>
        </w:tc>
        <w:tc>
          <w:tcPr>
            <w:tcW w:w="701" w:type="pct"/>
            <w:shd w:val="clear" w:color="auto" w:fill="auto"/>
            <w:vAlign w:val="center"/>
          </w:tcPr>
          <w:p w:rsidR="00E94E33" w:rsidRPr="0092396B" w:rsidRDefault="00E94E33" w:rsidP="00B7431E">
            <w:pPr>
              <w:jc w:val="center"/>
              <w:rPr>
                <w:rFonts w:ascii="Arial Narrow" w:hAnsi="Arial Narrow" w:cs="Arial"/>
                <w:sz w:val="20"/>
                <w:lang w:eastAsia="ja-JP"/>
              </w:rPr>
            </w:pPr>
            <w:r w:rsidRPr="0092396B">
              <w:rPr>
                <w:rFonts w:ascii="Arial Narrow" w:hAnsi="Arial Narrow" w:cs="Arial"/>
                <w:sz w:val="20"/>
                <w:lang w:eastAsia="ja-JP"/>
              </w:rPr>
              <w:t>469</w:t>
            </w:r>
          </w:p>
        </w:tc>
      </w:tr>
      <w:tr w:rsidR="00E94E33" w:rsidRPr="00A26D80" w:rsidTr="00B7431E">
        <w:trPr>
          <w:trHeight w:val="255"/>
          <w:jc w:val="center"/>
        </w:trPr>
        <w:tc>
          <w:tcPr>
            <w:tcW w:w="1481" w:type="pct"/>
            <w:shd w:val="clear" w:color="auto" w:fill="auto"/>
            <w:noWrap/>
            <w:vAlign w:val="center"/>
          </w:tcPr>
          <w:p w:rsidR="00E94E33" w:rsidRPr="0092396B" w:rsidRDefault="00E94E33" w:rsidP="00B7431E">
            <w:pPr>
              <w:rPr>
                <w:rFonts w:ascii="Arial Narrow" w:hAnsi="Arial Narrow"/>
                <w:bCs/>
                <w:sz w:val="20"/>
              </w:rPr>
            </w:pPr>
            <w:r w:rsidRPr="0092396B">
              <w:rPr>
                <w:rFonts w:ascii="Arial Narrow" w:hAnsi="Arial Narrow"/>
                <w:bCs/>
                <w:sz w:val="20"/>
              </w:rPr>
              <w:t>Average of blanks as % of average sample readings</w:t>
            </w:r>
          </w:p>
        </w:tc>
        <w:tc>
          <w:tcPr>
            <w:tcW w:w="706" w:type="pct"/>
            <w:shd w:val="clear" w:color="auto" w:fill="auto"/>
            <w:noWrap/>
            <w:vAlign w:val="center"/>
          </w:tcPr>
          <w:p w:rsidR="00E94E33" w:rsidRPr="0092396B" w:rsidRDefault="00E94E33" w:rsidP="00B7431E">
            <w:pPr>
              <w:jc w:val="center"/>
              <w:rPr>
                <w:rFonts w:ascii="Arial Narrow" w:hAnsi="Arial Narrow"/>
                <w:sz w:val="20"/>
              </w:rPr>
            </w:pPr>
            <w:r w:rsidRPr="0092396B">
              <w:rPr>
                <w:rFonts w:ascii="Arial Narrow" w:hAnsi="Arial Narrow"/>
                <w:sz w:val="20"/>
              </w:rPr>
              <w:t>13.2%</w:t>
            </w:r>
          </w:p>
        </w:tc>
        <w:tc>
          <w:tcPr>
            <w:tcW w:w="706" w:type="pct"/>
            <w:shd w:val="clear" w:color="auto" w:fill="auto"/>
            <w:vAlign w:val="center"/>
          </w:tcPr>
          <w:p w:rsidR="00E94E33" w:rsidRPr="0092396B" w:rsidRDefault="00E94E33" w:rsidP="00B7431E">
            <w:pPr>
              <w:jc w:val="center"/>
              <w:rPr>
                <w:rFonts w:ascii="Arial Narrow" w:hAnsi="Arial Narrow"/>
                <w:sz w:val="20"/>
              </w:rPr>
            </w:pPr>
            <w:r w:rsidRPr="0092396B">
              <w:rPr>
                <w:rFonts w:ascii="Arial Narrow" w:hAnsi="Arial Narrow"/>
                <w:sz w:val="20"/>
              </w:rPr>
              <w:t>4.9%</w:t>
            </w:r>
          </w:p>
        </w:tc>
        <w:tc>
          <w:tcPr>
            <w:tcW w:w="703" w:type="pct"/>
            <w:shd w:val="clear" w:color="auto" w:fill="auto"/>
            <w:vAlign w:val="center"/>
          </w:tcPr>
          <w:p w:rsidR="00E94E33" w:rsidRPr="0092396B" w:rsidRDefault="00E94E33" w:rsidP="00B7431E">
            <w:pPr>
              <w:jc w:val="center"/>
              <w:rPr>
                <w:rFonts w:ascii="Arial Narrow" w:hAnsi="Arial Narrow"/>
                <w:sz w:val="20"/>
              </w:rPr>
            </w:pPr>
            <w:r w:rsidRPr="0092396B">
              <w:rPr>
                <w:rFonts w:ascii="Arial Narrow" w:hAnsi="Arial Narrow"/>
                <w:sz w:val="20"/>
              </w:rPr>
              <w:t>1.5%</w:t>
            </w:r>
          </w:p>
        </w:tc>
        <w:tc>
          <w:tcPr>
            <w:tcW w:w="703" w:type="pct"/>
            <w:shd w:val="clear" w:color="auto" w:fill="auto"/>
            <w:vAlign w:val="center"/>
          </w:tcPr>
          <w:p w:rsidR="00E94E33" w:rsidRPr="0092396B" w:rsidRDefault="00E94E33" w:rsidP="00B7431E">
            <w:pPr>
              <w:jc w:val="center"/>
              <w:rPr>
                <w:rFonts w:ascii="Arial Narrow" w:hAnsi="Arial Narrow"/>
                <w:sz w:val="20"/>
              </w:rPr>
            </w:pPr>
            <w:r w:rsidRPr="0092396B">
              <w:rPr>
                <w:rFonts w:ascii="Arial Narrow" w:hAnsi="Arial Narrow"/>
                <w:sz w:val="20"/>
              </w:rPr>
              <w:t>5.1%</w:t>
            </w:r>
          </w:p>
        </w:tc>
        <w:tc>
          <w:tcPr>
            <w:tcW w:w="701" w:type="pct"/>
            <w:shd w:val="clear" w:color="auto" w:fill="auto"/>
            <w:vAlign w:val="center"/>
          </w:tcPr>
          <w:p w:rsidR="00E94E33" w:rsidRPr="003C2670" w:rsidRDefault="00E94E33" w:rsidP="00B7431E">
            <w:pPr>
              <w:jc w:val="center"/>
              <w:rPr>
                <w:rFonts w:ascii="Arial Narrow" w:hAnsi="Arial Narrow"/>
                <w:sz w:val="20"/>
              </w:rPr>
            </w:pPr>
            <w:r w:rsidRPr="0092396B">
              <w:rPr>
                <w:rFonts w:ascii="Arial Narrow" w:hAnsi="Arial Narrow"/>
                <w:sz w:val="20"/>
              </w:rPr>
              <w:t>27.4%</w:t>
            </w:r>
          </w:p>
        </w:tc>
      </w:tr>
    </w:tbl>
    <w:p w:rsidR="00E94E33" w:rsidRDefault="00E94E33" w:rsidP="00E94E33"/>
    <w:p w:rsidR="00E94E33" w:rsidRPr="008F7338" w:rsidRDefault="00E94E33" w:rsidP="00E94E33">
      <w:pPr>
        <w:rPr>
          <w:b/>
          <w:i/>
          <w:sz w:val="24"/>
          <w:szCs w:val="24"/>
        </w:rPr>
      </w:pPr>
      <w:r w:rsidRPr="008F7338">
        <w:rPr>
          <w:b/>
          <w:i/>
          <w:sz w:val="24"/>
          <w:szCs w:val="24"/>
        </w:rPr>
        <w:t>Validation by alternative methods</w:t>
      </w:r>
      <w:bookmarkEnd w:id="266"/>
      <w:bookmarkEnd w:id="267"/>
    </w:p>
    <w:p w:rsidR="00E94E33" w:rsidRPr="008F7338" w:rsidRDefault="00E94E33" w:rsidP="00E94E33">
      <w:pPr>
        <w:rPr>
          <w:b/>
          <w:bCs/>
          <w:i/>
          <w:sz w:val="24"/>
          <w:szCs w:val="24"/>
        </w:rPr>
      </w:pPr>
    </w:p>
    <w:p w:rsidR="00E94E33" w:rsidRDefault="00E94E33" w:rsidP="00E94E33">
      <w:pPr>
        <w:pStyle w:val="Heading4"/>
        <w:rPr>
          <w:rFonts w:eastAsiaTheme="minorHAnsi"/>
        </w:rPr>
      </w:pPr>
      <w:bookmarkStart w:id="335" w:name="_Toc334990062"/>
      <w:bookmarkStart w:id="336" w:name="_Toc334990265"/>
      <w:r>
        <w:t>Chlorophyll a</w:t>
      </w:r>
      <w:bookmarkEnd w:id="335"/>
      <w:bookmarkEnd w:id="336"/>
      <w:r>
        <w:t xml:space="preserve"> </w:t>
      </w:r>
    </w:p>
    <w:p w:rsidR="00E94E33" w:rsidRPr="00DF7104" w:rsidRDefault="00E94E33" w:rsidP="00E94E33">
      <w:r w:rsidRPr="00DF7104">
        <w:t xml:space="preserve">To validate the results of the chlorophyll </w:t>
      </w:r>
      <w:r w:rsidRPr="00DF7104">
        <w:rPr>
          <w:i/>
          <w:iCs/>
        </w:rPr>
        <w:t>a</w:t>
      </w:r>
      <w:r w:rsidRPr="00DF7104">
        <w:t xml:space="preserve"> analysis by fluorometry (which is the routinely applied standard method for samples collected under </w:t>
      </w:r>
      <w:r w:rsidR="000B1E2A">
        <w:t>the</w:t>
      </w:r>
      <w:r w:rsidRPr="00DF7104">
        <w:t xml:space="preserve"> MMP), a number of samples (collected separately from surface waters after the main Niskin cast) were analysed at AIMS by HPLC (a more elaborate technique yielding high resolution detection of various phytoplankton pigments) during the previous years of MMP monitoring. In 20</w:t>
      </w:r>
      <w:r>
        <w:t>12/13</w:t>
      </w:r>
      <w:r w:rsidRPr="00DF7104">
        <w:t xml:space="preserve"> this validation was not carried out for cost reasons. The previous results always showed a good agreement between the two standard methods, consistent for several years. However the fluorometry method showed values on average 10% lower than those obtained by the HPLC technique (</w:t>
      </w:r>
      <w:r>
        <w:fldChar w:fldCharType="begin"/>
      </w:r>
      <w:r>
        <w:instrText xml:space="preserve"> REF _Ref373748614 \h </w:instrText>
      </w:r>
      <w:r>
        <w:fldChar w:fldCharType="separate"/>
      </w:r>
      <w:r w:rsidR="00D523D3" w:rsidRPr="00A00F78">
        <w:t xml:space="preserve">Figure A3- </w:t>
      </w:r>
      <w:r w:rsidR="00D523D3">
        <w:rPr>
          <w:noProof/>
        </w:rPr>
        <w:t>1</w:t>
      </w:r>
      <w:r>
        <w:fldChar w:fldCharType="end"/>
      </w:r>
      <w:r w:rsidRPr="00DF7104">
        <w:t>). This small difference is most likely due to differences in extraction methods and hence, extraction efficiency. When the same extract was used for analysis by both instruments the agreement was very good (y=0.99x, R</w:t>
      </w:r>
      <w:r w:rsidRPr="00DF7104">
        <w:rPr>
          <w:vertAlign w:val="superscript"/>
        </w:rPr>
        <w:t>2</w:t>
      </w:r>
      <w:r w:rsidRPr="00DF7104">
        <w:t>=0.995, N=6). The differences in extraction efficiency between these two methods do not affect the reliability and usefulness of the results obtained by fluorometry, which applies the internationally accepted US EPA standard method and has been used at AIMS for about 20 years.</w:t>
      </w:r>
    </w:p>
    <w:p w:rsidR="00E94E33" w:rsidRPr="000D68AC" w:rsidRDefault="00E94E33" w:rsidP="00E94E33"/>
    <w:p w:rsidR="00E94E33" w:rsidRPr="00CA5E2D" w:rsidRDefault="00E94E33" w:rsidP="00E94E33">
      <w:pPr>
        <w:jc w:val="center"/>
        <w:rPr>
          <w:highlight w:val="yellow"/>
        </w:rPr>
      </w:pPr>
      <w:r w:rsidRPr="000D68AC">
        <w:rPr>
          <w:noProof/>
          <w:lang w:val="en-AU" w:eastAsia="en-AU"/>
        </w:rPr>
        <w:drawing>
          <wp:inline distT="0" distB="0" distL="0" distR="0" wp14:anchorId="486668EF" wp14:editId="1BD47F8E">
            <wp:extent cx="4562475" cy="3171825"/>
            <wp:effectExtent l="0" t="0" r="0" b="0"/>
            <wp:docPr id="59" name="Chart 8" descr="Figure A3- 1  Match-up of duplicate samples analysed for chlorophyll a by fluorometry and HPLC." title="Figure A3- 1  Match-up of duplicate samples analysed for chlorophyll a by fluorometry and HPLC."/>
            <wp:cNvGraphicFramePr/>
            <a:graphic xmlns:a="http://schemas.openxmlformats.org/drawingml/2006/main">
              <a:graphicData uri="http://schemas.openxmlformats.org/drawingml/2006/chart">
                <c:chart xmlns:c="http://schemas.openxmlformats.org/drawingml/2006/chart" xmlns:r="http://schemas.openxmlformats.org/officeDocument/2006/relationships" r:id="rId366"/>
              </a:graphicData>
            </a:graphic>
          </wp:inline>
        </w:drawing>
      </w:r>
      <w:r w:rsidRPr="000D68AC">
        <w:rPr>
          <w:noProof/>
          <w:highlight w:val="yellow"/>
          <w:lang w:val="en-US"/>
        </w:rPr>
        <w:t xml:space="preserve"> </w:t>
      </w:r>
    </w:p>
    <w:p w:rsidR="00E94E33" w:rsidRPr="00A00F78" w:rsidRDefault="00E94E33" w:rsidP="00E94E33">
      <w:pPr>
        <w:pStyle w:val="Caption"/>
      </w:pPr>
      <w:bookmarkStart w:id="337" w:name="_Ref373748614"/>
      <w:bookmarkStart w:id="338" w:name="_Toc176280872"/>
      <w:bookmarkStart w:id="339" w:name="_Toc237149948"/>
      <w:bookmarkStart w:id="340" w:name="_Toc269561882"/>
      <w:bookmarkStart w:id="341" w:name="_Toc273951594"/>
      <w:bookmarkStart w:id="342" w:name="_Toc334817060"/>
      <w:bookmarkStart w:id="343" w:name="_Toc373758251"/>
      <w:bookmarkStart w:id="344" w:name="_Toc373758279"/>
      <w:bookmarkStart w:id="345" w:name="_Toc374701416"/>
      <w:bookmarkStart w:id="346" w:name="_Toc392929644"/>
      <w:r w:rsidRPr="00A00F78">
        <w:t xml:space="preserve">Figure A3- </w:t>
      </w:r>
      <w:r w:rsidRPr="00A00F78">
        <w:fldChar w:fldCharType="begin"/>
      </w:r>
      <w:r w:rsidRPr="00A00F78">
        <w:instrText xml:space="preserve"> SEQ Figure_A3- \* ARABIC </w:instrText>
      </w:r>
      <w:r w:rsidRPr="00A00F78">
        <w:fldChar w:fldCharType="separate"/>
      </w:r>
      <w:r w:rsidR="00D523D3">
        <w:rPr>
          <w:noProof/>
        </w:rPr>
        <w:t>1</w:t>
      </w:r>
      <w:r w:rsidRPr="00A00F78">
        <w:fldChar w:fldCharType="end"/>
      </w:r>
      <w:bookmarkEnd w:id="337"/>
      <w:r w:rsidRPr="00A00F78">
        <w:tab/>
        <w:t>Match-up of duplicate samples analysed for chlorophyll a by fluorometry and HPLC.</w:t>
      </w:r>
      <w:bookmarkEnd w:id="338"/>
      <w:bookmarkEnd w:id="339"/>
      <w:bookmarkEnd w:id="340"/>
      <w:bookmarkEnd w:id="341"/>
      <w:bookmarkEnd w:id="342"/>
      <w:bookmarkEnd w:id="343"/>
      <w:bookmarkEnd w:id="344"/>
      <w:bookmarkEnd w:id="345"/>
      <w:bookmarkEnd w:id="346"/>
    </w:p>
    <w:p w:rsidR="00E94E33" w:rsidRDefault="00E94E33" w:rsidP="00E94E33"/>
    <w:p w:rsidR="00E94E33" w:rsidRDefault="00E94E33" w:rsidP="00E94E33"/>
    <w:p w:rsidR="00E94E33" w:rsidRDefault="00E94E33" w:rsidP="00E94E33">
      <w:pPr>
        <w:rPr>
          <w:b/>
        </w:rPr>
      </w:pPr>
      <w:r>
        <w:rPr>
          <w:b/>
        </w:rPr>
        <w:br w:type="page"/>
      </w:r>
    </w:p>
    <w:p w:rsidR="00E94E33" w:rsidRPr="00A00F78" w:rsidRDefault="00E94E33" w:rsidP="00E94E33">
      <w:pPr>
        <w:pStyle w:val="Heading3"/>
      </w:pPr>
      <w:bookmarkStart w:id="347" w:name="_Toc334990063"/>
      <w:bookmarkStart w:id="348" w:name="_Toc334990266"/>
      <w:bookmarkStart w:id="349" w:name="_Toc374707579"/>
      <w:bookmarkStart w:id="350" w:name="_Toc393133610"/>
      <w:r w:rsidRPr="00A00F78">
        <w:t>Validation of ECO FLNTUSB instrument data</w:t>
      </w:r>
      <w:bookmarkEnd w:id="347"/>
      <w:bookmarkEnd w:id="348"/>
      <w:bookmarkEnd w:id="349"/>
      <w:bookmarkEnd w:id="350"/>
    </w:p>
    <w:p w:rsidR="00E94E33" w:rsidRDefault="00E94E33" w:rsidP="00E94E33">
      <w:r w:rsidRPr="002308CD">
        <w:t xml:space="preserve">Direct water samples were collected and analysed (see </w:t>
      </w:r>
      <w:r>
        <w:t>Appendix 1- Materials and Methods for details</w:t>
      </w:r>
      <w:r w:rsidRPr="002308CD">
        <w:t xml:space="preserve">) for comparison to instrument data acquired at the time of manual sampling. </w:t>
      </w:r>
    </w:p>
    <w:p w:rsidR="00E94E33" w:rsidRDefault="00E94E33" w:rsidP="00E94E33"/>
    <w:p w:rsidR="00E94E33" w:rsidRDefault="00E94E33" w:rsidP="00E94E33">
      <w:r w:rsidRPr="002308CD">
        <w:rPr>
          <w:bCs/>
          <w:lang w:val="en-US"/>
        </w:rPr>
        <w:t xml:space="preserve">Turbidity was validated against suspended solids concentrations in the water column. </w:t>
      </w:r>
      <w:r w:rsidRPr="002308CD">
        <w:t>The relationship between optically measured turbidity and total suspended solids analysed on filters was good</w:t>
      </w:r>
      <w:r>
        <w:t xml:space="preserve"> (</w:t>
      </w:r>
      <w:r>
        <w:fldChar w:fldCharType="begin"/>
      </w:r>
      <w:r>
        <w:instrText xml:space="preserve"> REF _Ref373748712 \h </w:instrText>
      </w:r>
      <w:r>
        <w:fldChar w:fldCharType="separate"/>
      </w:r>
      <w:r w:rsidR="00D523D3" w:rsidRPr="00A00F78">
        <w:t xml:space="preserve">Figure A3- </w:t>
      </w:r>
      <w:r w:rsidR="00D523D3">
        <w:rPr>
          <w:noProof/>
        </w:rPr>
        <w:t>2</w:t>
      </w:r>
      <w:r>
        <w:fldChar w:fldCharType="end"/>
      </w:r>
      <w:r>
        <w:t>)</w:t>
      </w:r>
      <w:r w:rsidRPr="002308CD">
        <w:t xml:space="preserve">, and the linear equation [SS (mgL-1)] = 1.3 x FLNTUSB Turbidity (NTU)] has been used for conversion between these two variables. The equation has been the same in last three year’s estimates (Schaffelke </w:t>
      </w:r>
      <w:r w:rsidRPr="00BB5923">
        <w:rPr>
          <w:i/>
        </w:rPr>
        <w:t>et al.</w:t>
      </w:r>
      <w:r w:rsidRPr="002308CD">
        <w:t xml:space="preserve"> 2009, 2010, 2011).</w:t>
      </w:r>
      <w:r>
        <w:t xml:space="preserve"> </w:t>
      </w:r>
    </w:p>
    <w:p w:rsidR="00E94E33" w:rsidRDefault="00E94E33" w:rsidP="00E94E33"/>
    <w:p w:rsidR="00E94E33" w:rsidRDefault="00E94E33" w:rsidP="00E94E33">
      <w:r>
        <w:t>Using this equation, the SS trigger value in the Guidelines of 2.0 mg L-1 (GBRMPA 2010) translates into a turbidity trigger value of 1.5 NTU.</w:t>
      </w:r>
    </w:p>
    <w:p w:rsidR="00E94E33" w:rsidRDefault="00E94E33" w:rsidP="00E94E33"/>
    <w:p w:rsidR="00E94E33" w:rsidRDefault="00E94E33" w:rsidP="00E94E33">
      <w:r w:rsidRPr="0080725B">
        <w:t xml:space="preserve">For a correlation between chlorophyll fluorescence and directly measured chlorophyll </w:t>
      </w:r>
      <w:r w:rsidRPr="0080725B">
        <w:rPr>
          <w:i/>
        </w:rPr>
        <w:t>a</w:t>
      </w:r>
      <w:r w:rsidRPr="0080725B">
        <w:t xml:space="preserve"> in water samples see Appendix 4, which gives and update of the quality assurance tests and adjustments of the instrument-derived chlorophyll fluorescence data, which are still underway.</w:t>
      </w:r>
    </w:p>
    <w:p w:rsidR="00E94E33" w:rsidRDefault="00E94E33" w:rsidP="00E94E33"/>
    <w:p w:rsidR="00E94E33" w:rsidRDefault="00E94E33" w:rsidP="00E94E33">
      <w:pPr>
        <w:rPr>
          <w:noProof/>
          <w:lang w:eastAsia="en-GB"/>
        </w:rPr>
      </w:pPr>
      <w:r w:rsidRPr="006F170F">
        <w:rPr>
          <w:noProof/>
          <w:lang w:val="en-US"/>
        </w:rPr>
        <w:t xml:space="preserve"> </w:t>
      </w:r>
      <w:r w:rsidRPr="00AA4188">
        <w:rPr>
          <w:noProof/>
          <w:lang w:val="en-US"/>
        </w:rPr>
        <w:t xml:space="preserve"> </w:t>
      </w:r>
    </w:p>
    <w:p w:rsidR="00E94E33" w:rsidRPr="00B65B86" w:rsidRDefault="00E94E33" w:rsidP="00E94E33">
      <w:r>
        <w:rPr>
          <w:noProof/>
          <w:lang w:val="en-AU" w:eastAsia="en-AU"/>
        </w:rPr>
        <w:drawing>
          <wp:inline distT="0" distB="0" distL="0" distR="0" wp14:anchorId="422E1F30" wp14:editId="7E6F3B8A">
            <wp:extent cx="5200650" cy="3529965"/>
            <wp:effectExtent l="0" t="0" r="0" b="0"/>
            <wp:docPr id="60" name="Chart 60" descr="Figure A3- 2  Match-up of instrument readings of turbidity (NTU) from field deployments of WET Labs Eco FLNTUSB.  Combination Fluorometer and Turbidity Sensors with values from standard laboratory analysis of concurrently collected water samples." title="Figure A3- 2  Match-up of instrument readings of turbidity (NTU) from field deployments of WET Labs Eco FLNTUSB "/>
            <wp:cNvGraphicFramePr/>
            <a:graphic xmlns:a="http://schemas.openxmlformats.org/drawingml/2006/main">
              <a:graphicData uri="http://schemas.openxmlformats.org/drawingml/2006/chart">
                <c:chart xmlns:c="http://schemas.openxmlformats.org/drawingml/2006/chart" xmlns:r="http://schemas.openxmlformats.org/officeDocument/2006/relationships" r:id="rId367"/>
              </a:graphicData>
            </a:graphic>
          </wp:inline>
        </w:drawing>
      </w:r>
    </w:p>
    <w:p w:rsidR="00E94E33" w:rsidRPr="00A00F78" w:rsidRDefault="00E94E33" w:rsidP="00E94E33">
      <w:pPr>
        <w:pStyle w:val="Caption"/>
      </w:pPr>
      <w:bookmarkStart w:id="351" w:name="_Ref373748712"/>
      <w:bookmarkStart w:id="352" w:name="_Toc269561883"/>
      <w:bookmarkStart w:id="353" w:name="_Toc302658469"/>
      <w:bookmarkStart w:id="354" w:name="_Toc334817061"/>
      <w:bookmarkStart w:id="355" w:name="_Toc373758252"/>
      <w:bookmarkStart w:id="356" w:name="_Toc373758280"/>
      <w:bookmarkStart w:id="357" w:name="_Toc374701417"/>
      <w:bookmarkStart w:id="358" w:name="_Toc392929645"/>
      <w:r w:rsidRPr="00A00F78">
        <w:t xml:space="preserve">Figure A3- </w:t>
      </w:r>
      <w:r w:rsidRPr="00A00F78">
        <w:fldChar w:fldCharType="begin"/>
      </w:r>
      <w:r w:rsidRPr="00A00F78">
        <w:instrText xml:space="preserve"> SEQ Figure_A3- \* ARABIC </w:instrText>
      </w:r>
      <w:r w:rsidRPr="00A00F78">
        <w:fldChar w:fldCharType="separate"/>
      </w:r>
      <w:r w:rsidR="00D523D3">
        <w:rPr>
          <w:noProof/>
        </w:rPr>
        <w:t>2</w:t>
      </w:r>
      <w:r w:rsidRPr="00A00F78">
        <w:fldChar w:fldCharType="end"/>
      </w:r>
      <w:bookmarkEnd w:id="351"/>
      <w:r w:rsidRPr="00A00F78">
        <w:tab/>
        <w:t>Match-up of instrument readings of turbidity (NTU) from field deployments of WET Labs Eco FLNTUSB Combination Fluorometer and Turbidity Sensors with values from standard laboratory analysis of concurrently collected water samples.</w:t>
      </w:r>
      <w:bookmarkEnd w:id="352"/>
      <w:bookmarkEnd w:id="353"/>
      <w:bookmarkEnd w:id="354"/>
      <w:bookmarkEnd w:id="355"/>
      <w:bookmarkEnd w:id="356"/>
      <w:bookmarkEnd w:id="357"/>
      <w:bookmarkEnd w:id="358"/>
    </w:p>
    <w:p w:rsidR="00E94E33" w:rsidRPr="007201A0" w:rsidRDefault="00E94E33" w:rsidP="00E94E33">
      <w:pPr>
        <w:rPr>
          <w:b/>
          <w:color w:val="4F81BD"/>
          <w:lang w:val="en-US"/>
        </w:rPr>
      </w:pPr>
    </w:p>
    <w:p w:rsidR="00E94E33" w:rsidRDefault="00E94E33" w:rsidP="00E94E33">
      <w:pPr>
        <w:spacing w:after="200" w:line="276" w:lineRule="auto"/>
        <w:rPr>
          <w:b/>
        </w:rPr>
      </w:pPr>
      <w:r>
        <w:rPr>
          <w:b/>
        </w:rPr>
        <w:br w:type="page"/>
      </w:r>
    </w:p>
    <w:p w:rsidR="00E94E33" w:rsidRDefault="00E94E33" w:rsidP="00E94E33">
      <w:pPr>
        <w:pStyle w:val="Heading2"/>
      </w:pPr>
      <w:bookmarkStart w:id="359" w:name="_Toc393133611"/>
      <w:r>
        <w:t>Method performance and QAQC information for coral monitoring activities</w:t>
      </w:r>
      <w:bookmarkEnd w:id="359"/>
    </w:p>
    <w:p w:rsidR="00E94E33" w:rsidRDefault="00E94E33" w:rsidP="00E94E33">
      <w:pPr>
        <w:rPr>
          <w:b/>
        </w:rPr>
      </w:pPr>
    </w:p>
    <w:p w:rsidR="00E94E33" w:rsidRPr="00AF5277" w:rsidRDefault="00E94E33" w:rsidP="00E94E33">
      <w:r w:rsidRPr="00AF5277">
        <w:rPr>
          <w:b/>
        </w:rPr>
        <w:t>Photo point intercept transects</w:t>
      </w:r>
      <w:bookmarkEnd w:id="262"/>
      <w:r w:rsidRPr="00AF5277">
        <w:rPr>
          <w:b/>
        </w:rPr>
        <w:t>.</w:t>
      </w:r>
      <w:r w:rsidRPr="00AF5277">
        <w:t xml:space="preserve"> The QA/QC for the estimation of cover of benthic communities has two components. The sampling strategy which uses permanently marked transects ensures estimates are derived from the same area of substratum each year to minimise possible sampling error. The second component is to ensure the consistency of identification of community components from digital photo images, and to achieve this, all points are double-checked by a single observer on completion of analysis each year. This double-checking has now been done for all digital still photograph images in the database. All hard corals, soft corals and macroalgae were identified to at least genus level where image quality allowed. Other benthic groups were also checked and consistency in differentiation achieved. </w:t>
      </w:r>
    </w:p>
    <w:p w:rsidR="00E94E33" w:rsidRPr="003A0C2F" w:rsidRDefault="00E94E33" w:rsidP="00E94E33">
      <w:pPr>
        <w:rPr>
          <w:color w:val="4F81BD"/>
        </w:rPr>
      </w:pPr>
    </w:p>
    <w:p w:rsidR="00E94E33" w:rsidRPr="00AF5277" w:rsidRDefault="00E94E33" w:rsidP="00E94E33">
      <w:bookmarkStart w:id="360" w:name="_Toc279952193"/>
      <w:r w:rsidRPr="00AF5277">
        <w:rPr>
          <w:b/>
        </w:rPr>
        <w:t>Juvenile coral belt transects</w:t>
      </w:r>
      <w:bookmarkEnd w:id="360"/>
      <w:r w:rsidRPr="00AF5277">
        <w:t xml:space="preserve">. </w:t>
      </w:r>
      <w:r w:rsidRPr="00AF5277">
        <w:rPr>
          <w:lang w:eastAsia="en-AU"/>
        </w:rPr>
        <w:t>Two observers collected j</w:t>
      </w:r>
      <w:r>
        <w:rPr>
          <w:lang w:eastAsia="en-AU"/>
        </w:rPr>
        <w:t>uvenile coral count data in 2013</w:t>
      </w:r>
      <w:r w:rsidRPr="00AF5277">
        <w:rPr>
          <w:lang w:eastAsia="en-AU"/>
        </w:rPr>
        <w:t xml:space="preserve">. Data from Snapper Is was supplied by Sea Research. The Sea Research observer, Tony Ayling, is the most experienced individual in Australia in surveying the benthic communities of inshore coral reefs. Like the AIMS observers, his taxonomic skills are complete at genus level and he used the same field protocols, pre-printed datasheets and data entry programs as AIMS observers. Prior to commencement of surveys observer standardisation for Tony Ayling included detailed discussion and demonstration of methodologies with the AIMS team.  While we are confident that limited bias was introduced as a result of his participation as the focus of the program is for temporal comparisons any bias between Tony Ayling and AIMS observers will not manifest in temporal comparisons at Snapper Is. All other reefs were surveyed by </w:t>
      </w:r>
      <w:r>
        <w:rPr>
          <w:lang w:eastAsia="en-AU"/>
        </w:rPr>
        <w:t xml:space="preserve">an </w:t>
      </w:r>
      <w:r w:rsidRPr="00AF5277">
        <w:rPr>
          <w:lang w:eastAsia="en-AU"/>
        </w:rPr>
        <w:t xml:space="preserve">experienced AIMS staff </w:t>
      </w:r>
      <w:r>
        <w:rPr>
          <w:lang w:eastAsia="en-AU"/>
        </w:rPr>
        <w:t>member</w:t>
      </w:r>
      <w:r w:rsidRPr="00AF5277">
        <w:rPr>
          <w:lang w:eastAsia="en-AU"/>
        </w:rPr>
        <w:t>. It must be acknowledged however that for some of the smallest size class &lt;2cm identification to genus is impossible in the field, though for the most part this is the case for relatively rare taxa for which reference to nearby larger individuals cannot be made.</w:t>
      </w:r>
      <w:r>
        <w:rPr>
          <w:lang w:eastAsia="en-AU"/>
        </w:rPr>
        <w:t xml:space="preserve"> All data are entered into the database and rechecked against field data sheets. </w:t>
      </w:r>
    </w:p>
    <w:p w:rsidR="00E94E33" w:rsidRPr="003A0C2F" w:rsidRDefault="00E94E33" w:rsidP="00E94E33">
      <w:pPr>
        <w:rPr>
          <w:color w:val="4F81BD"/>
        </w:rPr>
      </w:pPr>
    </w:p>
    <w:p w:rsidR="00E94E33" w:rsidRPr="00BE7598" w:rsidRDefault="00E94E33" w:rsidP="00E94E33">
      <w:bookmarkStart w:id="361" w:name="_Toc176321204"/>
      <w:bookmarkStart w:id="362" w:name="_Toc279952194"/>
      <w:r w:rsidRPr="00BE7598">
        <w:rPr>
          <w:b/>
        </w:rPr>
        <w:t>Settlement plate spat counts.</w:t>
      </w:r>
      <w:r w:rsidRPr="00BE7598">
        <w:t xml:space="preserve"> It is the stated QA/QC aim that hard coral recruits (spat) on retrieved settlement tiles were to be counted and identified using a stereo dissecting microscope with identification to the highest practicable taxonomic resolution and between observer errors (spat overlooked) should not exceed 10%. Identification of the various taxa of spat was achieved on the basis of experience and reference to a photographic archive spat. To examine the percentage of spat overlooked a second observer examined </w:t>
      </w:r>
      <w:r>
        <w:t>a subset</w:t>
      </w:r>
      <w:r w:rsidRPr="00BE7598">
        <w:t xml:space="preserve"> </w:t>
      </w:r>
      <w:r>
        <w:t>of tiles</w:t>
      </w:r>
      <w:r w:rsidRPr="00BE7598">
        <w:t xml:space="preserve">. </w:t>
      </w:r>
      <w:r>
        <w:t xml:space="preserve">In most years the error rate has fallen within the allowable 10% range. For the current year marginally the very low numbers of  coral settling inflated the consequence of missing individual spat and the error rate at 11% missed was marginally outside the target range. </w:t>
      </w:r>
    </w:p>
    <w:bookmarkEnd w:id="361"/>
    <w:bookmarkEnd w:id="362"/>
    <w:p w:rsidR="00E94E33" w:rsidRDefault="00E94E33" w:rsidP="00E94E33">
      <w:pPr>
        <w:rPr>
          <w:lang w:val="en-AU"/>
        </w:rPr>
      </w:pPr>
      <w:r w:rsidRPr="003A0C2F">
        <w:br w:type="page"/>
      </w:r>
      <w:r w:rsidRPr="005C6A27">
        <w:rPr>
          <w:lang w:val="en-AU"/>
        </w:rPr>
        <w:t xml:space="preserve"> </w:t>
      </w:r>
      <w:bookmarkStart w:id="363" w:name="_Toc334990267"/>
    </w:p>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94E33"/>
    <w:p w:rsidR="00E94E33" w:rsidRDefault="00E94E33" w:rsidP="00E77311">
      <w:pPr>
        <w:pStyle w:val="Heading1"/>
      </w:pPr>
      <w:bookmarkStart w:id="364" w:name="_Toc374701394"/>
      <w:bookmarkStart w:id="365" w:name="_Toc393133612"/>
      <w:r w:rsidRPr="007C14C8">
        <w:t xml:space="preserve">Appendix </w:t>
      </w:r>
      <w:r>
        <w:t>4</w:t>
      </w:r>
      <w:r w:rsidRPr="007C14C8">
        <w:t xml:space="preserve">: </w:t>
      </w:r>
      <w:bookmarkEnd w:id="363"/>
      <w:r>
        <w:t>Ongoing efforts to improve c</w:t>
      </w:r>
      <w:r w:rsidRPr="00013F99">
        <w:t>alibration</w:t>
      </w:r>
      <w:r>
        <w:t xml:space="preserve"> and validation</w:t>
      </w:r>
      <w:r w:rsidRPr="00013F99">
        <w:t xml:space="preserve"> of</w:t>
      </w:r>
      <w:r>
        <w:t xml:space="preserve"> chlorophyll estimates from WET Labs</w:t>
      </w:r>
      <w:r w:rsidRPr="00013F99">
        <w:t xml:space="preserve"> </w:t>
      </w:r>
      <w:r>
        <w:t>ECO FLNTUSB</w:t>
      </w:r>
      <w:r w:rsidRPr="00013F99">
        <w:t xml:space="preserve"> loggers</w:t>
      </w:r>
      <w:bookmarkEnd w:id="364"/>
      <w:bookmarkEnd w:id="365"/>
    </w:p>
    <w:p w:rsidR="00E94E33" w:rsidRDefault="00E94E33" w:rsidP="00E94E33">
      <w:pPr>
        <w:rPr>
          <w:color w:val="000000" w:themeColor="text1"/>
          <w:kern w:val="28"/>
          <w:sz w:val="36"/>
        </w:rPr>
      </w:pPr>
      <w:r>
        <w:br w:type="page"/>
      </w:r>
    </w:p>
    <w:p w:rsidR="00C03FBA" w:rsidRPr="00723A3B" w:rsidRDefault="00C03FBA" w:rsidP="00C03FBA">
      <w:pPr>
        <w:pStyle w:val="Heading2"/>
      </w:pPr>
      <w:bookmarkStart w:id="366" w:name="_Toc334990065"/>
      <w:bookmarkStart w:id="367" w:name="_Toc334990268"/>
      <w:bookmarkStart w:id="368" w:name="_Toc374707582"/>
      <w:bookmarkStart w:id="369" w:name="_Toc393133613"/>
      <w:bookmarkStart w:id="370" w:name="_Toc347318638"/>
      <w:r w:rsidRPr="00723A3B">
        <w:t>Objectives of instrumental water quality monitoring within the MMP</w:t>
      </w:r>
      <w:bookmarkEnd w:id="366"/>
      <w:bookmarkEnd w:id="367"/>
      <w:bookmarkEnd w:id="368"/>
      <w:bookmarkEnd w:id="369"/>
    </w:p>
    <w:p w:rsidR="00C03FBA" w:rsidRDefault="00C03FBA" w:rsidP="00C03FBA">
      <w:r>
        <w:t>The objective of the in-situ environmental logger sub-project is to measure high-frequency time series of two key water quality parameters (turbidity, chlorophyll fluorescence) at the fourteen (14) core inshore reefs to:</w:t>
      </w:r>
    </w:p>
    <w:p w:rsidR="00C03FBA" w:rsidRDefault="00C03FBA" w:rsidP="00C03FBA"/>
    <w:p w:rsidR="00C03FBA" w:rsidRPr="0039616B" w:rsidRDefault="00C03FBA" w:rsidP="00C03FBA">
      <w:pPr>
        <w:pStyle w:val="ListParagraph"/>
        <w:numPr>
          <w:ilvl w:val="0"/>
          <w:numId w:val="24"/>
        </w:numPr>
        <w:rPr>
          <w:rFonts w:cs="Arial"/>
        </w:rPr>
      </w:pPr>
      <w:r w:rsidRPr="0039616B">
        <w:rPr>
          <w:rFonts w:cs="Arial"/>
        </w:rPr>
        <w:t>Quantify the cumulative exposure of inshore reef communities to adverse water quality conditions caused by recurrent</w:t>
      </w:r>
      <w:r>
        <w:rPr>
          <w:rFonts w:cs="Arial"/>
        </w:rPr>
        <w:t>,</w:t>
      </w:r>
      <w:r w:rsidRPr="0039616B">
        <w:rPr>
          <w:rFonts w:cs="Arial"/>
        </w:rPr>
        <w:t xml:space="preserve"> short-term disturbance events (wind or current-driven sediment resuspension, flood plumes, cyclonic storms)</w:t>
      </w:r>
    </w:p>
    <w:p w:rsidR="00C03FBA" w:rsidRPr="0039616B" w:rsidRDefault="00C03FBA" w:rsidP="00C03FBA">
      <w:pPr>
        <w:pStyle w:val="ListParagraph"/>
        <w:numPr>
          <w:ilvl w:val="0"/>
          <w:numId w:val="24"/>
        </w:numPr>
        <w:rPr>
          <w:rFonts w:cs="Arial"/>
        </w:rPr>
      </w:pPr>
      <w:r w:rsidRPr="0039616B">
        <w:rPr>
          <w:rFonts w:cs="Arial"/>
        </w:rPr>
        <w:t xml:space="preserve">Provide a strong statistical basis for identifying long-term trends in water quality at these sites in relation to changing land-management practices under the Reef </w:t>
      </w:r>
      <w:r>
        <w:rPr>
          <w:rFonts w:cs="Arial"/>
        </w:rPr>
        <w:t>2050 Plan</w:t>
      </w:r>
      <w:r w:rsidRPr="0039616B">
        <w:rPr>
          <w:rFonts w:cs="Arial"/>
        </w:rPr>
        <w:t xml:space="preserve"> to reduce runoff of terrestrial sediment and nutrients.</w:t>
      </w:r>
    </w:p>
    <w:p w:rsidR="00C03FBA" w:rsidRDefault="00C03FBA" w:rsidP="00C03FBA"/>
    <w:p w:rsidR="00C03FBA" w:rsidRDefault="00C03FBA" w:rsidP="00C03FBA">
      <w:r>
        <w:t xml:space="preserve">WET Labs </w:t>
      </w:r>
      <w:r w:rsidRPr="003A2F71">
        <w:t>Environmental Characterization Optics</w:t>
      </w:r>
      <w:r w:rsidRPr="003A2F71" w:rsidDel="00F477D2">
        <w:t xml:space="preserve"> </w:t>
      </w:r>
      <w:r>
        <w:t xml:space="preserve">(ECO) FLNTUSB (Fluorescence, NTU) loggers were selected. The instruments measure chlorophyll fluorescence and turbidity (NTU) at 10-minute intervals over deployments of approximately four months duration (see methods section in Appendix 1). NTU is a proxy for the mass of suspended matter in water as well as turbidity. The chlorophyll and turbidity sensors of the WET Labs loggers are identical to those installed in research-grade CTD profilers used internationally, and by AIMS in GBR waters.  </w:t>
      </w:r>
    </w:p>
    <w:p w:rsidR="00C03FBA" w:rsidRDefault="00C03FBA" w:rsidP="00C03FBA"/>
    <w:p w:rsidR="00C03FBA" w:rsidRPr="008E3F58" w:rsidRDefault="00C03FBA" w:rsidP="00C03FBA">
      <w:pPr>
        <w:pStyle w:val="Heading2"/>
      </w:pPr>
      <w:bookmarkStart w:id="371" w:name="_Toc374707583"/>
      <w:bookmarkStart w:id="372" w:name="_Toc393133614"/>
      <w:r w:rsidRPr="008E3F58">
        <w:t>Issues related to calibration and validation of WET Labs ECO FLNTU logger</w:t>
      </w:r>
      <w:r>
        <w:t xml:space="preserve"> data</w:t>
      </w:r>
      <w:bookmarkEnd w:id="371"/>
      <w:bookmarkEnd w:id="372"/>
    </w:p>
    <w:p w:rsidR="00C03FBA" w:rsidRDefault="00C03FBA" w:rsidP="00C03FBA">
      <w:r>
        <w:t>In order to make meaningful interpretations of water quality, it is essential that the logger data is appropriately calibrated and that sources of variability in the data related to instrumental and natural causes are well understood. In a previous report (Schaffelke et al. 2012</w:t>
      </w:r>
      <w:r>
        <w:rPr>
          <w:rStyle w:val="FootnoteReference"/>
        </w:rPr>
        <w:footnoteReference w:id="2"/>
      </w:r>
      <w:r>
        <w:t>), issues related to uncertainties in the calibration of the chlorophyll fluorescence sensors on the FLNTUSB loggers are described in detail.  Earp et al. (2011)</w:t>
      </w:r>
      <w:r>
        <w:rPr>
          <w:rStyle w:val="FootnoteReference"/>
        </w:rPr>
        <w:footnoteReference w:id="3"/>
      </w:r>
      <w:r>
        <w:t xml:space="preserve"> provide a general review of procedures and issues behind the calibration of chlorophyll fluorescence sensors.  The introduction by the manufacturer of a ‘wet’ fluorescence calibration procedure based on uranine solutions in mid-2011 initiated a still-ongoing effort to improve the calibration status of all GBR logger records, and as necessary, to re-process earlier logger data to an improved, common standard.</w:t>
      </w:r>
    </w:p>
    <w:p w:rsidR="00C03FBA" w:rsidRDefault="00C03FBA" w:rsidP="00C03FBA"/>
    <w:p w:rsidR="00C03FBA" w:rsidRDefault="00C03FBA" w:rsidP="00C03FBA">
      <w:r>
        <w:fldChar w:fldCharType="begin"/>
      </w:r>
      <w:r>
        <w:instrText xml:space="preserve"> REF _Ref373749426 \h </w:instrText>
      </w:r>
      <w:r>
        <w:fldChar w:fldCharType="separate"/>
      </w:r>
      <w:r w:rsidR="00D523D3">
        <w:t xml:space="preserve">Figure A4- </w:t>
      </w:r>
      <w:r w:rsidR="00D523D3">
        <w:rPr>
          <w:noProof/>
        </w:rPr>
        <w:t>1</w:t>
      </w:r>
      <w:r>
        <w:fldChar w:fldCharType="end"/>
      </w:r>
      <w:r>
        <w:t xml:space="preserve"> presents a summary of the current logger data set (as of September 2013) with regard to the status of individual logger records (good, lost or corrupted, bad or missing data, negative data in records).  In particular, sources of negative values in individual processed records are being examined in detail. </w:t>
      </w:r>
      <w:r>
        <w:fldChar w:fldCharType="begin"/>
      </w:r>
      <w:r>
        <w:instrText xml:space="preserve"> REF _Ref373749571 \h </w:instrText>
      </w:r>
      <w:r>
        <w:fldChar w:fldCharType="separate"/>
      </w:r>
      <w:r w:rsidR="00D523D3">
        <w:t xml:space="preserve">Figure A4- </w:t>
      </w:r>
      <w:r w:rsidR="00D523D3">
        <w:rPr>
          <w:noProof/>
        </w:rPr>
        <w:t>2</w:t>
      </w:r>
      <w:r>
        <w:fldChar w:fldCharType="end"/>
      </w:r>
      <w:r>
        <w:t xml:space="preserve"> presents a summary of the calibration status of all processed logger records up to September 2013.  In this summary, individual records are divided into three groups: [1] records using the new ‘wet’ uranine standards for factory calibration (green segments), [2] records using older (‘dry’) factory calibrations based on plastic disk standards, but adjusted using the pre-calibration measurement of ‘wet’ uranine standard (yellow segments), and [3] records using older factory calibrations based on the ‘dry’ plastic standard, but without any temporal overlap with the newer ‘wet’ uranine calibration (blue segments). All chlorophyll records from mid-2012 are based on the ‘wet’ uranine calibration.  </w:t>
      </w:r>
    </w:p>
    <w:p w:rsidR="00C03FBA" w:rsidRDefault="00C03FBA" w:rsidP="00C03FBA">
      <w:pPr>
        <w:sectPr w:rsidR="00C03FBA" w:rsidSect="00B7431E">
          <w:footerReference w:type="default" r:id="rId368"/>
          <w:pgSz w:w="11906" w:h="16838"/>
          <w:pgMar w:top="1440" w:right="1440" w:bottom="1440" w:left="1440" w:header="708" w:footer="708" w:gutter="0"/>
          <w:cols w:space="708"/>
          <w:docGrid w:linePitch="360"/>
        </w:sectPr>
      </w:pPr>
    </w:p>
    <w:p w:rsidR="00C03FBA" w:rsidRDefault="00C03FBA" w:rsidP="00C03FBA">
      <w:r w:rsidRPr="00C00360">
        <w:rPr>
          <w:noProof/>
          <w:lang w:val="en-AU" w:eastAsia="en-AU"/>
        </w:rPr>
        <w:drawing>
          <wp:inline distT="0" distB="0" distL="0" distR="0" wp14:anchorId="75059BA1" wp14:editId="73306CFE">
            <wp:extent cx="8275320" cy="5233862"/>
            <wp:effectExtent l="0" t="0" r="0" b="5080"/>
            <wp:docPr id="62" name="Picture 3" descr="Figure A4- 1   The analysis status of the logger chlorophyll data set as of mid-September 2013." title="Figure A4- 1   The analysis status of the logger chlorophyll data set as of mid-September 20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gger_Gantt_22-Sep-13.png"/>
                    <pic:cNvPicPr/>
                  </pic:nvPicPr>
                  <pic:blipFill>
                    <a:blip r:embed="rId369" cstate="print"/>
                    <a:stretch>
                      <a:fillRect/>
                    </a:stretch>
                  </pic:blipFill>
                  <pic:spPr>
                    <a:xfrm>
                      <a:off x="0" y="0"/>
                      <a:ext cx="8293468" cy="5245340"/>
                    </a:xfrm>
                    <a:prstGeom prst="rect">
                      <a:avLst/>
                    </a:prstGeom>
                  </pic:spPr>
                </pic:pic>
              </a:graphicData>
            </a:graphic>
          </wp:inline>
        </w:drawing>
      </w:r>
    </w:p>
    <w:p w:rsidR="00C03FBA" w:rsidRDefault="00C03FBA" w:rsidP="00C03FBA"/>
    <w:p w:rsidR="00C03FBA" w:rsidRDefault="00C03FBA" w:rsidP="00C03FBA">
      <w:pPr>
        <w:pStyle w:val="Caption"/>
      </w:pPr>
      <w:bookmarkStart w:id="373" w:name="_Ref373749426"/>
      <w:bookmarkStart w:id="374" w:name="_Toc374701795"/>
      <w:bookmarkStart w:id="375" w:name="_Toc374707604"/>
      <w:bookmarkStart w:id="376" w:name="_Toc393133781"/>
      <w:r>
        <w:t xml:space="preserve">Figure A4- </w:t>
      </w:r>
      <w:r>
        <w:fldChar w:fldCharType="begin"/>
      </w:r>
      <w:r>
        <w:instrText xml:space="preserve"> SEQ Figure_A4- \* ARABIC </w:instrText>
      </w:r>
      <w:r>
        <w:fldChar w:fldCharType="separate"/>
      </w:r>
      <w:r w:rsidR="00D523D3">
        <w:rPr>
          <w:noProof/>
        </w:rPr>
        <w:t>1</w:t>
      </w:r>
      <w:r>
        <w:fldChar w:fldCharType="end"/>
      </w:r>
      <w:bookmarkEnd w:id="373"/>
      <w:r>
        <w:tab/>
        <w:t>The analysis status of the logger chlorophyll data set as of mid-September 2013.</w:t>
      </w:r>
      <w:bookmarkEnd w:id="374"/>
      <w:bookmarkEnd w:id="375"/>
      <w:bookmarkEnd w:id="376"/>
    </w:p>
    <w:p w:rsidR="00C03FBA" w:rsidRDefault="00C03FBA" w:rsidP="00C03FBA">
      <w:pPr>
        <w:sectPr w:rsidR="00C03FBA" w:rsidSect="00B7431E">
          <w:pgSz w:w="16838" w:h="11906" w:orient="landscape"/>
          <w:pgMar w:top="1440" w:right="1440" w:bottom="1440" w:left="1440" w:header="708" w:footer="708" w:gutter="0"/>
          <w:cols w:space="708"/>
          <w:docGrid w:linePitch="360"/>
        </w:sectPr>
      </w:pPr>
    </w:p>
    <w:p w:rsidR="00C03FBA" w:rsidRDefault="00C03FBA" w:rsidP="00C03FBA">
      <w:r w:rsidRPr="00C00360">
        <w:rPr>
          <w:noProof/>
          <w:lang w:val="en-AU" w:eastAsia="en-AU"/>
        </w:rPr>
        <w:drawing>
          <wp:inline distT="0" distB="0" distL="0" distR="0" wp14:anchorId="23D22FB5" wp14:editId="517CE7BA">
            <wp:extent cx="8257016" cy="5465037"/>
            <wp:effectExtent l="0" t="0" r="0" b="2540"/>
            <wp:docPr id="192" name="Picture 4" descr="Figure A4- 2   Calibrations used in working up the chlorophyll logger data set." title="Figure A4- 2   Calibrations used in working up the chlorophyll logger data s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gger_CalibStatus_22-Sep-13.png"/>
                    <pic:cNvPicPr/>
                  </pic:nvPicPr>
                  <pic:blipFill>
                    <a:blip r:embed="rId370" cstate="print"/>
                    <a:stretch>
                      <a:fillRect/>
                    </a:stretch>
                  </pic:blipFill>
                  <pic:spPr>
                    <a:xfrm>
                      <a:off x="0" y="0"/>
                      <a:ext cx="8269516" cy="5473310"/>
                    </a:xfrm>
                    <a:prstGeom prst="rect">
                      <a:avLst/>
                    </a:prstGeom>
                  </pic:spPr>
                </pic:pic>
              </a:graphicData>
            </a:graphic>
          </wp:inline>
        </w:drawing>
      </w:r>
    </w:p>
    <w:p w:rsidR="00C03FBA" w:rsidRDefault="00C03FBA" w:rsidP="00C03FBA">
      <w:pPr>
        <w:pStyle w:val="Caption"/>
      </w:pPr>
      <w:bookmarkStart w:id="377" w:name="_Ref373749571"/>
      <w:bookmarkStart w:id="378" w:name="_Toc374701796"/>
      <w:bookmarkStart w:id="379" w:name="_Toc374707605"/>
      <w:bookmarkStart w:id="380" w:name="_Toc393133782"/>
      <w:r>
        <w:t xml:space="preserve">Figure A4- </w:t>
      </w:r>
      <w:r>
        <w:fldChar w:fldCharType="begin"/>
      </w:r>
      <w:r>
        <w:instrText xml:space="preserve"> SEQ Figure_A4- \* ARABIC </w:instrText>
      </w:r>
      <w:r>
        <w:fldChar w:fldCharType="separate"/>
      </w:r>
      <w:r w:rsidR="00D523D3">
        <w:rPr>
          <w:noProof/>
        </w:rPr>
        <w:t>2</w:t>
      </w:r>
      <w:r>
        <w:fldChar w:fldCharType="end"/>
      </w:r>
      <w:bookmarkEnd w:id="377"/>
      <w:r>
        <w:tab/>
        <w:t>Calibrations used in working up the chlorophyll logger data set.</w:t>
      </w:r>
      <w:bookmarkEnd w:id="378"/>
      <w:bookmarkEnd w:id="379"/>
      <w:bookmarkEnd w:id="380"/>
    </w:p>
    <w:p w:rsidR="00C03FBA" w:rsidRDefault="00C03FBA" w:rsidP="00C03FBA">
      <w:pPr>
        <w:sectPr w:rsidR="00C03FBA" w:rsidSect="00B7431E">
          <w:pgSz w:w="16838" w:h="11906" w:orient="landscape"/>
          <w:pgMar w:top="1440" w:right="1440" w:bottom="1440" w:left="1440" w:header="708" w:footer="708" w:gutter="0"/>
          <w:cols w:space="708"/>
          <w:docGrid w:linePitch="360"/>
        </w:sectPr>
      </w:pPr>
    </w:p>
    <w:p w:rsidR="00C03FBA" w:rsidRDefault="00C03FBA" w:rsidP="00C03FBA">
      <w:r>
        <w:t>Retrospective adjustments of logger florescence records were performed on a number of records from deployments between 2010 and 2012, plus two deployments beginning in 2009. This was possible because most loggers serviced between mid-2011 and late-2012 had been dry-calibrated as part of their previous servicing and could be re-calibrated using the ‘wet’ method at the factory prior to the next servicing. Differences between the ’dry’ calibrations from the previous service and the following ‘wet’ pre-calibrations were used to calculate factors to adjust ‘dry’-calibration-based chlorophyll concentrations to chlorophyll values that would nominally have been produced using a calibration relationship based on the ‘wet’ calibration.</w:t>
      </w:r>
    </w:p>
    <w:p w:rsidR="00C03FBA" w:rsidRDefault="00C03FBA" w:rsidP="00C03FBA"/>
    <w:p w:rsidR="00C03FBA" w:rsidRDefault="00C03FBA" w:rsidP="00C03FBA">
      <w:r>
        <w:t>However, all individual instruments were serviced one or more times prior to the introduction of the ‘wet’ calibration method, so it was not possible to directly link the oldest ‘dry’ calibrations to the more recent ‘wet’ calibrations. Additionally, some instruments either failed and/or had the optics replaced, so an adjustment of the data records was not possible.  These fluorescence records contain a degree of uncertainty in their calibration and are therefore used cautiously.</w:t>
      </w:r>
    </w:p>
    <w:p w:rsidR="00C03FBA" w:rsidRDefault="00C03FBA" w:rsidP="00C03FBA"/>
    <w:p w:rsidR="00C03FBA" w:rsidRDefault="00C03FBA" w:rsidP="00C03FBA">
      <w:r>
        <w:t xml:space="preserve">Direct comparisons between instrumental measurements of turbidity (measured in NTU) and total suspended solids (SS) mass in GBR waters determined by manual sampling show a strong linear correlation, indicating that SS can be robustly estimated from logger NTU measurements (see Appendix 3, </w:t>
      </w:r>
      <w:r>
        <w:fldChar w:fldCharType="begin"/>
      </w:r>
      <w:r>
        <w:instrText xml:space="preserve"> REF _Ref373748712 \h </w:instrText>
      </w:r>
      <w:r>
        <w:fldChar w:fldCharType="separate"/>
      </w:r>
      <w:r w:rsidR="00D523D3" w:rsidRPr="00A00F78">
        <w:t xml:space="preserve">Figure A3- </w:t>
      </w:r>
      <w:r w:rsidR="00D523D3">
        <w:rPr>
          <w:noProof/>
        </w:rPr>
        <w:t>2</w:t>
      </w:r>
      <w:r>
        <w:fldChar w:fldCharType="end"/>
      </w:r>
      <w:r>
        <w:t xml:space="preserve">).  No adjustments of these turbidity records were undertaken. </w:t>
      </w:r>
    </w:p>
    <w:p w:rsidR="00C03FBA" w:rsidRDefault="00C03FBA" w:rsidP="00C03FBA"/>
    <w:p w:rsidR="00C03FBA" w:rsidRDefault="00C03FBA" w:rsidP="00C03FBA">
      <w:r w:rsidRPr="0039616B">
        <w:rPr>
          <w:i/>
        </w:rPr>
        <w:t>In situ</w:t>
      </w:r>
      <w:r>
        <w:t xml:space="preserve"> chlorophyll a concentrations are widely used as a measure of phytoplankton biomass, which in turn is used as a proxy index of water column nutrient availability because bio-available nutrients (chiefly N, but also P, etc.) are rapidly assimilated into biomass by phytoplankton and bacteria. Chlorophyll concentrations derived from instrumentally measured fluorescence and manual sampling/analysis normally varied over a relatively small dynamic range.  As a result, observed correlations between instrumental and hand-measured estimates of chlorophyll are less robust (</w:t>
      </w:r>
      <w:r>
        <w:rPr>
          <w:highlight w:val="yellow"/>
        </w:rPr>
        <w:fldChar w:fldCharType="begin"/>
      </w:r>
      <w:r>
        <w:instrText xml:space="preserve"> REF _Ref373754039 \h </w:instrText>
      </w:r>
      <w:r>
        <w:rPr>
          <w:highlight w:val="yellow"/>
        </w:rPr>
      </w:r>
      <w:r>
        <w:rPr>
          <w:highlight w:val="yellow"/>
        </w:rPr>
        <w:fldChar w:fldCharType="separate"/>
      </w:r>
      <w:r w:rsidR="00D523D3" w:rsidRPr="0039616B">
        <w:t xml:space="preserve">Figure A4- </w:t>
      </w:r>
      <w:r w:rsidR="00D523D3">
        <w:rPr>
          <w:noProof/>
        </w:rPr>
        <w:t>3</w:t>
      </w:r>
      <w:r>
        <w:rPr>
          <w:highlight w:val="yellow"/>
        </w:rPr>
        <w:fldChar w:fldCharType="end"/>
      </w:r>
      <w:r>
        <w:t xml:space="preserve">) than the relationship between turbidity and SS.  To better understand this relationship, a program of testing and analysis of logger chlorophyll data was undertaken </w:t>
      </w:r>
    </w:p>
    <w:p w:rsidR="00C03FBA" w:rsidRDefault="00C03FBA" w:rsidP="00C03FBA"/>
    <w:p w:rsidR="00C03FBA" w:rsidRDefault="00C03FBA" w:rsidP="00C03FBA">
      <w:r>
        <w:t>A plot of the relationship between the central tendency values (12-hr medians) for logger chlorophyll records before and after a logger changeover and diver-collected validation samples (</w:t>
      </w:r>
      <w:r>
        <w:rPr>
          <w:highlight w:val="yellow"/>
        </w:rPr>
        <w:fldChar w:fldCharType="begin"/>
      </w:r>
      <w:r>
        <w:instrText xml:space="preserve"> REF _Ref373754039 \h </w:instrText>
      </w:r>
      <w:r>
        <w:rPr>
          <w:highlight w:val="yellow"/>
        </w:rPr>
      </w:r>
      <w:r>
        <w:rPr>
          <w:highlight w:val="yellow"/>
        </w:rPr>
        <w:fldChar w:fldCharType="separate"/>
      </w:r>
      <w:r w:rsidR="00D523D3" w:rsidRPr="0039616B">
        <w:t xml:space="preserve">Figure A4- </w:t>
      </w:r>
      <w:r w:rsidR="00D523D3">
        <w:rPr>
          <w:noProof/>
        </w:rPr>
        <w:t>3</w:t>
      </w:r>
      <w:r>
        <w:rPr>
          <w:highlight w:val="yellow"/>
        </w:rPr>
        <w:fldChar w:fldCharType="end"/>
      </w:r>
      <w:r>
        <w:t xml:space="preserve">) show that the two measurements are of similar order, over a data range </w:t>
      </w:r>
      <w:r>
        <w:rPr>
          <w:rFonts w:cs="Arial"/>
        </w:rPr>
        <w:t>0 -</w:t>
      </w:r>
      <w:r>
        <w:t xml:space="preserve"> 1 </w:t>
      </w:r>
      <w:r>
        <w:rPr>
          <w:rFonts w:cs="Arial"/>
        </w:rPr>
        <w:t>µ</w:t>
      </w:r>
      <w:r>
        <w:t>g L</w:t>
      </w:r>
      <w:r w:rsidRPr="001A3D29">
        <w:rPr>
          <w:vertAlign w:val="superscript"/>
        </w:rPr>
        <w:t>-1</w:t>
      </w:r>
      <w:r>
        <w:t xml:space="preserve"> chlorophyll, but with considerable scatter. One obvious feature of the plot is that there were very few manual chlorophyll concentrations &lt; 0.15 </w:t>
      </w:r>
      <w:r>
        <w:rPr>
          <w:rFonts w:cs="Arial"/>
        </w:rPr>
        <w:t>µ</w:t>
      </w:r>
      <w:r>
        <w:t>g L</w:t>
      </w:r>
      <w:r w:rsidRPr="002F1877">
        <w:rPr>
          <w:vertAlign w:val="superscript"/>
        </w:rPr>
        <w:t>-1</w:t>
      </w:r>
      <w:r>
        <w:t>, whereas there are a considerable number of nominal logger concentrations below this value.  This discrepancy is a consequence of the ‘zero point error’ inherent in extrapolating calibration relationships to low values (e.g. MacDonald et al., 2013</w:t>
      </w:r>
      <w:r>
        <w:rPr>
          <w:rStyle w:val="FootnoteReference"/>
        </w:rPr>
        <w:footnoteReference w:id="4"/>
      </w:r>
      <w:r>
        <w:t>)</w:t>
      </w:r>
    </w:p>
    <w:p w:rsidR="00C03FBA" w:rsidRDefault="00C03FBA" w:rsidP="00C03FBA"/>
    <w:p w:rsidR="00C03FBA" w:rsidRDefault="00C03FBA" w:rsidP="00C03FBA">
      <w:r>
        <w:rPr>
          <w:noProof/>
          <w:lang w:val="en-AU" w:eastAsia="en-AU"/>
        </w:rPr>
        <w:drawing>
          <wp:inline distT="0" distB="0" distL="0" distR="0" wp14:anchorId="3FD2B485" wp14:editId="11642604">
            <wp:extent cx="5731510" cy="3535045"/>
            <wp:effectExtent l="0" t="0" r="2540" b="8255"/>
            <wp:docPr id="193" name="Picture 0" descr="Figure A4- 3     A comparison between chlorophyll concentrations estimated by Wet Labs loggers and in situ chlorophyll sampled manually at the time of logger change-overs. The regression line (± 95% CI) for samples with chl a ≤ 1.0 µg L-1) is:  Logger median chl = 0.29 (manual chl) + 0. 24; r2 = 0.12." title="Figure A4- 3     A comparison between chlorophyll concentrations estimated by Wet Labs loggers and in situ chlorophyll sampled manually at the time of logger change-ov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gger_vs_hand_12hr.png"/>
                    <pic:cNvPicPr/>
                  </pic:nvPicPr>
                  <pic:blipFill>
                    <a:blip r:embed="rId371" cstate="print"/>
                    <a:stretch>
                      <a:fillRect/>
                    </a:stretch>
                  </pic:blipFill>
                  <pic:spPr>
                    <a:xfrm>
                      <a:off x="0" y="0"/>
                      <a:ext cx="5731510" cy="3535045"/>
                    </a:xfrm>
                    <a:prstGeom prst="rect">
                      <a:avLst/>
                    </a:prstGeom>
                  </pic:spPr>
                </pic:pic>
              </a:graphicData>
            </a:graphic>
          </wp:inline>
        </w:drawing>
      </w:r>
    </w:p>
    <w:p w:rsidR="00C03FBA" w:rsidRDefault="00C03FBA" w:rsidP="00C03FBA"/>
    <w:p w:rsidR="00C03FBA" w:rsidRPr="0039616B" w:rsidRDefault="00C03FBA" w:rsidP="00C03FBA">
      <w:pPr>
        <w:pStyle w:val="Caption"/>
        <w:rPr>
          <w:rStyle w:val="IntenseReference"/>
        </w:rPr>
      </w:pPr>
      <w:bookmarkStart w:id="381" w:name="_Ref373754039"/>
      <w:bookmarkStart w:id="382" w:name="_Toc374701797"/>
      <w:bookmarkStart w:id="383" w:name="_Toc374707606"/>
      <w:bookmarkStart w:id="384" w:name="_Toc393133783"/>
      <w:r w:rsidRPr="0039616B">
        <w:t xml:space="preserve">Figure A4- </w:t>
      </w:r>
      <w:r w:rsidRPr="0039616B">
        <w:fldChar w:fldCharType="begin"/>
      </w:r>
      <w:r w:rsidRPr="0039616B">
        <w:instrText xml:space="preserve"> SEQ Figure_A4- \* ARABIC </w:instrText>
      </w:r>
      <w:r w:rsidRPr="0039616B">
        <w:fldChar w:fldCharType="separate"/>
      </w:r>
      <w:r w:rsidR="00D523D3">
        <w:rPr>
          <w:noProof/>
        </w:rPr>
        <w:t>3</w:t>
      </w:r>
      <w:r w:rsidRPr="0039616B">
        <w:fldChar w:fldCharType="end"/>
      </w:r>
      <w:bookmarkEnd w:id="381"/>
      <w:r w:rsidRPr="0039616B">
        <w:tab/>
        <w:t>A comparison between chlorophyll concentrations estimated by Wet Labs loggers and in situ chlorophyll sampled manually at the time of logger change-overs.</w:t>
      </w:r>
      <w:bookmarkEnd w:id="382"/>
      <w:bookmarkEnd w:id="383"/>
      <w:r w:rsidRPr="0039616B">
        <w:t xml:space="preserve">  </w:t>
      </w:r>
      <w:r w:rsidRPr="0039616B">
        <w:rPr>
          <w:rStyle w:val="IntenseReference"/>
        </w:rPr>
        <w:t>The regression line (± 95% CI) for samples with chl a ≤ 1.0 µg L</w:t>
      </w:r>
      <w:r w:rsidRPr="00534713">
        <w:rPr>
          <w:rStyle w:val="IntenseReference"/>
          <w:vertAlign w:val="superscript"/>
        </w:rPr>
        <w:t>-1</w:t>
      </w:r>
      <w:r w:rsidRPr="0039616B">
        <w:rPr>
          <w:rStyle w:val="IntenseReference"/>
        </w:rPr>
        <w:t>) is:  Logger median chl = 0.29 (manual chl) + 0. 24; r</w:t>
      </w:r>
      <w:r w:rsidRPr="00534713">
        <w:rPr>
          <w:rStyle w:val="IntenseReference"/>
          <w:vertAlign w:val="superscript"/>
        </w:rPr>
        <w:t>2</w:t>
      </w:r>
      <w:r w:rsidRPr="0039616B">
        <w:rPr>
          <w:rStyle w:val="IntenseReference"/>
        </w:rPr>
        <w:t xml:space="preserve"> = 0.12.</w:t>
      </w:r>
      <w:bookmarkEnd w:id="384"/>
    </w:p>
    <w:p w:rsidR="00C03FBA" w:rsidRDefault="00C03FBA" w:rsidP="00C03FBA"/>
    <w:p w:rsidR="00C03FBA" w:rsidRDefault="00C03FBA" w:rsidP="00C03FBA"/>
    <w:p w:rsidR="00C03FBA" w:rsidRDefault="00C03FBA" w:rsidP="00C03FBA">
      <w:r>
        <w:t xml:space="preserve">A number of potential sources of error or variability can affect estimates of </w:t>
      </w:r>
      <w:r w:rsidRPr="0039616B">
        <w:rPr>
          <w:i/>
        </w:rPr>
        <w:t>in situ</w:t>
      </w:r>
      <w:r>
        <w:t xml:space="preserve"> chlorophyll from loggers.  They include:</w:t>
      </w:r>
    </w:p>
    <w:p w:rsidR="00C03FBA" w:rsidRDefault="00C03FBA" w:rsidP="00C03FBA"/>
    <w:p w:rsidR="00C03FBA" w:rsidRPr="00A96D78" w:rsidRDefault="00C03FBA" w:rsidP="00C03FBA">
      <w:pPr>
        <w:pStyle w:val="ListParagraph"/>
        <w:numPr>
          <w:ilvl w:val="0"/>
          <w:numId w:val="25"/>
        </w:numPr>
        <w:rPr>
          <w:rFonts w:cs="Arial"/>
          <w:szCs w:val="22"/>
        </w:rPr>
      </w:pPr>
      <w:r w:rsidRPr="00A96D78">
        <w:rPr>
          <w:rFonts w:cs="Arial"/>
          <w:szCs w:val="22"/>
        </w:rPr>
        <w:t>Inaccurate or inappropriate factory calibrations of the FLNTUSB chlorophyll sensors</w:t>
      </w:r>
    </w:p>
    <w:p w:rsidR="00C03FBA" w:rsidRPr="00A96D78" w:rsidRDefault="00C03FBA" w:rsidP="00C03FBA">
      <w:pPr>
        <w:pStyle w:val="ListParagraph"/>
        <w:numPr>
          <w:ilvl w:val="0"/>
          <w:numId w:val="25"/>
        </w:numPr>
        <w:rPr>
          <w:rFonts w:cs="Arial"/>
          <w:szCs w:val="22"/>
        </w:rPr>
      </w:pPr>
      <w:r w:rsidRPr="00A96D78">
        <w:rPr>
          <w:rFonts w:cs="Arial"/>
          <w:szCs w:val="22"/>
        </w:rPr>
        <w:t>Temporal drift in logger calibration factors and offsets.</w:t>
      </w:r>
    </w:p>
    <w:p w:rsidR="00C03FBA" w:rsidRPr="00A96D78" w:rsidRDefault="00C03FBA" w:rsidP="00C03FBA">
      <w:pPr>
        <w:pStyle w:val="ListParagraph"/>
        <w:numPr>
          <w:ilvl w:val="0"/>
          <w:numId w:val="25"/>
        </w:numPr>
        <w:rPr>
          <w:rFonts w:cs="Arial"/>
          <w:szCs w:val="22"/>
        </w:rPr>
      </w:pPr>
      <w:r w:rsidRPr="00A96D78">
        <w:rPr>
          <w:rFonts w:cs="Arial"/>
          <w:szCs w:val="22"/>
        </w:rPr>
        <w:t>Analytical issues (analytical variability, inherent biases) associated with manual fluorometric measurement of chlorophyll in validation samples.</w:t>
      </w:r>
    </w:p>
    <w:p w:rsidR="00C03FBA" w:rsidRPr="00A96D78" w:rsidRDefault="00C03FBA" w:rsidP="00C03FBA">
      <w:pPr>
        <w:pStyle w:val="ListParagraph"/>
        <w:numPr>
          <w:ilvl w:val="0"/>
          <w:numId w:val="25"/>
        </w:numPr>
        <w:rPr>
          <w:rFonts w:cs="Arial"/>
          <w:szCs w:val="22"/>
        </w:rPr>
      </w:pPr>
      <w:r w:rsidRPr="00A96D78">
        <w:rPr>
          <w:rFonts w:cs="Arial"/>
          <w:szCs w:val="22"/>
        </w:rPr>
        <w:t>Spatial/temporal chlorophyll patchiness at the scale of logger measurements and manual sampling.</w:t>
      </w:r>
    </w:p>
    <w:p w:rsidR="00C03FBA" w:rsidRPr="00A96D78" w:rsidRDefault="00C03FBA" w:rsidP="00C03FBA">
      <w:pPr>
        <w:rPr>
          <w:rFonts w:cs="Arial"/>
          <w:sz w:val="20"/>
        </w:rPr>
      </w:pPr>
      <w:r>
        <w:rPr>
          <w:rFonts w:cs="Arial"/>
          <w:sz w:val="20"/>
        </w:rPr>
        <w:t>We discuss each of the four points in detail:</w:t>
      </w:r>
    </w:p>
    <w:p w:rsidR="00C03FBA" w:rsidRDefault="00C03FBA" w:rsidP="00C03FBA">
      <w:pPr>
        <w:pStyle w:val="ListParagraph"/>
        <w:numPr>
          <w:ilvl w:val="0"/>
          <w:numId w:val="23"/>
        </w:numPr>
        <w:spacing w:line="280" w:lineRule="atLeast"/>
        <w:rPr>
          <w:rFonts w:cs="Arial"/>
        </w:rPr>
      </w:pPr>
      <w:r w:rsidRPr="00A96D78">
        <w:rPr>
          <w:rFonts w:cs="Arial"/>
        </w:rPr>
        <w:t>Factory chlorophyll calibrations are based upon relationships between instrument responses to the analytically-determined chlorophyll content of suspensions of cultured eukaryotic microalgal cells</w:t>
      </w:r>
      <w:r>
        <w:rPr>
          <w:rFonts w:cs="Arial"/>
        </w:rPr>
        <w:t xml:space="preserve"> (or a fluorescence proxy)</w:t>
      </w:r>
      <w:r w:rsidRPr="00A96D78">
        <w:rPr>
          <w:rFonts w:cs="Arial"/>
        </w:rPr>
        <w:t xml:space="preserve"> across a range of chlorophyll concentrations.</w:t>
      </w:r>
      <w:r>
        <w:rPr>
          <w:rFonts w:cs="Arial"/>
        </w:rPr>
        <w:t xml:space="preserve">  In single-point calibrations, there is also an explicit assumption of a zero fluorescence reading when there is no ‘standard’ material added.</w:t>
      </w:r>
      <w:r w:rsidRPr="00A96D78">
        <w:rPr>
          <w:rFonts w:cs="Arial"/>
        </w:rPr>
        <w:t xml:space="preserve">  Fluorescence-based estimates of chlorophyll assume that natural phytoplankton populations with differing and variable floristic composition (pigment suites), pigment packaging and cell size characteristics produce the same instrumental response as the uni-algal cultures used in factory calibrations.  This is a reasonably robust assumption. However; phytoplankton populations</w:t>
      </w:r>
      <w:r>
        <w:rPr>
          <w:rFonts w:cs="Arial"/>
        </w:rPr>
        <w:t xml:space="preserve"> at inshore reef sites</w:t>
      </w:r>
      <w:r w:rsidRPr="00A96D78">
        <w:rPr>
          <w:rFonts w:cs="Arial"/>
        </w:rPr>
        <w:t xml:space="preserve"> in the GBR</w:t>
      </w:r>
      <w:r>
        <w:rPr>
          <w:rFonts w:cs="Arial"/>
        </w:rPr>
        <w:t xml:space="preserve"> </w:t>
      </w:r>
      <w:r w:rsidRPr="00A96D78">
        <w:rPr>
          <w:rFonts w:cs="Arial"/>
        </w:rPr>
        <w:t xml:space="preserve">are generally dominated by very small (&lt; 2 µm) cyanobacteria (primarily </w:t>
      </w:r>
      <w:r w:rsidRPr="00A96D78">
        <w:rPr>
          <w:rFonts w:cs="Arial"/>
          <w:i/>
        </w:rPr>
        <w:t>Synechococcus</w:t>
      </w:r>
      <w:r w:rsidRPr="00A96D78">
        <w:rPr>
          <w:rFonts w:cs="Arial"/>
        </w:rPr>
        <w:t>.  Very small cells are known to have absorptive and refractive properties different from larger cells (e.g. Morel and Bricaud 1986</w:t>
      </w:r>
      <w:r>
        <w:rPr>
          <w:rStyle w:val="FootnoteReference"/>
        </w:rPr>
        <w:footnoteReference w:id="5"/>
      </w:r>
      <w:r w:rsidRPr="00A96D78">
        <w:rPr>
          <w:rFonts w:cs="Arial"/>
        </w:rPr>
        <w:t>).  The extent to which this affects the FLNTU chlorophyll sensor performance is not resolved.  Cyanobacterial pigments (primarily chlorophyll a, di-vinyl chlorophyll a, zeaxanthin, phycoerythrin) differ from those in eukaryotes.  At the present time, the default assumption is that these differences have negligible effect on logger chlorophyll readings</w:t>
      </w:r>
      <w:r>
        <w:rPr>
          <w:rFonts w:cs="Arial"/>
        </w:rPr>
        <w:t>, but further tests will be conducted to investigate  the impact of these s</w:t>
      </w:r>
      <w:r w:rsidRPr="000A1C30">
        <w:rPr>
          <w:rFonts w:cs="Arial"/>
          <w:szCs w:val="22"/>
        </w:rPr>
        <w:t xml:space="preserve">mall cells on the </w:t>
      </w:r>
      <w:r>
        <w:rPr>
          <w:rFonts w:cs="Arial"/>
          <w:szCs w:val="22"/>
        </w:rPr>
        <w:t>c</w:t>
      </w:r>
      <w:r w:rsidRPr="000A1C30">
        <w:rPr>
          <w:rFonts w:cs="Arial"/>
          <w:szCs w:val="22"/>
        </w:rPr>
        <w:t>hlorophyll reading</w:t>
      </w:r>
      <w:r>
        <w:rPr>
          <w:rFonts w:cs="Arial"/>
          <w:szCs w:val="22"/>
        </w:rPr>
        <w:t>s.</w:t>
      </w:r>
    </w:p>
    <w:p w:rsidR="00C03FBA" w:rsidRPr="00A96D78" w:rsidRDefault="00C03FBA" w:rsidP="00C03FBA">
      <w:pPr>
        <w:pStyle w:val="ListParagraph"/>
        <w:numPr>
          <w:ilvl w:val="0"/>
          <w:numId w:val="23"/>
        </w:numPr>
        <w:spacing w:line="280" w:lineRule="atLeast"/>
        <w:rPr>
          <w:rFonts w:cs="Arial"/>
        </w:rPr>
      </w:pPr>
      <w:r w:rsidRPr="00A96D78">
        <w:rPr>
          <w:rFonts w:cs="Arial"/>
        </w:rPr>
        <w:t>At present, it is assumed that logger instrumenta</w:t>
      </w:r>
      <w:r>
        <w:rPr>
          <w:rFonts w:cs="Arial"/>
        </w:rPr>
        <w:t xml:space="preserve">l responses to chlorophyll and </w:t>
      </w:r>
      <w:r w:rsidRPr="00A96D78">
        <w:rPr>
          <w:rFonts w:cs="Arial"/>
        </w:rPr>
        <w:t>SS concentrations are constant between periodic factory services.  This can, to some degree, be checked with fluorescence or turbidity standards supplied with the instruments</w:t>
      </w:r>
      <w:r>
        <w:rPr>
          <w:rFonts w:cs="Arial"/>
        </w:rPr>
        <w:t xml:space="preserve"> (e.g. Earp et al., 2011)</w:t>
      </w:r>
      <w:r w:rsidRPr="00A96D78">
        <w:rPr>
          <w:rFonts w:cs="Arial"/>
        </w:rPr>
        <w:t>.  The degree of variability in the dry chlorophyll calibration procedure was found to be sufficiently large that this procedure could not reliably verify calibration stability for the narrow range</w:t>
      </w:r>
      <w:r>
        <w:rPr>
          <w:rFonts w:cs="Arial"/>
        </w:rPr>
        <w:t>( 0 – 1 µg L</w:t>
      </w:r>
      <w:r w:rsidRPr="004C2520">
        <w:rPr>
          <w:rFonts w:cs="Arial"/>
          <w:vertAlign w:val="superscript"/>
        </w:rPr>
        <w:t>-1</w:t>
      </w:r>
      <w:r>
        <w:rPr>
          <w:rFonts w:cs="Arial"/>
        </w:rPr>
        <w:t>)</w:t>
      </w:r>
      <w:r w:rsidRPr="00A96D78">
        <w:rPr>
          <w:rFonts w:cs="Arial"/>
        </w:rPr>
        <w:t xml:space="preserve"> of in situ chlorophyll conce</w:t>
      </w:r>
      <w:r>
        <w:rPr>
          <w:rFonts w:cs="Arial"/>
        </w:rPr>
        <w:t>ntrations normally encountered.</w:t>
      </w:r>
      <w:r w:rsidRPr="00A96D78">
        <w:rPr>
          <w:rFonts w:cs="Arial"/>
        </w:rPr>
        <w:t xml:space="preserve">  However, the relative stability of the FLNTU turbidity</w:t>
      </w:r>
      <w:r>
        <w:rPr>
          <w:rFonts w:cs="Arial"/>
        </w:rPr>
        <w:t xml:space="preserve">: </w:t>
      </w:r>
      <w:r w:rsidRPr="00A96D78">
        <w:rPr>
          <w:rFonts w:cs="Arial"/>
        </w:rPr>
        <w:t>SS relationship across time and instruments suggests that instrument electronics and optical characteristics are, and have been, stable.</w:t>
      </w:r>
    </w:p>
    <w:p w:rsidR="00C03FBA" w:rsidRPr="00A96D78" w:rsidRDefault="00C03FBA" w:rsidP="00C03FBA">
      <w:pPr>
        <w:rPr>
          <w:rFonts w:cs="Arial"/>
          <w:sz w:val="20"/>
        </w:rPr>
      </w:pPr>
    </w:p>
    <w:p w:rsidR="00C03FBA" w:rsidRPr="005423EC" w:rsidRDefault="00C03FBA" w:rsidP="00C03FBA">
      <w:pPr>
        <w:pStyle w:val="ListParagraph"/>
        <w:numPr>
          <w:ilvl w:val="0"/>
          <w:numId w:val="23"/>
        </w:numPr>
        <w:spacing w:line="280" w:lineRule="atLeast"/>
        <w:rPr>
          <w:rFonts w:cs="Arial"/>
          <w:szCs w:val="22"/>
        </w:rPr>
      </w:pPr>
      <w:r w:rsidRPr="00752D0A">
        <w:rPr>
          <w:rFonts w:cs="Arial"/>
        </w:rPr>
        <w:t>Manual chlorophyll sampling and analysis is subject to a number of artefacts, including: non-quantitative collection of very small cells on the glass fibre filters (Whatman GF/F), loss of chlorophyll from brok</w:t>
      </w:r>
      <w:r w:rsidRPr="005423EC">
        <w:rPr>
          <w:rFonts w:cs="Arial"/>
        </w:rPr>
        <w:t xml:space="preserve">en cells on filters, incomplete pigment extraction, chlorophyll degradation during analysis, and errors in reading extracted chlorophyll fluorescence.  </w:t>
      </w:r>
      <w:r w:rsidRPr="00B64BE9">
        <w:rPr>
          <w:rFonts w:cs="Arial"/>
          <w:i/>
        </w:rPr>
        <w:t>A priori</w:t>
      </w:r>
      <w:r w:rsidRPr="00B64BE9">
        <w:rPr>
          <w:rFonts w:cs="Arial"/>
        </w:rPr>
        <w:t>, these errors are presumed to be small, but</w:t>
      </w:r>
      <w:r w:rsidRPr="005423EC">
        <w:rPr>
          <w:rFonts w:cs="Arial"/>
        </w:rPr>
        <w:t xml:space="preserve"> further test</w:t>
      </w:r>
      <w:r>
        <w:rPr>
          <w:rFonts w:cs="Arial"/>
        </w:rPr>
        <w:t xml:space="preserve">s </w:t>
      </w:r>
      <w:r w:rsidRPr="005423EC">
        <w:rPr>
          <w:rFonts w:cs="Arial"/>
        </w:rPr>
        <w:t xml:space="preserve">will be </w:t>
      </w:r>
      <w:r>
        <w:rPr>
          <w:rFonts w:cs="Arial"/>
        </w:rPr>
        <w:t xml:space="preserve">made over the next year to ensure that these artefacts do not impact our </w:t>
      </w:r>
      <w:r w:rsidRPr="005423EC">
        <w:rPr>
          <w:rFonts w:cs="Arial"/>
          <w:szCs w:val="22"/>
        </w:rPr>
        <w:t xml:space="preserve">chlorophyll reading. </w:t>
      </w:r>
      <w:r w:rsidRPr="005423EC">
        <w:rPr>
          <w:rFonts w:cs="Arial"/>
        </w:rPr>
        <w:t>Experiments in GBR nearshore waters (Furnas unpubl.) indicate that GF/F glass fibre filters have an operational pore size close to 0.5 µm; i.e. inshore chlorophyll</w:t>
      </w:r>
      <w:r>
        <w:rPr>
          <w:rFonts w:cs="Arial"/>
        </w:rPr>
        <w:t xml:space="preserve"> concentrations derived from</w:t>
      </w:r>
      <w:r w:rsidRPr="005423EC">
        <w:rPr>
          <w:rFonts w:cs="Arial"/>
        </w:rPr>
        <w:t xml:space="preserve"> samples collected on GF/F filters (Whatman) are not statistically different from samples collected in parallel on filters with a more uniform and rigid pore size of 0.45 µm (Millipore HA).  Chlorophyll measurements using ‘standard’ method of chlorophyll extraction (mechanical grinding in 90% acetone) and fluorometric detection (Parsons et al., 1984</w:t>
      </w:r>
      <w:r>
        <w:rPr>
          <w:rStyle w:val="FootnoteReference"/>
        </w:rPr>
        <w:footnoteReference w:id="6"/>
      </w:r>
      <w:r w:rsidRPr="005423EC">
        <w:rPr>
          <w:rFonts w:cs="Arial"/>
        </w:rPr>
        <w:t>) average within approximately 10 percent of chlorophy</w:t>
      </w:r>
      <w:r w:rsidRPr="00F874DC">
        <w:rPr>
          <w:rFonts w:cs="Arial"/>
        </w:rPr>
        <w:t xml:space="preserve">ll values determined using high-efficiency micro-extraction (shaking with zircon beads in 100% </w:t>
      </w:r>
      <w:r w:rsidRPr="008A700B">
        <w:rPr>
          <w:rFonts w:cs="Arial"/>
          <w:szCs w:val="22"/>
        </w:rPr>
        <w:t xml:space="preserve">acetone) and HPLC chlorophyll quantitation (Appendix 3, </w:t>
      </w:r>
      <w:r>
        <w:fldChar w:fldCharType="begin"/>
      </w:r>
      <w:r>
        <w:instrText xml:space="preserve"> REF _Ref373748614 \h  \* MERGEFORMAT </w:instrText>
      </w:r>
      <w:r>
        <w:fldChar w:fldCharType="separate"/>
      </w:r>
      <w:r w:rsidR="00D523D3" w:rsidRPr="00D523D3">
        <w:rPr>
          <w:rFonts w:cs="Arial"/>
          <w:szCs w:val="22"/>
        </w:rPr>
        <w:t xml:space="preserve">Figure A3- </w:t>
      </w:r>
      <w:r w:rsidR="00D523D3" w:rsidRPr="00D523D3">
        <w:rPr>
          <w:rFonts w:cs="Arial"/>
          <w:noProof/>
          <w:szCs w:val="22"/>
        </w:rPr>
        <w:t>1</w:t>
      </w:r>
      <w:r>
        <w:fldChar w:fldCharType="end"/>
      </w:r>
      <w:r w:rsidRPr="005423EC">
        <w:rPr>
          <w:rFonts w:cs="Arial"/>
          <w:szCs w:val="22"/>
        </w:rPr>
        <w:t xml:space="preserve">). </w:t>
      </w:r>
    </w:p>
    <w:p w:rsidR="00C03FBA" w:rsidRPr="00A96D78" w:rsidRDefault="00C03FBA" w:rsidP="00C03FBA">
      <w:pPr>
        <w:rPr>
          <w:rFonts w:cs="Arial"/>
          <w:sz w:val="20"/>
        </w:rPr>
      </w:pPr>
    </w:p>
    <w:p w:rsidR="00C03FBA" w:rsidRPr="007327ED" w:rsidRDefault="00C03FBA" w:rsidP="00C03FBA">
      <w:pPr>
        <w:pStyle w:val="ListParagraph"/>
        <w:numPr>
          <w:ilvl w:val="0"/>
          <w:numId w:val="23"/>
        </w:numPr>
        <w:spacing w:line="280" w:lineRule="atLeast"/>
        <w:rPr>
          <w:rFonts w:cs="Arial"/>
        </w:rPr>
      </w:pPr>
      <w:r w:rsidRPr="007327ED">
        <w:rPr>
          <w:rFonts w:cs="Arial"/>
        </w:rPr>
        <w:t>Direct comparisons between logger responses and discrete chlorophyll samples are based on the assumption that the phytoplankton cells and their chlorophyll are uniformly distributed through the water so that both approaches are sampling an identical, homogenous distribution of p</w:t>
      </w:r>
      <w:r w:rsidRPr="00F874DC">
        <w:rPr>
          <w:rFonts w:cs="Arial"/>
        </w:rPr>
        <w:t xml:space="preserve">igments.  This </w:t>
      </w:r>
      <w:r>
        <w:rPr>
          <w:rFonts w:cs="Arial"/>
        </w:rPr>
        <w:t>is likely</w:t>
      </w:r>
      <w:r w:rsidRPr="00F874DC">
        <w:rPr>
          <w:rFonts w:cs="Arial"/>
        </w:rPr>
        <w:t xml:space="preserve"> not the case.   Discrete chlorophyll analyses are based on 100 ml water samples [(4.6 cm)</w:t>
      </w:r>
      <w:r w:rsidRPr="008A700B">
        <w:rPr>
          <w:rFonts w:cs="Arial"/>
          <w:vertAlign w:val="superscript"/>
        </w:rPr>
        <w:t>3</w:t>
      </w:r>
      <w:r w:rsidRPr="008A700B">
        <w:rPr>
          <w:rFonts w:cs="Arial"/>
        </w:rPr>
        <w:t>], while the FLNTU loggers have an ‘active’ sampling volume &lt; 5 ml [(</w:t>
      </w:r>
      <w:r>
        <w:rPr>
          <w:rFonts w:cs="Arial"/>
        </w:rPr>
        <w:t>&lt;</w:t>
      </w:r>
      <w:r w:rsidRPr="008A700B">
        <w:rPr>
          <w:rFonts w:cs="Arial"/>
        </w:rPr>
        <w:t>1.7 cm)</w:t>
      </w:r>
      <w:r w:rsidRPr="008A700B">
        <w:rPr>
          <w:rFonts w:cs="Arial"/>
          <w:vertAlign w:val="superscript"/>
        </w:rPr>
        <w:t>3</w:t>
      </w:r>
      <w:r w:rsidRPr="008A700B">
        <w:rPr>
          <w:rFonts w:cs="Arial"/>
        </w:rPr>
        <w:t xml:space="preserve">].  If phytoplankton cells and chlorophyll are not uniformly distributed through the water on spatial scales of ~ 5 cm (e.g. algal-laden marine snow aggregates, large diatoms and diatom chains, </w:t>
      </w:r>
      <w:r w:rsidRPr="00534512">
        <w:rPr>
          <w:rFonts w:cs="Arial"/>
          <w:i/>
        </w:rPr>
        <w:t>Trichodesmium</w:t>
      </w:r>
      <w:r w:rsidRPr="00534512">
        <w:rPr>
          <w:rFonts w:cs="Arial"/>
        </w:rPr>
        <w:t xml:space="preserve"> colonies), then the loggers may detect much higher or lower apparent chlorophyll concentrations</w:t>
      </w:r>
      <w:r>
        <w:rPr>
          <w:rFonts w:cs="Arial"/>
        </w:rPr>
        <w:t xml:space="preserve"> than bulk water sampling</w:t>
      </w:r>
      <w:r w:rsidRPr="00534512">
        <w:rPr>
          <w:rFonts w:cs="Arial"/>
        </w:rPr>
        <w:t>.  As this type of patchiness is likely to be a significant contributor to the observed short-term variability (‘spikiness’) we will investigate th</w:t>
      </w:r>
      <w:r>
        <w:rPr>
          <w:rFonts w:cs="Arial"/>
        </w:rPr>
        <w:t xml:space="preserve">is spatial </w:t>
      </w:r>
      <w:r w:rsidRPr="004C2520">
        <w:t>heterogeneity</w:t>
      </w:r>
      <w:r w:rsidRPr="007327ED">
        <w:rPr>
          <w:rFonts w:cs="Arial"/>
        </w:rPr>
        <w:t xml:space="preserve"> during a forthcoming MMP cruise. </w:t>
      </w:r>
      <w:r w:rsidRPr="007327ED">
        <w:rPr>
          <w:color w:val="1F497D"/>
        </w:rPr>
        <w:t xml:space="preserve"> </w:t>
      </w:r>
    </w:p>
    <w:p w:rsidR="00C03FBA" w:rsidRDefault="00C03FBA" w:rsidP="00C03FBA"/>
    <w:p w:rsidR="00C03FBA" w:rsidRDefault="00C03FBA" w:rsidP="00C03FBA">
      <w:r>
        <w:t xml:space="preserve">While the four factors above that potentially affect logger calibrations and logger chlorophyll data records are well known from a theoretical perspective, they are very difficult to isolate and to independently quantify in a routine fashion.  Until such time that information to do so is available, we have taken a null position – that they do not have a material </w:t>
      </w:r>
      <w:r w:rsidRPr="00F81962">
        <w:rPr>
          <w:u w:val="single"/>
        </w:rPr>
        <w:t>net</w:t>
      </w:r>
      <w:r>
        <w:t xml:space="preserve"> effect upon instrumental chlorophyll, and that manually sampled discrete chlorophyll samples are a genuine measure of spatially averaged in situ chlorophyll as seen by the loggers.</w:t>
      </w:r>
    </w:p>
    <w:p w:rsidR="00C03FBA" w:rsidRDefault="00C03FBA" w:rsidP="00C03FBA"/>
    <w:p w:rsidR="00C03FBA" w:rsidRDefault="00C03FBA" w:rsidP="00C03FBA">
      <w:r>
        <w:t xml:space="preserve">With this in mind, it is instructive to examine links between contiguous logger records and between concurrent operational estimates of chlorophyll determined by FLNTUSB loggers and discrete sampling.  </w:t>
      </w:r>
      <w:r>
        <w:rPr>
          <w:highlight w:val="yellow"/>
        </w:rPr>
        <w:fldChar w:fldCharType="begin"/>
      </w:r>
      <w:r>
        <w:instrText xml:space="preserve"> REF _Ref373755045 \h </w:instrText>
      </w:r>
      <w:r>
        <w:rPr>
          <w:highlight w:val="yellow"/>
        </w:rPr>
      </w:r>
      <w:r>
        <w:rPr>
          <w:highlight w:val="yellow"/>
        </w:rPr>
        <w:fldChar w:fldCharType="separate"/>
      </w:r>
      <w:r w:rsidR="00D523D3">
        <w:t xml:space="preserve">Figure A4- </w:t>
      </w:r>
      <w:r w:rsidR="00D523D3">
        <w:rPr>
          <w:noProof/>
        </w:rPr>
        <w:t>4</w:t>
      </w:r>
      <w:r>
        <w:rPr>
          <w:highlight w:val="yellow"/>
        </w:rPr>
        <w:fldChar w:fldCharType="end"/>
      </w:r>
      <w:r>
        <w:t xml:space="preserve"> to </w:t>
      </w:r>
      <w:r>
        <w:rPr>
          <w:highlight w:val="yellow"/>
        </w:rPr>
        <w:fldChar w:fldCharType="begin"/>
      </w:r>
      <w:r>
        <w:instrText xml:space="preserve"> REF _Ref373755062 \h </w:instrText>
      </w:r>
      <w:r>
        <w:rPr>
          <w:highlight w:val="yellow"/>
        </w:rPr>
      </w:r>
      <w:r>
        <w:rPr>
          <w:highlight w:val="yellow"/>
        </w:rPr>
        <w:fldChar w:fldCharType="separate"/>
      </w:r>
      <w:r w:rsidR="00D523D3">
        <w:t xml:space="preserve">Figure A4- </w:t>
      </w:r>
      <w:r w:rsidR="00D523D3">
        <w:rPr>
          <w:noProof/>
        </w:rPr>
        <w:t>17</w:t>
      </w:r>
      <w:r>
        <w:rPr>
          <w:highlight w:val="yellow"/>
        </w:rPr>
        <w:fldChar w:fldCharType="end"/>
      </w:r>
      <w:r>
        <w:t xml:space="preserve"> presents ranges of chlorophyll concentrations measured in the 24-hour periods before and after logger changeovers by individual loggers and chlorophyll concentrations determined manually in a discrete sample collected during changeovers.  </w:t>
      </w:r>
      <w:r w:rsidRPr="00FB2936">
        <w:t xml:space="preserve">The data are summarized in </w:t>
      </w:r>
      <w:r>
        <w:rPr>
          <w:highlight w:val="yellow"/>
        </w:rPr>
        <w:fldChar w:fldCharType="begin"/>
      </w:r>
      <w:r>
        <w:instrText xml:space="preserve"> REF _Ref373755278 \h </w:instrText>
      </w:r>
      <w:r>
        <w:rPr>
          <w:highlight w:val="yellow"/>
        </w:rPr>
      </w:r>
      <w:r>
        <w:rPr>
          <w:highlight w:val="yellow"/>
        </w:rPr>
        <w:fldChar w:fldCharType="separate"/>
      </w:r>
      <w:r w:rsidR="00D523D3">
        <w:t xml:space="preserve">Table A4- </w:t>
      </w:r>
      <w:r w:rsidR="00D523D3">
        <w:rPr>
          <w:noProof/>
        </w:rPr>
        <w:t>1</w:t>
      </w:r>
      <w:r>
        <w:rPr>
          <w:highlight w:val="yellow"/>
        </w:rPr>
        <w:fldChar w:fldCharType="end"/>
      </w:r>
      <w:r>
        <w:t xml:space="preserve">. Normally, one (undisturbed) water sample was collected by divers at the changeover. Where there was a break (e.g. overnight) between a logger recovery and re-deployment, water samples were taken at both events.   The histograms in </w:t>
      </w:r>
      <w:r>
        <w:rPr>
          <w:highlight w:val="yellow"/>
        </w:rPr>
        <w:fldChar w:fldCharType="begin"/>
      </w:r>
      <w:r>
        <w:instrText xml:space="preserve"> REF _Ref373755045 \h </w:instrText>
      </w:r>
      <w:r>
        <w:rPr>
          <w:highlight w:val="yellow"/>
        </w:rPr>
      </w:r>
      <w:r>
        <w:rPr>
          <w:highlight w:val="yellow"/>
        </w:rPr>
        <w:fldChar w:fldCharType="separate"/>
      </w:r>
      <w:r w:rsidR="00D523D3">
        <w:t xml:space="preserve">Figure A4- </w:t>
      </w:r>
      <w:r w:rsidR="00D523D3">
        <w:rPr>
          <w:noProof/>
        </w:rPr>
        <w:t>4</w:t>
      </w:r>
      <w:r>
        <w:rPr>
          <w:highlight w:val="yellow"/>
        </w:rPr>
        <w:fldChar w:fldCharType="end"/>
      </w:r>
      <w:r>
        <w:t xml:space="preserve"> to </w:t>
      </w:r>
      <w:r>
        <w:rPr>
          <w:highlight w:val="yellow"/>
        </w:rPr>
        <w:fldChar w:fldCharType="begin"/>
      </w:r>
      <w:r>
        <w:instrText xml:space="preserve"> REF _Ref373755062 \h </w:instrText>
      </w:r>
      <w:r>
        <w:rPr>
          <w:highlight w:val="yellow"/>
        </w:rPr>
      </w:r>
      <w:r>
        <w:rPr>
          <w:highlight w:val="yellow"/>
        </w:rPr>
        <w:fldChar w:fldCharType="separate"/>
      </w:r>
      <w:r w:rsidR="00D523D3">
        <w:t xml:space="preserve">Figure A4- </w:t>
      </w:r>
      <w:r w:rsidR="00D523D3">
        <w:rPr>
          <w:noProof/>
        </w:rPr>
        <w:t>17</w:t>
      </w:r>
      <w:r>
        <w:rPr>
          <w:highlight w:val="yellow"/>
        </w:rPr>
        <w:fldChar w:fldCharType="end"/>
      </w:r>
      <w:r>
        <w:t xml:space="preserve"> are colour-coded by individual loggers to facilitate comparison between instruments.  Where a single manual chlorophyll sample was taken, the chlorophyll concentration is shown against both summaries of logger measurements about the changeover.  Statistics for a 24 hour period were used as this reflects the nominal ‘average’ regional conditions around the site, involves a number of measurements (144) sufficient for calculating robust summary statistics and minimizes the likelihood of spikes distorting the comparisons.  In general, tidal water excursions remain within a meso-scale (1-10 km) spatial domain at all sites, and within this area distributions of near-surface chlorophyll do not exhibit large variability in GBR waters.  Similar summary statistics and graphics calculated for the 12-hour periods adjoining the changeovers (not shown) are very similar to those calculated for 24-hour periods.</w:t>
      </w:r>
    </w:p>
    <w:p w:rsidR="00C03FBA" w:rsidRDefault="00C03FBA" w:rsidP="00C03FBA"/>
    <w:p w:rsidR="00C03FBA" w:rsidRDefault="00C03FBA" w:rsidP="00C03FBA">
      <w:r>
        <w:t>Inspection of the differences between median chlorophyll estimates in the 24 hours before and after logger changeovers shows a variety of responses.  In most cases, median chlorophyll concentrations in contiguous 24 hour of periods were not closely matched.  Overlapping of the 25</w:t>
      </w:r>
      <w:r w:rsidRPr="00912E83">
        <w:rPr>
          <w:vertAlign w:val="superscript"/>
        </w:rPr>
        <w:t>th</w:t>
      </w:r>
      <w:r>
        <w:t xml:space="preserve"> to 75</w:t>
      </w:r>
      <w:r w:rsidRPr="00912E83">
        <w:rPr>
          <w:vertAlign w:val="superscript"/>
        </w:rPr>
        <w:t>th</w:t>
      </w:r>
      <w:r>
        <w:t xml:space="preserve"> percentile bands for contiguous 24-hour out-/in- logger records was observed in 39 </w:t>
      </w:r>
      <w:r>
        <w:rPr>
          <w:rFonts w:cs="Arial"/>
        </w:rPr>
        <w:t>±</w:t>
      </w:r>
      <w:r>
        <w:t xml:space="preserve"> 14 percent of cases at individual sites.  Overlaps of the 10</w:t>
      </w:r>
      <w:r w:rsidRPr="00521D6E">
        <w:rPr>
          <w:vertAlign w:val="superscript"/>
        </w:rPr>
        <w:t>th</w:t>
      </w:r>
      <w:r>
        <w:t xml:space="preserve"> to 90</w:t>
      </w:r>
      <w:r w:rsidRPr="00521D6E">
        <w:rPr>
          <w:vertAlign w:val="superscript"/>
        </w:rPr>
        <w:t>th</w:t>
      </w:r>
      <w:r>
        <w:t xml:space="preserve"> percentile ranges occurred in 63 </w:t>
      </w:r>
      <w:r>
        <w:rPr>
          <w:rFonts w:cs="Arial"/>
        </w:rPr>
        <w:t>±</w:t>
      </w:r>
      <w:r>
        <w:t xml:space="preserve"> 15 percent of joins at individual sites.  In a number of cases, however there was no overlap between ranges of chlorophyll readings in the two contiguous records (e.g. Figures A4-7, A4-8, A4-13).</w:t>
      </w:r>
    </w:p>
    <w:p w:rsidR="00C03FBA" w:rsidRDefault="00C03FBA" w:rsidP="00C03FBA"/>
    <w:p w:rsidR="00C03FBA" w:rsidRDefault="00C03FBA" w:rsidP="00C03FBA">
      <w:r>
        <w:t>Figure A4-18 presents the observed range of differences in logger chlorophyll concentrations (24-hr medians) at the end and beginning of contiguous deployments.  The background colour scheme represents the dominant calibration regime in place at the time.  Despite the changes in calibration schemes, the range of differences has remained relatively stable over the 5 years of logger deployments considered.  A statistical test (t-test) of the magnitude of differences under the ‘old-dry’ and ‘new-wet’ calibration regimes were non-significant.</w:t>
      </w:r>
    </w:p>
    <w:p w:rsidR="00C03FBA" w:rsidRDefault="00C03FBA" w:rsidP="00C03FBA">
      <w:pPr>
        <w:spacing w:after="200" w:line="276" w:lineRule="auto"/>
      </w:pPr>
    </w:p>
    <w:p w:rsidR="00C03FBA" w:rsidRDefault="00C03FBA" w:rsidP="00C03FBA">
      <w:pPr>
        <w:spacing w:after="200" w:line="276" w:lineRule="auto"/>
        <w:sectPr w:rsidR="00C03FBA" w:rsidSect="00B7431E">
          <w:pgSz w:w="11906" w:h="16838"/>
          <w:pgMar w:top="1440" w:right="1440" w:bottom="1440" w:left="1440" w:header="708" w:footer="708" w:gutter="0"/>
          <w:cols w:space="708"/>
          <w:docGrid w:linePitch="360"/>
        </w:sectPr>
      </w:pPr>
    </w:p>
    <w:p w:rsidR="00C03FBA" w:rsidRDefault="00C03FBA" w:rsidP="00C03FBA">
      <w:pPr>
        <w:pStyle w:val="Heading7"/>
      </w:pPr>
      <w:bookmarkStart w:id="385" w:name="_Ref373755278"/>
      <w:bookmarkStart w:id="386" w:name="_Toc374701821"/>
      <w:bookmarkStart w:id="387" w:name="_Toc374707681"/>
      <w:bookmarkStart w:id="388" w:name="_Toc393133802"/>
      <w:r>
        <w:t xml:space="preserve">Table A4- </w:t>
      </w:r>
      <w:r>
        <w:fldChar w:fldCharType="begin"/>
      </w:r>
      <w:r>
        <w:instrText xml:space="preserve"> SEQ Table_A4- \* ARABIC </w:instrText>
      </w:r>
      <w:r>
        <w:fldChar w:fldCharType="separate"/>
      </w:r>
      <w:r w:rsidR="00D523D3">
        <w:rPr>
          <w:noProof/>
        </w:rPr>
        <w:t>1</w:t>
      </w:r>
      <w:r>
        <w:fldChar w:fldCharType="end"/>
      </w:r>
      <w:bookmarkEnd w:id="385"/>
      <w:r>
        <w:tab/>
        <w:t>A summary of the closeness of join between contiguous logger chlorophyll records and with discrete chlorophyll determined at logger changeovers.</w:t>
      </w:r>
      <w:bookmarkEnd w:id="386"/>
      <w:bookmarkEnd w:id="387"/>
      <w:bookmarkEnd w:id="388"/>
      <w:r>
        <w:t xml:space="preserve">  </w:t>
      </w:r>
    </w:p>
    <w:p w:rsidR="00C03FBA" w:rsidRPr="007C4127" w:rsidRDefault="00C03FBA" w:rsidP="00C03FBA">
      <w:pPr>
        <w:pStyle w:val="Caption"/>
        <w:rPr>
          <w:rStyle w:val="IntenseReference"/>
        </w:rPr>
      </w:pPr>
      <w:r w:rsidRPr="007C4127">
        <w:rPr>
          <w:rStyle w:val="IntenseReference"/>
        </w:rPr>
        <w:t>Logger statistics are based on the last- or first 24 hours of logger readings before or after a change-over (n~144 measurements).  Logger comparisons were made for overlaps between the 25th to 75th and 10th to 90th percentile bands.  Discrete chlorophyll values (mean of duplicate analyses) were compared with the 25th to 75th and the 10th to 90th percentile bands and the full range of logger chlorophyll values recorded in the adjoining 24 hours.</w:t>
      </w:r>
    </w:p>
    <w:p w:rsidR="00C03FBA" w:rsidRDefault="00C03FBA" w:rsidP="00C03FBA"/>
    <w:tbl>
      <w:tblPr>
        <w:tblStyle w:val="TableGrid"/>
        <w:tblW w:w="4924" w:type="pct"/>
        <w:tblLook w:val="04A0" w:firstRow="1" w:lastRow="0" w:firstColumn="1" w:lastColumn="0" w:noHBand="0" w:noVBand="1"/>
        <w:tblCaption w:val="Table A4- 1  A summary of the closeness of join between contiguous logger chlorophyll records and with discrete chlorophyll determined at logger changeovers. "/>
        <w:tblDescription w:val="Table A4- 1  A summary of the closeness of join between contiguous logger chlorophyll records and with discrete chlorophyll determined at logger changeovers. Logger statistics are based on the last- or first 24 hours of logger readings before or after a change-over (n~144 measurements).  Logger comparisons were made for overlaps between the 25th to 75th and 10th to 90th percentile bands.  Discrete chlorophyll values (mean of duplicate analyses) were compared with the 25th to 75th and the 10th to 90th percentile bands and the full range of logger chlorophyll values recorded in the adjoining 24 hours.&#10;"/>
      </w:tblPr>
      <w:tblGrid>
        <w:gridCol w:w="1580"/>
        <w:gridCol w:w="1313"/>
        <w:gridCol w:w="1378"/>
        <w:gridCol w:w="883"/>
        <w:gridCol w:w="1378"/>
        <w:gridCol w:w="883"/>
        <w:gridCol w:w="1885"/>
        <w:gridCol w:w="1156"/>
        <w:gridCol w:w="883"/>
        <w:gridCol w:w="1156"/>
        <w:gridCol w:w="883"/>
        <w:gridCol w:w="1123"/>
        <w:gridCol w:w="876"/>
      </w:tblGrid>
      <w:tr w:rsidR="00A5666F" w:rsidRPr="007C4127" w:rsidTr="00A5666F">
        <w:trPr>
          <w:trHeight w:val="705"/>
          <w:tblHeader/>
        </w:trPr>
        <w:tc>
          <w:tcPr>
            <w:tcW w:w="514" w:type="pct"/>
            <w:shd w:val="clear" w:color="auto" w:fill="D9D9D9" w:themeFill="background1" w:themeFillShade="D9"/>
            <w:noWrap/>
            <w:hideMark/>
          </w:tcPr>
          <w:p w:rsidR="00A5666F" w:rsidRPr="007C4127" w:rsidRDefault="00A5666F" w:rsidP="00E77311">
            <w:pPr>
              <w:rPr>
                <w:rFonts w:ascii="Arial Narrow" w:hAnsi="Arial Narrow" w:cs="Arial"/>
                <w:b/>
                <w:bCs/>
              </w:rPr>
            </w:pPr>
            <w:r w:rsidRPr="007C4127">
              <w:rPr>
                <w:rFonts w:ascii="Arial Narrow" w:hAnsi="Arial Narrow" w:cs="Arial"/>
                <w:b/>
                <w:bCs/>
              </w:rPr>
              <w:t>Site</w:t>
            </w:r>
          </w:p>
        </w:tc>
        <w:tc>
          <w:tcPr>
            <w:tcW w:w="427" w:type="pct"/>
            <w:shd w:val="clear" w:color="auto" w:fill="D9D9D9" w:themeFill="background1" w:themeFillShade="D9"/>
            <w:noWrap/>
            <w:hideMark/>
          </w:tcPr>
          <w:p w:rsidR="00A5666F" w:rsidRPr="007C4127" w:rsidRDefault="00A5666F" w:rsidP="00E77311">
            <w:pPr>
              <w:jc w:val="center"/>
              <w:rPr>
                <w:rFonts w:ascii="Arial Narrow" w:hAnsi="Arial Narrow" w:cs="Arial"/>
                <w:b/>
                <w:bCs/>
              </w:rPr>
            </w:pPr>
            <w:r w:rsidRPr="007C4127">
              <w:rPr>
                <w:rFonts w:ascii="Arial Narrow" w:hAnsi="Arial Narrow" w:cs="Arial"/>
                <w:b/>
                <w:bCs/>
              </w:rPr>
              <w:t>Before-after</w:t>
            </w:r>
          </w:p>
          <w:p w:rsidR="00A5666F" w:rsidRPr="007C4127" w:rsidRDefault="00A5666F" w:rsidP="00E77311">
            <w:pPr>
              <w:jc w:val="center"/>
              <w:rPr>
                <w:rFonts w:ascii="Arial Narrow" w:hAnsi="Arial Narrow" w:cs="Arial"/>
                <w:b/>
                <w:bCs/>
              </w:rPr>
            </w:pPr>
            <w:r w:rsidRPr="007C4127">
              <w:rPr>
                <w:rFonts w:ascii="Arial Narrow" w:hAnsi="Arial Narrow" w:cs="Arial"/>
                <w:b/>
                <w:bCs/>
              </w:rPr>
              <w:t>record</w:t>
            </w:r>
          </w:p>
          <w:p w:rsidR="00A5666F" w:rsidRPr="007C4127" w:rsidRDefault="00A5666F" w:rsidP="00E77311">
            <w:pPr>
              <w:jc w:val="center"/>
              <w:rPr>
                <w:rFonts w:ascii="Arial Narrow" w:hAnsi="Arial Narrow" w:cs="Arial"/>
                <w:b/>
                <w:bCs/>
              </w:rPr>
            </w:pPr>
            <w:r w:rsidRPr="007C4127">
              <w:rPr>
                <w:rFonts w:ascii="Arial Narrow" w:hAnsi="Arial Narrow" w:cs="Arial"/>
                <w:b/>
                <w:bCs/>
              </w:rPr>
              <w:t>matchups</w:t>
            </w:r>
          </w:p>
        </w:tc>
        <w:tc>
          <w:tcPr>
            <w:tcW w:w="448" w:type="pct"/>
            <w:shd w:val="clear" w:color="auto" w:fill="D9D9D9" w:themeFill="background1" w:themeFillShade="D9"/>
            <w:noWrap/>
            <w:hideMark/>
          </w:tcPr>
          <w:p w:rsidR="00A5666F" w:rsidRPr="007C4127" w:rsidRDefault="00A5666F" w:rsidP="00E77311">
            <w:pPr>
              <w:jc w:val="center"/>
              <w:rPr>
                <w:rFonts w:ascii="Arial Narrow" w:hAnsi="Arial Narrow" w:cs="Arial"/>
                <w:b/>
                <w:bCs/>
              </w:rPr>
            </w:pPr>
            <w:r w:rsidRPr="007C4127">
              <w:rPr>
                <w:rFonts w:ascii="Arial Narrow" w:hAnsi="Arial Narrow" w:cs="Arial"/>
                <w:b/>
                <w:bCs/>
              </w:rPr>
              <w:t>25 - 75</w:t>
            </w:r>
          </w:p>
          <w:p w:rsidR="00A5666F" w:rsidRPr="007C4127" w:rsidRDefault="00A5666F" w:rsidP="00E77311">
            <w:pPr>
              <w:jc w:val="center"/>
              <w:rPr>
                <w:rFonts w:ascii="Arial Narrow" w:hAnsi="Arial Narrow" w:cs="Arial"/>
                <w:b/>
                <w:bCs/>
              </w:rPr>
            </w:pPr>
            <w:r w:rsidRPr="007C4127">
              <w:rPr>
                <w:rFonts w:ascii="Arial Narrow" w:hAnsi="Arial Narrow" w:cs="Arial"/>
                <w:b/>
                <w:bCs/>
              </w:rPr>
              <w:t>%-ile overlap</w:t>
            </w:r>
          </w:p>
        </w:tc>
        <w:tc>
          <w:tcPr>
            <w:tcW w:w="287" w:type="pct"/>
            <w:shd w:val="clear" w:color="auto" w:fill="D9D9D9" w:themeFill="background1" w:themeFillShade="D9"/>
            <w:noWrap/>
            <w:hideMark/>
          </w:tcPr>
          <w:p w:rsidR="00A5666F" w:rsidRPr="007C4127" w:rsidRDefault="00A5666F" w:rsidP="00E77311">
            <w:pPr>
              <w:jc w:val="center"/>
              <w:rPr>
                <w:rFonts w:ascii="Arial Narrow" w:hAnsi="Arial Narrow" w:cs="Arial"/>
                <w:b/>
                <w:bCs/>
              </w:rPr>
            </w:pPr>
            <w:r w:rsidRPr="007C4127">
              <w:rPr>
                <w:rFonts w:ascii="Arial Narrow" w:hAnsi="Arial Narrow" w:cs="Arial"/>
                <w:b/>
                <w:bCs/>
              </w:rPr>
              <w:t>% Total</w:t>
            </w:r>
          </w:p>
        </w:tc>
        <w:tc>
          <w:tcPr>
            <w:tcW w:w="448" w:type="pct"/>
            <w:shd w:val="clear" w:color="auto" w:fill="D9D9D9" w:themeFill="background1" w:themeFillShade="D9"/>
            <w:noWrap/>
            <w:hideMark/>
          </w:tcPr>
          <w:p w:rsidR="00A5666F" w:rsidRPr="007C4127" w:rsidRDefault="00A5666F" w:rsidP="00E77311">
            <w:pPr>
              <w:jc w:val="center"/>
              <w:rPr>
                <w:rFonts w:ascii="Arial Narrow" w:hAnsi="Arial Narrow" w:cs="Arial"/>
                <w:b/>
                <w:bCs/>
              </w:rPr>
            </w:pPr>
            <w:r w:rsidRPr="007C4127">
              <w:rPr>
                <w:rFonts w:ascii="Arial Narrow" w:hAnsi="Arial Narrow" w:cs="Arial"/>
                <w:b/>
                <w:bCs/>
              </w:rPr>
              <w:t>10- 90</w:t>
            </w:r>
          </w:p>
          <w:p w:rsidR="00A5666F" w:rsidRPr="007C4127" w:rsidRDefault="00A5666F" w:rsidP="00E77311">
            <w:pPr>
              <w:jc w:val="center"/>
              <w:rPr>
                <w:rFonts w:ascii="Arial Narrow" w:hAnsi="Arial Narrow" w:cs="Arial"/>
                <w:b/>
                <w:bCs/>
              </w:rPr>
            </w:pPr>
            <w:r w:rsidRPr="007C4127">
              <w:rPr>
                <w:rFonts w:ascii="Arial Narrow" w:hAnsi="Arial Narrow" w:cs="Arial"/>
                <w:b/>
                <w:bCs/>
              </w:rPr>
              <w:t>%-ile overlap</w:t>
            </w:r>
          </w:p>
        </w:tc>
        <w:tc>
          <w:tcPr>
            <w:tcW w:w="287" w:type="pct"/>
            <w:shd w:val="clear" w:color="auto" w:fill="D9D9D9" w:themeFill="background1" w:themeFillShade="D9"/>
            <w:noWrap/>
            <w:hideMark/>
          </w:tcPr>
          <w:p w:rsidR="00A5666F" w:rsidRPr="007C4127" w:rsidRDefault="00A5666F" w:rsidP="00E77311">
            <w:pPr>
              <w:jc w:val="center"/>
              <w:rPr>
                <w:rFonts w:ascii="Arial Narrow" w:hAnsi="Arial Narrow" w:cs="Arial"/>
                <w:b/>
                <w:bCs/>
              </w:rPr>
            </w:pPr>
            <w:r w:rsidRPr="007C4127">
              <w:rPr>
                <w:rFonts w:ascii="Arial Narrow" w:hAnsi="Arial Narrow" w:cs="Arial"/>
                <w:b/>
                <w:bCs/>
              </w:rPr>
              <w:t>% Total</w:t>
            </w:r>
          </w:p>
        </w:tc>
        <w:tc>
          <w:tcPr>
            <w:tcW w:w="613" w:type="pct"/>
            <w:shd w:val="clear" w:color="auto" w:fill="D9D9D9" w:themeFill="background1" w:themeFillShade="D9"/>
            <w:noWrap/>
            <w:hideMark/>
          </w:tcPr>
          <w:p w:rsidR="00A5666F" w:rsidRPr="007C4127" w:rsidRDefault="00A5666F" w:rsidP="00E77311">
            <w:pPr>
              <w:jc w:val="center"/>
              <w:rPr>
                <w:rFonts w:ascii="Arial Narrow" w:hAnsi="Arial Narrow" w:cs="Arial"/>
                <w:b/>
                <w:bCs/>
              </w:rPr>
            </w:pPr>
            <w:r w:rsidRPr="007C4127">
              <w:rPr>
                <w:rFonts w:ascii="Arial Narrow" w:hAnsi="Arial Narrow" w:cs="Arial"/>
                <w:b/>
                <w:bCs/>
              </w:rPr>
              <w:t>Logger-Manual Chl</w:t>
            </w:r>
          </w:p>
          <w:p w:rsidR="00A5666F" w:rsidRPr="007C4127" w:rsidRDefault="00A5666F" w:rsidP="00E77311">
            <w:pPr>
              <w:jc w:val="center"/>
              <w:rPr>
                <w:rFonts w:ascii="Arial Narrow" w:hAnsi="Arial Narrow" w:cs="Arial"/>
                <w:b/>
                <w:bCs/>
              </w:rPr>
            </w:pPr>
            <w:r w:rsidRPr="007C4127">
              <w:rPr>
                <w:rFonts w:ascii="Arial Narrow" w:hAnsi="Arial Narrow" w:cs="Arial"/>
                <w:b/>
                <w:bCs/>
              </w:rPr>
              <w:t>Match-ups</w:t>
            </w:r>
          </w:p>
        </w:tc>
        <w:tc>
          <w:tcPr>
            <w:tcW w:w="376" w:type="pct"/>
            <w:shd w:val="clear" w:color="auto" w:fill="D9D9D9" w:themeFill="background1" w:themeFillShade="D9"/>
            <w:noWrap/>
            <w:hideMark/>
          </w:tcPr>
          <w:p w:rsidR="00A5666F" w:rsidRPr="007C4127" w:rsidRDefault="00A5666F" w:rsidP="00E77311">
            <w:pPr>
              <w:jc w:val="center"/>
              <w:rPr>
                <w:rFonts w:ascii="Arial Narrow" w:hAnsi="Arial Narrow" w:cs="Arial"/>
                <w:b/>
                <w:bCs/>
              </w:rPr>
            </w:pPr>
            <w:r w:rsidRPr="007C4127">
              <w:rPr>
                <w:rFonts w:ascii="Arial Narrow" w:hAnsi="Arial Narrow" w:cs="Arial"/>
                <w:b/>
                <w:bCs/>
              </w:rPr>
              <w:t>Chl within</w:t>
            </w:r>
          </w:p>
          <w:p w:rsidR="00A5666F" w:rsidRPr="007C4127" w:rsidRDefault="00A5666F" w:rsidP="00E77311">
            <w:pPr>
              <w:jc w:val="center"/>
              <w:rPr>
                <w:rFonts w:ascii="Arial Narrow" w:hAnsi="Arial Narrow" w:cs="Arial"/>
                <w:b/>
                <w:bCs/>
              </w:rPr>
            </w:pPr>
            <w:r w:rsidRPr="007C4127">
              <w:rPr>
                <w:rFonts w:ascii="Arial Narrow" w:hAnsi="Arial Narrow" w:cs="Arial"/>
                <w:b/>
                <w:bCs/>
              </w:rPr>
              <w:t>10 to 90</w:t>
            </w:r>
          </w:p>
          <w:p w:rsidR="00A5666F" w:rsidRPr="007C4127" w:rsidRDefault="00A5666F" w:rsidP="00E77311">
            <w:pPr>
              <w:jc w:val="center"/>
              <w:rPr>
                <w:rFonts w:ascii="Arial Narrow" w:hAnsi="Arial Narrow" w:cs="Arial"/>
                <w:b/>
                <w:bCs/>
              </w:rPr>
            </w:pPr>
            <w:r w:rsidRPr="007C4127">
              <w:rPr>
                <w:rFonts w:ascii="Arial Narrow" w:hAnsi="Arial Narrow" w:cs="Arial"/>
                <w:b/>
                <w:bCs/>
              </w:rPr>
              <w:t>%-ile band</w:t>
            </w:r>
          </w:p>
        </w:tc>
        <w:tc>
          <w:tcPr>
            <w:tcW w:w="287" w:type="pct"/>
            <w:shd w:val="clear" w:color="auto" w:fill="D9D9D9" w:themeFill="background1" w:themeFillShade="D9"/>
            <w:noWrap/>
            <w:hideMark/>
          </w:tcPr>
          <w:p w:rsidR="00A5666F" w:rsidRPr="007C4127" w:rsidRDefault="00A5666F" w:rsidP="00E77311">
            <w:pPr>
              <w:jc w:val="center"/>
              <w:rPr>
                <w:rFonts w:ascii="Arial Narrow" w:hAnsi="Arial Narrow" w:cs="Arial"/>
                <w:b/>
                <w:bCs/>
              </w:rPr>
            </w:pPr>
            <w:r w:rsidRPr="007C4127">
              <w:rPr>
                <w:rFonts w:ascii="Arial Narrow" w:hAnsi="Arial Narrow" w:cs="Arial"/>
                <w:b/>
                <w:bCs/>
              </w:rPr>
              <w:t>% Total</w:t>
            </w:r>
          </w:p>
        </w:tc>
        <w:tc>
          <w:tcPr>
            <w:tcW w:w="376" w:type="pct"/>
            <w:shd w:val="clear" w:color="auto" w:fill="D9D9D9" w:themeFill="background1" w:themeFillShade="D9"/>
            <w:noWrap/>
            <w:hideMark/>
          </w:tcPr>
          <w:p w:rsidR="00A5666F" w:rsidRPr="007C4127" w:rsidRDefault="00A5666F" w:rsidP="00E77311">
            <w:pPr>
              <w:jc w:val="center"/>
              <w:rPr>
                <w:rFonts w:ascii="Arial Narrow" w:hAnsi="Arial Narrow" w:cs="Arial"/>
                <w:b/>
                <w:bCs/>
              </w:rPr>
            </w:pPr>
            <w:r w:rsidRPr="007C4127">
              <w:rPr>
                <w:rFonts w:ascii="Arial Narrow" w:hAnsi="Arial Narrow" w:cs="Arial"/>
                <w:b/>
                <w:bCs/>
              </w:rPr>
              <w:t>Chl within</w:t>
            </w:r>
          </w:p>
          <w:p w:rsidR="00A5666F" w:rsidRPr="007C4127" w:rsidRDefault="00A5666F" w:rsidP="00E77311">
            <w:pPr>
              <w:jc w:val="center"/>
              <w:rPr>
                <w:rFonts w:ascii="Arial Narrow" w:hAnsi="Arial Narrow" w:cs="Arial"/>
                <w:b/>
                <w:bCs/>
              </w:rPr>
            </w:pPr>
            <w:r w:rsidRPr="007C4127">
              <w:rPr>
                <w:rFonts w:ascii="Arial Narrow" w:hAnsi="Arial Narrow" w:cs="Arial"/>
                <w:b/>
                <w:bCs/>
              </w:rPr>
              <w:t>10 to 90</w:t>
            </w:r>
          </w:p>
          <w:p w:rsidR="00A5666F" w:rsidRPr="007C4127" w:rsidRDefault="00A5666F" w:rsidP="00E77311">
            <w:pPr>
              <w:jc w:val="center"/>
              <w:rPr>
                <w:rFonts w:ascii="Arial Narrow" w:hAnsi="Arial Narrow" w:cs="Arial"/>
                <w:b/>
                <w:bCs/>
              </w:rPr>
            </w:pPr>
            <w:r w:rsidRPr="007C4127">
              <w:rPr>
                <w:rFonts w:ascii="Arial Narrow" w:hAnsi="Arial Narrow" w:cs="Arial"/>
                <w:b/>
                <w:bCs/>
              </w:rPr>
              <w:t>%-ile band</w:t>
            </w:r>
          </w:p>
        </w:tc>
        <w:tc>
          <w:tcPr>
            <w:tcW w:w="287" w:type="pct"/>
            <w:shd w:val="clear" w:color="auto" w:fill="D9D9D9" w:themeFill="background1" w:themeFillShade="D9"/>
            <w:noWrap/>
            <w:hideMark/>
          </w:tcPr>
          <w:p w:rsidR="00A5666F" w:rsidRPr="007C4127" w:rsidRDefault="00A5666F" w:rsidP="00E77311">
            <w:pPr>
              <w:jc w:val="center"/>
              <w:rPr>
                <w:rFonts w:ascii="Arial Narrow" w:hAnsi="Arial Narrow" w:cs="Arial"/>
                <w:b/>
                <w:bCs/>
              </w:rPr>
            </w:pPr>
            <w:r w:rsidRPr="007C4127">
              <w:rPr>
                <w:rFonts w:ascii="Arial Narrow" w:hAnsi="Arial Narrow" w:cs="Arial"/>
                <w:b/>
                <w:bCs/>
              </w:rPr>
              <w:t>% Total</w:t>
            </w:r>
          </w:p>
        </w:tc>
        <w:tc>
          <w:tcPr>
            <w:tcW w:w="365" w:type="pct"/>
            <w:shd w:val="clear" w:color="auto" w:fill="D9D9D9" w:themeFill="background1" w:themeFillShade="D9"/>
          </w:tcPr>
          <w:p w:rsidR="00A5666F" w:rsidRPr="007C4127" w:rsidRDefault="00A5666F" w:rsidP="00E77311">
            <w:pPr>
              <w:jc w:val="center"/>
              <w:rPr>
                <w:rFonts w:ascii="Arial Narrow" w:hAnsi="Arial Narrow" w:cs="Arial"/>
                <w:b/>
                <w:bCs/>
              </w:rPr>
            </w:pPr>
            <w:r w:rsidRPr="007C4127">
              <w:rPr>
                <w:rFonts w:ascii="Arial Narrow" w:hAnsi="Arial Narrow" w:cs="Arial"/>
                <w:b/>
                <w:bCs/>
              </w:rPr>
              <w:t>Chl within</w:t>
            </w:r>
          </w:p>
          <w:p w:rsidR="00A5666F" w:rsidRPr="007C4127" w:rsidRDefault="00A5666F" w:rsidP="00E77311">
            <w:pPr>
              <w:jc w:val="center"/>
              <w:rPr>
                <w:rFonts w:ascii="Arial Narrow" w:hAnsi="Arial Narrow" w:cs="Arial"/>
                <w:b/>
                <w:bCs/>
              </w:rPr>
            </w:pPr>
            <w:r w:rsidRPr="007C4127">
              <w:rPr>
                <w:rFonts w:ascii="Arial Narrow" w:hAnsi="Arial Narrow" w:cs="Arial"/>
                <w:b/>
                <w:bCs/>
              </w:rPr>
              <w:t>24-hr</w:t>
            </w:r>
          </w:p>
          <w:p w:rsidR="00A5666F" w:rsidRPr="007C4127" w:rsidRDefault="00A5666F" w:rsidP="00E77311">
            <w:pPr>
              <w:jc w:val="center"/>
              <w:rPr>
                <w:rFonts w:ascii="Arial Narrow" w:hAnsi="Arial Narrow" w:cs="Arial"/>
                <w:b/>
                <w:bCs/>
              </w:rPr>
            </w:pPr>
            <w:r w:rsidRPr="007C4127">
              <w:rPr>
                <w:rFonts w:ascii="Arial Narrow" w:hAnsi="Arial Narrow" w:cs="Arial"/>
                <w:b/>
                <w:bCs/>
              </w:rPr>
              <w:t>range</w:t>
            </w:r>
          </w:p>
        </w:tc>
        <w:tc>
          <w:tcPr>
            <w:tcW w:w="285" w:type="pct"/>
            <w:shd w:val="clear" w:color="auto" w:fill="D9D9D9" w:themeFill="background1" w:themeFillShade="D9"/>
            <w:noWrap/>
            <w:hideMark/>
          </w:tcPr>
          <w:p w:rsidR="00A5666F" w:rsidRPr="007C4127" w:rsidRDefault="00A5666F" w:rsidP="00E77311">
            <w:pPr>
              <w:jc w:val="center"/>
              <w:rPr>
                <w:rFonts w:ascii="Arial Narrow" w:hAnsi="Arial Narrow" w:cs="Arial"/>
                <w:b/>
                <w:bCs/>
              </w:rPr>
            </w:pPr>
            <w:r w:rsidRPr="007C4127">
              <w:rPr>
                <w:rFonts w:ascii="Arial Narrow" w:hAnsi="Arial Narrow" w:cs="Arial"/>
                <w:b/>
                <w:bCs/>
              </w:rPr>
              <w:t>% Total</w:t>
            </w:r>
          </w:p>
        </w:tc>
      </w:tr>
      <w:tr w:rsidR="00A5666F" w:rsidRPr="007C4127" w:rsidTr="00A5666F">
        <w:trPr>
          <w:trHeight w:val="300"/>
        </w:trPr>
        <w:tc>
          <w:tcPr>
            <w:tcW w:w="514" w:type="pct"/>
            <w:noWrap/>
            <w:hideMark/>
          </w:tcPr>
          <w:p w:rsidR="00A5666F" w:rsidRPr="007C4127" w:rsidRDefault="00A5666F" w:rsidP="00E77311">
            <w:pPr>
              <w:rPr>
                <w:rFonts w:ascii="Arial Narrow" w:hAnsi="Arial Narrow" w:cs="Arial"/>
                <w:color w:val="000000"/>
              </w:rPr>
            </w:pPr>
            <w:r w:rsidRPr="007C4127">
              <w:rPr>
                <w:rFonts w:ascii="Arial Narrow" w:hAnsi="Arial Narrow" w:cs="Arial"/>
                <w:color w:val="000000"/>
              </w:rPr>
              <w:t>Snapper Is.</w:t>
            </w:r>
          </w:p>
        </w:tc>
        <w:tc>
          <w:tcPr>
            <w:tcW w:w="427"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13</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5</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0.38</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8</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0.62</w:t>
            </w:r>
          </w:p>
        </w:tc>
        <w:tc>
          <w:tcPr>
            <w:tcW w:w="613"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30</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5</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0.17</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12</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0.40</w:t>
            </w:r>
          </w:p>
        </w:tc>
        <w:tc>
          <w:tcPr>
            <w:tcW w:w="365" w:type="pct"/>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17</w:t>
            </w:r>
          </w:p>
        </w:tc>
        <w:tc>
          <w:tcPr>
            <w:tcW w:w="285"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0.57</w:t>
            </w:r>
          </w:p>
        </w:tc>
      </w:tr>
      <w:tr w:rsidR="00A5666F" w:rsidRPr="007C4127" w:rsidTr="00A5666F">
        <w:trPr>
          <w:trHeight w:val="300"/>
        </w:trPr>
        <w:tc>
          <w:tcPr>
            <w:tcW w:w="514" w:type="pct"/>
            <w:noWrap/>
            <w:hideMark/>
          </w:tcPr>
          <w:p w:rsidR="00A5666F" w:rsidRPr="007C4127" w:rsidRDefault="00A5666F" w:rsidP="00E77311">
            <w:pPr>
              <w:rPr>
                <w:rFonts w:ascii="Arial Narrow" w:hAnsi="Arial Narrow" w:cs="Arial"/>
                <w:color w:val="000000"/>
              </w:rPr>
            </w:pPr>
            <w:r w:rsidRPr="007C4127">
              <w:rPr>
                <w:rFonts w:ascii="Arial Narrow" w:hAnsi="Arial Narrow" w:cs="Arial"/>
                <w:color w:val="000000"/>
              </w:rPr>
              <w:t>Fitzroy Is.</w:t>
            </w:r>
          </w:p>
        </w:tc>
        <w:tc>
          <w:tcPr>
            <w:tcW w:w="427"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10</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5</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0.50</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8</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0.80</w:t>
            </w:r>
          </w:p>
        </w:tc>
        <w:tc>
          <w:tcPr>
            <w:tcW w:w="613"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28</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6</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0.21</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11</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0.39</w:t>
            </w:r>
          </w:p>
        </w:tc>
        <w:tc>
          <w:tcPr>
            <w:tcW w:w="365" w:type="pct"/>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16</w:t>
            </w:r>
          </w:p>
        </w:tc>
        <w:tc>
          <w:tcPr>
            <w:tcW w:w="285"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0.57</w:t>
            </w:r>
          </w:p>
        </w:tc>
      </w:tr>
      <w:tr w:rsidR="00A5666F" w:rsidRPr="007C4127" w:rsidTr="00A5666F">
        <w:trPr>
          <w:trHeight w:val="300"/>
        </w:trPr>
        <w:tc>
          <w:tcPr>
            <w:tcW w:w="514" w:type="pct"/>
            <w:noWrap/>
            <w:hideMark/>
          </w:tcPr>
          <w:p w:rsidR="00A5666F" w:rsidRPr="007C4127" w:rsidRDefault="00A5666F" w:rsidP="00E77311">
            <w:pPr>
              <w:rPr>
                <w:rFonts w:ascii="Arial Narrow" w:hAnsi="Arial Narrow" w:cs="Arial"/>
                <w:color w:val="000000"/>
              </w:rPr>
            </w:pPr>
            <w:r w:rsidRPr="007C4127">
              <w:rPr>
                <w:rFonts w:ascii="Arial Narrow" w:hAnsi="Arial Narrow" w:cs="Arial"/>
                <w:color w:val="000000"/>
              </w:rPr>
              <w:t>High Is.</w:t>
            </w:r>
          </w:p>
        </w:tc>
        <w:tc>
          <w:tcPr>
            <w:tcW w:w="427"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16</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12</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0.75</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14</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0.88</w:t>
            </w:r>
          </w:p>
        </w:tc>
        <w:tc>
          <w:tcPr>
            <w:tcW w:w="613"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34</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15</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0.44</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18</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0.53</w:t>
            </w:r>
          </w:p>
        </w:tc>
        <w:tc>
          <w:tcPr>
            <w:tcW w:w="365" w:type="pct"/>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26</w:t>
            </w:r>
          </w:p>
        </w:tc>
        <w:tc>
          <w:tcPr>
            <w:tcW w:w="285"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0.76</w:t>
            </w:r>
          </w:p>
        </w:tc>
      </w:tr>
      <w:tr w:rsidR="00A5666F" w:rsidRPr="007C4127" w:rsidTr="00A5666F">
        <w:trPr>
          <w:trHeight w:val="300"/>
        </w:trPr>
        <w:tc>
          <w:tcPr>
            <w:tcW w:w="514" w:type="pct"/>
            <w:noWrap/>
            <w:hideMark/>
          </w:tcPr>
          <w:p w:rsidR="00A5666F" w:rsidRPr="007C4127" w:rsidRDefault="00A5666F" w:rsidP="00E77311">
            <w:pPr>
              <w:rPr>
                <w:rFonts w:ascii="Arial Narrow" w:hAnsi="Arial Narrow" w:cs="Arial"/>
                <w:color w:val="000000"/>
              </w:rPr>
            </w:pPr>
            <w:r w:rsidRPr="007C4127">
              <w:rPr>
                <w:rFonts w:ascii="Arial Narrow" w:hAnsi="Arial Narrow" w:cs="Arial"/>
                <w:color w:val="000000"/>
              </w:rPr>
              <w:t>Russell Is.</w:t>
            </w:r>
          </w:p>
        </w:tc>
        <w:tc>
          <w:tcPr>
            <w:tcW w:w="427"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15</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5</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0.33</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6</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0.40</w:t>
            </w:r>
          </w:p>
        </w:tc>
        <w:tc>
          <w:tcPr>
            <w:tcW w:w="613"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30</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5</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0.17</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8</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0.27</w:t>
            </w:r>
          </w:p>
        </w:tc>
        <w:tc>
          <w:tcPr>
            <w:tcW w:w="365" w:type="pct"/>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12</w:t>
            </w:r>
          </w:p>
        </w:tc>
        <w:tc>
          <w:tcPr>
            <w:tcW w:w="285"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0.40</w:t>
            </w:r>
          </w:p>
        </w:tc>
      </w:tr>
      <w:tr w:rsidR="00A5666F" w:rsidRPr="007C4127" w:rsidTr="00A5666F">
        <w:trPr>
          <w:trHeight w:val="300"/>
        </w:trPr>
        <w:tc>
          <w:tcPr>
            <w:tcW w:w="514" w:type="pct"/>
            <w:noWrap/>
            <w:hideMark/>
          </w:tcPr>
          <w:p w:rsidR="00A5666F" w:rsidRPr="007C4127" w:rsidRDefault="00A5666F" w:rsidP="00E77311">
            <w:pPr>
              <w:rPr>
                <w:rFonts w:ascii="Arial Narrow" w:hAnsi="Arial Narrow" w:cs="Arial"/>
                <w:color w:val="000000"/>
              </w:rPr>
            </w:pPr>
            <w:r w:rsidRPr="007C4127">
              <w:rPr>
                <w:rFonts w:ascii="Arial Narrow" w:hAnsi="Arial Narrow" w:cs="Arial"/>
                <w:color w:val="000000"/>
              </w:rPr>
              <w:t>Dunk Is.</w:t>
            </w:r>
          </w:p>
        </w:tc>
        <w:tc>
          <w:tcPr>
            <w:tcW w:w="427"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12</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5</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0.42</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7</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0.58</w:t>
            </w:r>
          </w:p>
        </w:tc>
        <w:tc>
          <w:tcPr>
            <w:tcW w:w="613"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27</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8</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0.30</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12</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0.44</w:t>
            </w:r>
          </w:p>
        </w:tc>
        <w:tc>
          <w:tcPr>
            <w:tcW w:w="365" w:type="pct"/>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20</w:t>
            </w:r>
          </w:p>
        </w:tc>
        <w:tc>
          <w:tcPr>
            <w:tcW w:w="285"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0.74</w:t>
            </w:r>
          </w:p>
        </w:tc>
      </w:tr>
      <w:tr w:rsidR="00A5666F" w:rsidRPr="007C4127" w:rsidTr="00A5666F">
        <w:trPr>
          <w:trHeight w:val="300"/>
        </w:trPr>
        <w:tc>
          <w:tcPr>
            <w:tcW w:w="514" w:type="pct"/>
            <w:noWrap/>
            <w:hideMark/>
          </w:tcPr>
          <w:p w:rsidR="00A5666F" w:rsidRPr="007C4127" w:rsidRDefault="00A5666F" w:rsidP="00E77311">
            <w:pPr>
              <w:rPr>
                <w:rFonts w:ascii="Arial Narrow" w:hAnsi="Arial Narrow" w:cs="Arial"/>
                <w:color w:val="000000"/>
              </w:rPr>
            </w:pPr>
            <w:r w:rsidRPr="007C4127">
              <w:rPr>
                <w:rFonts w:ascii="Arial Narrow" w:hAnsi="Arial Narrow" w:cs="Arial"/>
                <w:color w:val="000000"/>
              </w:rPr>
              <w:t>Pelorus Is.</w:t>
            </w:r>
          </w:p>
        </w:tc>
        <w:tc>
          <w:tcPr>
            <w:tcW w:w="427"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14</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5</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0.36</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8</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0.57</w:t>
            </w:r>
          </w:p>
        </w:tc>
        <w:tc>
          <w:tcPr>
            <w:tcW w:w="613"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29</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7</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0.24</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8</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0.28</w:t>
            </w:r>
          </w:p>
        </w:tc>
        <w:tc>
          <w:tcPr>
            <w:tcW w:w="365" w:type="pct"/>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13</w:t>
            </w:r>
          </w:p>
        </w:tc>
        <w:tc>
          <w:tcPr>
            <w:tcW w:w="285"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0.45</w:t>
            </w:r>
          </w:p>
        </w:tc>
      </w:tr>
      <w:tr w:rsidR="00A5666F" w:rsidRPr="007C4127" w:rsidTr="00A5666F">
        <w:trPr>
          <w:trHeight w:val="300"/>
        </w:trPr>
        <w:tc>
          <w:tcPr>
            <w:tcW w:w="514" w:type="pct"/>
            <w:noWrap/>
            <w:hideMark/>
          </w:tcPr>
          <w:p w:rsidR="00A5666F" w:rsidRPr="007C4127" w:rsidRDefault="00A5666F" w:rsidP="00E77311">
            <w:pPr>
              <w:rPr>
                <w:rFonts w:ascii="Arial Narrow" w:hAnsi="Arial Narrow" w:cs="Arial"/>
                <w:color w:val="000000"/>
              </w:rPr>
            </w:pPr>
            <w:r w:rsidRPr="007C4127">
              <w:rPr>
                <w:rFonts w:ascii="Arial Narrow" w:hAnsi="Arial Narrow" w:cs="Arial"/>
                <w:color w:val="000000"/>
              </w:rPr>
              <w:t>Pandora Rf.</w:t>
            </w:r>
          </w:p>
        </w:tc>
        <w:tc>
          <w:tcPr>
            <w:tcW w:w="427"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16</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6</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0.38</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12</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0.75</w:t>
            </w:r>
          </w:p>
        </w:tc>
        <w:tc>
          <w:tcPr>
            <w:tcW w:w="613"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29</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8</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0.28</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14</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0.48</w:t>
            </w:r>
          </w:p>
        </w:tc>
        <w:tc>
          <w:tcPr>
            <w:tcW w:w="365" w:type="pct"/>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18</w:t>
            </w:r>
          </w:p>
        </w:tc>
        <w:tc>
          <w:tcPr>
            <w:tcW w:w="285"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0.62</w:t>
            </w:r>
          </w:p>
        </w:tc>
      </w:tr>
      <w:tr w:rsidR="00A5666F" w:rsidRPr="007C4127" w:rsidTr="00A5666F">
        <w:trPr>
          <w:trHeight w:val="300"/>
        </w:trPr>
        <w:tc>
          <w:tcPr>
            <w:tcW w:w="514" w:type="pct"/>
            <w:noWrap/>
            <w:hideMark/>
          </w:tcPr>
          <w:p w:rsidR="00A5666F" w:rsidRPr="007C4127" w:rsidRDefault="00A5666F" w:rsidP="00E77311">
            <w:pPr>
              <w:rPr>
                <w:rFonts w:ascii="Arial Narrow" w:hAnsi="Arial Narrow" w:cs="Arial"/>
                <w:color w:val="000000"/>
              </w:rPr>
            </w:pPr>
            <w:r w:rsidRPr="007C4127">
              <w:rPr>
                <w:rFonts w:ascii="Arial Narrow" w:hAnsi="Arial Narrow" w:cs="Arial"/>
                <w:color w:val="000000"/>
              </w:rPr>
              <w:t>Geoffrey Bay</w:t>
            </w:r>
          </w:p>
        </w:tc>
        <w:tc>
          <w:tcPr>
            <w:tcW w:w="427"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13</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6</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0.46</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10</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0.77</w:t>
            </w:r>
          </w:p>
        </w:tc>
        <w:tc>
          <w:tcPr>
            <w:tcW w:w="613"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30</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10</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0.33</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14</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0.47</w:t>
            </w:r>
          </w:p>
        </w:tc>
        <w:tc>
          <w:tcPr>
            <w:tcW w:w="365" w:type="pct"/>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20</w:t>
            </w:r>
          </w:p>
        </w:tc>
        <w:tc>
          <w:tcPr>
            <w:tcW w:w="285"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0.67</w:t>
            </w:r>
          </w:p>
        </w:tc>
      </w:tr>
      <w:tr w:rsidR="00A5666F" w:rsidRPr="007C4127" w:rsidTr="00A5666F">
        <w:trPr>
          <w:trHeight w:val="300"/>
        </w:trPr>
        <w:tc>
          <w:tcPr>
            <w:tcW w:w="514" w:type="pct"/>
            <w:noWrap/>
            <w:hideMark/>
          </w:tcPr>
          <w:p w:rsidR="00A5666F" w:rsidRPr="007C4127" w:rsidRDefault="00A5666F" w:rsidP="00E77311">
            <w:pPr>
              <w:rPr>
                <w:rFonts w:ascii="Arial Narrow" w:hAnsi="Arial Narrow" w:cs="Arial"/>
                <w:color w:val="000000"/>
              </w:rPr>
            </w:pPr>
            <w:r w:rsidRPr="007C4127">
              <w:rPr>
                <w:rFonts w:ascii="Arial Narrow" w:hAnsi="Arial Narrow" w:cs="Arial"/>
                <w:color w:val="000000"/>
              </w:rPr>
              <w:t>Double Cone Is.</w:t>
            </w:r>
          </w:p>
        </w:tc>
        <w:tc>
          <w:tcPr>
            <w:tcW w:w="427"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11</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3</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0.27</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6</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0.55</w:t>
            </w:r>
          </w:p>
        </w:tc>
        <w:tc>
          <w:tcPr>
            <w:tcW w:w="613"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28</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11</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0.39</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13</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0.46</w:t>
            </w:r>
          </w:p>
        </w:tc>
        <w:tc>
          <w:tcPr>
            <w:tcW w:w="365" w:type="pct"/>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17</w:t>
            </w:r>
          </w:p>
        </w:tc>
        <w:tc>
          <w:tcPr>
            <w:tcW w:w="285"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0.61</w:t>
            </w:r>
          </w:p>
        </w:tc>
      </w:tr>
      <w:tr w:rsidR="00A5666F" w:rsidRPr="007C4127" w:rsidTr="00A5666F">
        <w:trPr>
          <w:trHeight w:val="300"/>
        </w:trPr>
        <w:tc>
          <w:tcPr>
            <w:tcW w:w="514" w:type="pct"/>
            <w:noWrap/>
            <w:hideMark/>
          </w:tcPr>
          <w:p w:rsidR="00A5666F" w:rsidRPr="007C4127" w:rsidRDefault="00A5666F" w:rsidP="00E77311">
            <w:pPr>
              <w:rPr>
                <w:rFonts w:ascii="Arial Narrow" w:hAnsi="Arial Narrow" w:cs="Arial"/>
                <w:color w:val="000000"/>
              </w:rPr>
            </w:pPr>
            <w:r w:rsidRPr="007C4127">
              <w:rPr>
                <w:rFonts w:ascii="Arial Narrow" w:hAnsi="Arial Narrow" w:cs="Arial"/>
                <w:color w:val="000000"/>
              </w:rPr>
              <w:t>Daydream Is.</w:t>
            </w:r>
          </w:p>
        </w:tc>
        <w:tc>
          <w:tcPr>
            <w:tcW w:w="427"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14</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5</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0.36</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6</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0.55</w:t>
            </w:r>
          </w:p>
        </w:tc>
        <w:tc>
          <w:tcPr>
            <w:tcW w:w="613"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28</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11</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0.26</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9</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0.33</w:t>
            </w:r>
          </w:p>
        </w:tc>
        <w:tc>
          <w:tcPr>
            <w:tcW w:w="365" w:type="pct"/>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14</w:t>
            </w:r>
          </w:p>
        </w:tc>
        <w:tc>
          <w:tcPr>
            <w:tcW w:w="285"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0.50</w:t>
            </w:r>
          </w:p>
        </w:tc>
      </w:tr>
      <w:tr w:rsidR="00A5666F" w:rsidRPr="007C4127" w:rsidTr="00A5666F">
        <w:trPr>
          <w:trHeight w:val="300"/>
        </w:trPr>
        <w:tc>
          <w:tcPr>
            <w:tcW w:w="514" w:type="pct"/>
            <w:noWrap/>
            <w:hideMark/>
          </w:tcPr>
          <w:p w:rsidR="00A5666F" w:rsidRPr="007C4127" w:rsidRDefault="00A5666F" w:rsidP="00E77311">
            <w:pPr>
              <w:rPr>
                <w:rFonts w:ascii="Arial Narrow" w:hAnsi="Arial Narrow" w:cs="Arial"/>
                <w:color w:val="000000"/>
              </w:rPr>
            </w:pPr>
            <w:r w:rsidRPr="007C4127">
              <w:rPr>
                <w:rFonts w:ascii="Arial Narrow" w:hAnsi="Arial Narrow" w:cs="Arial"/>
                <w:color w:val="000000"/>
              </w:rPr>
              <w:t>Pine Is.</w:t>
            </w:r>
          </w:p>
        </w:tc>
        <w:tc>
          <w:tcPr>
            <w:tcW w:w="427"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14</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5</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0.36</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9</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0.64</w:t>
            </w:r>
          </w:p>
        </w:tc>
        <w:tc>
          <w:tcPr>
            <w:tcW w:w="613"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27</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8</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0.30</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10</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0.37</w:t>
            </w:r>
          </w:p>
        </w:tc>
        <w:tc>
          <w:tcPr>
            <w:tcW w:w="365" w:type="pct"/>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20</w:t>
            </w:r>
          </w:p>
        </w:tc>
        <w:tc>
          <w:tcPr>
            <w:tcW w:w="285"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0.74</w:t>
            </w:r>
          </w:p>
        </w:tc>
      </w:tr>
      <w:tr w:rsidR="00A5666F" w:rsidRPr="007C4127" w:rsidTr="00A5666F">
        <w:trPr>
          <w:trHeight w:val="300"/>
        </w:trPr>
        <w:tc>
          <w:tcPr>
            <w:tcW w:w="514" w:type="pct"/>
            <w:noWrap/>
            <w:hideMark/>
          </w:tcPr>
          <w:p w:rsidR="00A5666F" w:rsidRPr="007C4127" w:rsidRDefault="00A5666F" w:rsidP="00E77311">
            <w:pPr>
              <w:rPr>
                <w:rFonts w:ascii="Arial Narrow" w:hAnsi="Arial Narrow" w:cs="Arial"/>
                <w:color w:val="000000"/>
              </w:rPr>
            </w:pPr>
            <w:r w:rsidRPr="007C4127">
              <w:rPr>
                <w:rFonts w:ascii="Arial Narrow" w:hAnsi="Arial Narrow" w:cs="Arial"/>
                <w:color w:val="000000"/>
              </w:rPr>
              <w:t>Barren Is.</w:t>
            </w:r>
          </w:p>
        </w:tc>
        <w:tc>
          <w:tcPr>
            <w:tcW w:w="427"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11</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4</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0.36</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6</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0.55</w:t>
            </w:r>
          </w:p>
        </w:tc>
        <w:tc>
          <w:tcPr>
            <w:tcW w:w="613"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24</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5</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0.21</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6</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0.25</w:t>
            </w:r>
          </w:p>
        </w:tc>
        <w:tc>
          <w:tcPr>
            <w:tcW w:w="365" w:type="pct"/>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15</w:t>
            </w:r>
          </w:p>
        </w:tc>
        <w:tc>
          <w:tcPr>
            <w:tcW w:w="285"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0.63</w:t>
            </w:r>
          </w:p>
        </w:tc>
      </w:tr>
      <w:tr w:rsidR="00A5666F" w:rsidRPr="007C4127" w:rsidTr="00A5666F">
        <w:trPr>
          <w:trHeight w:val="300"/>
        </w:trPr>
        <w:tc>
          <w:tcPr>
            <w:tcW w:w="514" w:type="pct"/>
            <w:noWrap/>
            <w:hideMark/>
          </w:tcPr>
          <w:p w:rsidR="00A5666F" w:rsidRPr="007C4127" w:rsidRDefault="00A5666F" w:rsidP="00E77311">
            <w:pPr>
              <w:rPr>
                <w:rFonts w:ascii="Arial Narrow" w:hAnsi="Arial Narrow" w:cs="Arial"/>
                <w:color w:val="000000"/>
              </w:rPr>
            </w:pPr>
            <w:r w:rsidRPr="007C4127">
              <w:rPr>
                <w:rFonts w:ascii="Arial Narrow" w:hAnsi="Arial Narrow" w:cs="Arial"/>
                <w:color w:val="000000"/>
              </w:rPr>
              <w:t>Humpy Is.</w:t>
            </w:r>
          </w:p>
        </w:tc>
        <w:tc>
          <w:tcPr>
            <w:tcW w:w="427"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12</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5</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0.42</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9</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0.75</w:t>
            </w:r>
          </w:p>
        </w:tc>
        <w:tc>
          <w:tcPr>
            <w:tcW w:w="613"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27</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4</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0.15</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9</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0.33</w:t>
            </w:r>
          </w:p>
        </w:tc>
        <w:tc>
          <w:tcPr>
            <w:tcW w:w="365" w:type="pct"/>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14</w:t>
            </w:r>
          </w:p>
        </w:tc>
        <w:tc>
          <w:tcPr>
            <w:tcW w:w="285"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0.52</w:t>
            </w:r>
          </w:p>
        </w:tc>
      </w:tr>
      <w:tr w:rsidR="00A5666F" w:rsidRPr="007C4127" w:rsidTr="00A5666F">
        <w:trPr>
          <w:trHeight w:val="300"/>
        </w:trPr>
        <w:tc>
          <w:tcPr>
            <w:tcW w:w="514" w:type="pct"/>
            <w:noWrap/>
            <w:hideMark/>
          </w:tcPr>
          <w:p w:rsidR="00A5666F" w:rsidRPr="007C4127" w:rsidRDefault="00A5666F" w:rsidP="00E77311">
            <w:pPr>
              <w:rPr>
                <w:rFonts w:ascii="Arial Narrow" w:hAnsi="Arial Narrow" w:cs="Arial"/>
                <w:color w:val="000000"/>
              </w:rPr>
            </w:pPr>
            <w:r w:rsidRPr="007C4127">
              <w:rPr>
                <w:rFonts w:ascii="Arial Narrow" w:hAnsi="Arial Narrow" w:cs="Arial"/>
                <w:color w:val="000000"/>
              </w:rPr>
              <w:t>Pelican Is.</w:t>
            </w:r>
          </w:p>
        </w:tc>
        <w:tc>
          <w:tcPr>
            <w:tcW w:w="427"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12</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0.08</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8</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0.67</w:t>
            </w:r>
          </w:p>
        </w:tc>
        <w:tc>
          <w:tcPr>
            <w:tcW w:w="613"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25</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5</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0.20</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8</w:t>
            </w: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0.32</w:t>
            </w:r>
          </w:p>
        </w:tc>
        <w:tc>
          <w:tcPr>
            <w:tcW w:w="365" w:type="pct"/>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15</w:t>
            </w:r>
          </w:p>
        </w:tc>
        <w:tc>
          <w:tcPr>
            <w:tcW w:w="285"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0.60</w:t>
            </w:r>
          </w:p>
        </w:tc>
      </w:tr>
      <w:tr w:rsidR="00A5666F" w:rsidRPr="007C4127" w:rsidTr="00A5666F">
        <w:trPr>
          <w:trHeight w:val="300"/>
        </w:trPr>
        <w:tc>
          <w:tcPr>
            <w:tcW w:w="514" w:type="pct"/>
            <w:noWrap/>
            <w:hideMark/>
          </w:tcPr>
          <w:p w:rsidR="00A5666F" w:rsidRPr="007C4127" w:rsidRDefault="00A5666F" w:rsidP="00E77311">
            <w:pPr>
              <w:jc w:val="right"/>
              <w:rPr>
                <w:rFonts w:ascii="Arial Narrow" w:hAnsi="Arial Narrow" w:cs="Arial"/>
                <w:color w:val="000000"/>
              </w:rPr>
            </w:pPr>
            <w:r w:rsidRPr="007C4127">
              <w:rPr>
                <w:rFonts w:ascii="Arial Narrow" w:hAnsi="Arial Narrow" w:cs="Arial"/>
                <w:color w:val="000000"/>
              </w:rPr>
              <w:t>Sum</w:t>
            </w:r>
          </w:p>
        </w:tc>
        <w:tc>
          <w:tcPr>
            <w:tcW w:w="427"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183</w:t>
            </w: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72</w:t>
            </w:r>
          </w:p>
        </w:tc>
        <w:tc>
          <w:tcPr>
            <w:tcW w:w="287" w:type="pct"/>
            <w:noWrap/>
            <w:hideMark/>
          </w:tcPr>
          <w:p w:rsidR="00A5666F" w:rsidRPr="007C4127" w:rsidRDefault="00A5666F" w:rsidP="00E77311">
            <w:pPr>
              <w:jc w:val="center"/>
              <w:rPr>
                <w:rFonts w:ascii="Arial Narrow" w:hAnsi="Arial Narrow" w:cs="Arial"/>
                <w:color w:val="000000"/>
              </w:rPr>
            </w:pPr>
          </w:p>
        </w:tc>
        <w:tc>
          <w:tcPr>
            <w:tcW w:w="448"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116</w:t>
            </w:r>
          </w:p>
        </w:tc>
        <w:tc>
          <w:tcPr>
            <w:tcW w:w="287" w:type="pct"/>
            <w:noWrap/>
            <w:hideMark/>
          </w:tcPr>
          <w:p w:rsidR="00A5666F" w:rsidRPr="007C4127" w:rsidRDefault="00A5666F" w:rsidP="00E77311">
            <w:pPr>
              <w:jc w:val="center"/>
              <w:rPr>
                <w:rFonts w:ascii="Arial Narrow" w:hAnsi="Arial Narrow" w:cs="Arial"/>
                <w:color w:val="000000"/>
              </w:rPr>
            </w:pPr>
          </w:p>
        </w:tc>
        <w:tc>
          <w:tcPr>
            <w:tcW w:w="613"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395</w:t>
            </w: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104</w:t>
            </w:r>
          </w:p>
        </w:tc>
        <w:tc>
          <w:tcPr>
            <w:tcW w:w="287" w:type="pct"/>
            <w:noWrap/>
            <w:hideMark/>
          </w:tcPr>
          <w:p w:rsidR="00A5666F" w:rsidRPr="007C4127" w:rsidRDefault="00A5666F" w:rsidP="00E77311">
            <w:pPr>
              <w:jc w:val="center"/>
              <w:rPr>
                <w:rFonts w:ascii="Arial Narrow" w:hAnsi="Arial Narrow" w:cs="Arial"/>
                <w:color w:val="000000"/>
              </w:rPr>
            </w:pPr>
          </w:p>
        </w:tc>
        <w:tc>
          <w:tcPr>
            <w:tcW w:w="376" w:type="pct"/>
            <w:noWrap/>
            <w:hideMark/>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152</w:t>
            </w:r>
          </w:p>
        </w:tc>
        <w:tc>
          <w:tcPr>
            <w:tcW w:w="287" w:type="pct"/>
            <w:noWrap/>
            <w:hideMark/>
          </w:tcPr>
          <w:p w:rsidR="00A5666F" w:rsidRPr="007C4127" w:rsidRDefault="00A5666F" w:rsidP="00E77311">
            <w:pPr>
              <w:jc w:val="center"/>
              <w:rPr>
                <w:rFonts w:ascii="Arial Narrow" w:hAnsi="Arial Narrow" w:cs="Arial"/>
                <w:color w:val="000000"/>
              </w:rPr>
            </w:pPr>
          </w:p>
        </w:tc>
        <w:tc>
          <w:tcPr>
            <w:tcW w:w="365" w:type="pct"/>
          </w:tcPr>
          <w:p w:rsidR="00A5666F" w:rsidRPr="007C4127" w:rsidRDefault="00A5666F" w:rsidP="00E77311">
            <w:pPr>
              <w:jc w:val="center"/>
              <w:rPr>
                <w:rFonts w:ascii="Arial Narrow" w:hAnsi="Arial Narrow" w:cs="Arial"/>
                <w:color w:val="000000"/>
              </w:rPr>
            </w:pPr>
            <w:r w:rsidRPr="007C4127">
              <w:rPr>
                <w:rFonts w:ascii="Arial Narrow" w:hAnsi="Arial Narrow" w:cs="Arial"/>
                <w:color w:val="000000"/>
              </w:rPr>
              <w:t>237</w:t>
            </w:r>
          </w:p>
        </w:tc>
        <w:tc>
          <w:tcPr>
            <w:tcW w:w="285" w:type="pct"/>
            <w:noWrap/>
            <w:hideMark/>
          </w:tcPr>
          <w:p w:rsidR="00A5666F" w:rsidRPr="007C4127" w:rsidRDefault="00A5666F" w:rsidP="00E77311">
            <w:pPr>
              <w:jc w:val="center"/>
              <w:rPr>
                <w:rFonts w:ascii="Arial Narrow" w:hAnsi="Arial Narrow" w:cs="Arial"/>
                <w:color w:val="000000"/>
              </w:rPr>
            </w:pPr>
          </w:p>
        </w:tc>
      </w:tr>
      <w:tr w:rsidR="00A5666F" w:rsidRPr="007C4127" w:rsidTr="00A5666F">
        <w:trPr>
          <w:trHeight w:val="300"/>
        </w:trPr>
        <w:tc>
          <w:tcPr>
            <w:tcW w:w="514" w:type="pct"/>
            <w:noWrap/>
            <w:hideMark/>
          </w:tcPr>
          <w:p w:rsidR="00A5666F" w:rsidRPr="007C4127" w:rsidRDefault="00A5666F" w:rsidP="00E77311">
            <w:pPr>
              <w:jc w:val="right"/>
              <w:rPr>
                <w:rFonts w:ascii="Arial Narrow" w:hAnsi="Arial Narrow" w:cs="Arial"/>
                <w:b/>
                <w:color w:val="000000"/>
              </w:rPr>
            </w:pPr>
            <w:r w:rsidRPr="007C4127">
              <w:rPr>
                <w:rFonts w:ascii="Arial Narrow" w:hAnsi="Arial Narrow" w:cs="Arial"/>
                <w:b/>
                <w:color w:val="000000"/>
              </w:rPr>
              <w:t>Mean</w:t>
            </w:r>
          </w:p>
        </w:tc>
        <w:tc>
          <w:tcPr>
            <w:tcW w:w="427" w:type="pct"/>
            <w:noWrap/>
            <w:hideMark/>
          </w:tcPr>
          <w:p w:rsidR="00A5666F" w:rsidRPr="007C4127" w:rsidRDefault="00A5666F" w:rsidP="00E77311">
            <w:pPr>
              <w:jc w:val="center"/>
              <w:rPr>
                <w:rFonts w:ascii="Arial Narrow" w:hAnsi="Arial Narrow" w:cs="Arial"/>
                <w:b/>
                <w:color w:val="000000"/>
              </w:rPr>
            </w:pPr>
          </w:p>
        </w:tc>
        <w:tc>
          <w:tcPr>
            <w:tcW w:w="448" w:type="pct"/>
            <w:noWrap/>
            <w:hideMark/>
          </w:tcPr>
          <w:p w:rsidR="00A5666F" w:rsidRPr="007C4127" w:rsidRDefault="00A5666F" w:rsidP="00E77311">
            <w:pPr>
              <w:jc w:val="center"/>
              <w:rPr>
                <w:rFonts w:ascii="Arial Narrow" w:hAnsi="Arial Narrow" w:cs="Arial"/>
                <w:b/>
                <w:color w:val="000000"/>
              </w:rPr>
            </w:pPr>
          </w:p>
        </w:tc>
        <w:tc>
          <w:tcPr>
            <w:tcW w:w="287" w:type="pct"/>
            <w:noWrap/>
            <w:hideMark/>
          </w:tcPr>
          <w:p w:rsidR="00A5666F" w:rsidRPr="007C4127" w:rsidRDefault="00A5666F" w:rsidP="00E77311">
            <w:pPr>
              <w:jc w:val="center"/>
              <w:rPr>
                <w:rFonts w:ascii="Arial Narrow" w:hAnsi="Arial Narrow" w:cs="Arial"/>
                <w:b/>
                <w:color w:val="FF0000"/>
              </w:rPr>
            </w:pPr>
            <w:r w:rsidRPr="007C4127">
              <w:rPr>
                <w:rFonts w:ascii="Arial Narrow" w:hAnsi="Arial Narrow" w:cs="Arial"/>
                <w:b/>
                <w:color w:val="FF0000"/>
              </w:rPr>
              <w:t>0.39</w:t>
            </w:r>
          </w:p>
        </w:tc>
        <w:tc>
          <w:tcPr>
            <w:tcW w:w="448" w:type="pct"/>
            <w:noWrap/>
            <w:hideMark/>
          </w:tcPr>
          <w:p w:rsidR="00A5666F" w:rsidRPr="007C4127" w:rsidRDefault="00A5666F" w:rsidP="00E77311">
            <w:pPr>
              <w:jc w:val="center"/>
              <w:rPr>
                <w:rFonts w:ascii="Arial Narrow" w:hAnsi="Arial Narrow" w:cs="Arial"/>
                <w:b/>
                <w:color w:val="000000"/>
              </w:rPr>
            </w:pPr>
          </w:p>
        </w:tc>
        <w:tc>
          <w:tcPr>
            <w:tcW w:w="287" w:type="pct"/>
            <w:noWrap/>
            <w:hideMark/>
          </w:tcPr>
          <w:p w:rsidR="00A5666F" w:rsidRPr="007C4127" w:rsidRDefault="00A5666F" w:rsidP="00E77311">
            <w:pPr>
              <w:jc w:val="center"/>
              <w:rPr>
                <w:rFonts w:ascii="Arial Narrow" w:hAnsi="Arial Narrow" w:cs="Arial"/>
                <w:b/>
                <w:color w:val="FF0000"/>
              </w:rPr>
            </w:pPr>
            <w:r w:rsidRPr="007C4127">
              <w:rPr>
                <w:rFonts w:ascii="Arial Narrow" w:hAnsi="Arial Narrow" w:cs="Arial"/>
                <w:b/>
                <w:color w:val="FF0000"/>
              </w:rPr>
              <w:t>0.63</w:t>
            </w:r>
          </w:p>
        </w:tc>
        <w:tc>
          <w:tcPr>
            <w:tcW w:w="613" w:type="pct"/>
            <w:noWrap/>
            <w:hideMark/>
          </w:tcPr>
          <w:p w:rsidR="00A5666F" w:rsidRPr="007C4127" w:rsidRDefault="00A5666F" w:rsidP="00E77311">
            <w:pPr>
              <w:jc w:val="center"/>
              <w:rPr>
                <w:rFonts w:ascii="Arial Narrow" w:hAnsi="Arial Narrow" w:cs="Arial"/>
                <w:b/>
                <w:color w:val="000000"/>
              </w:rPr>
            </w:pPr>
          </w:p>
        </w:tc>
        <w:tc>
          <w:tcPr>
            <w:tcW w:w="376" w:type="pct"/>
            <w:noWrap/>
            <w:hideMark/>
          </w:tcPr>
          <w:p w:rsidR="00A5666F" w:rsidRPr="007C4127" w:rsidRDefault="00A5666F" w:rsidP="00E77311">
            <w:pPr>
              <w:jc w:val="center"/>
              <w:rPr>
                <w:rFonts w:ascii="Arial Narrow" w:hAnsi="Arial Narrow" w:cs="Arial"/>
                <w:b/>
                <w:color w:val="000000"/>
              </w:rPr>
            </w:pPr>
          </w:p>
        </w:tc>
        <w:tc>
          <w:tcPr>
            <w:tcW w:w="287" w:type="pct"/>
            <w:noWrap/>
            <w:hideMark/>
          </w:tcPr>
          <w:p w:rsidR="00A5666F" w:rsidRPr="007C4127" w:rsidRDefault="00A5666F" w:rsidP="00E77311">
            <w:pPr>
              <w:jc w:val="center"/>
              <w:rPr>
                <w:rFonts w:ascii="Arial Narrow" w:hAnsi="Arial Narrow" w:cs="Arial"/>
                <w:b/>
                <w:color w:val="FF0000"/>
              </w:rPr>
            </w:pPr>
            <w:r w:rsidRPr="007C4127">
              <w:rPr>
                <w:rFonts w:ascii="Arial Narrow" w:hAnsi="Arial Narrow" w:cs="Arial"/>
                <w:b/>
                <w:color w:val="FF0000"/>
              </w:rPr>
              <w:t>0.26</w:t>
            </w:r>
          </w:p>
        </w:tc>
        <w:tc>
          <w:tcPr>
            <w:tcW w:w="376" w:type="pct"/>
            <w:noWrap/>
            <w:hideMark/>
          </w:tcPr>
          <w:p w:rsidR="00A5666F" w:rsidRPr="007C4127" w:rsidRDefault="00A5666F" w:rsidP="00E77311">
            <w:pPr>
              <w:jc w:val="center"/>
              <w:rPr>
                <w:rFonts w:ascii="Arial Narrow" w:hAnsi="Arial Narrow" w:cs="Arial"/>
                <w:b/>
                <w:color w:val="000000"/>
              </w:rPr>
            </w:pPr>
          </w:p>
        </w:tc>
        <w:tc>
          <w:tcPr>
            <w:tcW w:w="287" w:type="pct"/>
            <w:noWrap/>
            <w:hideMark/>
          </w:tcPr>
          <w:p w:rsidR="00A5666F" w:rsidRPr="007C4127" w:rsidRDefault="00A5666F" w:rsidP="00E77311">
            <w:pPr>
              <w:jc w:val="center"/>
              <w:rPr>
                <w:rFonts w:ascii="Arial Narrow" w:hAnsi="Arial Narrow" w:cs="Arial"/>
                <w:b/>
                <w:color w:val="FF0000"/>
              </w:rPr>
            </w:pPr>
            <w:r w:rsidRPr="007C4127">
              <w:rPr>
                <w:rFonts w:ascii="Arial Narrow" w:hAnsi="Arial Narrow" w:cs="Arial"/>
                <w:b/>
                <w:color w:val="FF0000"/>
              </w:rPr>
              <w:t>0.38</w:t>
            </w:r>
          </w:p>
        </w:tc>
        <w:tc>
          <w:tcPr>
            <w:tcW w:w="365" w:type="pct"/>
          </w:tcPr>
          <w:p w:rsidR="00A5666F" w:rsidRPr="007C4127" w:rsidRDefault="00A5666F" w:rsidP="00E77311">
            <w:pPr>
              <w:jc w:val="center"/>
              <w:rPr>
                <w:rFonts w:ascii="Arial Narrow" w:hAnsi="Arial Narrow" w:cs="Arial"/>
                <w:b/>
                <w:color w:val="FF0000"/>
              </w:rPr>
            </w:pPr>
          </w:p>
        </w:tc>
        <w:tc>
          <w:tcPr>
            <w:tcW w:w="285" w:type="pct"/>
            <w:noWrap/>
            <w:hideMark/>
          </w:tcPr>
          <w:p w:rsidR="00A5666F" w:rsidRPr="007C4127" w:rsidRDefault="00A5666F" w:rsidP="00E77311">
            <w:pPr>
              <w:jc w:val="center"/>
              <w:rPr>
                <w:rFonts w:ascii="Arial Narrow" w:hAnsi="Arial Narrow" w:cs="Arial"/>
                <w:b/>
                <w:color w:val="FF0000"/>
              </w:rPr>
            </w:pPr>
            <w:r w:rsidRPr="007C4127">
              <w:rPr>
                <w:rFonts w:ascii="Arial Narrow" w:hAnsi="Arial Narrow" w:cs="Arial"/>
                <w:b/>
                <w:color w:val="FF0000"/>
              </w:rPr>
              <w:t>0.60</w:t>
            </w:r>
          </w:p>
        </w:tc>
      </w:tr>
      <w:tr w:rsidR="00A5666F" w:rsidRPr="007C4127" w:rsidTr="00A5666F">
        <w:trPr>
          <w:trHeight w:val="300"/>
        </w:trPr>
        <w:tc>
          <w:tcPr>
            <w:tcW w:w="514" w:type="pct"/>
            <w:noWrap/>
            <w:hideMark/>
          </w:tcPr>
          <w:p w:rsidR="00A5666F" w:rsidRPr="007C4127" w:rsidRDefault="00A5666F" w:rsidP="00E77311">
            <w:pPr>
              <w:jc w:val="right"/>
              <w:rPr>
                <w:rFonts w:ascii="Arial Narrow" w:hAnsi="Arial Narrow" w:cs="Arial"/>
                <w:color w:val="000000"/>
              </w:rPr>
            </w:pPr>
            <w:r w:rsidRPr="007C4127">
              <w:rPr>
                <w:rFonts w:ascii="Arial Narrow" w:hAnsi="Arial Narrow" w:cs="Arial"/>
                <w:color w:val="000000"/>
              </w:rPr>
              <w:t>1 S.D.</w:t>
            </w:r>
          </w:p>
        </w:tc>
        <w:tc>
          <w:tcPr>
            <w:tcW w:w="427" w:type="pct"/>
            <w:noWrap/>
            <w:hideMark/>
          </w:tcPr>
          <w:p w:rsidR="00A5666F" w:rsidRPr="007C4127" w:rsidRDefault="00A5666F" w:rsidP="00E77311">
            <w:pPr>
              <w:jc w:val="center"/>
              <w:rPr>
                <w:rFonts w:ascii="Arial Narrow" w:hAnsi="Arial Narrow" w:cs="Arial"/>
                <w:color w:val="000000"/>
              </w:rPr>
            </w:pPr>
          </w:p>
        </w:tc>
        <w:tc>
          <w:tcPr>
            <w:tcW w:w="448" w:type="pct"/>
            <w:noWrap/>
            <w:hideMark/>
          </w:tcPr>
          <w:p w:rsidR="00A5666F" w:rsidRPr="007C4127" w:rsidRDefault="00A5666F" w:rsidP="00E77311">
            <w:pPr>
              <w:jc w:val="center"/>
              <w:rPr>
                <w:rFonts w:ascii="Arial Narrow" w:hAnsi="Arial Narrow" w:cs="Arial"/>
                <w:color w:val="0070C0"/>
              </w:rPr>
            </w:pP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0.14</w:t>
            </w:r>
          </w:p>
        </w:tc>
        <w:tc>
          <w:tcPr>
            <w:tcW w:w="448" w:type="pct"/>
            <w:noWrap/>
            <w:hideMark/>
          </w:tcPr>
          <w:p w:rsidR="00A5666F" w:rsidRPr="007C4127" w:rsidRDefault="00A5666F" w:rsidP="00E77311">
            <w:pPr>
              <w:jc w:val="center"/>
              <w:rPr>
                <w:rFonts w:ascii="Arial Narrow" w:hAnsi="Arial Narrow" w:cs="Arial"/>
                <w:color w:val="0070C0"/>
              </w:rPr>
            </w:pP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0.15</w:t>
            </w:r>
          </w:p>
        </w:tc>
        <w:tc>
          <w:tcPr>
            <w:tcW w:w="613" w:type="pct"/>
            <w:noWrap/>
            <w:hideMark/>
          </w:tcPr>
          <w:p w:rsidR="00A5666F" w:rsidRPr="007C4127" w:rsidRDefault="00A5666F" w:rsidP="00E77311">
            <w:pPr>
              <w:jc w:val="center"/>
              <w:rPr>
                <w:rFonts w:ascii="Arial Narrow" w:hAnsi="Arial Narrow" w:cs="Arial"/>
                <w:color w:val="000000"/>
              </w:rPr>
            </w:pPr>
          </w:p>
        </w:tc>
        <w:tc>
          <w:tcPr>
            <w:tcW w:w="376" w:type="pct"/>
            <w:noWrap/>
            <w:hideMark/>
          </w:tcPr>
          <w:p w:rsidR="00A5666F" w:rsidRPr="007C4127" w:rsidRDefault="00A5666F" w:rsidP="00E77311">
            <w:pPr>
              <w:jc w:val="center"/>
              <w:rPr>
                <w:rFonts w:ascii="Arial Narrow" w:hAnsi="Arial Narrow" w:cs="Arial"/>
                <w:color w:val="0070C0"/>
              </w:rPr>
            </w:pP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0.09</w:t>
            </w:r>
          </w:p>
        </w:tc>
        <w:tc>
          <w:tcPr>
            <w:tcW w:w="376" w:type="pct"/>
            <w:noWrap/>
            <w:hideMark/>
          </w:tcPr>
          <w:p w:rsidR="00A5666F" w:rsidRPr="007C4127" w:rsidRDefault="00A5666F" w:rsidP="00E77311">
            <w:pPr>
              <w:jc w:val="center"/>
              <w:rPr>
                <w:rFonts w:ascii="Arial Narrow" w:hAnsi="Arial Narrow" w:cs="Arial"/>
                <w:color w:val="0070C0"/>
              </w:rPr>
            </w:pPr>
          </w:p>
        </w:tc>
        <w:tc>
          <w:tcPr>
            <w:tcW w:w="287"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0.09</w:t>
            </w:r>
          </w:p>
        </w:tc>
        <w:tc>
          <w:tcPr>
            <w:tcW w:w="365" w:type="pct"/>
          </w:tcPr>
          <w:p w:rsidR="00A5666F" w:rsidRPr="007C4127" w:rsidRDefault="00A5666F" w:rsidP="00E77311">
            <w:pPr>
              <w:jc w:val="center"/>
              <w:rPr>
                <w:rFonts w:ascii="Arial Narrow" w:hAnsi="Arial Narrow" w:cs="Arial"/>
                <w:color w:val="FF0000"/>
              </w:rPr>
            </w:pPr>
          </w:p>
        </w:tc>
        <w:tc>
          <w:tcPr>
            <w:tcW w:w="285" w:type="pct"/>
            <w:noWrap/>
            <w:hideMark/>
          </w:tcPr>
          <w:p w:rsidR="00A5666F" w:rsidRPr="007C4127" w:rsidRDefault="00A5666F" w:rsidP="00E77311">
            <w:pPr>
              <w:jc w:val="center"/>
              <w:rPr>
                <w:rFonts w:ascii="Arial Narrow" w:hAnsi="Arial Narrow" w:cs="Arial"/>
                <w:color w:val="FF0000"/>
              </w:rPr>
            </w:pPr>
            <w:r w:rsidRPr="007C4127">
              <w:rPr>
                <w:rFonts w:ascii="Arial Narrow" w:hAnsi="Arial Narrow" w:cs="Arial"/>
                <w:color w:val="FF0000"/>
              </w:rPr>
              <w:t>0.11</w:t>
            </w:r>
          </w:p>
        </w:tc>
      </w:tr>
    </w:tbl>
    <w:p w:rsidR="00C03FBA" w:rsidRDefault="00C03FBA" w:rsidP="00C03FBA"/>
    <w:p w:rsidR="00C03FBA" w:rsidRDefault="00C03FBA" w:rsidP="00C03FBA">
      <w:pPr>
        <w:spacing w:after="200" w:line="276" w:lineRule="auto"/>
      </w:pPr>
      <w:r>
        <w:br w:type="page"/>
      </w:r>
    </w:p>
    <w:p w:rsidR="00C03FBA" w:rsidRDefault="00C03FBA" w:rsidP="00C03FBA">
      <w:pPr>
        <w:sectPr w:rsidR="00C03FBA" w:rsidSect="00B7431E">
          <w:pgSz w:w="16838" w:h="11906" w:orient="landscape"/>
          <w:pgMar w:top="720" w:right="720" w:bottom="720" w:left="720" w:header="708" w:footer="708" w:gutter="0"/>
          <w:cols w:space="708"/>
          <w:docGrid w:linePitch="360"/>
        </w:sectPr>
      </w:pPr>
    </w:p>
    <w:p w:rsidR="00C03FBA" w:rsidRDefault="00C03FBA" w:rsidP="00C03FBA">
      <w:r>
        <w:rPr>
          <w:noProof/>
          <w:lang w:val="en-AU" w:eastAsia="en-AU"/>
        </w:rPr>
        <w:drawing>
          <wp:inline distT="0" distB="0" distL="0" distR="0" wp14:anchorId="4A1316CF" wp14:editId="595ED53F">
            <wp:extent cx="4815840" cy="3439049"/>
            <wp:effectExtent l="0" t="0" r="3810" b="9525"/>
            <wp:docPr id="194" name="Picture 36" descr="Figure A4- 4  Comparisons between logger chlorophyll concentrations measured at Snapper Island in the 24 hours before and after a change-over and the chlorophyll concentration determined from manual sampling at the changeover.  In a paired set, the left box and whisker plot summarizes data from the 24-hours before the changeover, and the right box and whisker plot summarizes the first 24-hours after.  Data from individual loggers are colour-coded. Un-paired boxes indicate the absence of one set of logger data at the change-over.  Coloured bars show the 25th to 75th percentile data range.  Whiskers show the 10th to 90th percentile range.  Small black symbols show data outside of this range.  Doublet yellow circles indicate only a single manual chlorophyll sample applies to both Out- and In- logger records.&#10;" title="Figure A4- 4  Comparisons between logger chlorophyll concentrations measured at Snapper Island in the 24 hours before and after a change-over and the chlorophyll concentration determined from manual sampling at the changeov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napper_InOut_Histos.png"/>
                    <pic:cNvPicPr/>
                  </pic:nvPicPr>
                  <pic:blipFill>
                    <a:blip r:embed="rId372" cstate="print"/>
                    <a:stretch>
                      <a:fillRect/>
                    </a:stretch>
                  </pic:blipFill>
                  <pic:spPr>
                    <a:xfrm>
                      <a:off x="0" y="0"/>
                      <a:ext cx="4820248" cy="3442197"/>
                    </a:xfrm>
                    <a:prstGeom prst="rect">
                      <a:avLst/>
                    </a:prstGeom>
                  </pic:spPr>
                </pic:pic>
              </a:graphicData>
            </a:graphic>
          </wp:inline>
        </w:drawing>
      </w:r>
    </w:p>
    <w:p w:rsidR="00C03FBA" w:rsidRDefault="00C03FBA" w:rsidP="00C03FBA"/>
    <w:p w:rsidR="00C03FBA" w:rsidRDefault="00C03FBA" w:rsidP="00C03FBA">
      <w:pPr>
        <w:pStyle w:val="Caption"/>
      </w:pPr>
      <w:bookmarkStart w:id="389" w:name="_Ref373755045"/>
      <w:bookmarkStart w:id="390" w:name="_Toc374701798"/>
      <w:bookmarkStart w:id="391" w:name="_Toc374707607"/>
      <w:bookmarkStart w:id="392" w:name="_Toc393133784"/>
      <w:r>
        <w:t xml:space="preserve">Figure A4- </w:t>
      </w:r>
      <w:r>
        <w:fldChar w:fldCharType="begin"/>
      </w:r>
      <w:r>
        <w:instrText xml:space="preserve"> SEQ Figure_A4- \* ARABIC </w:instrText>
      </w:r>
      <w:r>
        <w:fldChar w:fldCharType="separate"/>
      </w:r>
      <w:r w:rsidR="00D523D3">
        <w:rPr>
          <w:noProof/>
        </w:rPr>
        <w:t>4</w:t>
      </w:r>
      <w:r>
        <w:fldChar w:fldCharType="end"/>
      </w:r>
      <w:bookmarkEnd w:id="389"/>
      <w:r>
        <w:tab/>
        <w:t>Comparisons between logger chlorophyll concentrations measured at Snapper Island in the 24 hours before and after a change-over and the chlorophyll concentration determined from manual sampling at the changeover.</w:t>
      </w:r>
      <w:bookmarkEnd w:id="390"/>
      <w:bookmarkEnd w:id="391"/>
      <w:bookmarkEnd w:id="392"/>
    </w:p>
    <w:p w:rsidR="00C03FBA" w:rsidRPr="007C4127" w:rsidRDefault="00C03FBA" w:rsidP="00C03FBA">
      <w:pPr>
        <w:pStyle w:val="Caption"/>
        <w:rPr>
          <w:rStyle w:val="IntenseReference"/>
        </w:rPr>
      </w:pPr>
      <w:r w:rsidRPr="007C4127">
        <w:rPr>
          <w:rStyle w:val="IntenseReference"/>
        </w:rPr>
        <w:t>In a paired set, the left box and whisker plot summarizes data from the 24-hours before the changeover, and the right box and whisker plot summarizes the first 24-hours after.  Data from individual loggers are colour-coded. Un-paired boxes indicate the absence of one set of logger data at the change-over.  Coloured bars show the 25th to 75th percentile data range.  Whiskers show the 10th to 90th percentile range.  Small black symbols show data outside of this range.  Doublet yellow circles indicate only a single manual chlorophyll sample applies to both Out- and In- logger records.</w:t>
      </w:r>
    </w:p>
    <w:p w:rsidR="00C03FBA" w:rsidRDefault="00C03FBA" w:rsidP="00C03FBA"/>
    <w:p w:rsidR="00C03FBA" w:rsidRDefault="00C03FBA" w:rsidP="00C03FBA">
      <w:r>
        <w:rPr>
          <w:noProof/>
          <w:lang w:val="en-AU" w:eastAsia="en-AU"/>
        </w:rPr>
        <w:drawing>
          <wp:inline distT="0" distB="0" distL="0" distR="0" wp14:anchorId="2627A7C2" wp14:editId="5A5B7718">
            <wp:extent cx="4792980" cy="3422724"/>
            <wp:effectExtent l="0" t="0" r="7620" b="6350"/>
            <wp:docPr id="195" name="Picture 37" descr="Figure A4- 5  Comparisons between logger chlorophyll concentrations measured at Fitzroy Island in the 24 hours before and after a change-over and the chlorophyll concentration determined from manual sampling at the changeover. Symbols are as given in Figure A4- 4." title="Figure A4- 5  Comparisons between logger chlorophyll concentrations measured at Fitzroy Island in the 24 hours before and after a change-over and the chlorophyll concentration determined from manual sampling at the changeov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itzroy_InOut_Histos.png"/>
                    <pic:cNvPicPr/>
                  </pic:nvPicPr>
                  <pic:blipFill>
                    <a:blip r:embed="rId373" cstate="print"/>
                    <a:stretch>
                      <a:fillRect/>
                    </a:stretch>
                  </pic:blipFill>
                  <pic:spPr>
                    <a:xfrm>
                      <a:off x="0" y="0"/>
                      <a:ext cx="4797367" cy="3425857"/>
                    </a:xfrm>
                    <a:prstGeom prst="rect">
                      <a:avLst/>
                    </a:prstGeom>
                  </pic:spPr>
                </pic:pic>
              </a:graphicData>
            </a:graphic>
          </wp:inline>
        </w:drawing>
      </w:r>
    </w:p>
    <w:p w:rsidR="00C03FBA" w:rsidRPr="007C4127" w:rsidRDefault="00C03FBA" w:rsidP="00C03FBA">
      <w:pPr>
        <w:pStyle w:val="Caption"/>
        <w:rPr>
          <w:rStyle w:val="IntenseReference"/>
        </w:rPr>
      </w:pPr>
      <w:bookmarkStart w:id="393" w:name="_Toc374701799"/>
      <w:bookmarkStart w:id="394" w:name="_Toc374707608"/>
      <w:bookmarkStart w:id="395" w:name="_Toc393133785"/>
      <w:r>
        <w:t xml:space="preserve">Figure A4- </w:t>
      </w:r>
      <w:r>
        <w:fldChar w:fldCharType="begin"/>
      </w:r>
      <w:r>
        <w:instrText xml:space="preserve"> SEQ Figure_A4- \* ARABIC </w:instrText>
      </w:r>
      <w:r>
        <w:fldChar w:fldCharType="separate"/>
      </w:r>
      <w:r w:rsidR="00D523D3">
        <w:rPr>
          <w:noProof/>
        </w:rPr>
        <w:t>5</w:t>
      </w:r>
      <w:r>
        <w:fldChar w:fldCharType="end"/>
      </w:r>
      <w:r>
        <w:tab/>
        <w:t xml:space="preserve">Comparisons between logger chlorophyll concentrations measured at Fitzroy Island in the 24 hours before and after a change-over and the chlorophyll concentration determined from manual sampling at the changeover.  </w:t>
      </w:r>
      <w:r w:rsidRPr="007C4127">
        <w:rPr>
          <w:rStyle w:val="IntenseReference"/>
        </w:rPr>
        <w:t>Symbols are as given in Figure A4- 4.</w:t>
      </w:r>
      <w:bookmarkEnd w:id="393"/>
      <w:bookmarkEnd w:id="394"/>
      <w:bookmarkEnd w:id="395"/>
    </w:p>
    <w:p w:rsidR="00C03FBA" w:rsidRDefault="00C03FBA" w:rsidP="00C03FBA"/>
    <w:p w:rsidR="00C03FBA" w:rsidRDefault="00C03FBA" w:rsidP="00C03FBA">
      <w:r>
        <w:rPr>
          <w:noProof/>
          <w:lang w:val="en-AU" w:eastAsia="en-AU"/>
        </w:rPr>
        <w:drawing>
          <wp:inline distT="0" distB="0" distL="0" distR="0" wp14:anchorId="01F4C7B6" wp14:editId="269E4B7D">
            <wp:extent cx="5010922" cy="3578359"/>
            <wp:effectExtent l="0" t="0" r="0" b="3175"/>
            <wp:docPr id="196" name="Picture 38" descr="Figure A4- 6 Comparisons between logger chlorophyll concentrations measured at High Island in the 24 hours before and after a change-over and the chlorophyll concentration determined from manual sampling at the changeover.  Symbols are as given in Figure A4- 4." title="Figure A4- 6 Comparisons between logger chlorophyll concentrations measured at High Isla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High_InOut_Histos.png"/>
                    <pic:cNvPicPr/>
                  </pic:nvPicPr>
                  <pic:blipFill>
                    <a:blip r:embed="rId374" cstate="print"/>
                    <a:stretch>
                      <a:fillRect/>
                    </a:stretch>
                  </pic:blipFill>
                  <pic:spPr>
                    <a:xfrm>
                      <a:off x="0" y="0"/>
                      <a:ext cx="5010922" cy="3578359"/>
                    </a:xfrm>
                    <a:prstGeom prst="rect">
                      <a:avLst/>
                    </a:prstGeom>
                  </pic:spPr>
                </pic:pic>
              </a:graphicData>
            </a:graphic>
          </wp:inline>
        </w:drawing>
      </w:r>
    </w:p>
    <w:p w:rsidR="00C03FBA" w:rsidRDefault="00C03FBA" w:rsidP="00C03FBA"/>
    <w:p w:rsidR="00C03FBA" w:rsidRPr="007C4127" w:rsidRDefault="00C03FBA" w:rsidP="00C03FBA">
      <w:pPr>
        <w:pStyle w:val="Caption"/>
        <w:rPr>
          <w:rStyle w:val="IntenseReference"/>
        </w:rPr>
      </w:pPr>
      <w:bookmarkStart w:id="396" w:name="_Toc374701800"/>
      <w:bookmarkStart w:id="397" w:name="_Toc374707609"/>
      <w:bookmarkStart w:id="398" w:name="_Toc393133786"/>
      <w:r>
        <w:t xml:space="preserve">Figure A4- </w:t>
      </w:r>
      <w:r>
        <w:fldChar w:fldCharType="begin"/>
      </w:r>
      <w:r>
        <w:instrText xml:space="preserve"> SEQ Figure_A4- \* ARABIC </w:instrText>
      </w:r>
      <w:r>
        <w:fldChar w:fldCharType="separate"/>
      </w:r>
      <w:r w:rsidR="00D523D3">
        <w:rPr>
          <w:noProof/>
        </w:rPr>
        <w:t>6</w:t>
      </w:r>
      <w:r>
        <w:fldChar w:fldCharType="end"/>
      </w:r>
      <w:r>
        <w:tab/>
        <w:t xml:space="preserve">Comparisons between logger chlorophyll concentrations measured at High Island in the 24 hours before and after a change-over and the chlorophyll concentration determined from manual sampling at the changeover.  </w:t>
      </w:r>
      <w:r w:rsidRPr="007C4127">
        <w:rPr>
          <w:rStyle w:val="IntenseReference"/>
        </w:rPr>
        <w:t>Symbols are as given in Figure A4- 4.</w:t>
      </w:r>
      <w:bookmarkEnd w:id="396"/>
      <w:bookmarkEnd w:id="397"/>
      <w:bookmarkEnd w:id="398"/>
    </w:p>
    <w:p w:rsidR="00C03FBA" w:rsidRDefault="00C03FBA" w:rsidP="00C03FBA">
      <w:pPr>
        <w:pStyle w:val="Caption"/>
      </w:pPr>
      <w:r>
        <w:rPr>
          <w:noProof/>
          <w:lang w:val="en-AU" w:eastAsia="en-AU"/>
        </w:rPr>
        <w:drawing>
          <wp:inline distT="0" distB="0" distL="0" distR="0" wp14:anchorId="21C2C0FF" wp14:editId="4772C529">
            <wp:extent cx="5010922" cy="3578359"/>
            <wp:effectExtent l="0" t="0" r="0" b="3175"/>
            <wp:docPr id="197" name="Picture 39" descr="Figure A4- 7 Comparisons between logger chlorophyll concentrations measured at Russell Island in the 24 hours before and after a change-over and the chlorophyll concentration determined from manual sampling at the changeover.  Symbols are as given in Figure A4- 4." title="Figure A4- 7 Comparisons between logger chlorophyll concentrations measured at Russell Isla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Russell_InOut_Histos.png"/>
                    <pic:cNvPicPr/>
                  </pic:nvPicPr>
                  <pic:blipFill>
                    <a:blip r:embed="rId375" cstate="print"/>
                    <a:stretch>
                      <a:fillRect/>
                    </a:stretch>
                  </pic:blipFill>
                  <pic:spPr>
                    <a:xfrm>
                      <a:off x="0" y="0"/>
                      <a:ext cx="5010922" cy="3578359"/>
                    </a:xfrm>
                    <a:prstGeom prst="rect">
                      <a:avLst/>
                    </a:prstGeom>
                  </pic:spPr>
                </pic:pic>
              </a:graphicData>
            </a:graphic>
          </wp:inline>
        </w:drawing>
      </w:r>
    </w:p>
    <w:p w:rsidR="00C03FBA" w:rsidRDefault="00C03FBA" w:rsidP="00C03FBA"/>
    <w:p w:rsidR="00C03FBA" w:rsidRPr="007C4127" w:rsidRDefault="00C03FBA" w:rsidP="00C03FBA">
      <w:pPr>
        <w:pStyle w:val="Caption"/>
        <w:rPr>
          <w:rStyle w:val="IntenseReference"/>
        </w:rPr>
      </w:pPr>
      <w:bookmarkStart w:id="399" w:name="_Toc374701801"/>
      <w:bookmarkStart w:id="400" w:name="_Toc374707610"/>
      <w:bookmarkStart w:id="401" w:name="_Toc393133787"/>
      <w:r>
        <w:t xml:space="preserve">Figure A4- </w:t>
      </w:r>
      <w:r>
        <w:fldChar w:fldCharType="begin"/>
      </w:r>
      <w:r>
        <w:instrText xml:space="preserve"> SEQ Figure_A4- \* ARABIC </w:instrText>
      </w:r>
      <w:r>
        <w:fldChar w:fldCharType="separate"/>
      </w:r>
      <w:r w:rsidR="00D523D3">
        <w:rPr>
          <w:noProof/>
        </w:rPr>
        <w:t>7</w:t>
      </w:r>
      <w:r>
        <w:fldChar w:fldCharType="end"/>
      </w:r>
      <w:r>
        <w:tab/>
        <w:t xml:space="preserve">Comparisons between logger chlorophyll concentrations measured at Russell Island in the 24 hours before and after a change-over and the chlorophyll concentration determined from manual sampling at the changeover.  </w:t>
      </w:r>
      <w:r w:rsidRPr="007C4127">
        <w:rPr>
          <w:rStyle w:val="IntenseReference"/>
        </w:rPr>
        <w:t>Symbols are as given in Figure A4- 4.</w:t>
      </w:r>
      <w:bookmarkEnd w:id="399"/>
      <w:bookmarkEnd w:id="400"/>
      <w:bookmarkEnd w:id="401"/>
    </w:p>
    <w:p w:rsidR="00C03FBA" w:rsidRDefault="00C03FBA" w:rsidP="00C03FBA">
      <w:pPr>
        <w:pStyle w:val="Caption"/>
      </w:pPr>
    </w:p>
    <w:p w:rsidR="00C03FBA" w:rsidRDefault="00C03FBA" w:rsidP="00C03FBA">
      <w:r>
        <w:rPr>
          <w:noProof/>
          <w:lang w:val="en-AU" w:eastAsia="en-AU"/>
        </w:rPr>
        <w:drawing>
          <wp:inline distT="0" distB="0" distL="0" distR="0" wp14:anchorId="19029D86" wp14:editId="1461D92D">
            <wp:extent cx="5010922" cy="3578359"/>
            <wp:effectExtent l="0" t="0" r="0" b="3175"/>
            <wp:docPr id="198" name="Picture 40" descr="Figure A4- 8 Comparisons between logger chlorophyll concentrations measured at Dunk Island in the 24 hours before and after a change-over and the chlorophyll concentration determined from manual sampling at the changeover.  Symbols are as given in Figure A4- 4." title="Figure A4- 8 Comparisons between logger chlorophyll concentrations measured at Dunk Island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unk_InOut_Histos.png"/>
                    <pic:cNvPicPr/>
                  </pic:nvPicPr>
                  <pic:blipFill>
                    <a:blip r:embed="rId376" cstate="print"/>
                    <a:stretch>
                      <a:fillRect/>
                    </a:stretch>
                  </pic:blipFill>
                  <pic:spPr>
                    <a:xfrm>
                      <a:off x="0" y="0"/>
                      <a:ext cx="5010922" cy="3578359"/>
                    </a:xfrm>
                    <a:prstGeom prst="rect">
                      <a:avLst/>
                    </a:prstGeom>
                  </pic:spPr>
                </pic:pic>
              </a:graphicData>
            </a:graphic>
          </wp:inline>
        </w:drawing>
      </w:r>
    </w:p>
    <w:p w:rsidR="00C03FBA" w:rsidRDefault="00C03FBA" w:rsidP="00C03FBA"/>
    <w:p w:rsidR="00C03FBA" w:rsidRDefault="00C03FBA" w:rsidP="00C03FBA">
      <w:pPr>
        <w:pStyle w:val="Caption"/>
        <w:rPr>
          <w:rStyle w:val="IntenseReference"/>
        </w:rPr>
      </w:pPr>
      <w:bookmarkStart w:id="402" w:name="_Toc374701802"/>
      <w:bookmarkStart w:id="403" w:name="_Toc374707611"/>
      <w:bookmarkStart w:id="404" w:name="_Toc393133788"/>
      <w:r>
        <w:t xml:space="preserve">Figure A4- </w:t>
      </w:r>
      <w:r>
        <w:fldChar w:fldCharType="begin"/>
      </w:r>
      <w:r>
        <w:instrText xml:space="preserve"> SEQ Figure_A4- \* ARABIC </w:instrText>
      </w:r>
      <w:r>
        <w:fldChar w:fldCharType="separate"/>
      </w:r>
      <w:r w:rsidR="00D523D3">
        <w:rPr>
          <w:noProof/>
        </w:rPr>
        <w:t>8</w:t>
      </w:r>
      <w:r>
        <w:fldChar w:fldCharType="end"/>
      </w:r>
      <w:r>
        <w:tab/>
        <w:t xml:space="preserve">Comparisons between logger chlorophyll concentrations measured at Dunk Island in the 24 hours before and after a change-over and the chlorophyll concentration determined from manual sampling at the changeover.  </w:t>
      </w:r>
      <w:r w:rsidRPr="007C4127">
        <w:rPr>
          <w:rStyle w:val="IntenseReference"/>
        </w:rPr>
        <w:t>Symbols are as given in Figure A4- 4.</w:t>
      </w:r>
      <w:bookmarkEnd w:id="402"/>
      <w:bookmarkEnd w:id="403"/>
      <w:bookmarkEnd w:id="404"/>
    </w:p>
    <w:p w:rsidR="00C03FBA" w:rsidRPr="007C4127" w:rsidRDefault="00C03FBA" w:rsidP="00C03FBA"/>
    <w:p w:rsidR="00C03FBA" w:rsidRDefault="00C03FBA" w:rsidP="00C03FBA">
      <w:pPr>
        <w:pStyle w:val="Caption"/>
      </w:pPr>
      <w:r>
        <w:rPr>
          <w:noProof/>
          <w:lang w:val="en-AU" w:eastAsia="en-AU"/>
        </w:rPr>
        <w:drawing>
          <wp:inline distT="0" distB="0" distL="0" distR="0" wp14:anchorId="08D54F5E" wp14:editId="7A528F94">
            <wp:extent cx="5010922" cy="3578359"/>
            <wp:effectExtent l="0" t="0" r="0" b="3175"/>
            <wp:docPr id="199" name="Picture 41" descr="Figure A4- 9 Comparisons between logger chlorophyll concentrations measured at Pelorus Island in the 24 hours before and after a change-over and the chlorophyll concentration determined from manual sampling at the changeover.  Symbols are as given in Figure A4- 4.&#10;" title="Figure A4- 9 Comparisons between logger chlorophyll concentrations measured at Pelorus Isla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elorus_InOut_Histos.png"/>
                    <pic:cNvPicPr/>
                  </pic:nvPicPr>
                  <pic:blipFill>
                    <a:blip r:embed="rId377" cstate="print"/>
                    <a:stretch>
                      <a:fillRect/>
                    </a:stretch>
                  </pic:blipFill>
                  <pic:spPr>
                    <a:xfrm>
                      <a:off x="0" y="0"/>
                      <a:ext cx="5010922" cy="3578359"/>
                    </a:xfrm>
                    <a:prstGeom prst="rect">
                      <a:avLst/>
                    </a:prstGeom>
                  </pic:spPr>
                </pic:pic>
              </a:graphicData>
            </a:graphic>
          </wp:inline>
        </w:drawing>
      </w:r>
    </w:p>
    <w:p w:rsidR="00C03FBA" w:rsidRDefault="00C03FBA" w:rsidP="00C03FBA"/>
    <w:p w:rsidR="00C03FBA" w:rsidRPr="007C4127" w:rsidRDefault="00C03FBA" w:rsidP="00C03FBA">
      <w:pPr>
        <w:pStyle w:val="Caption"/>
        <w:rPr>
          <w:rStyle w:val="IntenseReference"/>
        </w:rPr>
      </w:pPr>
      <w:bookmarkStart w:id="405" w:name="_Toc374701803"/>
      <w:bookmarkStart w:id="406" w:name="_Toc374707612"/>
      <w:bookmarkStart w:id="407" w:name="_Toc393133789"/>
      <w:r>
        <w:t xml:space="preserve">Figure A4- </w:t>
      </w:r>
      <w:r>
        <w:fldChar w:fldCharType="begin"/>
      </w:r>
      <w:r>
        <w:instrText xml:space="preserve"> SEQ Figure_A4- \* ARABIC </w:instrText>
      </w:r>
      <w:r>
        <w:fldChar w:fldCharType="separate"/>
      </w:r>
      <w:r w:rsidR="00D523D3">
        <w:rPr>
          <w:noProof/>
        </w:rPr>
        <w:t>9</w:t>
      </w:r>
      <w:r>
        <w:fldChar w:fldCharType="end"/>
      </w:r>
      <w:r>
        <w:tab/>
        <w:t xml:space="preserve">Comparisons between logger chlorophyll concentrations measured at Pelorus Island in the 24 hours before and after a change-over and the chlorophyll concentration determined from manual sampling at the changeover.  </w:t>
      </w:r>
      <w:r w:rsidRPr="007C4127">
        <w:rPr>
          <w:rStyle w:val="IntenseReference"/>
        </w:rPr>
        <w:t>Symbols are as given in Figure A4- 4.</w:t>
      </w:r>
      <w:bookmarkEnd w:id="405"/>
      <w:bookmarkEnd w:id="406"/>
      <w:bookmarkEnd w:id="407"/>
    </w:p>
    <w:p w:rsidR="00C03FBA" w:rsidRDefault="00C03FBA" w:rsidP="00C03FBA">
      <w:pPr>
        <w:pStyle w:val="Caption"/>
      </w:pPr>
    </w:p>
    <w:p w:rsidR="00C03FBA" w:rsidRDefault="00C03FBA" w:rsidP="00C03FBA">
      <w:r>
        <w:rPr>
          <w:noProof/>
          <w:lang w:val="en-AU" w:eastAsia="en-AU"/>
        </w:rPr>
        <w:drawing>
          <wp:inline distT="0" distB="0" distL="0" distR="0" wp14:anchorId="4C5B1714" wp14:editId="5D912CE9">
            <wp:extent cx="5010922" cy="3578359"/>
            <wp:effectExtent l="0" t="0" r="0" b="3175"/>
            <wp:docPr id="200" name="Picture 42" descr="Figure A4- 10 Comparisons between logger chlorophyll concentrations measured at Pandora Reef in the 24 hours before and after a change-over and the chlorophyll concentration determined from manual sampling at the changeover.  Symbols are as given in Figure A4- 4." title="Figure A4- 10 Comparisons between logger chlorophyll concentrations measured at Pandora Ree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andora_InOut_Histos.png"/>
                    <pic:cNvPicPr/>
                  </pic:nvPicPr>
                  <pic:blipFill>
                    <a:blip r:embed="rId378" cstate="print"/>
                    <a:stretch>
                      <a:fillRect/>
                    </a:stretch>
                  </pic:blipFill>
                  <pic:spPr>
                    <a:xfrm>
                      <a:off x="0" y="0"/>
                      <a:ext cx="5010922" cy="3578359"/>
                    </a:xfrm>
                    <a:prstGeom prst="rect">
                      <a:avLst/>
                    </a:prstGeom>
                  </pic:spPr>
                </pic:pic>
              </a:graphicData>
            </a:graphic>
          </wp:inline>
        </w:drawing>
      </w:r>
    </w:p>
    <w:p w:rsidR="00C03FBA" w:rsidRDefault="00C03FBA" w:rsidP="00C03FBA"/>
    <w:p w:rsidR="00C03FBA" w:rsidRDefault="00C03FBA" w:rsidP="00C03FBA">
      <w:pPr>
        <w:pStyle w:val="Caption"/>
        <w:rPr>
          <w:rStyle w:val="IntenseReference"/>
        </w:rPr>
      </w:pPr>
      <w:bookmarkStart w:id="408" w:name="_Toc374701804"/>
      <w:bookmarkStart w:id="409" w:name="_Toc374707613"/>
      <w:bookmarkStart w:id="410" w:name="_Toc393133790"/>
      <w:r>
        <w:t xml:space="preserve">Figure A4- </w:t>
      </w:r>
      <w:r>
        <w:fldChar w:fldCharType="begin"/>
      </w:r>
      <w:r>
        <w:instrText xml:space="preserve"> SEQ Figure_A4- \* ARABIC </w:instrText>
      </w:r>
      <w:r>
        <w:fldChar w:fldCharType="separate"/>
      </w:r>
      <w:r w:rsidR="00D523D3">
        <w:rPr>
          <w:noProof/>
        </w:rPr>
        <w:t>10</w:t>
      </w:r>
      <w:r>
        <w:fldChar w:fldCharType="end"/>
      </w:r>
      <w:r>
        <w:tab/>
        <w:t xml:space="preserve">Comparisons between logger chlorophyll concentrations measured at Pandora Reef in the 24 hours before and after a change-over and the chlorophyll concentration determined from manual sampling at the changeover.  </w:t>
      </w:r>
      <w:r w:rsidRPr="007C4127">
        <w:rPr>
          <w:rStyle w:val="IntenseReference"/>
        </w:rPr>
        <w:t>Symbols are as given in Figure A4- 4.</w:t>
      </w:r>
      <w:bookmarkEnd w:id="408"/>
      <w:bookmarkEnd w:id="409"/>
      <w:bookmarkEnd w:id="410"/>
    </w:p>
    <w:p w:rsidR="00C03FBA" w:rsidRPr="007C4127" w:rsidRDefault="00C03FBA" w:rsidP="00C03FBA"/>
    <w:p w:rsidR="00C03FBA" w:rsidRDefault="00C03FBA" w:rsidP="00C03FBA">
      <w:pPr>
        <w:pStyle w:val="Caption"/>
      </w:pPr>
      <w:r>
        <w:rPr>
          <w:noProof/>
          <w:lang w:val="en-AU" w:eastAsia="en-AU"/>
        </w:rPr>
        <w:drawing>
          <wp:inline distT="0" distB="0" distL="0" distR="0" wp14:anchorId="2574CDE6" wp14:editId="0D0BAF93">
            <wp:extent cx="5010922" cy="3578359"/>
            <wp:effectExtent l="0" t="0" r="0" b="3175"/>
            <wp:docPr id="201" name="Picture 43" descr="Figure A4- 11 Comparisons between logger chlorophyll concentrations measured at Geoffrey Bay in the 24 hours before and after a change-over and the chlorophyll concentration determined from manual sampling at the changeover.  Symbols are as given in Figure A4- 4." title="Figure A4- 11 Comparisons between logger chlorophyll concentrations measured at Geoffrey B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eoffrey_InOut_Histos.png"/>
                    <pic:cNvPicPr/>
                  </pic:nvPicPr>
                  <pic:blipFill>
                    <a:blip r:embed="rId379" cstate="print"/>
                    <a:stretch>
                      <a:fillRect/>
                    </a:stretch>
                  </pic:blipFill>
                  <pic:spPr>
                    <a:xfrm>
                      <a:off x="0" y="0"/>
                      <a:ext cx="5010922" cy="3578359"/>
                    </a:xfrm>
                    <a:prstGeom prst="rect">
                      <a:avLst/>
                    </a:prstGeom>
                  </pic:spPr>
                </pic:pic>
              </a:graphicData>
            </a:graphic>
          </wp:inline>
        </w:drawing>
      </w:r>
    </w:p>
    <w:p w:rsidR="00C03FBA" w:rsidRDefault="00C03FBA" w:rsidP="00C03FBA"/>
    <w:p w:rsidR="00C03FBA" w:rsidRPr="007C4127" w:rsidRDefault="00C03FBA" w:rsidP="00C03FBA">
      <w:pPr>
        <w:pStyle w:val="Caption"/>
        <w:rPr>
          <w:rStyle w:val="IntenseReference"/>
        </w:rPr>
      </w:pPr>
      <w:bookmarkStart w:id="411" w:name="_Toc374701805"/>
      <w:bookmarkStart w:id="412" w:name="_Toc374707614"/>
      <w:bookmarkStart w:id="413" w:name="_Toc393133791"/>
      <w:r>
        <w:t xml:space="preserve">Figure A4- </w:t>
      </w:r>
      <w:r>
        <w:fldChar w:fldCharType="begin"/>
      </w:r>
      <w:r>
        <w:instrText xml:space="preserve"> SEQ Figure_A4- \* ARABIC </w:instrText>
      </w:r>
      <w:r>
        <w:fldChar w:fldCharType="separate"/>
      </w:r>
      <w:r w:rsidR="00D523D3">
        <w:rPr>
          <w:noProof/>
        </w:rPr>
        <w:t>11</w:t>
      </w:r>
      <w:r>
        <w:fldChar w:fldCharType="end"/>
      </w:r>
      <w:r>
        <w:tab/>
        <w:t xml:space="preserve">Comparisons between logger chlorophyll concentrations measured at Geoffrey Bay in the 24 hours before and after a change-over and the chlorophyll concentration determined from manual sampling at the changeover.  </w:t>
      </w:r>
      <w:r w:rsidRPr="007C4127">
        <w:rPr>
          <w:rStyle w:val="IntenseReference"/>
        </w:rPr>
        <w:t>Symbols are as given in Figure A4- 4.</w:t>
      </w:r>
      <w:bookmarkEnd w:id="411"/>
      <w:bookmarkEnd w:id="412"/>
      <w:bookmarkEnd w:id="413"/>
    </w:p>
    <w:p w:rsidR="00C03FBA" w:rsidRDefault="00C03FBA" w:rsidP="00C03FBA">
      <w:pPr>
        <w:pStyle w:val="Caption"/>
      </w:pPr>
    </w:p>
    <w:p w:rsidR="00C03FBA" w:rsidRDefault="00C03FBA" w:rsidP="00C03FBA">
      <w:r>
        <w:rPr>
          <w:noProof/>
          <w:lang w:val="en-AU" w:eastAsia="en-AU"/>
        </w:rPr>
        <w:drawing>
          <wp:inline distT="0" distB="0" distL="0" distR="0" wp14:anchorId="145B44AA" wp14:editId="0C65F252">
            <wp:extent cx="5010922" cy="3578359"/>
            <wp:effectExtent l="0" t="0" r="0" b="3175"/>
            <wp:docPr id="202" name="Picture 44" descr="Figure A4- 12 Comparisons between logger chlorophyll concentrations measured at Double Cone Island in the 24 hours before and after a change-over and the chlorophyll concentration determined from manual sampling at the changeover.  Symbols are Symbols are as given in Figure A4- 4" title="Figure A4- 12 Comparisons between logger chlorophyll concentrations measured at Double Cone Isla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ouble_Cone_InOut_Histos.png"/>
                    <pic:cNvPicPr/>
                  </pic:nvPicPr>
                  <pic:blipFill>
                    <a:blip r:embed="rId380" cstate="print"/>
                    <a:stretch>
                      <a:fillRect/>
                    </a:stretch>
                  </pic:blipFill>
                  <pic:spPr>
                    <a:xfrm>
                      <a:off x="0" y="0"/>
                      <a:ext cx="5010922" cy="3578359"/>
                    </a:xfrm>
                    <a:prstGeom prst="rect">
                      <a:avLst/>
                    </a:prstGeom>
                  </pic:spPr>
                </pic:pic>
              </a:graphicData>
            </a:graphic>
          </wp:inline>
        </w:drawing>
      </w:r>
    </w:p>
    <w:p w:rsidR="00C03FBA" w:rsidRDefault="00C03FBA" w:rsidP="00C03FBA"/>
    <w:p w:rsidR="00C03FBA" w:rsidRDefault="00C03FBA" w:rsidP="00C03FBA">
      <w:pPr>
        <w:pStyle w:val="Caption"/>
        <w:rPr>
          <w:rStyle w:val="IntenseReference"/>
        </w:rPr>
      </w:pPr>
      <w:bookmarkStart w:id="414" w:name="_Toc374701806"/>
      <w:bookmarkStart w:id="415" w:name="_Toc374707615"/>
      <w:bookmarkStart w:id="416" w:name="_Toc393133792"/>
      <w:r>
        <w:t xml:space="preserve">Figure A4- </w:t>
      </w:r>
      <w:r>
        <w:fldChar w:fldCharType="begin"/>
      </w:r>
      <w:r>
        <w:instrText xml:space="preserve"> SEQ Figure_A4- \* ARABIC </w:instrText>
      </w:r>
      <w:r>
        <w:fldChar w:fldCharType="separate"/>
      </w:r>
      <w:r w:rsidR="00D523D3">
        <w:rPr>
          <w:noProof/>
        </w:rPr>
        <w:t>12</w:t>
      </w:r>
      <w:r>
        <w:fldChar w:fldCharType="end"/>
      </w:r>
      <w:r>
        <w:tab/>
        <w:t xml:space="preserve">Comparisons between logger chlorophyll concentrations measured at Double Cone Island in the 24 hours before and after a change-over and the chlorophyll concentration determined from manual sampling at the changeover.  Symbols are </w:t>
      </w:r>
      <w:r w:rsidRPr="007C4127">
        <w:rPr>
          <w:rStyle w:val="IntenseReference"/>
        </w:rPr>
        <w:t>Symbols are as given in Figure A4- 4.</w:t>
      </w:r>
      <w:bookmarkEnd w:id="414"/>
      <w:bookmarkEnd w:id="415"/>
      <w:bookmarkEnd w:id="416"/>
    </w:p>
    <w:p w:rsidR="00C03FBA" w:rsidRPr="007C4127" w:rsidRDefault="00C03FBA" w:rsidP="00C03FBA"/>
    <w:p w:rsidR="00C03FBA" w:rsidRDefault="00C03FBA" w:rsidP="00C03FBA">
      <w:pPr>
        <w:pStyle w:val="Caption"/>
      </w:pPr>
      <w:r>
        <w:rPr>
          <w:noProof/>
          <w:lang w:val="en-AU" w:eastAsia="en-AU"/>
        </w:rPr>
        <w:drawing>
          <wp:inline distT="0" distB="0" distL="0" distR="0" wp14:anchorId="3E0DEEFC" wp14:editId="3796000E">
            <wp:extent cx="5010922" cy="3578359"/>
            <wp:effectExtent l="0" t="0" r="0" b="3175"/>
            <wp:docPr id="203" name="Picture 45" descr="Figure A4- 13 Comparisons between logger chlorophyll concentrations measured at Daydream Island in the 24 hours before and after a change-over and the chlorophyll concentration determined from manual sampling at the changeover.  Symbols are as given in Figure A4- 4." title="Figure A4- 13 Comparisons between logger chlorophyll concentrations measured at Daydream Isla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aydream_InOut_Histos.png"/>
                    <pic:cNvPicPr/>
                  </pic:nvPicPr>
                  <pic:blipFill>
                    <a:blip r:embed="rId381" cstate="print"/>
                    <a:stretch>
                      <a:fillRect/>
                    </a:stretch>
                  </pic:blipFill>
                  <pic:spPr>
                    <a:xfrm>
                      <a:off x="0" y="0"/>
                      <a:ext cx="5010922" cy="3578359"/>
                    </a:xfrm>
                    <a:prstGeom prst="rect">
                      <a:avLst/>
                    </a:prstGeom>
                  </pic:spPr>
                </pic:pic>
              </a:graphicData>
            </a:graphic>
          </wp:inline>
        </w:drawing>
      </w:r>
    </w:p>
    <w:p w:rsidR="00C03FBA" w:rsidRDefault="00C03FBA" w:rsidP="00C03FBA"/>
    <w:p w:rsidR="00C03FBA" w:rsidRPr="007C4127" w:rsidRDefault="00C03FBA" w:rsidP="00C03FBA">
      <w:pPr>
        <w:pStyle w:val="Caption"/>
        <w:rPr>
          <w:rStyle w:val="IntenseReference"/>
        </w:rPr>
      </w:pPr>
      <w:bookmarkStart w:id="417" w:name="_Toc374701807"/>
      <w:bookmarkStart w:id="418" w:name="_Toc374707616"/>
      <w:bookmarkStart w:id="419" w:name="_Toc393133793"/>
      <w:r>
        <w:t xml:space="preserve">Figure A4- </w:t>
      </w:r>
      <w:r>
        <w:fldChar w:fldCharType="begin"/>
      </w:r>
      <w:r>
        <w:instrText xml:space="preserve"> SEQ Figure_A4- \* ARABIC </w:instrText>
      </w:r>
      <w:r>
        <w:fldChar w:fldCharType="separate"/>
      </w:r>
      <w:r w:rsidR="00D523D3">
        <w:rPr>
          <w:noProof/>
        </w:rPr>
        <w:t>13</w:t>
      </w:r>
      <w:r>
        <w:fldChar w:fldCharType="end"/>
      </w:r>
      <w:r>
        <w:tab/>
        <w:t xml:space="preserve">Comparisons between logger chlorophyll concentrations measured at Daydream Island in the 24 hours before and after a change-over and the chlorophyll concentration determined from manual sampling at the changeover.  </w:t>
      </w:r>
      <w:r w:rsidRPr="007C4127">
        <w:rPr>
          <w:rStyle w:val="IntenseReference"/>
        </w:rPr>
        <w:t>Symbols are as given in Figure A4- 4.</w:t>
      </w:r>
      <w:bookmarkEnd w:id="417"/>
      <w:bookmarkEnd w:id="418"/>
      <w:bookmarkEnd w:id="419"/>
    </w:p>
    <w:p w:rsidR="00C03FBA" w:rsidRDefault="00C03FBA" w:rsidP="00C03FBA">
      <w:pPr>
        <w:pStyle w:val="Caption"/>
      </w:pPr>
    </w:p>
    <w:p w:rsidR="00C03FBA" w:rsidRDefault="00C03FBA" w:rsidP="00C03FBA"/>
    <w:p w:rsidR="00C03FBA" w:rsidRDefault="00C03FBA" w:rsidP="00C03FBA">
      <w:r>
        <w:rPr>
          <w:noProof/>
          <w:lang w:val="en-AU" w:eastAsia="en-AU"/>
        </w:rPr>
        <w:drawing>
          <wp:inline distT="0" distB="0" distL="0" distR="0" wp14:anchorId="108CF002" wp14:editId="09E024D1">
            <wp:extent cx="5010922" cy="3578359"/>
            <wp:effectExtent l="0" t="0" r="0" b="3175"/>
            <wp:docPr id="204" name="Picture 46" descr="Figure A4- 14 Comparisons between logger chlorophyll concentrations measured at Pine Island in the 24 hours before and after a change-over and the chlorophyll concentration determined from manual sampling at the changeover.  Symbols are as given in Figure A4- 4." title="Figure A4- 14 Comparisons between logger chlorophyll concentrations measured at Pine Isla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ne_InOut_Histos.png"/>
                    <pic:cNvPicPr/>
                  </pic:nvPicPr>
                  <pic:blipFill>
                    <a:blip r:embed="rId382" cstate="print"/>
                    <a:stretch>
                      <a:fillRect/>
                    </a:stretch>
                  </pic:blipFill>
                  <pic:spPr>
                    <a:xfrm>
                      <a:off x="0" y="0"/>
                      <a:ext cx="5010922" cy="3578359"/>
                    </a:xfrm>
                    <a:prstGeom prst="rect">
                      <a:avLst/>
                    </a:prstGeom>
                  </pic:spPr>
                </pic:pic>
              </a:graphicData>
            </a:graphic>
          </wp:inline>
        </w:drawing>
      </w:r>
    </w:p>
    <w:p w:rsidR="00C03FBA" w:rsidRDefault="00C03FBA" w:rsidP="00C03FBA"/>
    <w:p w:rsidR="00C03FBA" w:rsidRDefault="00C03FBA" w:rsidP="00C03FBA">
      <w:pPr>
        <w:pStyle w:val="Caption"/>
        <w:rPr>
          <w:rStyle w:val="IntenseReference"/>
        </w:rPr>
      </w:pPr>
      <w:bookmarkStart w:id="420" w:name="_Toc374701808"/>
      <w:bookmarkStart w:id="421" w:name="_Toc374707617"/>
      <w:bookmarkStart w:id="422" w:name="_Toc393133794"/>
      <w:r>
        <w:t xml:space="preserve">Figure A4- </w:t>
      </w:r>
      <w:r>
        <w:fldChar w:fldCharType="begin"/>
      </w:r>
      <w:r>
        <w:instrText xml:space="preserve"> SEQ Figure_A4- \* ARABIC </w:instrText>
      </w:r>
      <w:r>
        <w:fldChar w:fldCharType="separate"/>
      </w:r>
      <w:r w:rsidR="00D523D3">
        <w:rPr>
          <w:noProof/>
        </w:rPr>
        <w:t>14</w:t>
      </w:r>
      <w:r>
        <w:fldChar w:fldCharType="end"/>
      </w:r>
      <w:r>
        <w:tab/>
        <w:t xml:space="preserve">Comparisons between logger chlorophyll concentrations measured at Pine Island in the 24 hours before and after a change-over and the chlorophyll concentration determined from manual sampling at the changeover.  </w:t>
      </w:r>
      <w:r w:rsidRPr="007C4127">
        <w:rPr>
          <w:rStyle w:val="IntenseReference"/>
        </w:rPr>
        <w:t>Symbols are as given in Figure A4- 4.</w:t>
      </w:r>
      <w:bookmarkEnd w:id="420"/>
      <w:bookmarkEnd w:id="421"/>
      <w:bookmarkEnd w:id="422"/>
    </w:p>
    <w:p w:rsidR="00C03FBA" w:rsidRDefault="00C03FBA" w:rsidP="00C03FBA">
      <w:pPr>
        <w:pStyle w:val="Caption"/>
        <w:rPr>
          <w:rStyle w:val="IntenseReference"/>
        </w:rPr>
      </w:pPr>
    </w:p>
    <w:p w:rsidR="00C03FBA" w:rsidRDefault="00C03FBA" w:rsidP="00C03FBA">
      <w:pPr>
        <w:pStyle w:val="Caption"/>
      </w:pPr>
      <w:r>
        <w:rPr>
          <w:noProof/>
          <w:lang w:val="en-AU" w:eastAsia="en-AU"/>
        </w:rPr>
        <w:drawing>
          <wp:inline distT="0" distB="0" distL="0" distR="0" wp14:anchorId="76F12038" wp14:editId="1B6DEA53">
            <wp:extent cx="5010922" cy="3578359"/>
            <wp:effectExtent l="0" t="0" r="0" b="3175"/>
            <wp:docPr id="205" name="Picture 47" descr="Figure A4- 15 Comparisons between logger chlorophyll concentrations measured at Barren Island in the 24 hours before and after a change-over and the chlorophyll concentration determined from manual sampling at the changeover.  Symbols are as given in Figure A4- 4" title="Figure A4- 15 Comparisons between logger chlorophyll concentrations measured at Barren Isla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arren_InOut_Histos.png"/>
                    <pic:cNvPicPr/>
                  </pic:nvPicPr>
                  <pic:blipFill>
                    <a:blip r:embed="rId383" cstate="print"/>
                    <a:stretch>
                      <a:fillRect/>
                    </a:stretch>
                  </pic:blipFill>
                  <pic:spPr>
                    <a:xfrm>
                      <a:off x="0" y="0"/>
                      <a:ext cx="5010922" cy="3578359"/>
                    </a:xfrm>
                    <a:prstGeom prst="rect">
                      <a:avLst/>
                    </a:prstGeom>
                  </pic:spPr>
                </pic:pic>
              </a:graphicData>
            </a:graphic>
          </wp:inline>
        </w:drawing>
      </w:r>
    </w:p>
    <w:p w:rsidR="00C03FBA" w:rsidRDefault="00C03FBA" w:rsidP="00C03FBA"/>
    <w:p w:rsidR="00C03FBA" w:rsidRDefault="00C03FBA" w:rsidP="00C03FBA">
      <w:pPr>
        <w:pStyle w:val="Caption"/>
      </w:pPr>
      <w:bookmarkStart w:id="423" w:name="_Toc374701809"/>
      <w:bookmarkStart w:id="424" w:name="_Toc374707618"/>
      <w:bookmarkStart w:id="425" w:name="_Toc393133795"/>
      <w:r>
        <w:t xml:space="preserve">Figure A4- </w:t>
      </w:r>
      <w:r>
        <w:fldChar w:fldCharType="begin"/>
      </w:r>
      <w:r>
        <w:instrText xml:space="preserve"> SEQ Figure_A4- \* ARABIC </w:instrText>
      </w:r>
      <w:r>
        <w:fldChar w:fldCharType="separate"/>
      </w:r>
      <w:r w:rsidR="00D523D3">
        <w:rPr>
          <w:noProof/>
        </w:rPr>
        <w:t>15</w:t>
      </w:r>
      <w:r>
        <w:fldChar w:fldCharType="end"/>
      </w:r>
      <w:r>
        <w:tab/>
        <w:t xml:space="preserve">Comparisons between logger chlorophyll concentrations measured at Barren Island in the 24 hours before and after a change-over and the chlorophyll concentration determined from manual sampling at the changeover.  </w:t>
      </w:r>
      <w:r w:rsidRPr="007C4127">
        <w:rPr>
          <w:rStyle w:val="IntenseReference"/>
        </w:rPr>
        <w:t>Symbols are as given in Figure A4- 4.</w:t>
      </w:r>
      <w:bookmarkEnd w:id="423"/>
      <w:bookmarkEnd w:id="424"/>
      <w:bookmarkEnd w:id="425"/>
    </w:p>
    <w:p w:rsidR="00C03FBA" w:rsidRDefault="00C03FBA" w:rsidP="00C03FBA">
      <w:r>
        <w:rPr>
          <w:noProof/>
          <w:lang w:val="en-AU" w:eastAsia="en-AU"/>
        </w:rPr>
        <w:drawing>
          <wp:inline distT="0" distB="0" distL="0" distR="0" wp14:anchorId="62C32DDE" wp14:editId="74C394EE">
            <wp:extent cx="5010922" cy="3578359"/>
            <wp:effectExtent l="0" t="0" r="0" b="3175"/>
            <wp:docPr id="206" name="Picture 48" descr="Figure A4- 16 Comparisons between logger chlorophyll concentrations measured at Humpy Island in the 24 hours before and after a change-over and the chlorophyll concentration determined from manual sampling at the changeover.  Symbols are as given in Figure A4- 4." title="Figure A4- 16 Comparisons between logger chlorophyll concentrations measured at Humpy Isla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Humpy_InOut_Histos.png"/>
                    <pic:cNvPicPr/>
                  </pic:nvPicPr>
                  <pic:blipFill>
                    <a:blip r:embed="rId384" cstate="print"/>
                    <a:stretch>
                      <a:fillRect/>
                    </a:stretch>
                  </pic:blipFill>
                  <pic:spPr>
                    <a:xfrm>
                      <a:off x="0" y="0"/>
                      <a:ext cx="5010922" cy="3578359"/>
                    </a:xfrm>
                    <a:prstGeom prst="rect">
                      <a:avLst/>
                    </a:prstGeom>
                  </pic:spPr>
                </pic:pic>
              </a:graphicData>
            </a:graphic>
          </wp:inline>
        </w:drawing>
      </w:r>
    </w:p>
    <w:p w:rsidR="00C03FBA" w:rsidRDefault="00C03FBA" w:rsidP="00C03FBA"/>
    <w:p w:rsidR="00C03FBA" w:rsidRDefault="00C03FBA" w:rsidP="00C03FBA">
      <w:pPr>
        <w:pStyle w:val="Caption"/>
        <w:rPr>
          <w:rStyle w:val="IntenseReference"/>
        </w:rPr>
      </w:pPr>
      <w:bookmarkStart w:id="426" w:name="_Toc374701810"/>
      <w:bookmarkStart w:id="427" w:name="_Toc374707619"/>
      <w:bookmarkStart w:id="428" w:name="_Toc393133796"/>
      <w:r>
        <w:t xml:space="preserve">Figure A4- </w:t>
      </w:r>
      <w:r>
        <w:fldChar w:fldCharType="begin"/>
      </w:r>
      <w:r>
        <w:instrText xml:space="preserve"> SEQ Figure_A4- \* ARABIC </w:instrText>
      </w:r>
      <w:r>
        <w:fldChar w:fldCharType="separate"/>
      </w:r>
      <w:r w:rsidR="00D523D3">
        <w:rPr>
          <w:noProof/>
        </w:rPr>
        <w:t>16</w:t>
      </w:r>
      <w:r>
        <w:fldChar w:fldCharType="end"/>
      </w:r>
      <w:r>
        <w:tab/>
        <w:t xml:space="preserve">Comparisons between logger chlorophyll concentrations measured at Humpy Island in the 24 hours before and after a change-over and the chlorophyll concentration determined from manual sampling at the changeover.  </w:t>
      </w:r>
      <w:r w:rsidRPr="007C4127">
        <w:rPr>
          <w:rStyle w:val="IntenseReference"/>
        </w:rPr>
        <w:t>Symbols are as given in Figure A4- 4.</w:t>
      </w:r>
      <w:bookmarkEnd w:id="426"/>
      <w:bookmarkEnd w:id="427"/>
      <w:bookmarkEnd w:id="428"/>
    </w:p>
    <w:p w:rsidR="00C03FBA" w:rsidRPr="007C4127" w:rsidRDefault="00C03FBA" w:rsidP="00C03FBA">
      <w:pPr>
        <w:rPr>
          <w:rFonts w:eastAsia="SimSun"/>
        </w:rPr>
      </w:pPr>
    </w:p>
    <w:p w:rsidR="00C03FBA" w:rsidRDefault="00C03FBA" w:rsidP="00C03FBA">
      <w:pPr>
        <w:pStyle w:val="Caption"/>
      </w:pPr>
      <w:r>
        <w:rPr>
          <w:noProof/>
          <w:lang w:val="en-AU" w:eastAsia="en-AU"/>
        </w:rPr>
        <w:drawing>
          <wp:inline distT="0" distB="0" distL="0" distR="0" wp14:anchorId="0E357543" wp14:editId="33E03620">
            <wp:extent cx="5010922" cy="3578359"/>
            <wp:effectExtent l="0" t="0" r="0" b="3175"/>
            <wp:docPr id="207" name="Picture 49" descr="Figure A4- 17 Comparisons between logger chlorophyll concentrations measured at Pelican Island in the 24 hours before and after a change-over and the chlorophyll concentration determined from manual sampling at the changeover.  Symbols are as given in Figure A4- 4." title="Figure A4- 17 Comparisons between logger chlorophyll concentrations measured at Pelican Isla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elican_InOut_Histos.png"/>
                    <pic:cNvPicPr/>
                  </pic:nvPicPr>
                  <pic:blipFill>
                    <a:blip r:embed="rId385" cstate="print"/>
                    <a:stretch>
                      <a:fillRect/>
                    </a:stretch>
                  </pic:blipFill>
                  <pic:spPr>
                    <a:xfrm>
                      <a:off x="0" y="0"/>
                      <a:ext cx="5010922" cy="3578359"/>
                    </a:xfrm>
                    <a:prstGeom prst="rect">
                      <a:avLst/>
                    </a:prstGeom>
                  </pic:spPr>
                </pic:pic>
              </a:graphicData>
            </a:graphic>
          </wp:inline>
        </w:drawing>
      </w:r>
    </w:p>
    <w:p w:rsidR="00C03FBA" w:rsidRDefault="00C03FBA" w:rsidP="00C03FBA"/>
    <w:p w:rsidR="00C03FBA" w:rsidRDefault="00C03FBA" w:rsidP="00C03FBA">
      <w:pPr>
        <w:pStyle w:val="Caption"/>
      </w:pPr>
      <w:bookmarkStart w:id="429" w:name="_Ref373755062"/>
      <w:bookmarkStart w:id="430" w:name="_Toc374701811"/>
      <w:bookmarkStart w:id="431" w:name="_Toc374707620"/>
      <w:bookmarkStart w:id="432" w:name="_Toc393133797"/>
      <w:r>
        <w:t xml:space="preserve">Figure A4- </w:t>
      </w:r>
      <w:r>
        <w:fldChar w:fldCharType="begin"/>
      </w:r>
      <w:r>
        <w:instrText xml:space="preserve"> SEQ Figure_A4- \* ARABIC </w:instrText>
      </w:r>
      <w:r>
        <w:fldChar w:fldCharType="separate"/>
      </w:r>
      <w:r w:rsidR="00D523D3">
        <w:rPr>
          <w:noProof/>
        </w:rPr>
        <w:t>17</w:t>
      </w:r>
      <w:r>
        <w:fldChar w:fldCharType="end"/>
      </w:r>
      <w:bookmarkEnd w:id="429"/>
      <w:r>
        <w:tab/>
        <w:t xml:space="preserve">Comparisons between logger chlorophyll concentrations measured at Pelican Island in the 24 hours before and after a change-over and the chlorophyll concentration determined from manual sampling at the changeover.  </w:t>
      </w:r>
      <w:r w:rsidRPr="007C4127">
        <w:rPr>
          <w:rStyle w:val="IntenseReference"/>
        </w:rPr>
        <w:t>Symbols are as given in Figure A4- 4.</w:t>
      </w:r>
      <w:bookmarkEnd w:id="430"/>
      <w:bookmarkEnd w:id="431"/>
      <w:bookmarkEnd w:id="432"/>
    </w:p>
    <w:p w:rsidR="00C03FBA" w:rsidRDefault="00C03FBA" w:rsidP="00C03FBA"/>
    <w:p w:rsidR="00C03FBA" w:rsidRDefault="00C03FBA" w:rsidP="00C03FBA"/>
    <w:p w:rsidR="00C03FBA" w:rsidRDefault="00C03FBA" w:rsidP="00C03FBA">
      <w:r>
        <w:rPr>
          <w:noProof/>
          <w:lang w:val="en-AU" w:eastAsia="en-AU"/>
        </w:rPr>
        <w:drawing>
          <wp:inline distT="0" distB="0" distL="0" distR="0" wp14:anchorId="3B89389A" wp14:editId="1A4D30A8">
            <wp:extent cx="5731510" cy="3522980"/>
            <wp:effectExtent l="0" t="0" r="2540" b="1270"/>
            <wp:docPr id="209" name="Picture 19" descr="Figure A4- 18 Differences between 24-hour median chlorophyll concentrations (µg L-1) measured by pairs of loggers (outgoing, incoming) at logger changeovers.  The green-shaded background indicates that logger readings were factory calibrated using the ‘wet’- uranine method.  Yellow shading indicates the period where factory ‘dry’ calibrations could be overlapped with ‘wet’ calibrations.  Blue shading indicates the period where only ‘dry’ calibrations were used. " title="Figure A4- 18 Differences between 24-hour median chlorophyll concentrations (µg L-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nOut Differences.png"/>
                    <pic:cNvPicPr/>
                  </pic:nvPicPr>
                  <pic:blipFill>
                    <a:blip r:embed="rId386" cstate="print"/>
                    <a:stretch>
                      <a:fillRect/>
                    </a:stretch>
                  </pic:blipFill>
                  <pic:spPr>
                    <a:xfrm>
                      <a:off x="0" y="0"/>
                      <a:ext cx="5731510" cy="3522980"/>
                    </a:xfrm>
                    <a:prstGeom prst="rect">
                      <a:avLst/>
                    </a:prstGeom>
                  </pic:spPr>
                </pic:pic>
              </a:graphicData>
            </a:graphic>
          </wp:inline>
        </w:drawing>
      </w:r>
    </w:p>
    <w:p w:rsidR="00C03FBA" w:rsidRDefault="00C03FBA" w:rsidP="00C03FBA"/>
    <w:p w:rsidR="00C03FBA" w:rsidRPr="007C4127" w:rsidRDefault="00C03FBA" w:rsidP="00C03FBA">
      <w:pPr>
        <w:pStyle w:val="Caption"/>
        <w:rPr>
          <w:rStyle w:val="IntenseReference"/>
        </w:rPr>
      </w:pPr>
      <w:bookmarkStart w:id="433" w:name="_Toc374701812"/>
      <w:bookmarkStart w:id="434" w:name="_Toc374707621"/>
      <w:bookmarkStart w:id="435" w:name="_Toc393133798"/>
      <w:r>
        <w:t xml:space="preserve">Figure A4- </w:t>
      </w:r>
      <w:r>
        <w:fldChar w:fldCharType="begin"/>
      </w:r>
      <w:r>
        <w:instrText xml:space="preserve"> SEQ Figure_A4- \* ARABIC </w:instrText>
      </w:r>
      <w:r>
        <w:fldChar w:fldCharType="separate"/>
      </w:r>
      <w:r w:rsidR="00D523D3">
        <w:rPr>
          <w:noProof/>
        </w:rPr>
        <w:t>18</w:t>
      </w:r>
      <w:r>
        <w:fldChar w:fldCharType="end"/>
      </w:r>
      <w:r>
        <w:tab/>
        <w:t>Differences between 24-hour median chlorophyll concentrations (</w:t>
      </w:r>
      <w:r>
        <w:rPr>
          <w:rFonts w:cs="Arial"/>
        </w:rPr>
        <w:t>µ</w:t>
      </w:r>
      <w:r>
        <w:t>g L</w:t>
      </w:r>
      <w:r w:rsidRPr="005F6F72">
        <w:rPr>
          <w:vertAlign w:val="superscript"/>
        </w:rPr>
        <w:t>-1</w:t>
      </w:r>
      <w:r>
        <w:t xml:space="preserve">) measured by pairs of loggers (outgoing, incoming) at logger changeovers.  </w:t>
      </w:r>
      <w:r w:rsidRPr="007C4127">
        <w:rPr>
          <w:rStyle w:val="IntenseReference"/>
        </w:rPr>
        <w:t xml:space="preserve">The green-shaded </w:t>
      </w:r>
      <w:r>
        <w:rPr>
          <w:rStyle w:val="IntenseReference"/>
        </w:rPr>
        <w:t>background</w:t>
      </w:r>
      <w:r w:rsidRPr="007C4127">
        <w:rPr>
          <w:rStyle w:val="IntenseReference"/>
        </w:rPr>
        <w:t xml:space="preserve"> indicates that logger readings were factory calibrated using the ‘wet’- uranine method.  Yellow shading indicates the period where factory ‘dry’ calibrations could be overlapped with ‘wet’ calibrations.  Blue shading indicates the period where only ‘dry’ calibrations were used.</w:t>
      </w:r>
      <w:bookmarkEnd w:id="433"/>
      <w:bookmarkEnd w:id="434"/>
      <w:bookmarkEnd w:id="435"/>
      <w:r w:rsidRPr="007C4127">
        <w:rPr>
          <w:rStyle w:val="IntenseReference"/>
        </w:rPr>
        <w:t xml:space="preserve"> </w:t>
      </w:r>
    </w:p>
    <w:p w:rsidR="00C03FBA" w:rsidRDefault="00C03FBA" w:rsidP="00C03FBA"/>
    <w:p w:rsidR="00C03FBA" w:rsidRDefault="00C03FBA" w:rsidP="00C03FBA"/>
    <w:p w:rsidR="00C03FBA" w:rsidRPr="004C2520" w:rsidRDefault="00C03FBA" w:rsidP="00C03FBA">
      <w:r w:rsidRPr="004C2520">
        <w:t>Despite the differences between logger-derived and manual measurements of chlorophyll, it is important to note that large or long-term (~ 1 year) fluctuations in chlorophyll concentration</w:t>
      </w:r>
      <w:r>
        <w:t xml:space="preserve"> over the full time period of deployments considered</w:t>
      </w:r>
      <w:r w:rsidRPr="004C2520">
        <w:t xml:space="preserve"> were largely captured by both manual and instrumental measurement methods.  Manual validation chlorophyll values fell within the daily (24-hour) range of instrument-recorded chlorophyll values for at least one logger at 94 percent of changeovers.  </w:t>
      </w:r>
    </w:p>
    <w:p w:rsidR="00C03FBA" w:rsidRDefault="00C03FBA" w:rsidP="00C03FBA"/>
    <w:p w:rsidR="00C03FBA" w:rsidRDefault="00C03FBA" w:rsidP="00C03FBA">
      <w:r>
        <w:t>To further resolve observed inter-logger differences and check factory calibrations, seven (7) experiments carried out at the AIMS wharf site between January 2012 and October 2013 have been further analysed.  These experiments involved simultaneous deployments of twelve (12) to sixteen (16) individual loggers.  Figures A4-19 to A4-21 present examples of data obtained from three experiments run in January 2012, May 2012 and July 2013.</w:t>
      </w:r>
    </w:p>
    <w:p w:rsidR="00C03FBA" w:rsidRDefault="00C03FBA" w:rsidP="00C03FBA"/>
    <w:p w:rsidR="00C03FBA" w:rsidRDefault="00C03FBA" w:rsidP="00C03FBA">
      <w:r>
        <w:t>In each experiment, the loggers where mounted pointing downward in a rigid frame so that individual logger sensor heads were within 55 cm of each other.  The loggers generally sampled at 10 min intervals (n=306 readings over 51 hours) and were set to sample at the same time.  In two experiments when logging occurred at a higher rate, the raw records were sub-sampled at 5-minute intervals.  Apart from small-scale spatial variability on the order of 10’s of cm or less, all loggers essentially measured chlorophyll at the same time in the same patch (</w:t>
      </w:r>
      <w:r w:rsidRPr="00FB2936">
        <w:rPr>
          <w:i/>
        </w:rPr>
        <w:t>ca</w:t>
      </w:r>
      <w:r>
        <w:t>. 1 m</w:t>
      </w:r>
      <w:r w:rsidRPr="00BE72D5">
        <w:rPr>
          <w:vertAlign w:val="superscript"/>
        </w:rPr>
        <w:t>3</w:t>
      </w:r>
      <w:r>
        <w:t>) of water.  Chlorophyll concentrations were calculated using the most recent and appropriate factory calibration for each logger.  Most of these calibrations were based on the ‘wet’ uranine method, or could be ratio-corrected to a wet standard.</w:t>
      </w:r>
    </w:p>
    <w:p w:rsidR="00C03FBA" w:rsidRDefault="00C03FBA" w:rsidP="00C03FBA"/>
    <w:p w:rsidR="00C03FBA" w:rsidRDefault="00C03FBA" w:rsidP="00C03FBA">
      <w:r>
        <w:t xml:space="preserve">Inspection of logger records from particular experiments showed often quite divergent results within a group of loggers (e.g. Fig. A4-19).  Differences between chlorophyll concentrations in the raw records could exceed 1 </w:t>
      </w:r>
      <w:r>
        <w:rPr>
          <w:rFonts w:cs="Arial"/>
        </w:rPr>
        <w:t>µ</w:t>
      </w:r>
      <w:r>
        <w:t>g L</w:t>
      </w:r>
      <w:r w:rsidRPr="004C2520">
        <w:rPr>
          <w:vertAlign w:val="superscript"/>
        </w:rPr>
        <w:t>-1</w:t>
      </w:r>
      <w:r>
        <w:t xml:space="preserve">.  The operational question was:  To what extent were the individual loggers measuring different amounts of chlorophyll (spatial patchiness), or responding differently to the same amount of chlorophyll (instrumental bias). </w:t>
      </w:r>
    </w:p>
    <w:p w:rsidR="00C03FBA" w:rsidRDefault="00C03FBA" w:rsidP="00C03FBA"/>
    <w:p w:rsidR="00C03FBA" w:rsidRDefault="00C03FBA" w:rsidP="00C03FBA">
      <w:r>
        <w:t xml:space="preserve"> Individual logger data records for each experiment were de-trended and normalized to a common zero value by subtracting the mean chlorophyll value for each sampling time from each individual data point at that time.  The thick red line in the top panel of the three example plots show the average chlorophyll reading over the two-day period.  </w:t>
      </w:r>
    </w:p>
    <w:p w:rsidR="00C03FBA" w:rsidRDefault="00C03FBA" w:rsidP="00C03FBA"/>
    <w:p w:rsidR="00C03FBA" w:rsidRDefault="00C03FBA" w:rsidP="00C03FBA">
      <w:r>
        <w:t xml:space="preserve">Inspection of the plotted differences from the mean value over time (middle panel) always showed that some loggers in each experiment were consistently high and some were consistently low relative to the mean chlorophyll value.  At any particular time, the record could span a chlorophyll range between several 0.1’s of </w:t>
      </w:r>
      <w:r>
        <w:rPr>
          <w:rFonts w:cs="Arial"/>
        </w:rPr>
        <w:t>µ</w:t>
      </w:r>
      <w:r>
        <w:t>gL</w:t>
      </w:r>
      <w:r w:rsidRPr="0037219D">
        <w:rPr>
          <w:vertAlign w:val="superscript"/>
        </w:rPr>
        <w:t>-1</w:t>
      </w:r>
      <w:r>
        <w:t xml:space="preserve"> to &gt; 1 </w:t>
      </w:r>
      <w:r>
        <w:rPr>
          <w:rFonts w:cs="Arial"/>
        </w:rPr>
        <w:t>µ</w:t>
      </w:r>
      <w:r>
        <w:t>gL</w:t>
      </w:r>
      <w:r w:rsidRPr="0037219D">
        <w:rPr>
          <w:vertAlign w:val="superscript"/>
        </w:rPr>
        <w:t>-1</w:t>
      </w:r>
      <w:r>
        <w:t>.</w:t>
      </w:r>
    </w:p>
    <w:p w:rsidR="00C03FBA" w:rsidRDefault="00C03FBA" w:rsidP="00C03FBA"/>
    <w:p w:rsidR="00C03FBA" w:rsidRDefault="00C03FBA" w:rsidP="00C03FBA">
      <w:r w:rsidRPr="00534713">
        <w:rPr>
          <w:noProof/>
          <w:lang w:val="en-AU" w:eastAsia="en-AU"/>
        </w:rPr>
        <w:drawing>
          <wp:inline distT="0" distB="0" distL="0" distR="0" wp14:anchorId="1E50662A" wp14:editId="0D6C1787">
            <wp:extent cx="5760085" cy="5703570"/>
            <wp:effectExtent l="0" t="0" r="0" b="0"/>
            <wp:docPr id="211" name="Picture 58" descr="Figure A4- 19 [Top]  Time series of raw chlorophyll readings from 12 loggers deployed simultaneously from the AIMS wharf in January 2012.  The heavy red line indicates the mean of each set of successive readings taken by all loggers at 10-minute intervals.  [Middle]  Time series of differences of individual logger readings from the mean reading of all instruments at one sampling time.  [Bottom]  A time series of the range of readings at any one time if the mean differences of individual loggers (offsets) are subtracted from individual readings" title="Figure A4- 19 [Top]  Time series of raw chlorophyll readings from 12 loggers deployed simultaneously from the AIMS wharf in January 20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harf_Chl_Jan2012.png"/>
                    <pic:cNvPicPr/>
                  </pic:nvPicPr>
                  <pic:blipFill>
                    <a:blip r:embed="rId387" cstate="print"/>
                    <a:stretch>
                      <a:fillRect/>
                    </a:stretch>
                  </pic:blipFill>
                  <pic:spPr>
                    <a:xfrm>
                      <a:off x="0" y="0"/>
                      <a:ext cx="5760085" cy="5703570"/>
                    </a:xfrm>
                    <a:prstGeom prst="rect">
                      <a:avLst/>
                    </a:prstGeom>
                  </pic:spPr>
                </pic:pic>
              </a:graphicData>
            </a:graphic>
          </wp:inline>
        </w:drawing>
      </w:r>
    </w:p>
    <w:p w:rsidR="00C03FBA" w:rsidRDefault="00C03FBA" w:rsidP="00C03FBA"/>
    <w:p w:rsidR="00C03FBA" w:rsidRDefault="00C03FBA" w:rsidP="00C03FBA">
      <w:pPr>
        <w:pStyle w:val="Caption"/>
      </w:pPr>
      <w:bookmarkStart w:id="436" w:name="_Toc374701813"/>
      <w:bookmarkStart w:id="437" w:name="_Toc374707622"/>
      <w:bookmarkStart w:id="438" w:name="_Toc393133799"/>
      <w:r>
        <w:t xml:space="preserve">Figure A4- </w:t>
      </w:r>
      <w:r>
        <w:fldChar w:fldCharType="begin"/>
      </w:r>
      <w:r>
        <w:instrText xml:space="preserve"> SEQ Figure_A4- \* ARABIC </w:instrText>
      </w:r>
      <w:r>
        <w:fldChar w:fldCharType="separate"/>
      </w:r>
      <w:r w:rsidR="00D523D3">
        <w:rPr>
          <w:noProof/>
        </w:rPr>
        <w:t>19</w:t>
      </w:r>
      <w:r>
        <w:fldChar w:fldCharType="end"/>
      </w:r>
      <w:r>
        <w:tab/>
        <w:t>[Top]  Time series of raw chlorophyll readings from 12 loggers deployed simultaneously from the AIMS wharf in January 2012.  The heavy red line indicates the mean of each set of successive readings taken by all loggers at 10-minute intervals.  [Middle]  Time series of differences of individual logger readings from the mean reading of all instruments at one sampling time.  [Bottom]  A time series of the range of readings at any one time if the mean differences of individual loggers (offsets) are subtracted from individual readings.</w:t>
      </w:r>
      <w:bookmarkEnd w:id="436"/>
      <w:bookmarkEnd w:id="437"/>
      <w:bookmarkEnd w:id="438"/>
      <w:r>
        <w:t xml:space="preserve"> </w:t>
      </w:r>
    </w:p>
    <w:p w:rsidR="00C03FBA" w:rsidRDefault="00C03FBA" w:rsidP="00C03FBA"/>
    <w:p w:rsidR="00C03FBA" w:rsidRDefault="00C03FBA" w:rsidP="00C03FBA">
      <w:r w:rsidRPr="00534713">
        <w:rPr>
          <w:noProof/>
          <w:lang w:val="en-AU" w:eastAsia="en-AU"/>
        </w:rPr>
        <w:drawing>
          <wp:inline distT="0" distB="0" distL="0" distR="0" wp14:anchorId="06CF4759" wp14:editId="58F0E8BD">
            <wp:extent cx="5760085" cy="5691505"/>
            <wp:effectExtent l="0" t="0" r="0" b="4445"/>
            <wp:docPr id="213" name="Picture 55" descr="Figure A4- 20 [Top] Time series of raw chlorophyll readings from 14 loggers deployed simultaneously from the AIMS wharf in May 2012.  The heavy red line indicates the mean of each set of successive readings taken by all loggers at 10-minute intervals.  [Middle]  Time series of differences of individual logger readings from the mean reading of all instruments at one sampling time.  [Bottom]  A time series of the range of readings at any one time if the mean differences of individual loggers (offsets) are subtracted from individual readings. " title="Figure A4- 20 [Top] Time series of raw chlorophyll readings from 14 loggers deployed simultaneously from the AIMS wharf in May 20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harf_Chl_May2012.png"/>
                    <pic:cNvPicPr/>
                  </pic:nvPicPr>
                  <pic:blipFill>
                    <a:blip r:embed="rId388" cstate="print"/>
                    <a:stretch>
                      <a:fillRect/>
                    </a:stretch>
                  </pic:blipFill>
                  <pic:spPr>
                    <a:xfrm>
                      <a:off x="0" y="0"/>
                      <a:ext cx="5760085" cy="5691505"/>
                    </a:xfrm>
                    <a:prstGeom prst="rect">
                      <a:avLst/>
                    </a:prstGeom>
                  </pic:spPr>
                </pic:pic>
              </a:graphicData>
            </a:graphic>
          </wp:inline>
        </w:drawing>
      </w:r>
    </w:p>
    <w:p w:rsidR="00C03FBA" w:rsidRDefault="00C03FBA" w:rsidP="00C03FBA"/>
    <w:p w:rsidR="00C03FBA" w:rsidRDefault="00C03FBA" w:rsidP="00C03FBA">
      <w:pPr>
        <w:pStyle w:val="Caption"/>
      </w:pPr>
      <w:bookmarkStart w:id="439" w:name="_Toc374701814"/>
      <w:bookmarkStart w:id="440" w:name="_Toc374707623"/>
      <w:bookmarkStart w:id="441" w:name="_Toc393133800"/>
      <w:r>
        <w:t xml:space="preserve">Figure A4- </w:t>
      </w:r>
      <w:r>
        <w:fldChar w:fldCharType="begin"/>
      </w:r>
      <w:r>
        <w:instrText xml:space="preserve"> SEQ Figure_A4- \* ARABIC </w:instrText>
      </w:r>
      <w:r>
        <w:fldChar w:fldCharType="separate"/>
      </w:r>
      <w:r w:rsidR="00D523D3">
        <w:rPr>
          <w:noProof/>
        </w:rPr>
        <w:t>20</w:t>
      </w:r>
      <w:r>
        <w:fldChar w:fldCharType="end"/>
      </w:r>
      <w:r>
        <w:tab/>
        <w:t>[Top] Time series of raw chlorophyll readings from 14 loggers deployed simultaneously from the AIMS wharf in May 2012.  The heavy red line indicates the mean of each set of successive readings taken by all loggers at 10-minute intervals.  [Middle]  Time series of differences of individual logger readings from the mean reading of all instruments at one sampling time.  [Bottom]  A time series of the range of readings at any one time if the mean differences of individual loggers (offsets) are subtracted from individual readings.</w:t>
      </w:r>
      <w:bookmarkEnd w:id="439"/>
      <w:bookmarkEnd w:id="440"/>
      <w:bookmarkEnd w:id="441"/>
      <w:r>
        <w:t xml:space="preserve"> </w:t>
      </w:r>
    </w:p>
    <w:p w:rsidR="00C03FBA" w:rsidRDefault="00C03FBA" w:rsidP="00C03FBA"/>
    <w:p w:rsidR="00C03FBA" w:rsidRDefault="00C03FBA" w:rsidP="00C03FBA">
      <w:r w:rsidRPr="00534713">
        <w:rPr>
          <w:noProof/>
          <w:lang w:val="en-AU" w:eastAsia="en-AU"/>
        </w:rPr>
        <w:drawing>
          <wp:inline distT="0" distB="0" distL="0" distR="0" wp14:anchorId="2D1D7879" wp14:editId="5EA37D51">
            <wp:extent cx="5760085" cy="5691505"/>
            <wp:effectExtent l="0" t="0" r="0" b="4445"/>
            <wp:docPr id="214" name="Picture 56" descr="Figure A4- 21 [Top]  Time series of raw chlorophyll readings from 16 loggers deployed simultaneously from the AIMS wharf in July 2013.  The heavy red line indicates the mean of each set of successive readings taken by all loggers at 10-minute intervals.  [Middle]  Time series of differences of individual logger readings from the mean reading of all instruments at one sampling time.  [Bottom]  A time series of the range of readings at any one time if the mean differences of individual loggers (offsets) are subtracted from individual readings. " title="Figure A4- 21 [Top]  Time series of raw chlorophyll readings from 16 loggers deployed simultaneously from the AIMS wharf in July 20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harf_Chl_Jul2013.png"/>
                    <pic:cNvPicPr/>
                  </pic:nvPicPr>
                  <pic:blipFill>
                    <a:blip r:embed="rId389" cstate="print"/>
                    <a:stretch>
                      <a:fillRect/>
                    </a:stretch>
                  </pic:blipFill>
                  <pic:spPr>
                    <a:xfrm>
                      <a:off x="0" y="0"/>
                      <a:ext cx="5760085" cy="5691505"/>
                    </a:xfrm>
                    <a:prstGeom prst="rect">
                      <a:avLst/>
                    </a:prstGeom>
                  </pic:spPr>
                </pic:pic>
              </a:graphicData>
            </a:graphic>
          </wp:inline>
        </w:drawing>
      </w:r>
    </w:p>
    <w:p w:rsidR="00C03FBA" w:rsidRDefault="00C03FBA" w:rsidP="00C03FBA"/>
    <w:p w:rsidR="00C03FBA" w:rsidRDefault="00C03FBA" w:rsidP="00C03FBA">
      <w:pPr>
        <w:pStyle w:val="Caption"/>
      </w:pPr>
      <w:bookmarkStart w:id="442" w:name="_Toc374701815"/>
      <w:bookmarkStart w:id="443" w:name="_Toc374707624"/>
      <w:bookmarkStart w:id="444" w:name="_Toc393133801"/>
      <w:r>
        <w:t xml:space="preserve">Figure A4- </w:t>
      </w:r>
      <w:r>
        <w:fldChar w:fldCharType="begin"/>
      </w:r>
      <w:r>
        <w:instrText xml:space="preserve"> SEQ Figure_A4- \* ARABIC </w:instrText>
      </w:r>
      <w:r>
        <w:fldChar w:fldCharType="separate"/>
      </w:r>
      <w:r w:rsidR="00D523D3">
        <w:rPr>
          <w:noProof/>
        </w:rPr>
        <w:t>21</w:t>
      </w:r>
      <w:r>
        <w:fldChar w:fldCharType="end"/>
      </w:r>
      <w:r>
        <w:tab/>
        <w:t>[Top]  Time series of raw chlorophyll readings from 16 loggers deployed simultaneously from the AIMS wharf in July 2013.  The heavy red line indicates the mean of each set of successive readings taken by all loggers at 10-minute intervals.  [Middle]  Time series of differences of individual logger readings from the mean reading of all instruments at one sampling time.  [Bottom]  A time series of the range of readings at any one time if the mean differences of individual loggers (offsets) are subtracted from individual readings.</w:t>
      </w:r>
      <w:bookmarkEnd w:id="442"/>
      <w:bookmarkEnd w:id="443"/>
      <w:bookmarkEnd w:id="444"/>
      <w:r>
        <w:t xml:space="preserve"> </w:t>
      </w:r>
    </w:p>
    <w:p w:rsidR="00C03FBA" w:rsidRDefault="00C03FBA" w:rsidP="00C03FBA"/>
    <w:p w:rsidR="00C03FBA" w:rsidRDefault="00C03FBA" w:rsidP="00C03FBA"/>
    <w:p w:rsidR="00C03FBA" w:rsidRDefault="00C03FBA" w:rsidP="00C03FBA"/>
    <w:p w:rsidR="00C03FBA" w:rsidRDefault="00C03FBA" w:rsidP="00C03FBA">
      <w:pPr>
        <w:spacing w:after="200" w:line="276" w:lineRule="auto"/>
      </w:pPr>
      <w:r>
        <w:br w:type="page"/>
      </w:r>
    </w:p>
    <w:p w:rsidR="00C03FBA" w:rsidRPr="0067474C" w:rsidRDefault="00C03FBA" w:rsidP="00C03FBA">
      <w:pPr>
        <w:pStyle w:val="Heading7"/>
        <w:rPr>
          <w:rStyle w:val="IntenseReference"/>
          <w:szCs w:val="20"/>
        </w:rPr>
      </w:pPr>
      <w:bookmarkStart w:id="445" w:name="_Toc374701822"/>
      <w:bookmarkStart w:id="446" w:name="_Toc374707682"/>
      <w:bookmarkStart w:id="447" w:name="_Toc393133803"/>
      <w:r>
        <w:t xml:space="preserve">Table A4- </w:t>
      </w:r>
      <w:r>
        <w:fldChar w:fldCharType="begin"/>
      </w:r>
      <w:r>
        <w:instrText xml:space="preserve"> SEQ Table_A4- \* ARABIC </w:instrText>
      </w:r>
      <w:r>
        <w:fldChar w:fldCharType="separate"/>
      </w:r>
      <w:r w:rsidR="00D523D3">
        <w:rPr>
          <w:noProof/>
        </w:rPr>
        <w:t>2</w:t>
      </w:r>
      <w:r>
        <w:fldChar w:fldCharType="end"/>
      </w:r>
      <w:r>
        <w:tab/>
        <w:t>Mean deviations of individual, de-trended logger chlorophyll records from the time series of mean values in each of seven experiments carried out at the AIMS wharf during 2012 and 2013.</w:t>
      </w:r>
      <w:bookmarkEnd w:id="445"/>
      <w:bookmarkEnd w:id="446"/>
      <w:r>
        <w:t xml:space="preserve">  </w:t>
      </w:r>
      <w:r w:rsidRPr="0067474C">
        <w:rPr>
          <w:rStyle w:val="IntenseReference"/>
        </w:rPr>
        <w:t xml:space="preserve">Logger 821 is the ‘golden logger’ used as a laboratory reference.  Logger </w:t>
      </w:r>
      <w:r>
        <w:rPr>
          <w:rStyle w:val="IntenseReference"/>
        </w:rPr>
        <w:t xml:space="preserve">serial </w:t>
      </w:r>
      <w:r w:rsidRPr="0067474C">
        <w:rPr>
          <w:rStyle w:val="IntenseReference"/>
        </w:rPr>
        <w:t>numbers without decimal places indicate</w:t>
      </w:r>
      <w:r>
        <w:rPr>
          <w:rStyle w:val="IntenseReference"/>
        </w:rPr>
        <w:t xml:space="preserve"> original optics on the instrument, and the decimals indicate the version number with replaced optics which is effectively a different instrument</w:t>
      </w:r>
      <w:r w:rsidRPr="0067474C">
        <w:rPr>
          <w:rStyle w:val="IntenseReference"/>
        </w:rPr>
        <w:t>.  Shaded means and medians identify loggers with consistent trends below the mean.</w:t>
      </w:r>
      <w:r>
        <w:rPr>
          <w:rStyle w:val="IntenseReference"/>
        </w:rPr>
        <w:t xml:space="preserve"> Where no deviations are recorded loggers had failed prior to these experiments.</w:t>
      </w:r>
      <w:bookmarkEnd w:id="447"/>
    </w:p>
    <w:p w:rsidR="00C03FBA" w:rsidRDefault="00C03FBA" w:rsidP="00C03FBA"/>
    <w:tbl>
      <w:tblPr>
        <w:tblStyle w:val="TableGrid"/>
        <w:tblW w:w="0" w:type="auto"/>
        <w:tblLook w:val="04A0" w:firstRow="1" w:lastRow="0" w:firstColumn="1" w:lastColumn="0" w:noHBand="0" w:noVBand="1"/>
        <w:tblCaption w:val="Table A4- 2 Mean deviations of individual, de-trended logger chlorophyll records from the time series of mean values in each of seven experiments carried out at the AIMS wharf during 2012 and 2013."/>
        <w:tblDescription w:val="Table A4- 2 Mean deviations of individual, de-trended logger chlorophyll records from the time series of mean values in each of seven experiments carried out at the AIMS wharf during 2012 and 2013.  Logger 821 is the ‘golden logger’ used as a laboratory reference.  Logger serial numbers without decimal places indicate original optics on the instrument, and the decimals indicate the version number with replaced optics which is effectively a different instrument.  Shaded means and medians identify loggers with consistent trends below the mean. Where no deviations are recorded loggers had failed prior to these experiments."/>
      </w:tblPr>
      <w:tblGrid>
        <w:gridCol w:w="1951"/>
        <w:gridCol w:w="709"/>
        <w:gridCol w:w="709"/>
        <w:gridCol w:w="708"/>
        <w:gridCol w:w="709"/>
        <w:gridCol w:w="709"/>
        <w:gridCol w:w="709"/>
        <w:gridCol w:w="708"/>
        <w:gridCol w:w="850"/>
        <w:gridCol w:w="1196"/>
      </w:tblGrid>
      <w:tr w:rsidR="00A5666F" w:rsidRPr="0067474C" w:rsidTr="00E63198">
        <w:trPr>
          <w:tblHeader/>
        </w:trPr>
        <w:tc>
          <w:tcPr>
            <w:tcW w:w="1951" w:type="dxa"/>
            <w:shd w:val="clear" w:color="auto" w:fill="D9D9D9" w:themeFill="background1" w:themeFillShade="D9"/>
          </w:tcPr>
          <w:p w:rsidR="00A5666F" w:rsidRPr="0067474C" w:rsidRDefault="00A5666F" w:rsidP="00E77311">
            <w:pPr>
              <w:rPr>
                <w:rFonts w:ascii="Arial Narrow" w:hAnsi="Arial Narrow"/>
                <w:b/>
              </w:rPr>
            </w:pPr>
            <w:r w:rsidRPr="0067474C">
              <w:rPr>
                <w:rFonts w:ascii="Arial Narrow" w:hAnsi="Arial Narrow"/>
                <w:b/>
              </w:rPr>
              <w:t>Logger</w:t>
            </w:r>
            <w:r>
              <w:rPr>
                <w:rFonts w:ascii="Arial Narrow" w:hAnsi="Arial Narrow"/>
                <w:b/>
              </w:rPr>
              <w:t xml:space="preserve"> serial number</w:t>
            </w:r>
          </w:p>
        </w:tc>
        <w:tc>
          <w:tcPr>
            <w:tcW w:w="709" w:type="dxa"/>
            <w:shd w:val="clear" w:color="auto" w:fill="D9D9D9" w:themeFill="background1" w:themeFillShade="D9"/>
          </w:tcPr>
          <w:p w:rsidR="00A5666F" w:rsidRPr="0067474C" w:rsidRDefault="00A5666F" w:rsidP="00E77311">
            <w:pPr>
              <w:rPr>
                <w:rFonts w:ascii="Arial Narrow" w:hAnsi="Arial Narrow"/>
                <w:b/>
              </w:rPr>
            </w:pPr>
            <w:r w:rsidRPr="0067474C">
              <w:rPr>
                <w:rFonts w:ascii="Arial Narrow" w:hAnsi="Arial Narrow"/>
                <w:b/>
              </w:rPr>
              <w:t>Jan  2012</w:t>
            </w:r>
          </w:p>
        </w:tc>
        <w:tc>
          <w:tcPr>
            <w:tcW w:w="709" w:type="dxa"/>
            <w:shd w:val="clear" w:color="auto" w:fill="D9D9D9" w:themeFill="background1" w:themeFillShade="D9"/>
          </w:tcPr>
          <w:p w:rsidR="00A5666F" w:rsidRPr="0067474C" w:rsidRDefault="00A5666F" w:rsidP="00E77311">
            <w:pPr>
              <w:rPr>
                <w:rFonts w:ascii="Arial Narrow" w:hAnsi="Arial Narrow"/>
                <w:b/>
              </w:rPr>
            </w:pPr>
            <w:r w:rsidRPr="0067474C">
              <w:rPr>
                <w:rFonts w:ascii="Arial Narrow" w:hAnsi="Arial Narrow"/>
                <w:b/>
              </w:rPr>
              <w:t>Feb 2012</w:t>
            </w:r>
          </w:p>
        </w:tc>
        <w:tc>
          <w:tcPr>
            <w:tcW w:w="708" w:type="dxa"/>
            <w:shd w:val="clear" w:color="auto" w:fill="D9D9D9" w:themeFill="background1" w:themeFillShade="D9"/>
          </w:tcPr>
          <w:p w:rsidR="00A5666F" w:rsidRPr="0067474C" w:rsidRDefault="00A5666F" w:rsidP="00E77311">
            <w:pPr>
              <w:rPr>
                <w:rFonts w:ascii="Arial Narrow" w:hAnsi="Arial Narrow"/>
                <w:b/>
              </w:rPr>
            </w:pPr>
            <w:r w:rsidRPr="0067474C">
              <w:rPr>
                <w:rFonts w:ascii="Arial Narrow" w:hAnsi="Arial Narrow"/>
                <w:b/>
              </w:rPr>
              <w:t>May 2012</w:t>
            </w:r>
          </w:p>
        </w:tc>
        <w:tc>
          <w:tcPr>
            <w:tcW w:w="709" w:type="dxa"/>
            <w:shd w:val="clear" w:color="auto" w:fill="D9D9D9" w:themeFill="background1" w:themeFillShade="D9"/>
          </w:tcPr>
          <w:p w:rsidR="00A5666F" w:rsidRPr="0067474C" w:rsidRDefault="00A5666F" w:rsidP="00E77311">
            <w:pPr>
              <w:rPr>
                <w:rFonts w:ascii="Arial Narrow" w:hAnsi="Arial Narrow"/>
                <w:b/>
              </w:rPr>
            </w:pPr>
            <w:r w:rsidRPr="0067474C">
              <w:rPr>
                <w:rFonts w:ascii="Arial Narrow" w:hAnsi="Arial Narrow"/>
                <w:b/>
              </w:rPr>
              <w:t>Jun 2012</w:t>
            </w:r>
          </w:p>
        </w:tc>
        <w:tc>
          <w:tcPr>
            <w:tcW w:w="709" w:type="dxa"/>
            <w:shd w:val="clear" w:color="auto" w:fill="D9D9D9" w:themeFill="background1" w:themeFillShade="D9"/>
          </w:tcPr>
          <w:p w:rsidR="00A5666F" w:rsidRPr="0067474C" w:rsidRDefault="00A5666F" w:rsidP="00E77311">
            <w:pPr>
              <w:rPr>
                <w:rFonts w:ascii="Arial Narrow" w:hAnsi="Arial Narrow"/>
                <w:b/>
              </w:rPr>
            </w:pPr>
            <w:r w:rsidRPr="0067474C">
              <w:rPr>
                <w:rFonts w:ascii="Arial Narrow" w:hAnsi="Arial Narrow"/>
                <w:b/>
              </w:rPr>
              <w:t>Sept 2012</w:t>
            </w:r>
          </w:p>
        </w:tc>
        <w:tc>
          <w:tcPr>
            <w:tcW w:w="709" w:type="dxa"/>
            <w:shd w:val="clear" w:color="auto" w:fill="D9D9D9" w:themeFill="background1" w:themeFillShade="D9"/>
          </w:tcPr>
          <w:p w:rsidR="00A5666F" w:rsidRPr="0067474C" w:rsidRDefault="00A5666F" w:rsidP="00E77311">
            <w:pPr>
              <w:rPr>
                <w:rFonts w:ascii="Arial Narrow" w:hAnsi="Arial Narrow"/>
                <w:b/>
              </w:rPr>
            </w:pPr>
            <w:r w:rsidRPr="0067474C">
              <w:rPr>
                <w:rFonts w:ascii="Arial Narrow" w:hAnsi="Arial Narrow"/>
                <w:b/>
              </w:rPr>
              <w:t>July 2013</w:t>
            </w:r>
          </w:p>
        </w:tc>
        <w:tc>
          <w:tcPr>
            <w:tcW w:w="708" w:type="dxa"/>
            <w:shd w:val="clear" w:color="auto" w:fill="D9D9D9" w:themeFill="background1" w:themeFillShade="D9"/>
          </w:tcPr>
          <w:p w:rsidR="00A5666F" w:rsidRPr="0067474C" w:rsidRDefault="00A5666F" w:rsidP="00E77311">
            <w:pPr>
              <w:rPr>
                <w:rFonts w:ascii="Arial Narrow" w:hAnsi="Arial Narrow"/>
                <w:b/>
              </w:rPr>
            </w:pPr>
            <w:r w:rsidRPr="0067474C">
              <w:rPr>
                <w:rFonts w:ascii="Arial Narrow" w:hAnsi="Arial Narrow"/>
                <w:b/>
              </w:rPr>
              <w:t>Oct 2013</w:t>
            </w:r>
          </w:p>
        </w:tc>
        <w:tc>
          <w:tcPr>
            <w:tcW w:w="850" w:type="dxa"/>
            <w:shd w:val="clear" w:color="auto" w:fill="D9D9D9" w:themeFill="background1" w:themeFillShade="D9"/>
          </w:tcPr>
          <w:p w:rsidR="00A5666F" w:rsidRPr="0067474C" w:rsidRDefault="00A5666F" w:rsidP="00E77311">
            <w:pPr>
              <w:rPr>
                <w:rFonts w:ascii="Arial Narrow" w:hAnsi="Arial Narrow"/>
                <w:b/>
              </w:rPr>
            </w:pPr>
            <w:r w:rsidRPr="0067474C">
              <w:rPr>
                <w:rFonts w:ascii="Arial Narrow" w:hAnsi="Arial Narrow"/>
                <w:b/>
              </w:rPr>
              <w:t>Mean</w:t>
            </w:r>
          </w:p>
        </w:tc>
        <w:tc>
          <w:tcPr>
            <w:tcW w:w="1196" w:type="dxa"/>
            <w:shd w:val="clear" w:color="auto" w:fill="D9D9D9" w:themeFill="background1" w:themeFillShade="D9"/>
          </w:tcPr>
          <w:p w:rsidR="00A5666F" w:rsidRPr="0067474C" w:rsidRDefault="00A5666F" w:rsidP="00E77311">
            <w:pPr>
              <w:rPr>
                <w:rFonts w:ascii="Arial Narrow" w:hAnsi="Arial Narrow"/>
                <w:b/>
              </w:rPr>
            </w:pPr>
            <w:r w:rsidRPr="0067474C">
              <w:rPr>
                <w:rFonts w:ascii="Arial Narrow" w:hAnsi="Arial Narrow"/>
                <w:b/>
              </w:rPr>
              <w:t>Median</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351.03</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0.10</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-0.02</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0.01</w:t>
            </w:r>
          </w:p>
        </w:tc>
        <w:tc>
          <w:tcPr>
            <w:tcW w:w="850" w:type="dxa"/>
          </w:tcPr>
          <w:p w:rsidR="00A5666F" w:rsidRPr="0067474C" w:rsidRDefault="00A5666F" w:rsidP="00E77311">
            <w:pPr>
              <w:jc w:val="center"/>
              <w:rPr>
                <w:rFonts w:ascii="Arial Narrow" w:hAnsi="Arial Narrow"/>
              </w:rPr>
            </w:pPr>
            <w:r w:rsidRPr="0067474C">
              <w:rPr>
                <w:rFonts w:ascii="Arial Narrow" w:hAnsi="Arial Narrow"/>
              </w:rPr>
              <w:t xml:space="preserve">  0.03</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0.01</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352.03</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-0.40</w:t>
            </w: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0.27</w:t>
            </w: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-0.07</w:t>
            </w:r>
          </w:p>
        </w:tc>
        <w:tc>
          <w:tcPr>
            <w:tcW w:w="1196"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-0.07</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353.02</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0.30</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0.09</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-0.45</w:t>
            </w:r>
          </w:p>
        </w:tc>
        <w:tc>
          <w:tcPr>
            <w:tcW w:w="850" w:type="dxa"/>
          </w:tcPr>
          <w:p w:rsidR="00A5666F" w:rsidRPr="0067474C" w:rsidRDefault="00A5666F" w:rsidP="00E77311">
            <w:pPr>
              <w:jc w:val="center"/>
              <w:rPr>
                <w:rFonts w:ascii="Arial Narrow" w:hAnsi="Arial Narrow"/>
                <w:highlight w:val="lightGray"/>
              </w:rPr>
            </w:pPr>
            <w:r w:rsidRPr="0067474C">
              <w:rPr>
                <w:rFonts w:ascii="Arial Narrow" w:hAnsi="Arial Narrow"/>
              </w:rPr>
              <w:t>-0.02</w:t>
            </w:r>
          </w:p>
        </w:tc>
        <w:tc>
          <w:tcPr>
            <w:tcW w:w="1196" w:type="dxa"/>
          </w:tcPr>
          <w:p w:rsidR="00A5666F" w:rsidRPr="0067474C" w:rsidRDefault="00A5666F" w:rsidP="00E77311">
            <w:pPr>
              <w:jc w:val="center"/>
              <w:rPr>
                <w:rFonts w:ascii="Arial Narrow" w:hAnsi="Arial Narrow"/>
                <w:highlight w:val="lightGray"/>
              </w:rPr>
            </w:pPr>
            <w:r w:rsidRPr="0067474C">
              <w:rPr>
                <w:rFonts w:ascii="Arial Narrow" w:hAnsi="Arial Narrow"/>
              </w:rPr>
              <w:t xml:space="preserve">  0.09</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815.01</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0.06</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0.56</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0.19</w:t>
            </w: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rPr>
            </w:pPr>
            <w:r w:rsidRPr="0067474C">
              <w:rPr>
                <w:rFonts w:ascii="Arial Narrow" w:hAnsi="Arial Narrow"/>
              </w:rPr>
              <w:t xml:space="preserve">  0.27</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0.19</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816.01</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-0.32</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-0.34</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0.03</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0.08</w:t>
            </w:r>
          </w:p>
        </w:tc>
        <w:tc>
          <w:tcPr>
            <w:tcW w:w="850"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-0.14</w:t>
            </w:r>
          </w:p>
        </w:tc>
        <w:tc>
          <w:tcPr>
            <w:tcW w:w="1196"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-0.15</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817.01</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0.08</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0.01</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0.00</w:t>
            </w:r>
          </w:p>
        </w:tc>
        <w:tc>
          <w:tcPr>
            <w:tcW w:w="850" w:type="dxa"/>
          </w:tcPr>
          <w:p w:rsidR="00A5666F" w:rsidRPr="0067474C" w:rsidRDefault="00A5666F" w:rsidP="00E77311">
            <w:pPr>
              <w:jc w:val="center"/>
              <w:rPr>
                <w:rFonts w:ascii="Arial Narrow" w:hAnsi="Arial Narrow"/>
              </w:rPr>
            </w:pPr>
            <w:r w:rsidRPr="0067474C">
              <w:rPr>
                <w:rFonts w:ascii="Arial Narrow" w:hAnsi="Arial Narrow"/>
              </w:rPr>
              <w:t xml:space="preserve">  0.03</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0.01</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818</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0.42</w:t>
            </w: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0.02</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0.01</w:t>
            </w: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rPr>
            </w:pPr>
            <w:r w:rsidRPr="0067474C">
              <w:rPr>
                <w:rFonts w:ascii="Arial Narrow" w:hAnsi="Arial Narrow"/>
              </w:rPr>
              <w:t xml:space="preserve">  0.15</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0.02</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819.01</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0.44</w:t>
            </w: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0.08</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0.04</w:t>
            </w: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rPr>
            </w:pPr>
            <w:r w:rsidRPr="0067474C">
              <w:rPr>
                <w:rFonts w:ascii="Arial Narrow" w:hAnsi="Arial Narrow"/>
              </w:rPr>
              <w:t xml:space="preserve">  0.19</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0.08</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820</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rPr>
            </w:pPr>
          </w:p>
        </w:tc>
        <w:tc>
          <w:tcPr>
            <w:tcW w:w="1196" w:type="dxa"/>
          </w:tcPr>
          <w:p w:rsidR="00A5666F" w:rsidRPr="0067474C" w:rsidRDefault="00A5666F" w:rsidP="00E77311">
            <w:pPr>
              <w:jc w:val="center"/>
              <w:rPr>
                <w:rFonts w:ascii="Arial Narrow" w:hAnsi="Arial Narrow"/>
              </w:rPr>
            </w:pP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821</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-0.05</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-0.34</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-0.01</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-0.10</w:t>
            </w:r>
          </w:p>
        </w:tc>
        <w:tc>
          <w:tcPr>
            <w:tcW w:w="708" w:type="dxa"/>
          </w:tcPr>
          <w:p w:rsidR="00A5666F" w:rsidRPr="0067474C" w:rsidRDefault="00A5666F" w:rsidP="00E77311">
            <w:pPr>
              <w:jc w:val="center"/>
              <w:rPr>
                <w:rFonts w:ascii="Arial Narrow" w:hAnsi="Arial Narrow"/>
              </w:rPr>
            </w:pPr>
            <w:r w:rsidRPr="0067474C">
              <w:rPr>
                <w:rFonts w:ascii="Arial Narrow" w:hAnsi="Arial Narrow"/>
              </w:rPr>
              <w:t>-0.21</w:t>
            </w:r>
          </w:p>
        </w:tc>
        <w:tc>
          <w:tcPr>
            <w:tcW w:w="850"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-0.14</w:t>
            </w:r>
          </w:p>
        </w:tc>
        <w:tc>
          <w:tcPr>
            <w:tcW w:w="1196"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-0.10</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822.01</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0.53</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0.19</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0.11</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0.20</w:t>
            </w:r>
          </w:p>
        </w:tc>
        <w:tc>
          <w:tcPr>
            <w:tcW w:w="850" w:type="dxa"/>
          </w:tcPr>
          <w:p w:rsidR="00A5666F" w:rsidRPr="0067474C" w:rsidRDefault="00A5666F" w:rsidP="00E77311">
            <w:pPr>
              <w:jc w:val="center"/>
              <w:rPr>
                <w:rFonts w:ascii="Arial Narrow" w:hAnsi="Arial Narrow"/>
              </w:rPr>
            </w:pPr>
            <w:r w:rsidRPr="0067474C">
              <w:rPr>
                <w:rFonts w:ascii="Arial Narrow" w:hAnsi="Arial Narrow"/>
              </w:rPr>
              <w:t xml:space="preserve">  0.26</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0.20</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823</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0.01</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-0.06</w:t>
            </w: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-0.03</w:t>
            </w:r>
          </w:p>
        </w:tc>
        <w:tc>
          <w:tcPr>
            <w:tcW w:w="1196"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-0.03</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824.01</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-0.08</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-0.14</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0.08</w:t>
            </w: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-0.05</w:t>
            </w:r>
          </w:p>
        </w:tc>
        <w:tc>
          <w:tcPr>
            <w:tcW w:w="1196"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-0.08</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825</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0.03</w:t>
            </w: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0.08</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-0.01</w:t>
            </w: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rPr>
            </w:pPr>
            <w:r w:rsidRPr="0067474C">
              <w:rPr>
                <w:rFonts w:ascii="Arial Narrow" w:hAnsi="Arial Narrow"/>
              </w:rPr>
              <w:t xml:space="preserve">  0.03</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0.03</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826.01</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-0.65</w:t>
            </w: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0.11</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0.09</w:t>
            </w: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rPr>
            </w:pPr>
            <w:r w:rsidRPr="0067474C">
              <w:rPr>
                <w:rFonts w:ascii="Arial Narrow" w:hAnsi="Arial Narrow"/>
              </w:rPr>
              <w:t>-0.15</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0.09</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827</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0.02</w:t>
            </w: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0.04</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0.01</w:t>
            </w: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rPr>
            </w:pPr>
            <w:r w:rsidRPr="0067474C">
              <w:rPr>
                <w:rFonts w:ascii="Arial Narrow" w:hAnsi="Arial Narrow"/>
              </w:rPr>
              <w:t xml:space="preserve">  0.02</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0.02</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828</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-0.16</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-0.24</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-0.21</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-0.29</w:t>
            </w:r>
          </w:p>
        </w:tc>
        <w:tc>
          <w:tcPr>
            <w:tcW w:w="850"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-0.23</w:t>
            </w:r>
          </w:p>
        </w:tc>
        <w:tc>
          <w:tcPr>
            <w:tcW w:w="1196"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-0.23</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829</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rPr>
            </w:pPr>
          </w:p>
        </w:tc>
        <w:tc>
          <w:tcPr>
            <w:tcW w:w="1196" w:type="dxa"/>
          </w:tcPr>
          <w:p w:rsidR="00A5666F" w:rsidRPr="0067474C" w:rsidRDefault="00A5666F" w:rsidP="00E77311">
            <w:pPr>
              <w:jc w:val="center"/>
              <w:rPr>
                <w:rFonts w:ascii="Arial Narrow" w:hAnsi="Arial Narrow"/>
              </w:rPr>
            </w:pP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837</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0.04</w:t>
            </w:r>
          </w:p>
        </w:tc>
        <w:tc>
          <w:tcPr>
            <w:tcW w:w="708" w:type="dxa"/>
          </w:tcPr>
          <w:p w:rsidR="00A5666F" w:rsidRPr="0067474C" w:rsidRDefault="00A5666F" w:rsidP="00E77311">
            <w:pPr>
              <w:jc w:val="center"/>
              <w:rPr>
                <w:rFonts w:ascii="Arial Narrow" w:hAnsi="Arial Narrow"/>
              </w:rPr>
            </w:pPr>
            <w:r w:rsidRPr="0067474C">
              <w:rPr>
                <w:rFonts w:ascii="Arial Narrow" w:hAnsi="Arial Narrow"/>
              </w:rPr>
              <w:t>-0.17</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-0.19</w:t>
            </w: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-0.11</w:t>
            </w:r>
          </w:p>
        </w:tc>
        <w:tc>
          <w:tcPr>
            <w:tcW w:w="1196"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-0.17</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838.01</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-0.43</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-0.39</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0.05</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0.20</w:t>
            </w:r>
          </w:p>
        </w:tc>
        <w:tc>
          <w:tcPr>
            <w:tcW w:w="850"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-0.14</w:t>
            </w:r>
          </w:p>
        </w:tc>
        <w:tc>
          <w:tcPr>
            <w:tcW w:w="1196"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-0.17</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839</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-0.18</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-0.11</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-0.22</w:t>
            </w:r>
          </w:p>
        </w:tc>
        <w:tc>
          <w:tcPr>
            <w:tcW w:w="850"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-0.17</w:t>
            </w:r>
          </w:p>
        </w:tc>
        <w:tc>
          <w:tcPr>
            <w:tcW w:w="1196"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-0.18</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840</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-0.03</w:t>
            </w:r>
          </w:p>
        </w:tc>
        <w:tc>
          <w:tcPr>
            <w:tcW w:w="708" w:type="dxa"/>
          </w:tcPr>
          <w:p w:rsidR="00A5666F" w:rsidRPr="0067474C" w:rsidRDefault="00A5666F" w:rsidP="00E77311">
            <w:pPr>
              <w:jc w:val="center"/>
              <w:rPr>
                <w:rFonts w:ascii="Arial Narrow" w:hAnsi="Arial Narrow"/>
              </w:rPr>
            </w:pPr>
            <w:r w:rsidRPr="0067474C">
              <w:rPr>
                <w:rFonts w:ascii="Arial Narrow" w:hAnsi="Arial Narrow"/>
              </w:rPr>
              <w:t>-0.13</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-0.09</w:t>
            </w: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-0.08</w:t>
            </w:r>
          </w:p>
        </w:tc>
        <w:tc>
          <w:tcPr>
            <w:tcW w:w="1196"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-0.09</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841</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rPr>
            </w:pPr>
          </w:p>
        </w:tc>
        <w:tc>
          <w:tcPr>
            <w:tcW w:w="1196" w:type="dxa"/>
          </w:tcPr>
          <w:p w:rsidR="00A5666F" w:rsidRPr="0067474C" w:rsidRDefault="00A5666F" w:rsidP="00E77311">
            <w:pPr>
              <w:jc w:val="center"/>
              <w:rPr>
                <w:rFonts w:ascii="Arial Narrow" w:hAnsi="Arial Narrow"/>
              </w:rPr>
            </w:pP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842</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0.28</w:t>
            </w:r>
          </w:p>
        </w:tc>
        <w:tc>
          <w:tcPr>
            <w:tcW w:w="708" w:type="dxa"/>
          </w:tcPr>
          <w:p w:rsidR="00A5666F" w:rsidRPr="0067474C" w:rsidRDefault="00A5666F" w:rsidP="00E77311">
            <w:pPr>
              <w:jc w:val="center"/>
              <w:rPr>
                <w:rFonts w:ascii="Arial Narrow" w:hAnsi="Arial Narrow"/>
              </w:rPr>
            </w:pPr>
            <w:r w:rsidRPr="0067474C">
              <w:rPr>
                <w:rFonts w:ascii="Arial Narrow" w:hAnsi="Arial Narrow"/>
              </w:rPr>
              <w:t>-0.03</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0.04</w:t>
            </w: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0.02</w:t>
            </w:r>
          </w:p>
        </w:tc>
        <w:tc>
          <w:tcPr>
            <w:tcW w:w="850" w:type="dxa"/>
          </w:tcPr>
          <w:p w:rsidR="00A5666F" w:rsidRPr="0067474C" w:rsidRDefault="00A5666F" w:rsidP="00E77311">
            <w:pPr>
              <w:jc w:val="center"/>
              <w:rPr>
                <w:rFonts w:ascii="Arial Narrow" w:hAnsi="Arial Narrow"/>
              </w:rPr>
            </w:pPr>
            <w:r w:rsidRPr="0067474C">
              <w:rPr>
                <w:rFonts w:ascii="Arial Narrow" w:hAnsi="Arial Narrow"/>
              </w:rPr>
              <w:t xml:space="preserve">  0.08</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0.03</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843</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-0.18</w:t>
            </w:r>
          </w:p>
        </w:tc>
        <w:tc>
          <w:tcPr>
            <w:tcW w:w="708" w:type="dxa"/>
          </w:tcPr>
          <w:p w:rsidR="00A5666F" w:rsidRPr="0067474C" w:rsidRDefault="00A5666F" w:rsidP="00E77311">
            <w:pPr>
              <w:jc w:val="center"/>
              <w:rPr>
                <w:rFonts w:ascii="Arial Narrow" w:hAnsi="Arial Narrow"/>
              </w:rPr>
            </w:pPr>
            <w:r w:rsidRPr="0067474C">
              <w:rPr>
                <w:rFonts w:ascii="Arial Narrow" w:hAnsi="Arial Narrow"/>
              </w:rPr>
              <w:t>-0.18</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-0.21</w:t>
            </w: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-0.19</w:t>
            </w:r>
          </w:p>
        </w:tc>
        <w:tc>
          <w:tcPr>
            <w:tcW w:w="1196"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-0.18</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844</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-0.12</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-0.22</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-0.05</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-0.20</w:t>
            </w:r>
          </w:p>
        </w:tc>
        <w:tc>
          <w:tcPr>
            <w:tcW w:w="850"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-0.15</w:t>
            </w:r>
          </w:p>
        </w:tc>
        <w:tc>
          <w:tcPr>
            <w:tcW w:w="1196"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-0.16</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845</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rPr>
            </w:pPr>
          </w:p>
        </w:tc>
        <w:tc>
          <w:tcPr>
            <w:tcW w:w="1196" w:type="dxa"/>
          </w:tcPr>
          <w:p w:rsidR="00A5666F" w:rsidRPr="0067474C" w:rsidRDefault="00A5666F" w:rsidP="00E77311">
            <w:pPr>
              <w:jc w:val="center"/>
              <w:rPr>
                <w:rFonts w:ascii="Arial Narrow" w:hAnsi="Arial Narrow"/>
              </w:rPr>
            </w:pP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846</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0.32</w:t>
            </w: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0.12</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-0.01</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-0.06</w:t>
            </w:r>
          </w:p>
        </w:tc>
        <w:tc>
          <w:tcPr>
            <w:tcW w:w="850" w:type="dxa"/>
          </w:tcPr>
          <w:p w:rsidR="00A5666F" w:rsidRPr="0067474C" w:rsidRDefault="00A5666F" w:rsidP="00E77311">
            <w:pPr>
              <w:jc w:val="center"/>
              <w:rPr>
                <w:rFonts w:ascii="Arial Narrow" w:hAnsi="Arial Narrow"/>
              </w:rPr>
            </w:pPr>
            <w:r w:rsidRPr="0067474C">
              <w:rPr>
                <w:rFonts w:ascii="Arial Narrow" w:hAnsi="Arial Narrow"/>
              </w:rPr>
              <w:t xml:space="preserve">  0.09</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0.06</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1043.0</w:t>
            </w:r>
            <w:r>
              <w:rPr>
                <w:rFonts w:ascii="Arial Narrow" w:hAnsi="Arial Narrow"/>
              </w:rPr>
              <w:t>1</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0.28</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-0.03</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0.10</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0.10</w:t>
            </w:r>
          </w:p>
        </w:tc>
        <w:tc>
          <w:tcPr>
            <w:tcW w:w="850" w:type="dxa"/>
          </w:tcPr>
          <w:p w:rsidR="00A5666F" w:rsidRPr="0067474C" w:rsidRDefault="00A5666F" w:rsidP="00E77311">
            <w:pPr>
              <w:jc w:val="center"/>
              <w:rPr>
                <w:rFonts w:ascii="Arial Narrow" w:hAnsi="Arial Narrow"/>
              </w:rPr>
            </w:pPr>
            <w:r w:rsidRPr="0067474C">
              <w:rPr>
                <w:rFonts w:ascii="Arial Narrow" w:hAnsi="Arial Narrow"/>
              </w:rPr>
              <w:t xml:space="preserve">  0.11</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0.10</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1044.01</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0.35</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0.10</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0.02</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0.11</w:t>
            </w:r>
          </w:p>
        </w:tc>
        <w:tc>
          <w:tcPr>
            <w:tcW w:w="850" w:type="dxa"/>
          </w:tcPr>
          <w:p w:rsidR="00A5666F" w:rsidRPr="0067474C" w:rsidRDefault="00A5666F" w:rsidP="00E77311">
            <w:pPr>
              <w:jc w:val="center"/>
              <w:rPr>
                <w:rFonts w:ascii="Arial Narrow" w:hAnsi="Arial Narrow"/>
              </w:rPr>
            </w:pPr>
            <w:r w:rsidRPr="0067474C">
              <w:rPr>
                <w:rFonts w:ascii="Arial Narrow" w:hAnsi="Arial Narrow"/>
              </w:rPr>
              <w:t xml:space="preserve">  0.15</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0.11</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1091.01</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0.42</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0.09</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-0.03</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-0.04</w:t>
            </w: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rPr>
            </w:pPr>
            <w:r w:rsidRPr="0067474C">
              <w:rPr>
                <w:rFonts w:ascii="Arial Narrow" w:hAnsi="Arial Narrow"/>
              </w:rPr>
              <w:t xml:space="preserve">  0.11</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0.03</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1329</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0.13</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rPr>
            </w:pPr>
            <w:r w:rsidRPr="0067474C">
              <w:rPr>
                <w:rFonts w:ascii="Arial Narrow" w:hAnsi="Arial Narrow"/>
              </w:rPr>
              <w:t xml:space="preserve">  0.13</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0.13</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1729</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-0.29</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-0.33</w:t>
            </w: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0.22</w:t>
            </w:r>
          </w:p>
        </w:tc>
        <w:tc>
          <w:tcPr>
            <w:tcW w:w="709" w:type="dxa"/>
          </w:tcPr>
          <w:p w:rsidR="00A5666F" w:rsidRPr="0067474C" w:rsidRDefault="00A5666F" w:rsidP="00E77311">
            <w:pPr>
              <w:jc w:val="center"/>
              <w:rPr>
                <w:rFonts w:ascii="Arial Narrow" w:hAnsi="Arial Narrow"/>
              </w:rPr>
            </w:pP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0.08</w:t>
            </w:r>
          </w:p>
        </w:tc>
        <w:tc>
          <w:tcPr>
            <w:tcW w:w="850"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-0.08</w:t>
            </w:r>
          </w:p>
        </w:tc>
        <w:tc>
          <w:tcPr>
            <w:tcW w:w="1196" w:type="dxa"/>
          </w:tcPr>
          <w:p w:rsidR="00A5666F" w:rsidRPr="0067474C" w:rsidRDefault="00A5666F" w:rsidP="00E77311">
            <w:pPr>
              <w:jc w:val="center"/>
              <w:rPr>
                <w:rFonts w:ascii="Arial Narrow" w:hAnsi="Arial Narrow"/>
                <w:highlight w:val="lightGray"/>
              </w:rPr>
            </w:pPr>
            <w:r w:rsidRPr="0067474C">
              <w:rPr>
                <w:rFonts w:ascii="Arial Narrow" w:hAnsi="Arial Narrow"/>
                <w:highlight w:val="lightGray"/>
              </w:rPr>
              <w:t>-0.11</w:t>
            </w:r>
          </w:p>
        </w:tc>
      </w:tr>
      <w:tr w:rsidR="00A5666F" w:rsidRPr="0067474C" w:rsidTr="00E77311">
        <w:tc>
          <w:tcPr>
            <w:tcW w:w="1951" w:type="dxa"/>
          </w:tcPr>
          <w:p w:rsidR="00A5666F" w:rsidRPr="0067474C" w:rsidRDefault="00A5666F" w:rsidP="00E77311">
            <w:pPr>
              <w:rPr>
                <w:rFonts w:ascii="Arial Narrow" w:hAnsi="Arial Narrow"/>
              </w:rPr>
            </w:pPr>
            <w:r w:rsidRPr="0067474C">
              <w:rPr>
                <w:rFonts w:ascii="Arial Narrow" w:hAnsi="Arial Narrow"/>
              </w:rPr>
              <w:t>1958</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-0.29</w:t>
            </w:r>
          </w:p>
        </w:tc>
        <w:tc>
          <w:tcPr>
            <w:tcW w:w="708" w:type="dxa"/>
          </w:tcPr>
          <w:p w:rsidR="00A5666F" w:rsidRPr="0067474C" w:rsidRDefault="00A5666F" w:rsidP="00E77311">
            <w:pPr>
              <w:jc w:val="center"/>
              <w:rPr>
                <w:rFonts w:ascii="Arial Narrow" w:hAnsi="Arial Narrow"/>
              </w:rPr>
            </w:pPr>
            <w:r w:rsidRPr="0067474C">
              <w:rPr>
                <w:rFonts w:ascii="Arial Narrow" w:hAnsi="Arial Narrow"/>
              </w:rPr>
              <w:t xml:space="preserve"> 0.09</w:t>
            </w: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p>
        </w:tc>
        <w:tc>
          <w:tcPr>
            <w:tcW w:w="709" w:type="dxa"/>
          </w:tcPr>
          <w:p w:rsidR="00A5666F" w:rsidRPr="0067474C" w:rsidRDefault="00A5666F" w:rsidP="00E77311">
            <w:pPr>
              <w:jc w:val="center"/>
              <w:rPr>
                <w:rFonts w:ascii="Arial Narrow" w:hAnsi="Arial Narrow"/>
              </w:rPr>
            </w:pPr>
            <w:r w:rsidRPr="0067474C">
              <w:rPr>
                <w:rFonts w:ascii="Arial Narrow" w:hAnsi="Arial Narrow"/>
              </w:rPr>
              <w:t xml:space="preserve"> 0.05</w:t>
            </w:r>
          </w:p>
        </w:tc>
        <w:tc>
          <w:tcPr>
            <w:tcW w:w="708" w:type="dxa"/>
          </w:tcPr>
          <w:p w:rsidR="00A5666F" w:rsidRPr="0067474C" w:rsidRDefault="00A5666F" w:rsidP="00E77311">
            <w:pPr>
              <w:jc w:val="center"/>
              <w:rPr>
                <w:rFonts w:ascii="Arial Narrow" w:hAnsi="Arial Narrow"/>
              </w:rPr>
            </w:pPr>
          </w:p>
        </w:tc>
        <w:tc>
          <w:tcPr>
            <w:tcW w:w="850" w:type="dxa"/>
          </w:tcPr>
          <w:p w:rsidR="00A5666F" w:rsidRPr="0067474C" w:rsidRDefault="00A5666F" w:rsidP="00E77311">
            <w:pPr>
              <w:jc w:val="center"/>
              <w:rPr>
                <w:rFonts w:ascii="Arial Narrow" w:hAnsi="Arial Narrow"/>
              </w:rPr>
            </w:pPr>
            <w:r w:rsidRPr="0067474C">
              <w:rPr>
                <w:rFonts w:ascii="Arial Narrow" w:hAnsi="Arial Narrow"/>
              </w:rPr>
              <w:t>-0.05</w:t>
            </w:r>
          </w:p>
        </w:tc>
        <w:tc>
          <w:tcPr>
            <w:tcW w:w="1196" w:type="dxa"/>
          </w:tcPr>
          <w:p w:rsidR="00A5666F" w:rsidRPr="0067474C" w:rsidRDefault="00A5666F" w:rsidP="00E77311">
            <w:pPr>
              <w:jc w:val="center"/>
              <w:rPr>
                <w:rFonts w:ascii="Arial Narrow" w:hAnsi="Arial Narrow"/>
              </w:rPr>
            </w:pPr>
            <w:r w:rsidRPr="0067474C">
              <w:rPr>
                <w:rFonts w:ascii="Arial Narrow" w:hAnsi="Arial Narrow"/>
              </w:rPr>
              <w:t xml:space="preserve">  0.05</w:t>
            </w:r>
          </w:p>
        </w:tc>
      </w:tr>
    </w:tbl>
    <w:p w:rsidR="00C03FBA" w:rsidRDefault="00C03FBA" w:rsidP="00C03FBA"/>
    <w:p w:rsidR="00C03FBA" w:rsidRDefault="00C03FBA" w:rsidP="00C03FBA"/>
    <w:p w:rsidR="00C03FBA" w:rsidRPr="009662CB" w:rsidRDefault="00C03FBA" w:rsidP="00C03FBA">
      <w:r w:rsidRPr="00E771F5">
        <w:t xml:space="preserve">When the average differences of each logger record from the running time mean of all loggers in a particular experiment (Summarized </w:t>
      </w:r>
      <w:r w:rsidRPr="004C2520">
        <w:t>in</w:t>
      </w:r>
      <w:r w:rsidRPr="00E771F5">
        <w:t xml:space="preserve"> Table A4</w:t>
      </w:r>
      <w:r>
        <w:t xml:space="preserve">-2) were subtracted from each de-trended, normalized logger record, the individual records collapsed into a much narrower and more random band of values (Bottom panels).  With individual logger offsets removed, the de-trended chlorophyll values were generally within a band </w:t>
      </w:r>
      <w:r>
        <w:rPr>
          <w:rFonts w:cs="Arial"/>
        </w:rPr>
        <w:t>±</w:t>
      </w:r>
      <w:r>
        <w:t xml:space="preserve"> 0.1 </w:t>
      </w:r>
      <w:r>
        <w:rPr>
          <w:rFonts w:cs="Arial"/>
        </w:rPr>
        <w:t>µ</w:t>
      </w:r>
      <w:r>
        <w:t>gL</w:t>
      </w:r>
      <w:r w:rsidRPr="0037219D">
        <w:rPr>
          <w:vertAlign w:val="superscript"/>
        </w:rPr>
        <w:t>-1</w:t>
      </w:r>
      <w:r>
        <w:t xml:space="preserve"> of the running time central value, although data points for individual loggers could deviate by wider margins.  This narrower variability range for most of the time is of similar order to the operational precision of manual chlorophyll determinations by fluorometry (Parsons et al. 1984</w:t>
      </w:r>
      <w:r>
        <w:rPr>
          <w:rStyle w:val="FootnoteReference"/>
        </w:rPr>
        <w:footnoteReference w:id="7"/>
      </w:r>
      <w:r>
        <w:t>) given the vagaries of small-scale spatial variability in chlorophyll concentrations and analytical variability.</w:t>
      </w:r>
    </w:p>
    <w:p w:rsidR="00C03FBA" w:rsidRDefault="00C03FBA" w:rsidP="00C03FBA"/>
    <w:p w:rsidR="00C03FBA" w:rsidRDefault="00C03FBA" w:rsidP="00C03FBA">
      <w:r>
        <w:t xml:space="preserve">Sources of variability within this residual range are still being analysed.  Some of this variability is due to as-yet </w:t>
      </w:r>
      <w:r w:rsidRPr="00E771F5">
        <w:t xml:space="preserve">unresolved (but inevitable) </w:t>
      </w:r>
      <w:r>
        <w:t xml:space="preserve">errors or uncertainties in the factory calibration slope and offset values.  In cases during the wharf experiments where the </w:t>
      </w:r>
      <w:r w:rsidRPr="00534713">
        <w:rPr>
          <w:b/>
        </w:rPr>
        <w:t>range</w:t>
      </w:r>
      <w:r>
        <w:t xml:space="preserve"> of logger readings increased as the mean chlorophyll concentration increased (e.g. Figure A4-19), the differences between individual loggers are clearly influenced by real differences in the calibration slope values.  Conversely, where the difference remains constant over changing concentrations, the differences between </w:t>
      </w:r>
      <w:r w:rsidRPr="00E771F5">
        <w:t xml:space="preserve">logger readings is more influenced by the intercept (zero offset error) of the calibration.  However, as the residual variations in logger records (Bottom panels) appear to be of a more random nature, a significant degree of variability is likely due to natural small-scale </w:t>
      </w:r>
      <w:r>
        <w:t xml:space="preserve">spatial variability (patchiness) of chlorophyll which is packaged in small, and not-so-small, particles such as cyanobacteria, </w:t>
      </w:r>
      <w:r w:rsidRPr="007D6ABA">
        <w:rPr>
          <w:i/>
        </w:rPr>
        <w:t>Trichodesmium</w:t>
      </w:r>
      <w:r>
        <w:t xml:space="preserve"> colonies or marine snow aggregates.</w:t>
      </w:r>
    </w:p>
    <w:p w:rsidR="00C03FBA" w:rsidRDefault="00C03FBA" w:rsidP="00C03FBA"/>
    <w:p w:rsidR="00C03FBA" w:rsidRPr="004C2520" w:rsidRDefault="00C03FBA" w:rsidP="00C03FBA">
      <w:pPr>
        <w:rPr>
          <w:b/>
        </w:rPr>
      </w:pPr>
      <w:r w:rsidRPr="004C2520">
        <w:rPr>
          <w:b/>
        </w:rPr>
        <w:t>Field Results – Validation Samples</w:t>
      </w:r>
    </w:p>
    <w:p w:rsidR="00C03FBA" w:rsidRDefault="00C03FBA" w:rsidP="00C03FBA">
      <w:r>
        <w:t xml:space="preserve">  </w:t>
      </w:r>
    </w:p>
    <w:p w:rsidR="00C03FBA" w:rsidRDefault="00C03FBA" w:rsidP="00C03FBA">
      <w:r w:rsidRPr="0047084E">
        <w:rPr>
          <w:rFonts w:cs="Arial"/>
          <w:szCs w:val="22"/>
        </w:rPr>
        <w:t>The general correspondence between logger-derived time series of daily median</w:t>
      </w:r>
      <w:r>
        <w:rPr>
          <w:rStyle w:val="FootnoteReference"/>
          <w:szCs w:val="22"/>
        </w:rPr>
        <w:footnoteReference w:id="8"/>
      </w:r>
      <w:r w:rsidRPr="0047084E">
        <w:rPr>
          <w:rFonts w:cs="Arial"/>
          <w:szCs w:val="22"/>
        </w:rPr>
        <w:t xml:space="preserve"> chlorophyll and </w:t>
      </w:r>
      <w:r w:rsidRPr="00E771F5">
        <w:rPr>
          <w:rFonts w:cs="Arial"/>
          <w:szCs w:val="22"/>
        </w:rPr>
        <w:t>turbidity (Figures A4-22 to A4-</w:t>
      </w:r>
      <w:r w:rsidRPr="004C2520">
        <w:rPr>
          <w:rFonts w:cs="Arial"/>
          <w:szCs w:val="22"/>
        </w:rPr>
        <w:t>35</w:t>
      </w:r>
      <w:r w:rsidRPr="00E771F5">
        <w:rPr>
          <w:rFonts w:cs="Arial"/>
          <w:szCs w:val="22"/>
        </w:rPr>
        <w:t xml:space="preserve"> as examples)</w:t>
      </w:r>
      <w:r w:rsidRPr="00814B57">
        <w:rPr>
          <w:rFonts w:cs="Arial"/>
          <w:szCs w:val="22"/>
        </w:rPr>
        <w:t xml:space="preserve"> and in situ validation samples collected by divers clearly show that the WET </w:t>
      </w:r>
      <w:r w:rsidRPr="008D0ED0">
        <w:rPr>
          <w:rFonts w:cs="Arial"/>
          <w:szCs w:val="22"/>
        </w:rPr>
        <w:t>Labs loggers are successfully capturing the larger and longer term temporal pattern (event, seasonal, inter-annual) of variability of these parameters at the individual reef sites.</w:t>
      </w:r>
      <w:r>
        <w:rPr>
          <w:rFonts w:cs="Arial"/>
          <w:szCs w:val="22"/>
        </w:rPr>
        <w:t xml:space="preserve">  </w:t>
      </w:r>
      <w:r w:rsidRPr="008D0ED0">
        <w:rPr>
          <w:rFonts w:cs="Arial"/>
          <w:szCs w:val="22"/>
        </w:rPr>
        <w:t xml:space="preserve">This agreement clearly shows that the logger time series </w:t>
      </w:r>
      <w:r>
        <w:rPr>
          <w:rFonts w:cs="Arial"/>
          <w:szCs w:val="22"/>
        </w:rPr>
        <w:t>for</w:t>
      </w:r>
      <w:r w:rsidRPr="008D0ED0">
        <w:rPr>
          <w:rFonts w:cs="Arial"/>
          <w:szCs w:val="22"/>
        </w:rPr>
        <w:t xml:space="preserve"> individual sites</w:t>
      </w:r>
      <w:r>
        <w:rPr>
          <w:rFonts w:cs="Arial"/>
          <w:szCs w:val="22"/>
        </w:rPr>
        <w:t xml:space="preserve"> </w:t>
      </w:r>
      <w:r w:rsidRPr="008D0ED0">
        <w:rPr>
          <w:rFonts w:cs="Arial"/>
          <w:szCs w:val="22"/>
        </w:rPr>
        <w:t xml:space="preserve">are useful for identifying and quantifying </w:t>
      </w:r>
      <w:r>
        <w:rPr>
          <w:rFonts w:cs="Arial"/>
          <w:szCs w:val="22"/>
        </w:rPr>
        <w:t xml:space="preserve">large-magnitude </w:t>
      </w:r>
      <w:r w:rsidRPr="008D0ED0">
        <w:rPr>
          <w:rFonts w:cs="Arial"/>
          <w:szCs w:val="22"/>
        </w:rPr>
        <w:t>event-scale</w:t>
      </w:r>
      <w:r>
        <w:rPr>
          <w:rFonts w:cs="Arial"/>
          <w:szCs w:val="22"/>
        </w:rPr>
        <w:t xml:space="preserve"> variability, </w:t>
      </w:r>
      <w:r w:rsidRPr="008D0ED0">
        <w:rPr>
          <w:rFonts w:cs="Arial"/>
          <w:szCs w:val="22"/>
        </w:rPr>
        <w:t>inter-annual variability</w:t>
      </w:r>
      <w:r>
        <w:rPr>
          <w:rFonts w:cs="Arial"/>
          <w:szCs w:val="22"/>
        </w:rPr>
        <w:t xml:space="preserve"> in ‘baseline’ chlorophyll or NTU,</w:t>
      </w:r>
      <w:r w:rsidRPr="008D0ED0">
        <w:rPr>
          <w:rFonts w:cs="Arial"/>
          <w:szCs w:val="22"/>
        </w:rPr>
        <w:t xml:space="preserve"> and for identifying secular tr</w:t>
      </w:r>
      <w:r w:rsidRPr="003023D7">
        <w:rPr>
          <w:rFonts w:cs="Arial"/>
          <w:szCs w:val="22"/>
        </w:rPr>
        <w:t xml:space="preserve">ends in chlorophyll concentration and turbidity at these sites. </w:t>
      </w:r>
      <w:r>
        <w:t xml:space="preserve">However, the calculation of whether conditions at a particular site fall above or below a particular threshold value and the amount of time that conditions exceed defined values requires greater certainty about the values produced by the loggers in individual 4-month records. For the most part, turbidity values produced by the loggers are tightly correlated with measurements of SS (Figure A3-2; Figures A4-22 to A4-35), indicating that the loggers produce reliable turbidity estimates. The closeness of fit between logger-derived chlorophyll concentrations and values derived from diver-collected validation samples, however, was more variable, both within individual time series at one site and between sites.  </w:t>
      </w:r>
    </w:p>
    <w:p w:rsidR="00C03FBA" w:rsidRDefault="00C03FBA" w:rsidP="00C03FBA"/>
    <w:p w:rsidR="00C03FBA" w:rsidRDefault="00C03FBA" w:rsidP="00C03FBA">
      <w:r>
        <w:t>Empirical comparison between temporal trends of daily median chlorophyll and NTU values and validation samples generally show a good correspondence.  Manual values are generally close to instrumental values on the day, or fall within the day-to-day range of median values near the time of sampling.</w:t>
      </w:r>
    </w:p>
    <w:p w:rsidR="00C03FBA" w:rsidRDefault="00C03FBA" w:rsidP="00C03FBA"/>
    <w:p w:rsidR="00C03FBA" w:rsidRDefault="00C03FBA" w:rsidP="00C03FBA"/>
    <w:p w:rsidR="00C03FBA" w:rsidRDefault="00C03FBA" w:rsidP="00C03FBA">
      <w:pPr>
        <w:rPr>
          <w:rFonts w:cs="Arial"/>
          <w:szCs w:val="22"/>
        </w:rPr>
      </w:pPr>
      <w:r>
        <w:rPr>
          <w:rFonts w:cs="Arial"/>
          <w:szCs w:val="22"/>
        </w:rPr>
        <w:br w:type="page"/>
      </w:r>
    </w:p>
    <w:p w:rsidR="00C03FBA" w:rsidRPr="000A1C30" w:rsidRDefault="00C03FBA" w:rsidP="00C03FBA">
      <w:pPr>
        <w:rPr>
          <w:rFonts w:cs="Arial"/>
          <w:szCs w:val="22"/>
        </w:rPr>
      </w:pPr>
    </w:p>
    <w:p w:rsidR="00C03FBA" w:rsidRDefault="00C03FBA" w:rsidP="00C03FBA">
      <w:r w:rsidRPr="004C2520">
        <w:rPr>
          <w:rFonts w:cs="Arial"/>
          <w:noProof/>
          <w:color w:val="1F497D"/>
          <w:lang w:val="en-AU" w:eastAsia="en-AU"/>
        </w:rPr>
        <w:drawing>
          <wp:inline distT="0" distB="0" distL="0" distR="0" wp14:anchorId="410B7194" wp14:editId="6F111CD8">
            <wp:extent cx="6120765" cy="4479925"/>
            <wp:effectExtent l="0" t="0" r="0" b="0"/>
            <wp:docPr id="4" name="Picture 4" descr="Figure A4-22 Comparisons between logger-derived time series of daily median chlorophyll concentrations (Top) and turbidity (Bottom) at the Snapper Island logger site and levels of these variables in diver-collected validation samples.  The horizontal dotted lines indicate the GBR Water Quality Guideline values (GBRMPA 2010)." title="Figure A4-22 Comparisons between logger-derived time series of daily median chlorophyll concentrations (Top) and turbidity (Bottom) at the Snapper Island logger si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napper Is.jpg"/>
                    <pic:cNvPicPr/>
                  </pic:nvPicPr>
                  <pic:blipFill>
                    <a:blip r:embed="rId390">
                      <a:extLst>
                        <a:ext uri="{28A0092B-C50C-407E-A947-70E740481C1C}">
                          <a14:useLocalDpi xmlns:a14="http://schemas.microsoft.com/office/drawing/2010/main" val="0"/>
                        </a:ext>
                      </a:extLst>
                    </a:blip>
                    <a:stretch>
                      <a:fillRect/>
                    </a:stretch>
                  </pic:blipFill>
                  <pic:spPr>
                    <a:xfrm>
                      <a:off x="0" y="0"/>
                      <a:ext cx="6120765" cy="4479925"/>
                    </a:xfrm>
                    <a:prstGeom prst="rect">
                      <a:avLst/>
                    </a:prstGeom>
                  </pic:spPr>
                </pic:pic>
              </a:graphicData>
            </a:graphic>
          </wp:inline>
        </w:drawing>
      </w:r>
    </w:p>
    <w:p w:rsidR="00C03FBA" w:rsidRDefault="00C03FBA" w:rsidP="00C03FBA"/>
    <w:p w:rsidR="00C03FBA" w:rsidRPr="004C2520" w:rsidRDefault="00C03FBA" w:rsidP="00C03FBA">
      <w:r w:rsidRPr="00074B0E">
        <w:rPr>
          <w:rFonts w:ascii="Arial Narrow" w:hAnsi="Arial Narrow"/>
          <w:sz w:val="20"/>
        </w:rPr>
        <w:t>Figure A4-22</w:t>
      </w:r>
      <w:r w:rsidRPr="00074B0E">
        <w:rPr>
          <w:rFonts w:ascii="Arial Narrow" w:eastAsia="SimSun" w:hAnsi="Arial Narrow"/>
          <w:sz w:val="20"/>
        </w:rPr>
        <w:tab/>
      </w:r>
      <w:r w:rsidRPr="004C2520">
        <w:rPr>
          <w:rFonts w:ascii="Arial Narrow" w:eastAsia="SimSun" w:hAnsi="Arial Narrow"/>
          <w:sz w:val="20"/>
          <w:szCs w:val="24"/>
        </w:rPr>
        <w:t>Comparisons between logger-derived time series of daily median chlorophyll concentrations (Top) and turbidity (Bottom) at the Snapper Island logger site and levels of these variables in diver-collected validation samples.  The horizontal dotted lines indicate the GBR Water Quality Guideline values (GBRMPA 2010).</w:t>
      </w:r>
    </w:p>
    <w:p w:rsidR="00C03FBA" w:rsidRDefault="00C03FBA" w:rsidP="00C03FBA">
      <w:pPr>
        <w:pStyle w:val="Caption"/>
        <w:rPr>
          <w:rFonts w:cs="Arial"/>
          <w:color w:val="1F497D"/>
        </w:rPr>
      </w:pPr>
      <w:r w:rsidRPr="004C2520">
        <w:rPr>
          <w:rFonts w:cs="Arial"/>
          <w:noProof/>
          <w:color w:val="1F497D"/>
          <w:lang w:val="en-AU" w:eastAsia="en-AU"/>
        </w:rPr>
        <w:drawing>
          <wp:inline distT="0" distB="0" distL="0" distR="0" wp14:anchorId="7E8C81C0" wp14:editId="6F5AA98B">
            <wp:extent cx="6120765" cy="4479925"/>
            <wp:effectExtent l="0" t="0" r="0" b="0"/>
            <wp:docPr id="5" name="Picture 5" descr="Figure A4-23 Comparisons between logger-derived time series of daily median chlorophyll concentrations (Top) and turbidity (Bottom) at the Fitzroy Island logger site and levels of these variables in diver-collected validation samples.  The horizontal dotted lines indicate the GBR Water Quality Guideline values (GBRMPA 2010)." title="Figure A4-23 Comparisons between logger-derived time series of daily median chlorophyll concentrations (Top) and turbidity (Bottom) at the Fitzroy Island logger si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itzroy Is.jpg"/>
                    <pic:cNvPicPr/>
                  </pic:nvPicPr>
                  <pic:blipFill>
                    <a:blip r:embed="rId391">
                      <a:extLst>
                        <a:ext uri="{28A0092B-C50C-407E-A947-70E740481C1C}">
                          <a14:useLocalDpi xmlns:a14="http://schemas.microsoft.com/office/drawing/2010/main" val="0"/>
                        </a:ext>
                      </a:extLst>
                    </a:blip>
                    <a:stretch>
                      <a:fillRect/>
                    </a:stretch>
                  </pic:blipFill>
                  <pic:spPr>
                    <a:xfrm>
                      <a:off x="0" y="0"/>
                      <a:ext cx="6120765" cy="4479925"/>
                    </a:xfrm>
                    <a:prstGeom prst="rect">
                      <a:avLst/>
                    </a:prstGeom>
                  </pic:spPr>
                </pic:pic>
              </a:graphicData>
            </a:graphic>
          </wp:inline>
        </w:drawing>
      </w:r>
    </w:p>
    <w:p w:rsidR="00C03FBA" w:rsidRDefault="00C03FBA" w:rsidP="00C03FBA">
      <w:pPr>
        <w:rPr>
          <w:rFonts w:cs="Arial"/>
          <w:color w:val="1F497D"/>
        </w:rPr>
      </w:pPr>
    </w:p>
    <w:p w:rsidR="00C03FBA" w:rsidRDefault="00C03FBA" w:rsidP="00C03FBA">
      <w:pPr>
        <w:pStyle w:val="Caption"/>
      </w:pPr>
      <w:r>
        <w:t>Figure A4-23</w:t>
      </w:r>
      <w:r>
        <w:tab/>
        <w:t>Comparisons between logger-derived time series of daily median chlorophyll concentrations (Top) and turbidity (Bottom) at the Fitzroy Island logger site and levels of these variables in diver-collected validation samples.  The horizontal dotted lines indicate the GBR Water Quality Guideline values (GBRMPA 2010).</w:t>
      </w:r>
    </w:p>
    <w:p w:rsidR="00C03FBA" w:rsidRDefault="00C03FBA" w:rsidP="00C03FBA">
      <w:pPr>
        <w:rPr>
          <w:rFonts w:cs="Arial"/>
          <w:color w:val="1F497D"/>
        </w:rPr>
      </w:pPr>
      <w:r w:rsidRPr="004C2520">
        <w:rPr>
          <w:rFonts w:cs="Arial"/>
          <w:noProof/>
          <w:color w:val="1F497D"/>
          <w:lang w:val="en-AU" w:eastAsia="en-AU"/>
        </w:rPr>
        <w:drawing>
          <wp:inline distT="0" distB="0" distL="0" distR="0" wp14:anchorId="04273103" wp14:editId="6E8FE8C6">
            <wp:extent cx="6120765" cy="4479925"/>
            <wp:effectExtent l="0" t="0" r="0" b="0"/>
            <wp:docPr id="6" name="Picture 6" descr="Figure A4-24 Comparisons between logger-derived time series of daily median chlorophyll concentrations (Top) and turbidity (Bottom) at the High Island logger site and levels of these variables in diver-collected validation samples.  The horizontal dotted lines indicate the GBR Water Quality Guideline values (GBRMPA 2010)." title="Figure A4-24 Comparisons between logger-derived time series of daily median chlorophyll concentrations (Top) and turbidity (Bottom) at the High Island logger si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High Is.jpg"/>
                    <pic:cNvPicPr/>
                  </pic:nvPicPr>
                  <pic:blipFill>
                    <a:blip r:embed="rId392">
                      <a:extLst>
                        <a:ext uri="{28A0092B-C50C-407E-A947-70E740481C1C}">
                          <a14:useLocalDpi xmlns:a14="http://schemas.microsoft.com/office/drawing/2010/main" val="0"/>
                        </a:ext>
                      </a:extLst>
                    </a:blip>
                    <a:stretch>
                      <a:fillRect/>
                    </a:stretch>
                  </pic:blipFill>
                  <pic:spPr>
                    <a:xfrm>
                      <a:off x="0" y="0"/>
                      <a:ext cx="6120765" cy="4479925"/>
                    </a:xfrm>
                    <a:prstGeom prst="rect">
                      <a:avLst/>
                    </a:prstGeom>
                  </pic:spPr>
                </pic:pic>
              </a:graphicData>
            </a:graphic>
          </wp:inline>
        </w:drawing>
      </w:r>
    </w:p>
    <w:p w:rsidR="00C03FBA" w:rsidRDefault="00C03FBA" w:rsidP="00C03FBA">
      <w:pPr>
        <w:rPr>
          <w:rFonts w:cs="Arial"/>
          <w:color w:val="1F497D"/>
        </w:rPr>
      </w:pPr>
    </w:p>
    <w:p w:rsidR="00C03FBA" w:rsidRDefault="00C03FBA" w:rsidP="00C03FBA">
      <w:pPr>
        <w:pStyle w:val="Caption"/>
      </w:pPr>
      <w:r>
        <w:t>Figure A4-24</w:t>
      </w:r>
      <w:r>
        <w:tab/>
        <w:t>Comparisons between logger-derived time series of daily median chlorophyll concentrations (Top) and turbidity (Bottom) at the High Island logger site and levels of these variables in diver-collected validation samples.  The horizontal dotted lines indicate the GBR Water Quality Guideline values (GBRMPA 2010).</w:t>
      </w:r>
    </w:p>
    <w:p w:rsidR="00C03FBA" w:rsidRDefault="00C03FBA" w:rsidP="00C03FBA">
      <w:pPr>
        <w:rPr>
          <w:rFonts w:cs="Arial"/>
          <w:color w:val="1F497D"/>
        </w:rPr>
      </w:pPr>
    </w:p>
    <w:p w:rsidR="00C03FBA" w:rsidRDefault="00C03FBA" w:rsidP="00C03FBA">
      <w:pPr>
        <w:rPr>
          <w:rFonts w:cs="Arial"/>
          <w:color w:val="1F497D"/>
        </w:rPr>
      </w:pPr>
      <w:r w:rsidRPr="004C2520">
        <w:rPr>
          <w:rFonts w:cs="Arial"/>
          <w:noProof/>
          <w:color w:val="1F497D"/>
          <w:lang w:val="en-AU" w:eastAsia="en-AU"/>
        </w:rPr>
        <w:drawing>
          <wp:inline distT="0" distB="0" distL="0" distR="0" wp14:anchorId="21E1E5F9" wp14:editId="72404677">
            <wp:extent cx="6120765" cy="4479925"/>
            <wp:effectExtent l="0" t="0" r="0" b="0"/>
            <wp:docPr id="7" name="Picture 7" descr="Figure A4-25 Comparisons between logger-derived time series of daily median chlorophyll concentrations (Top) and turbidity (Bottom) at the Russell Island logger site and levels of these variables in diver-collected validation samples.  The horizontal dotted lines indicate the GBR Water Quality Guideline values (GBRMPA 2010)." title="Figure A4-25 Comparisons between logger-derived time series of daily median chlorophyll concentrations (Top) and turbidity (Bottom) at the Russell Island logger si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Russell Is..jpg"/>
                    <pic:cNvPicPr/>
                  </pic:nvPicPr>
                  <pic:blipFill>
                    <a:blip r:embed="rId393">
                      <a:extLst>
                        <a:ext uri="{28A0092B-C50C-407E-A947-70E740481C1C}">
                          <a14:useLocalDpi xmlns:a14="http://schemas.microsoft.com/office/drawing/2010/main" val="0"/>
                        </a:ext>
                      </a:extLst>
                    </a:blip>
                    <a:stretch>
                      <a:fillRect/>
                    </a:stretch>
                  </pic:blipFill>
                  <pic:spPr>
                    <a:xfrm>
                      <a:off x="0" y="0"/>
                      <a:ext cx="6120765" cy="4479925"/>
                    </a:xfrm>
                    <a:prstGeom prst="rect">
                      <a:avLst/>
                    </a:prstGeom>
                  </pic:spPr>
                </pic:pic>
              </a:graphicData>
            </a:graphic>
          </wp:inline>
        </w:drawing>
      </w:r>
    </w:p>
    <w:p w:rsidR="00C03FBA" w:rsidRDefault="00C03FBA" w:rsidP="00C03FBA">
      <w:pPr>
        <w:rPr>
          <w:rFonts w:cs="Arial"/>
          <w:color w:val="1F497D"/>
        </w:rPr>
      </w:pPr>
    </w:p>
    <w:p w:rsidR="00C03FBA" w:rsidRDefault="00C03FBA" w:rsidP="00C03FBA">
      <w:pPr>
        <w:pStyle w:val="Caption"/>
      </w:pPr>
      <w:r>
        <w:t>Figure A4-25</w:t>
      </w:r>
      <w:r>
        <w:tab/>
        <w:t>Comparisons between logger-derived time series of daily median chlorophyll concentrations (Top) and turbidity (Bottom) at the Russell Island logger site and levels of these variables in diver-collected validation samples.  The horizontal dotted lines indicate the GBR Water Quality Guideline values (GBRMPA 2010).</w:t>
      </w:r>
    </w:p>
    <w:p w:rsidR="00C03FBA" w:rsidRDefault="00C03FBA" w:rsidP="00C03FBA">
      <w:pPr>
        <w:rPr>
          <w:rFonts w:cs="Arial"/>
          <w:color w:val="1F497D"/>
        </w:rPr>
      </w:pPr>
    </w:p>
    <w:p w:rsidR="00C03FBA" w:rsidRDefault="00C03FBA" w:rsidP="00C03FBA">
      <w:pPr>
        <w:rPr>
          <w:rFonts w:cs="Arial"/>
          <w:color w:val="1F497D"/>
        </w:rPr>
      </w:pPr>
      <w:r w:rsidRPr="004C2520">
        <w:rPr>
          <w:rFonts w:cs="Arial"/>
          <w:noProof/>
          <w:color w:val="1F497D"/>
          <w:lang w:val="en-AU" w:eastAsia="en-AU"/>
        </w:rPr>
        <w:drawing>
          <wp:inline distT="0" distB="0" distL="0" distR="0" wp14:anchorId="26DC283C" wp14:editId="670059F0">
            <wp:extent cx="6120765" cy="4479925"/>
            <wp:effectExtent l="0" t="0" r="0" b="0"/>
            <wp:docPr id="21" name="Picture 21" descr="Figure A4-26 Comparisons between logger-derived time series of daily median chlorophyll concentrations (Top) and turbidity (Bottom) at the Dunk Island logger site and levels of these variables in diver-collected validation samples.  The horizontal dotted lines indicate the GBR Water Quality Guideline values (GBRMPA 2010)." title="Figure A4-26 Comparisons between logger-derived time series of daily median chlorophyll concentrations (Top) and turbidity (Bottom) at the Dunk Island logger si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unk Is..jpg"/>
                    <pic:cNvPicPr/>
                  </pic:nvPicPr>
                  <pic:blipFill>
                    <a:blip r:embed="rId394">
                      <a:extLst>
                        <a:ext uri="{28A0092B-C50C-407E-A947-70E740481C1C}">
                          <a14:useLocalDpi xmlns:a14="http://schemas.microsoft.com/office/drawing/2010/main" val="0"/>
                        </a:ext>
                      </a:extLst>
                    </a:blip>
                    <a:stretch>
                      <a:fillRect/>
                    </a:stretch>
                  </pic:blipFill>
                  <pic:spPr>
                    <a:xfrm>
                      <a:off x="0" y="0"/>
                      <a:ext cx="6120765" cy="4479925"/>
                    </a:xfrm>
                    <a:prstGeom prst="rect">
                      <a:avLst/>
                    </a:prstGeom>
                  </pic:spPr>
                </pic:pic>
              </a:graphicData>
            </a:graphic>
          </wp:inline>
        </w:drawing>
      </w:r>
    </w:p>
    <w:p w:rsidR="00C03FBA" w:rsidRDefault="00C03FBA" w:rsidP="00C03FBA">
      <w:pPr>
        <w:rPr>
          <w:rFonts w:cs="Arial"/>
          <w:color w:val="1F497D"/>
        </w:rPr>
      </w:pPr>
    </w:p>
    <w:p w:rsidR="00C03FBA" w:rsidRDefault="00C03FBA" w:rsidP="00C03FBA">
      <w:pPr>
        <w:pStyle w:val="Caption"/>
      </w:pPr>
      <w:r>
        <w:t>Figure A4-26</w:t>
      </w:r>
      <w:r>
        <w:tab/>
        <w:t>Comparisons between logger-derived time series of daily median chlorophyll concentrations (Top) and turbidity (Bottom) at the Dunk Island logger site and levels of these variables in diver-collected validation samples.  The horizontal dotted lines indicate the GBR Water Quality Guideline values (GBRMPA 2010).</w:t>
      </w:r>
    </w:p>
    <w:p w:rsidR="00C03FBA" w:rsidRDefault="00C03FBA" w:rsidP="00C03FBA">
      <w:pPr>
        <w:rPr>
          <w:rFonts w:cs="Arial"/>
          <w:color w:val="1F497D"/>
        </w:rPr>
      </w:pPr>
    </w:p>
    <w:p w:rsidR="00C03FBA" w:rsidRDefault="00C03FBA" w:rsidP="00C03FBA">
      <w:pPr>
        <w:rPr>
          <w:rFonts w:cs="Arial"/>
          <w:color w:val="1F497D"/>
        </w:rPr>
      </w:pPr>
      <w:r w:rsidRPr="004C2520">
        <w:rPr>
          <w:rFonts w:cs="Arial"/>
          <w:noProof/>
          <w:color w:val="1F497D"/>
          <w:lang w:val="en-AU" w:eastAsia="en-AU"/>
        </w:rPr>
        <w:drawing>
          <wp:inline distT="0" distB="0" distL="0" distR="0" wp14:anchorId="13874BB8" wp14:editId="48708B2A">
            <wp:extent cx="6120765" cy="4479925"/>
            <wp:effectExtent l="0" t="0" r="0" b="0"/>
            <wp:docPr id="24" name="Picture 24" descr="Figure A4-27 Comparisons between logger-derived time series of daily median chlorophyll concentrations (Top) and turbidity (Bottom) at the Pelorus Island logger site and levels of these variables in diver-collected validation samples.  The horizontal dotted lines indicate the GBR Water Quality Guideline values (GBRMPA 2010)." title="Figure A4-27 Comparisons between logger-derived time series of daily median chlorophyll concentrations (Top) and turbidity (Bottom) at the Pelorus Island logger si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elorus Is.jpg"/>
                    <pic:cNvPicPr/>
                  </pic:nvPicPr>
                  <pic:blipFill>
                    <a:blip r:embed="rId395">
                      <a:extLst>
                        <a:ext uri="{28A0092B-C50C-407E-A947-70E740481C1C}">
                          <a14:useLocalDpi xmlns:a14="http://schemas.microsoft.com/office/drawing/2010/main" val="0"/>
                        </a:ext>
                      </a:extLst>
                    </a:blip>
                    <a:stretch>
                      <a:fillRect/>
                    </a:stretch>
                  </pic:blipFill>
                  <pic:spPr>
                    <a:xfrm>
                      <a:off x="0" y="0"/>
                      <a:ext cx="6120765" cy="4479925"/>
                    </a:xfrm>
                    <a:prstGeom prst="rect">
                      <a:avLst/>
                    </a:prstGeom>
                  </pic:spPr>
                </pic:pic>
              </a:graphicData>
            </a:graphic>
          </wp:inline>
        </w:drawing>
      </w:r>
    </w:p>
    <w:p w:rsidR="00C03FBA" w:rsidRDefault="00C03FBA" w:rsidP="00C03FBA">
      <w:pPr>
        <w:rPr>
          <w:rFonts w:cs="Arial"/>
          <w:color w:val="1F497D"/>
        </w:rPr>
      </w:pPr>
    </w:p>
    <w:p w:rsidR="00C03FBA" w:rsidRDefault="00C03FBA" w:rsidP="00C03FBA">
      <w:pPr>
        <w:pStyle w:val="Caption"/>
      </w:pPr>
      <w:r>
        <w:t>Figure A4-27</w:t>
      </w:r>
      <w:r>
        <w:tab/>
        <w:t>Comparisons between logger-derived time series of daily median chlorophyll concentrations (Top) and turbidity (Bottom) at the Pelorus Island logger site and levels of these variables in diver-collected validation samples.  The horizontal dotted lines indicate the GBR Water Quality Guideline values (GBRMPA 2010).</w:t>
      </w:r>
    </w:p>
    <w:p w:rsidR="00C03FBA" w:rsidRDefault="00C03FBA" w:rsidP="00C03FBA">
      <w:pPr>
        <w:rPr>
          <w:rFonts w:cs="Arial"/>
          <w:color w:val="1F497D"/>
        </w:rPr>
      </w:pPr>
    </w:p>
    <w:p w:rsidR="00C03FBA" w:rsidRDefault="00C03FBA" w:rsidP="00C03FBA">
      <w:pPr>
        <w:rPr>
          <w:rFonts w:cs="Arial"/>
          <w:color w:val="1F497D"/>
        </w:rPr>
      </w:pPr>
      <w:r w:rsidRPr="004C2520">
        <w:rPr>
          <w:rFonts w:cs="Arial"/>
          <w:noProof/>
          <w:color w:val="1F497D"/>
          <w:lang w:val="en-AU" w:eastAsia="en-AU"/>
        </w:rPr>
        <w:drawing>
          <wp:inline distT="0" distB="0" distL="0" distR="0" wp14:anchorId="2097A260" wp14:editId="743D07BA">
            <wp:extent cx="6120765" cy="4479925"/>
            <wp:effectExtent l="0" t="0" r="0" b="0"/>
            <wp:docPr id="26" name="Picture 26" descr="Figure A4-28 Comparisons between logger-derived time series of daily median chlorophyll concentrations (Top) and turbidity (Bottom) at the Pandora Reef logger site and levels of these variables in diver-collected validation samples.  The horizontal dotted lines indicate the GBR Water Quality Guideline values (GBRMPA 2010)." title="Figure A4-28 Comparisons between logger-derived time series of daily median chlorophyll concentrations (Top) and turbidity (Bottom) at the Pandora Reef logger si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andora Is.jpg"/>
                    <pic:cNvPicPr/>
                  </pic:nvPicPr>
                  <pic:blipFill>
                    <a:blip r:embed="rId396">
                      <a:extLst>
                        <a:ext uri="{28A0092B-C50C-407E-A947-70E740481C1C}">
                          <a14:useLocalDpi xmlns:a14="http://schemas.microsoft.com/office/drawing/2010/main" val="0"/>
                        </a:ext>
                      </a:extLst>
                    </a:blip>
                    <a:stretch>
                      <a:fillRect/>
                    </a:stretch>
                  </pic:blipFill>
                  <pic:spPr>
                    <a:xfrm>
                      <a:off x="0" y="0"/>
                      <a:ext cx="6120765" cy="4479925"/>
                    </a:xfrm>
                    <a:prstGeom prst="rect">
                      <a:avLst/>
                    </a:prstGeom>
                  </pic:spPr>
                </pic:pic>
              </a:graphicData>
            </a:graphic>
          </wp:inline>
        </w:drawing>
      </w:r>
    </w:p>
    <w:p w:rsidR="00C03FBA" w:rsidRDefault="00C03FBA" w:rsidP="00C03FBA">
      <w:pPr>
        <w:rPr>
          <w:rFonts w:cs="Arial"/>
          <w:color w:val="1F497D"/>
        </w:rPr>
      </w:pPr>
    </w:p>
    <w:p w:rsidR="00C03FBA" w:rsidRDefault="00C03FBA" w:rsidP="00C03FBA">
      <w:pPr>
        <w:pStyle w:val="Caption"/>
      </w:pPr>
      <w:r>
        <w:t>Figure A4-28</w:t>
      </w:r>
      <w:r>
        <w:tab/>
        <w:t>Comparisons between logger-derived time series of daily median chlorophyll concentrations (Top) and turbidity (Bottom) at the Pandora Reef logger site and levels of these variables in diver-collected validation samples.  The horizontal dotted lines indicate the GBR Water Quality Guideline values (GBRMPA 2010).</w:t>
      </w:r>
    </w:p>
    <w:p w:rsidR="00C03FBA" w:rsidRDefault="00C03FBA" w:rsidP="00C03FBA">
      <w:pPr>
        <w:rPr>
          <w:rFonts w:cs="Arial"/>
          <w:color w:val="1F497D"/>
        </w:rPr>
      </w:pPr>
    </w:p>
    <w:p w:rsidR="00C03FBA" w:rsidRDefault="00C03FBA" w:rsidP="00C03FBA">
      <w:pPr>
        <w:rPr>
          <w:rFonts w:cs="Arial"/>
          <w:color w:val="1F497D"/>
        </w:rPr>
      </w:pPr>
      <w:r w:rsidRPr="004C2520">
        <w:rPr>
          <w:rFonts w:cs="Arial"/>
          <w:noProof/>
          <w:color w:val="1F497D"/>
          <w:lang w:val="en-AU" w:eastAsia="en-AU"/>
        </w:rPr>
        <w:drawing>
          <wp:inline distT="0" distB="0" distL="0" distR="0" wp14:anchorId="645E5604" wp14:editId="1216C36E">
            <wp:extent cx="6120765" cy="4479925"/>
            <wp:effectExtent l="0" t="0" r="0" b="0"/>
            <wp:docPr id="28" name="Picture 28" descr="Figure A4-29 Comparisons between logger-derived time series of daily median chlorophyll concentrations (Top) and turbidity (Bottom) at the Geoffrey Bay logger site and levels of these variables in diver-collected validation samples.  The horizontal dotted lines indicate the GBR Water Quality Guideline values (GBRMPA 2010)." title="Figure A4-29 Comparisons between logger-derived time series of daily median chlorophyll concentrations (Top) and turbidity (Bottom) at the Geoffrey Bay logger si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eoffrey Bay.jpg"/>
                    <pic:cNvPicPr/>
                  </pic:nvPicPr>
                  <pic:blipFill>
                    <a:blip r:embed="rId397">
                      <a:extLst>
                        <a:ext uri="{28A0092B-C50C-407E-A947-70E740481C1C}">
                          <a14:useLocalDpi xmlns:a14="http://schemas.microsoft.com/office/drawing/2010/main" val="0"/>
                        </a:ext>
                      </a:extLst>
                    </a:blip>
                    <a:stretch>
                      <a:fillRect/>
                    </a:stretch>
                  </pic:blipFill>
                  <pic:spPr>
                    <a:xfrm>
                      <a:off x="0" y="0"/>
                      <a:ext cx="6120765" cy="4479925"/>
                    </a:xfrm>
                    <a:prstGeom prst="rect">
                      <a:avLst/>
                    </a:prstGeom>
                  </pic:spPr>
                </pic:pic>
              </a:graphicData>
            </a:graphic>
          </wp:inline>
        </w:drawing>
      </w:r>
    </w:p>
    <w:p w:rsidR="00C03FBA" w:rsidRDefault="00C03FBA" w:rsidP="00C03FBA">
      <w:pPr>
        <w:rPr>
          <w:rFonts w:cs="Arial"/>
          <w:color w:val="1F497D"/>
        </w:rPr>
      </w:pPr>
    </w:p>
    <w:p w:rsidR="00C03FBA" w:rsidRDefault="00C03FBA" w:rsidP="00C03FBA">
      <w:pPr>
        <w:pStyle w:val="Caption"/>
      </w:pPr>
      <w:r>
        <w:t>Figure A4-29</w:t>
      </w:r>
      <w:r>
        <w:tab/>
        <w:t>Comparisons between logger-derived time series of daily median chlorophyll concentrations (Top) and turbidity (Bottom) at the Geoffrey Bay logger site and levels of these variables in diver-collected validation samples.  The horizontal dotted lines indicate the GBR Water Quality Guideline values (GBRMPA 2010).</w:t>
      </w:r>
    </w:p>
    <w:p w:rsidR="00C03FBA" w:rsidRDefault="00C03FBA" w:rsidP="00C03FBA">
      <w:pPr>
        <w:rPr>
          <w:rFonts w:cs="Arial"/>
          <w:color w:val="1F497D"/>
        </w:rPr>
      </w:pPr>
    </w:p>
    <w:p w:rsidR="00C03FBA" w:rsidRDefault="00C03FBA" w:rsidP="00C03FBA">
      <w:pPr>
        <w:rPr>
          <w:rFonts w:cs="Arial"/>
          <w:color w:val="1F497D"/>
        </w:rPr>
      </w:pPr>
      <w:r w:rsidRPr="004C2520">
        <w:rPr>
          <w:rFonts w:cs="Arial"/>
          <w:noProof/>
          <w:color w:val="1F497D"/>
          <w:lang w:val="en-AU" w:eastAsia="en-AU"/>
        </w:rPr>
        <w:drawing>
          <wp:inline distT="0" distB="0" distL="0" distR="0" wp14:anchorId="0E53FCA0" wp14:editId="470F394D">
            <wp:extent cx="6120765" cy="4479925"/>
            <wp:effectExtent l="0" t="0" r="0" b="0"/>
            <wp:docPr id="29" name="Picture 29" descr="Figure A4-30 Comparisons between logger-derived time series of daily median chlorophyll concentrations (Top) and turbidity (Bottom) at the Double Cone Island logger site and levels of these variables in diver-collected validation samples.  The horizontal dotted lines indicate the GBR Water Quality Guideline values (GBRMPA 2010)." title="Figure A4-30 Comparisons between logger-derived time series of daily median chlorophyll concentrations (Top) and turbidity (Bottom) at the Double Cone Island logger si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ouble Cone Is.jpg"/>
                    <pic:cNvPicPr/>
                  </pic:nvPicPr>
                  <pic:blipFill>
                    <a:blip r:embed="rId398">
                      <a:extLst>
                        <a:ext uri="{28A0092B-C50C-407E-A947-70E740481C1C}">
                          <a14:useLocalDpi xmlns:a14="http://schemas.microsoft.com/office/drawing/2010/main" val="0"/>
                        </a:ext>
                      </a:extLst>
                    </a:blip>
                    <a:stretch>
                      <a:fillRect/>
                    </a:stretch>
                  </pic:blipFill>
                  <pic:spPr>
                    <a:xfrm>
                      <a:off x="0" y="0"/>
                      <a:ext cx="6120765" cy="4479925"/>
                    </a:xfrm>
                    <a:prstGeom prst="rect">
                      <a:avLst/>
                    </a:prstGeom>
                  </pic:spPr>
                </pic:pic>
              </a:graphicData>
            </a:graphic>
          </wp:inline>
        </w:drawing>
      </w:r>
    </w:p>
    <w:p w:rsidR="00C03FBA" w:rsidRDefault="00C03FBA" w:rsidP="00C03FBA">
      <w:pPr>
        <w:rPr>
          <w:rFonts w:cs="Arial"/>
          <w:color w:val="1F497D"/>
        </w:rPr>
      </w:pPr>
    </w:p>
    <w:p w:rsidR="00C03FBA" w:rsidRDefault="00C03FBA" w:rsidP="00C03FBA">
      <w:pPr>
        <w:pStyle w:val="Caption"/>
      </w:pPr>
      <w:r>
        <w:t>Figure A4-30</w:t>
      </w:r>
      <w:r>
        <w:tab/>
        <w:t>Comparisons between logger-derived time series of daily median chlorophyll concentrations (Top) and turbidity (Bottom) at the Double Cone Island logger site and levels of these variables in diver-collected validation samples.  The horizontal dotted lines indicate the GBR Water Quality Guideline values (GBRMPA 2010).</w:t>
      </w:r>
    </w:p>
    <w:p w:rsidR="00C03FBA" w:rsidRDefault="00C03FBA" w:rsidP="00C03FBA">
      <w:pPr>
        <w:rPr>
          <w:rFonts w:cs="Arial"/>
          <w:color w:val="1F497D"/>
        </w:rPr>
      </w:pPr>
    </w:p>
    <w:p w:rsidR="00C03FBA" w:rsidRDefault="00C03FBA" w:rsidP="00C03FBA">
      <w:pPr>
        <w:rPr>
          <w:rFonts w:cs="Arial"/>
          <w:color w:val="1F497D"/>
        </w:rPr>
      </w:pPr>
      <w:r w:rsidRPr="004C2520">
        <w:rPr>
          <w:rFonts w:cs="Arial"/>
          <w:noProof/>
          <w:color w:val="1F497D"/>
          <w:lang w:val="en-AU" w:eastAsia="en-AU"/>
        </w:rPr>
        <w:drawing>
          <wp:inline distT="0" distB="0" distL="0" distR="0" wp14:anchorId="2E161B23" wp14:editId="211BD13A">
            <wp:extent cx="6120765" cy="4479925"/>
            <wp:effectExtent l="0" t="0" r="0" b="0"/>
            <wp:docPr id="31" name="Picture 31" descr="Figure A4-31 Comparisons between logger-derived time series of daily median chlorophyll concentrations (Top) and turbidity (Bottom) at the Daydream Island logger site and levels of these variables in diver-collected validation samples.  The horizontal dotted lines indicate the GBR Water Quality Guideline values (GBRMPA 2010)." title="Figure A4-31 Comparisons between logger-derived time series of daily median chlorophyll concentrations (Top) and turbidity (Bottom) at the Daydream Island logger si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aydream Is.jpg"/>
                    <pic:cNvPicPr/>
                  </pic:nvPicPr>
                  <pic:blipFill>
                    <a:blip r:embed="rId399">
                      <a:extLst>
                        <a:ext uri="{28A0092B-C50C-407E-A947-70E740481C1C}">
                          <a14:useLocalDpi xmlns:a14="http://schemas.microsoft.com/office/drawing/2010/main" val="0"/>
                        </a:ext>
                      </a:extLst>
                    </a:blip>
                    <a:stretch>
                      <a:fillRect/>
                    </a:stretch>
                  </pic:blipFill>
                  <pic:spPr>
                    <a:xfrm>
                      <a:off x="0" y="0"/>
                      <a:ext cx="6120765" cy="4479925"/>
                    </a:xfrm>
                    <a:prstGeom prst="rect">
                      <a:avLst/>
                    </a:prstGeom>
                  </pic:spPr>
                </pic:pic>
              </a:graphicData>
            </a:graphic>
          </wp:inline>
        </w:drawing>
      </w:r>
    </w:p>
    <w:p w:rsidR="00C03FBA" w:rsidRDefault="00C03FBA" w:rsidP="00C03FBA">
      <w:pPr>
        <w:rPr>
          <w:rFonts w:cs="Arial"/>
          <w:color w:val="1F497D"/>
        </w:rPr>
      </w:pPr>
    </w:p>
    <w:p w:rsidR="00C03FBA" w:rsidRDefault="00C03FBA" w:rsidP="00C03FBA">
      <w:pPr>
        <w:pStyle w:val="Caption"/>
      </w:pPr>
      <w:r>
        <w:t>Figure A4-31</w:t>
      </w:r>
      <w:r>
        <w:tab/>
        <w:t>Comparisons between logger-derived time series of daily median chlorophyll concentrations (Top) and turbidity (Bottom) at the Daydream Island logger site and levels of these variables in diver-collected validation samples.  The horizontal dotted lines indicate the GBR Water Quality Guideline values (GBRMPA 2010).</w:t>
      </w:r>
    </w:p>
    <w:p w:rsidR="00C03FBA" w:rsidRDefault="00C03FBA" w:rsidP="00C03FBA">
      <w:pPr>
        <w:rPr>
          <w:rFonts w:cs="Arial"/>
          <w:color w:val="1F497D"/>
        </w:rPr>
      </w:pPr>
    </w:p>
    <w:p w:rsidR="00C03FBA" w:rsidRDefault="00C03FBA" w:rsidP="00C03FBA">
      <w:pPr>
        <w:rPr>
          <w:rFonts w:cs="Arial"/>
          <w:color w:val="1F497D"/>
        </w:rPr>
      </w:pPr>
      <w:r w:rsidRPr="004C2520">
        <w:rPr>
          <w:rFonts w:cs="Arial"/>
          <w:noProof/>
          <w:color w:val="1F497D"/>
          <w:lang w:val="en-AU" w:eastAsia="en-AU"/>
        </w:rPr>
        <w:drawing>
          <wp:inline distT="0" distB="0" distL="0" distR="0" wp14:anchorId="43366ACC" wp14:editId="19ABEDF3">
            <wp:extent cx="6120765" cy="4479925"/>
            <wp:effectExtent l="0" t="0" r="0" b="0"/>
            <wp:docPr id="224" name="Picture 224" descr="Figure A4-32 Comparisons between logger-derived time series of daily median chlorophyll concentrations (Top) and turbidity (Bottom) at the Pine Island logger site and levels of these variables in diver-collected validation samples.  The horizontal dotted lines indicate the GBR Water Quality Guideline values (GBRMPA 2010)." title="Figure A4-32 Comparisons between logger-derived time series of daily median chlorophyll concentrations (Top) and turbidity (Bottom) at the Pine Island logger si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ne Is.jpg"/>
                    <pic:cNvPicPr/>
                  </pic:nvPicPr>
                  <pic:blipFill>
                    <a:blip r:embed="rId400">
                      <a:extLst>
                        <a:ext uri="{28A0092B-C50C-407E-A947-70E740481C1C}">
                          <a14:useLocalDpi xmlns:a14="http://schemas.microsoft.com/office/drawing/2010/main" val="0"/>
                        </a:ext>
                      </a:extLst>
                    </a:blip>
                    <a:stretch>
                      <a:fillRect/>
                    </a:stretch>
                  </pic:blipFill>
                  <pic:spPr>
                    <a:xfrm>
                      <a:off x="0" y="0"/>
                      <a:ext cx="6120765" cy="4479925"/>
                    </a:xfrm>
                    <a:prstGeom prst="rect">
                      <a:avLst/>
                    </a:prstGeom>
                  </pic:spPr>
                </pic:pic>
              </a:graphicData>
            </a:graphic>
          </wp:inline>
        </w:drawing>
      </w:r>
    </w:p>
    <w:p w:rsidR="00C03FBA" w:rsidRDefault="00C03FBA" w:rsidP="00C03FBA">
      <w:pPr>
        <w:rPr>
          <w:rFonts w:cs="Arial"/>
          <w:color w:val="1F497D"/>
        </w:rPr>
      </w:pPr>
    </w:p>
    <w:p w:rsidR="00C03FBA" w:rsidRDefault="00C03FBA" w:rsidP="00C03FBA">
      <w:pPr>
        <w:pStyle w:val="Caption"/>
      </w:pPr>
      <w:r>
        <w:t>Figure A4-32</w:t>
      </w:r>
      <w:r>
        <w:tab/>
        <w:t>Comparisons between logger-derived time series of daily median chlorophyll concentrations (Top) and turbidity (Bottom) at the Pine Island logger site and levels of these variables in diver-collected validation samples.  The horizontal dotted lines indicate the GBR Water Quality Guideline values (GBRMPA 2010).</w:t>
      </w:r>
    </w:p>
    <w:p w:rsidR="00C03FBA" w:rsidRDefault="00C03FBA" w:rsidP="00C03FBA">
      <w:pPr>
        <w:rPr>
          <w:rFonts w:cs="Arial"/>
          <w:color w:val="1F497D"/>
        </w:rPr>
      </w:pPr>
    </w:p>
    <w:p w:rsidR="00C03FBA" w:rsidRDefault="00C03FBA" w:rsidP="00C03FBA">
      <w:pPr>
        <w:rPr>
          <w:rFonts w:cs="Arial"/>
          <w:color w:val="1F497D"/>
        </w:rPr>
      </w:pPr>
      <w:r w:rsidRPr="004C2520">
        <w:rPr>
          <w:rFonts w:cs="Arial"/>
          <w:noProof/>
          <w:color w:val="1F497D"/>
          <w:lang w:val="en-AU" w:eastAsia="en-AU"/>
        </w:rPr>
        <w:drawing>
          <wp:inline distT="0" distB="0" distL="0" distR="0" wp14:anchorId="73D454F2" wp14:editId="33CBC7AB">
            <wp:extent cx="6120765" cy="4479925"/>
            <wp:effectExtent l="0" t="0" r="0" b="0"/>
            <wp:docPr id="226" name="Picture 226" descr="Figure A4-33 Comparisons between logger-derived time series of daily median chlorophyll concentrations (Top) and turbidity (Bottom) at the Barren Island logger site and levels of these variables in diver-collected validation samples.  The horizontal dotted lines indicate the GBR Water Quality Guideline values (GBRMPA 2010)." title="Figure A4-33 Comparisons between logger-derived time series of daily median chlorophyll concentrations (Top) and turbidity (Bottom) at the Barren Island logger si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arren Is.jpg"/>
                    <pic:cNvPicPr/>
                  </pic:nvPicPr>
                  <pic:blipFill>
                    <a:blip r:embed="rId401">
                      <a:extLst>
                        <a:ext uri="{28A0092B-C50C-407E-A947-70E740481C1C}">
                          <a14:useLocalDpi xmlns:a14="http://schemas.microsoft.com/office/drawing/2010/main" val="0"/>
                        </a:ext>
                      </a:extLst>
                    </a:blip>
                    <a:stretch>
                      <a:fillRect/>
                    </a:stretch>
                  </pic:blipFill>
                  <pic:spPr>
                    <a:xfrm>
                      <a:off x="0" y="0"/>
                      <a:ext cx="6120765" cy="4479925"/>
                    </a:xfrm>
                    <a:prstGeom prst="rect">
                      <a:avLst/>
                    </a:prstGeom>
                  </pic:spPr>
                </pic:pic>
              </a:graphicData>
            </a:graphic>
          </wp:inline>
        </w:drawing>
      </w:r>
    </w:p>
    <w:p w:rsidR="00C03FBA" w:rsidRDefault="00C03FBA" w:rsidP="00C03FBA">
      <w:pPr>
        <w:rPr>
          <w:rFonts w:cs="Arial"/>
          <w:color w:val="1F497D"/>
        </w:rPr>
      </w:pPr>
    </w:p>
    <w:p w:rsidR="00C03FBA" w:rsidRDefault="00C03FBA" w:rsidP="00C03FBA">
      <w:pPr>
        <w:pStyle w:val="Caption"/>
      </w:pPr>
      <w:r>
        <w:t>Figure A4-33</w:t>
      </w:r>
      <w:r>
        <w:tab/>
        <w:t>Comparisons between logger-derived time series of daily median chlorophyll concentrations (Top) and turbidity (Bottom) at the Barren Island logger site and levels of these variables in diver-collected validation samples.  The horizontal dotted lines indicate the GBR Water Quality Guideline values (GBRMPA 2010).</w:t>
      </w:r>
    </w:p>
    <w:p w:rsidR="00C03FBA" w:rsidRDefault="00C03FBA" w:rsidP="00C03FBA">
      <w:pPr>
        <w:rPr>
          <w:rFonts w:cs="Arial"/>
          <w:color w:val="1F497D"/>
        </w:rPr>
      </w:pPr>
    </w:p>
    <w:p w:rsidR="00C03FBA" w:rsidRDefault="00C03FBA" w:rsidP="00C03FBA">
      <w:pPr>
        <w:rPr>
          <w:rFonts w:cs="Arial"/>
          <w:color w:val="1F497D"/>
        </w:rPr>
      </w:pPr>
      <w:r w:rsidRPr="004C2520">
        <w:rPr>
          <w:rFonts w:cs="Arial"/>
          <w:noProof/>
          <w:color w:val="1F497D"/>
          <w:lang w:val="en-AU" w:eastAsia="en-AU"/>
        </w:rPr>
        <w:drawing>
          <wp:inline distT="0" distB="0" distL="0" distR="0" wp14:anchorId="2BB7B96C" wp14:editId="425136F5">
            <wp:extent cx="6120765" cy="4479925"/>
            <wp:effectExtent l="0" t="0" r="0" b="0"/>
            <wp:docPr id="248" name="Picture 248" descr="Figure A4-34 Comparisons between logger-derived time series of daily median chlorophyll concentrations (Top) and turbidity (Bottom) at the Humpy Island logger site and levels of these variables in diver-collected validation samples.  The horizontal dotted lines indicate the GBR Water Quality Guideline values (GBRMPA 2010)." title="Figure A4-34 Comparisons between logger-derived time series of daily median chlorophyll concentrations (Top) and turbidity (Bottom) at the Humpy Island logger si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Humpy Is.jpg"/>
                    <pic:cNvPicPr/>
                  </pic:nvPicPr>
                  <pic:blipFill>
                    <a:blip r:embed="rId402">
                      <a:extLst>
                        <a:ext uri="{28A0092B-C50C-407E-A947-70E740481C1C}">
                          <a14:useLocalDpi xmlns:a14="http://schemas.microsoft.com/office/drawing/2010/main" val="0"/>
                        </a:ext>
                      </a:extLst>
                    </a:blip>
                    <a:stretch>
                      <a:fillRect/>
                    </a:stretch>
                  </pic:blipFill>
                  <pic:spPr>
                    <a:xfrm>
                      <a:off x="0" y="0"/>
                      <a:ext cx="6120765" cy="4479925"/>
                    </a:xfrm>
                    <a:prstGeom prst="rect">
                      <a:avLst/>
                    </a:prstGeom>
                  </pic:spPr>
                </pic:pic>
              </a:graphicData>
            </a:graphic>
          </wp:inline>
        </w:drawing>
      </w:r>
    </w:p>
    <w:p w:rsidR="00C03FBA" w:rsidRDefault="00C03FBA" w:rsidP="00C03FBA">
      <w:pPr>
        <w:rPr>
          <w:rFonts w:cs="Arial"/>
          <w:color w:val="1F497D"/>
        </w:rPr>
      </w:pPr>
    </w:p>
    <w:p w:rsidR="00C03FBA" w:rsidRDefault="00C03FBA" w:rsidP="00C03FBA">
      <w:pPr>
        <w:pStyle w:val="Caption"/>
      </w:pPr>
      <w:r>
        <w:t>Figure A4-34</w:t>
      </w:r>
      <w:r>
        <w:tab/>
        <w:t>Comparisons between logger-derived time series of daily median chlorophyll concentrations (Top) and turbidity (Bottom) at the Humpy Island logger site and levels of these variables in diver-collected validation samples.  The horizontal dotted lines indicate the GBR Water Quality Guideline values (GBRMPA 2010).</w:t>
      </w:r>
    </w:p>
    <w:p w:rsidR="00C03FBA" w:rsidRDefault="00C03FBA" w:rsidP="00C03FBA">
      <w:pPr>
        <w:rPr>
          <w:rFonts w:cs="Arial"/>
          <w:color w:val="1F497D"/>
        </w:rPr>
      </w:pPr>
    </w:p>
    <w:p w:rsidR="00C03FBA" w:rsidRDefault="00C03FBA" w:rsidP="00C03FBA">
      <w:pPr>
        <w:rPr>
          <w:rFonts w:cs="Arial"/>
          <w:color w:val="1F497D"/>
        </w:rPr>
      </w:pPr>
      <w:r w:rsidRPr="004C2520">
        <w:rPr>
          <w:rFonts w:cs="Arial"/>
          <w:noProof/>
          <w:color w:val="1F497D"/>
          <w:lang w:val="en-AU" w:eastAsia="en-AU"/>
        </w:rPr>
        <w:drawing>
          <wp:inline distT="0" distB="0" distL="0" distR="0" wp14:anchorId="40B61CDC" wp14:editId="257E052E">
            <wp:extent cx="6120765" cy="4479925"/>
            <wp:effectExtent l="0" t="0" r="0" b="0"/>
            <wp:docPr id="249" name="Picture 249" descr="Figure A4-35 Comparisons between logger-derived time series of daily median chlorophyll concentrations (Top) and turbidity (Bottom) at the Pelican Island logger site and levels of these variables in diver-collected validation samples.  The horizontal dotted lines indicate the GBR Water Quality Guideline values (GBRMPA 2010)." title="Figure A4-35 Comparisons between logger-derived time series of daily median chlorophyll concentrations (Top) and turbidity (Bottom) at the Pelican Island logger sit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elican Is.jpg"/>
                    <pic:cNvPicPr/>
                  </pic:nvPicPr>
                  <pic:blipFill>
                    <a:blip r:embed="rId403">
                      <a:extLst>
                        <a:ext uri="{28A0092B-C50C-407E-A947-70E740481C1C}">
                          <a14:useLocalDpi xmlns:a14="http://schemas.microsoft.com/office/drawing/2010/main" val="0"/>
                        </a:ext>
                      </a:extLst>
                    </a:blip>
                    <a:stretch>
                      <a:fillRect/>
                    </a:stretch>
                  </pic:blipFill>
                  <pic:spPr>
                    <a:xfrm>
                      <a:off x="0" y="0"/>
                      <a:ext cx="6120765" cy="4479925"/>
                    </a:xfrm>
                    <a:prstGeom prst="rect">
                      <a:avLst/>
                    </a:prstGeom>
                  </pic:spPr>
                </pic:pic>
              </a:graphicData>
            </a:graphic>
          </wp:inline>
        </w:drawing>
      </w:r>
    </w:p>
    <w:p w:rsidR="00C03FBA" w:rsidRDefault="00C03FBA" w:rsidP="00C03FBA">
      <w:pPr>
        <w:rPr>
          <w:rFonts w:cs="Arial"/>
          <w:color w:val="1F497D"/>
        </w:rPr>
      </w:pPr>
    </w:p>
    <w:p w:rsidR="00C03FBA" w:rsidRDefault="00C03FBA" w:rsidP="00C03FBA">
      <w:pPr>
        <w:pStyle w:val="Caption"/>
      </w:pPr>
      <w:r>
        <w:t>Figure A4-35</w:t>
      </w:r>
      <w:r>
        <w:tab/>
        <w:t>Comparisons between logger-derived time series of daily median chlorophyll concentrations (Top) and turbidity (Bottom) at the Pelican Island logger site and levels of these variables in diver-collected validation samples.  The horizontal dotted lines indicate the GBR Water Quality Guideline values (GBRMPA 2010).</w:t>
      </w:r>
    </w:p>
    <w:p w:rsidR="00C03FBA" w:rsidRDefault="00C03FBA" w:rsidP="00C03FBA">
      <w:pPr>
        <w:rPr>
          <w:rFonts w:cs="Arial"/>
          <w:color w:val="1F497D"/>
        </w:rPr>
      </w:pPr>
    </w:p>
    <w:p w:rsidR="00C03FBA" w:rsidRDefault="00C03FBA" w:rsidP="00C03FBA">
      <w:pPr>
        <w:rPr>
          <w:rFonts w:eastAsiaTheme="majorEastAsia" w:cstheme="majorBidi"/>
          <w:bCs/>
          <w:sz w:val="26"/>
          <w:szCs w:val="26"/>
        </w:rPr>
      </w:pPr>
      <w:r>
        <w:rPr>
          <w:b/>
        </w:rPr>
        <w:br w:type="page"/>
      </w:r>
    </w:p>
    <w:p w:rsidR="00C03FBA" w:rsidRPr="004F356D" w:rsidRDefault="00C03FBA" w:rsidP="00C03FBA">
      <w:pPr>
        <w:pStyle w:val="Heading2"/>
        <w:rPr>
          <w:color w:val="auto"/>
          <w:sz w:val="22"/>
          <w:szCs w:val="22"/>
        </w:rPr>
      </w:pPr>
      <w:bookmarkStart w:id="448" w:name="_Toc393133615"/>
      <w:r w:rsidRPr="004F356D">
        <w:rPr>
          <w:color w:val="auto"/>
          <w:sz w:val="22"/>
          <w:szCs w:val="22"/>
        </w:rPr>
        <w:t xml:space="preserve">Summary and </w:t>
      </w:r>
      <w:r>
        <w:rPr>
          <w:color w:val="auto"/>
          <w:sz w:val="22"/>
          <w:szCs w:val="22"/>
        </w:rPr>
        <w:t>c</w:t>
      </w:r>
      <w:r w:rsidRPr="004F356D">
        <w:rPr>
          <w:color w:val="auto"/>
          <w:sz w:val="22"/>
          <w:szCs w:val="22"/>
        </w:rPr>
        <w:t>onclusions</w:t>
      </w:r>
      <w:bookmarkEnd w:id="448"/>
    </w:p>
    <w:p w:rsidR="00C03FBA" w:rsidRDefault="00C03FBA" w:rsidP="00C03FBA">
      <w:r>
        <w:t xml:space="preserve">The current MMP coral community and water quality monitoring program provides a detailed and long-term view of relationships between inshore reef dynamics, reef status and coastal water quality.  It is unique as it provides an opportunity to quantitatively examine relationships between community structure and integral exposure to water quality conditions across the full range of temporal variability  in these conditions (hourly to inter-annual). </w:t>
      </w:r>
    </w:p>
    <w:p w:rsidR="00C03FBA" w:rsidRDefault="00C03FBA" w:rsidP="00C03FBA">
      <w:pPr>
        <w:rPr>
          <w:rFonts w:cs="Arial"/>
          <w:szCs w:val="22"/>
        </w:rPr>
      </w:pPr>
    </w:p>
    <w:p w:rsidR="00C03FBA" w:rsidRDefault="00C03FBA" w:rsidP="00C03FBA">
      <w:pPr>
        <w:rPr>
          <w:rFonts w:cs="Arial"/>
          <w:szCs w:val="22"/>
        </w:rPr>
      </w:pPr>
      <w:r w:rsidRPr="0047084E">
        <w:rPr>
          <w:rFonts w:cs="Arial"/>
          <w:szCs w:val="22"/>
        </w:rPr>
        <w:t xml:space="preserve">The </w:t>
      </w:r>
      <w:r>
        <w:rPr>
          <w:rFonts w:cs="Arial"/>
          <w:szCs w:val="22"/>
        </w:rPr>
        <w:t>strong</w:t>
      </w:r>
      <w:r w:rsidRPr="0047084E">
        <w:rPr>
          <w:rFonts w:cs="Arial"/>
          <w:szCs w:val="22"/>
        </w:rPr>
        <w:t xml:space="preserve"> correspondence between logger-derived time series of daily median</w:t>
      </w:r>
      <w:r>
        <w:rPr>
          <w:rFonts w:cs="Arial"/>
          <w:szCs w:val="22"/>
        </w:rPr>
        <w:t xml:space="preserve"> </w:t>
      </w:r>
      <w:r w:rsidRPr="0047084E">
        <w:rPr>
          <w:rFonts w:cs="Arial"/>
          <w:szCs w:val="22"/>
        </w:rPr>
        <w:t xml:space="preserve">chlorophyll and </w:t>
      </w:r>
      <w:r w:rsidRPr="00E771F5">
        <w:rPr>
          <w:rFonts w:cs="Arial"/>
          <w:szCs w:val="22"/>
        </w:rPr>
        <w:t xml:space="preserve">turbidity </w:t>
      </w:r>
      <w:r w:rsidRPr="00814B57">
        <w:rPr>
          <w:rFonts w:cs="Arial"/>
          <w:szCs w:val="22"/>
        </w:rPr>
        <w:t xml:space="preserve">and </w:t>
      </w:r>
      <w:r>
        <w:rPr>
          <w:rFonts w:cs="Arial"/>
          <w:szCs w:val="22"/>
        </w:rPr>
        <w:t xml:space="preserve">diver-collected </w:t>
      </w:r>
      <w:r w:rsidRPr="00814B57">
        <w:rPr>
          <w:rFonts w:cs="Arial"/>
          <w:szCs w:val="22"/>
        </w:rPr>
        <w:t xml:space="preserve">in situ validation samples clearly show that the WET </w:t>
      </w:r>
      <w:r w:rsidRPr="008D0ED0">
        <w:rPr>
          <w:rFonts w:cs="Arial"/>
          <w:szCs w:val="22"/>
        </w:rPr>
        <w:t>Labs loggers</w:t>
      </w:r>
      <w:r>
        <w:rPr>
          <w:rFonts w:cs="Arial"/>
          <w:szCs w:val="22"/>
        </w:rPr>
        <w:t xml:space="preserve"> used in the MMP</w:t>
      </w:r>
      <w:r w:rsidRPr="008D0ED0">
        <w:rPr>
          <w:rFonts w:cs="Arial"/>
          <w:szCs w:val="22"/>
        </w:rPr>
        <w:t xml:space="preserve"> successfully captur</w:t>
      </w:r>
      <w:r>
        <w:rPr>
          <w:rFonts w:cs="Arial"/>
          <w:szCs w:val="22"/>
        </w:rPr>
        <w:t>e both</w:t>
      </w:r>
      <w:r w:rsidRPr="008D0ED0">
        <w:rPr>
          <w:rFonts w:cs="Arial"/>
          <w:szCs w:val="22"/>
        </w:rPr>
        <w:t xml:space="preserve"> the large and long</w:t>
      </w:r>
      <w:r>
        <w:rPr>
          <w:rFonts w:cs="Arial"/>
          <w:szCs w:val="22"/>
        </w:rPr>
        <w:t>-</w:t>
      </w:r>
      <w:r w:rsidRPr="008D0ED0">
        <w:rPr>
          <w:rFonts w:cs="Arial"/>
          <w:szCs w:val="22"/>
        </w:rPr>
        <w:t xml:space="preserve">term temporal </w:t>
      </w:r>
      <w:r>
        <w:rPr>
          <w:rFonts w:cs="Arial"/>
          <w:szCs w:val="22"/>
        </w:rPr>
        <w:t>variability</w:t>
      </w:r>
      <w:r w:rsidRPr="008D0ED0">
        <w:rPr>
          <w:rFonts w:cs="Arial"/>
          <w:szCs w:val="22"/>
        </w:rPr>
        <w:t xml:space="preserve"> (ev</w:t>
      </w:r>
      <w:r>
        <w:rPr>
          <w:rFonts w:cs="Arial"/>
          <w:szCs w:val="22"/>
        </w:rPr>
        <w:t xml:space="preserve">ent, seasonal, inter-annual) and secular trends </w:t>
      </w:r>
      <w:r w:rsidRPr="008D0ED0">
        <w:rPr>
          <w:rFonts w:cs="Arial"/>
          <w:szCs w:val="22"/>
        </w:rPr>
        <w:t>of these parameters at the individual reef sites.</w:t>
      </w:r>
      <w:r>
        <w:rPr>
          <w:rFonts w:cs="Arial"/>
          <w:szCs w:val="22"/>
        </w:rPr>
        <w:t xml:space="preserve">  </w:t>
      </w:r>
      <w:r>
        <w:t>The WET Labs l</w:t>
      </w:r>
      <w:r w:rsidRPr="00FD0AD2">
        <w:t>oggers operate 24/7 and function</w:t>
      </w:r>
      <w:r>
        <w:t>ed</w:t>
      </w:r>
      <w:r w:rsidRPr="00FD0AD2">
        <w:t xml:space="preserve"> effectively in all weather conditions</w:t>
      </w:r>
      <w:r>
        <w:t>, producing consistent, high density temporal records</w:t>
      </w:r>
      <w:r w:rsidRPr="00FD0AD2">
        <w:t>. There is no other technology which can do this in an equally economical manner.</w:t>
      </w:r>
      <w:r>
        <w:rPr>
          <w:rFonts w:cs="Arial"/>
          <w:szCs w:val="22"/>
        </w:rPr>
        <w:t xml:space="preserve">  </w:t>
      </w:r>
    </w:p>
    <w:p w:rsidR="00C03FBA" w:rsidRDefault="00C03FBA" w:rsidP="00C03FBA">
      <w:pPr>
        <w:rPr>
          <w:rFonts w:cs="Arial"/>
          <w:szCs w:val="22"/>
        </w:rPr>
      </w:pPr>
    </w:p>
    <w:p w:rsidR="00C03FBA" w:rsidRDefault="00C03FBA" w:rsidP="00C03FBA">
      <w:r>
        <w:t>An important application of the logger data is determining whether turbidity or chlorophyll conditions at any site fall above or below a defined value (Water Quality Thresholds) and the amount of time that conditions exceed these defined values.  Logger data is useful for this purpose, but requires careful consideration of all sources of variability in derived values.</w:t>
      </w:r>
    </w:p>
    <w:p w:rsidR="00C03FBA" w:rsidRDefault="00C03FBA" w:rsidP="00C03FBA"/>
    <w:p w:rsidR="00C03FBA" w:rsidRDefault="00C03FBA" w:rsidP="00C03FBA">
      <w:r>
        <w:t xml:space="preserve">In the MMP data set, logger-derived turbidity values and estimates of suspended sediment concentration are strongly correlated with manual measurements of SS (Figure A3-2), indicating that the loggers produce reliable estimates of turbidity or suspended sediment concentrations (Figures A4-22 to A4-35). </w:t>
      </w:r>
    </w:p>
    <w:p w:rsidR="00C03FBA" w:rsidRDefault="00C03FBA" w:rsidP="00C03FBA"/>
    <w:p w:rsidR="00C03FBA" w:rsidRDefault="00C03FBA" w:rsidP="00C03FBA">
      <w:r>
        <w:t>Logger-derived chlorophyll concentrations are also correlated with manual chlorophyll values from validation samples; however, the relationship exhibited a higher degree of variability.  The lower degree of correlation is due to the smaller absolute range of chlorophyll concentration variability, the inherent spatial variability (patchiness) of chlorophyll in the environment and unresolved instrumental issues with the chlorophyll sensor.</w:t>
      </w:r>
    </w:p>
    <w:p w:rsidR="00C03FBA" w:rsidRDefault="00C03FBA" w:rsidP="00C03FBA"/>
    <w:p w:rsidR="00C03FBA" w:rsidRDefault="00C03FBA" w:rsidP="00C03FBA">
      <w:r>
        <w:t>The wharf experiments show that batches of individual loggers, using factory calibrations, produce time series of chlorophyll that differ consistently by various amounts (Table A4-2).  When these differences are taken into account, however, most loggers produce very similar estimates of chlorophyll concentration over time periods of several days. The magnitudes of the differences (offsets) in normalized chlorophyll concentrations between individual loggers are of similar order to the observed differences between ending and beginning 12 to 24 hour periods of contiguous logger records at changeovers (Figure A4-18).  This strongly suggests that these discontinuities arise from the offsets between individual loggers.  If these offsets are consistent and stable, discontinuities between logger records can potentially be eliminated, or at least minimized, by applying suitable derived offset values to all individual logger records to normalize them to a common base.</w:t>
      </w:r>
    </w:p>
    <w:p w:rsidR="00C03FBA" w:rsidRDefault="00C03FBA" w:rsidP="00C03FBA"/>
    <w:p w:rsidR="00C03FBA" w:rsidRDefault="00C03FBA" w:rsidP="00C03FBA">
      <w:r>
        <w:rPr>
          <w:rFonts w:cs="Arial"/>
          <w:szCs w:val="22"/>
        </w:rPr>
        <w:t>Ongoing factory upgrades of sensor optics and factory calibration procedures (from mid-2012) have improved the overall reliability of the WET Labs loggers. While it is possible to adjust s</w:t>
      </w:r>
      <w:r>
        <w:t>ome of the data obtained prior to these changes using retrospective factors tied to both ‘dry’ and ‘wet’ calibrations, most earlier logger records (pre- mid-2010) are not so tied and cannot be unambiguously adjusted.  There are two approaches to this dilemma:  un-adjustable early records should be excluded from any future analysis; or with suitable validation samples, these records can be used, but with acknowledgement of potential usage and quality limitations.  We have chosen the latter course.</w:t>
      </w:r>
    </w:p>
    <w:p w:rsidR="00C03FBA" w:rsidRDefault="00C03FBA" w:rsidP="00C03FBA"/>
    <w:p w:rsidR="00C03FBA" w:rsidRDefault="00C03FBA" w:rsidP="00C03FBA">
      <w:pPr>
        <w:rPr>
          <w:b/>
          <w:bCs/>
        </w:rPr>
      </w:pPr>
      <w:r>
        <w:t xml:space="preserve">In doing so, however, two issues are currently unresolved: what is the appropriate base to normalize individual records to, and more importantly, whether these offsets are stable and can be robustly extended back in time to earlier logger deployments utilizing different factory calibrations. </w:t>
      </w:r>
      <w:r w:rsidRPr="00E771F5">
        <w:rPr>
          <w:bCs/>
        </w:rPr>
        <w:t>It</w:t>
      </w:r>
      <w:r w:rsidRPr="00FD0AD2">
        <w:t xml:space="preserve"> still</w:t>
      </w:r>
      <w:r w:rsidRPr="00E771F5">
        <w:rPr>
          <w:bCs/>
        </w:rPr>
        <w:t xml:space="preserve"> remains unclear whether</w:t>
      </w:r>
      <w:r w:rsidRPr="00FD0AD2">
        <w:t>,</w:t>
      </w:r>
      <w:r w:rsidRPr="00E771F5">
        <w:rPr>
          <w:bCs/>
        </w:rPr>
        <w:t xml:space="preserve"> or to what extent</w:t>
      </w:r>
      <w:r w:rsidRPr="00FD0AD2">
        <w:t>,</w:t>
      </w:r>
      <w:r w:rsidRPr="00E771F5">
        <w:rPr>
          <w:bCs/>
        </w:rPr>
        <w:t xml:space="preserve"> these offsets reflect inherent optical and electronic differences between individual instruments, or are an artefa</w:t>
      </w:r>
      <w:r>
        <w:rPr>
          <w:bCs/>
        </w:rPr>
        <w:t xml:space="preserve">ct of the calibration process. </w:t>
      </w:r>
      <w:r w:rsidRPr="00FD0AD2">
        <w:rPr>
          <w:bCs/>
        </w:rPr>
        <w:t>If it is the former, then it is likely that appropriate corrections can be derived to minimize the offsets of individual records in longer time series.  As offsets are better understood and derived, the</w:t>
      </w:r>
      <w:r w:rsidRPr="00FD0AD2">
        <w:t xml:space="preserve"> instrumental</w:t>
      </w:r>
      <w:r w:rsidRPr="00FD0AD2">
        <w:rPr>
          <w:bCs/>
        </w:rPr>
        <w:t xml:space="preserve"> records can readily be re-processed</w:t>
      </w:r>
      <w:r w:rsidRPr="00FD0AD2">
        <w:t xml:space="preserve"> to reduce inter-record variability</w:t>
      </w:r>
      <w:r w:rsidRPr="00FD0AD2">
        <w:rPr>
          <w:bCs/>
        </w:rPr>
        <w:t xml:space="preserve">.  If it is the latter, then more rigorous calibration procedures </w:t>
      </w:r>
      <w:r w:rsidRPr="00FD0AD2">
        <w:t>will</w:t>
      </w:r>
      <w:r w:rsidRPr="00FD0AD2">
        <w:rPr>
          <w:bCs/>
        </w:rPr>
        <w:t xml:space="preserve"> be needed, or we must accept that there </w:t>
      </w:r>
      <w:r w:rsidRPr="00FD0AD2">
        <w:t>are</w:t>
      </w:r>
      <w:r w:rsidRPr="00FD0AD2">
        <w:rPr>
          <w:bCs/>
        </w:rPr>
        <w:t xml:space="preserve"> limits on interpretation of logger-based data sets.</w:t>
      </w:r>
      <w:r w:rsidRPr="00FD0AD2">
        <w:t xml:space="preserve">  These problems are open to experimental resolution, but the importance of maintaining existing time series with half the logger pool at any time means that this will need to be an ongoing effort.</w:t>
      </w:r>
      <w:r w:rsidRPr="00E771F5">
        <w:rPr>
          <w:b/>
          <w:bCs/>
        </w:rPr>
        <w:t xml:space="preserve">  </w:t>
      </w:r>
    </w:p>
    <w:p w:rsidR="00C03FBA" w:rsidRDefault="00C03FBA" w:rsidP="00C03FBA">
      <w:pPr>
        <w:rPr>
          <w:b/>
          <w:bCs/>
        </w:rPr>
      </w:pPr>
    </w:p>
    <w:p w:rsidR="00C03FBA" w:rsidRDefault="00C03FBA" w:rsidP="00C03FBA">
      <w:r>
        <w:t>Testing is now underway to determine whether application of the mean offset values in Table A4-2 will reduce discontinuities between adjacent logger records seen in Figures A4-4 to A4-17 in a statistically robust fashion and provide a better fit between logger-derived and manually sampled chlorophyll concentrations in situ (e.g</w:t>
      </w:r>
      <w:r w:rsidRPr="00E771F5">
        <w:t>. Figures A4-</w:t>
      </w:r>
      <w:r w:rsidRPr="00FD0AD2">
        <w:t>22</w:t>
      </w:r>
      <w:r w:rsidRPr="00E771F5">
        <w:t xml:space="preserve"> to A4-</w:t>
      </w:r>
      <w:r w:rsidRPr="00FD0AD2">
        <w:t>35</w:t>
      </w:r>
      <w:r w:rsidRPr="00E771F5">
        <w:t>).</w:t>
      </w:r>
      <w:r>
        <w:t xml:space="preserve">  </w:t>
      </w:r>
    </w:p>
    <w:p w:rsidR="00C03FBA" w:rsidRDefault="00C03FBA" w:rsidP="00C03FBA"/>
    <w:p w:rsidR="00C03FBA" w:rsidRDefault="00C03FBA" w:rsidP="00C03FBA">
      <w:pPr>
        <w:rPr>
          <w:rFonts w:cs="Arial"/>
          <w:szCs w:val="22"/>
        </w:rPr>
      </w:pPr>
      <w:r w:rsidRPr="004F356D">
        <w:rPr>
          <w:szCs w:val="22"/>
        </w:rPr>
        <w:t>Technical issues related to chlorophyll fluorescence sensor and turbidity (NTU) calibration have been discussed in detail in a number of publications, most recently by Earp et al. (2011) and Macdonald et al. (2013).  Problems with sensor or calibration variability between loggers or</w:t>
      </w:r>
      <w:r>
        <w:rPr>
          <w:szCs w:val="22"/>
        </w:rPr>
        <w:t xml:space="preserve"> within</w:t>
      </w:r>
      <w:r w:rsidRPr="004F356D">
        <w:rPr>
          <w:szCs w:val="22"/>
        </w:rPr>
        <w:t xml:space="preserve"> batches of loggers have not been raised</w:t>
      </w:r>
      <w:r>
        <w:rPr>
          <w:szCs w:val="22"/>
        </w:rPr>
        <w:t xml:space="preserve"> in these publications</w:t>
      </w:r>
      <w:r w:rsidRPr="004F356D">
        <w:rPr>
          <w:szCs w:val="22"/>
        </w:rPr>
        <w:t xml:space="preserve">.  </w:t>
      </w:r>
      <w:r w:rsidRPr="004F356D">
        <w:rPr>
          <w:rFonts w:cs="Arial"/>
          <w:szCs w:val="22"/>
        </w:rPr>
        <w:t>Under</w:t>
      </w:r>
      <w:r>
        <w:rPr>
          <w:rFonts w:cs="Arial"/>
          <w:szCs w:val="22"/>
        </w:rPr>
        <w:t xml:space="preserve"> the water quality</w:t>
      </w:r>
      <w:r w:rsidRPr="004F356D">
        <w:rPr>
          <w:rFonts w:cs="Arial"/>
          <w:szCs w:val="22"/>
        </w:rPr>
        <w:t xml:space="preserve"> conditions which</w:t>
      </w:r>
      <w:r>
        <w:rPr>
          <w:rFonts w:cs="Arial"/>
          <w:szCs w:val="22"/>
        </w:rPr>
        <w:t xml:space="preserve"> generally</w:t>
      </w:r>
      <w:r w:rsidRPr="004F356D">
        <w:rPr>
          <w:rFonts w:cs="Arial"/>
          <w:szCs w:val="22"/>
        </w:rPr>
        <w:t xml:space="preserve"> occur in the GB</w:t>
      </w:r>
      <w:r>
        <w:rPr>
          <w:rFonts w:cs="Arial"/>
          <w:szCs w:val="22"/>
        </w:rPr>
        <w:t>R</w:t>
      </w:r>
      <w:r w:rsidRPr="004F356D">
        <w:rPr>
          <w:rFonts w:cs="Arial"/>
          <w:szCs w:val="22"/>
        </w:rPr>
        <w:t xml:space="preserve">, </w:t>
      </w:r>
      <w:r>
        <w:rPr>
          <w:rFonts w:cs="Arial"/>
          <w:szCs w:val="22"/>
        </w:rPr>
        <w:t>the observed offsets</w:t>
      </w:r>
      <w:r w:rsidRPr="004F356D">
        <w:rPr>
          <w:rFonts w:cs="Arial"/>
          <w:szCs w:val="22"/>
        </w:rPr>
        <w:t xml:space="preserve"> between loggers are of similar order to natural fluctuations in chlorophyll in the environment.  These differences must be understood, and hopefully corrected for, to resolve important fluctuations in the environment</w:t>
      </w:r>
      <w:r>
        <w:rPr>
          <w:rFonts w:cs="Arial"/>
          <w:szCs w:val="22"/>
        </w:rPr>
        <w:t xml:space="preserve"> and the extent to which conditions at particular sites exceed water quality threshold values</w:t>
      </w:r>
      <w:r w:rsidRPr="004F356D">
        <w:rPr>
          <w:rFonts w:cs="Arial"/>
          <w:szCs w:val="22"/>
        </w:rPr>
        <w:t>.</w:t>
      </w:r>
      <w:r w:rsidRPr="000A1C30">
        <w:rPr>
          <w:rFonts w:cs="Arial"/>
          <w:szCs w:val="22"/>
        </w:rPr>
        <w:t xml:space="preserve"> </w:t>
      </w:r>
    </w:p>
    <w:p w:rsidR="00C03FBA" w:rsidRPr="004F356D" w:rsidRDefault="00C03FBA" w:rsidP="00C03FBA"/>
    <w:p w:rsidR="00C03FBA" w:rsidRDefault="00C03FBA" w:rsidP="00C03FBA">
      <w:r w:rsidRPr="004F356D">
        <w:rPr>
          <w:bCs/>
        </w:rPr>
        <w:t>The significant degree of natural</w:t>
      </w:r>
      <w:r w:rsidRPr="004F356D">
        <w:t xml:space="preserve"> short-term</w:t>
      </w:r>
      <w:r w:rsidRPr="004F356D">
        <w:rPr>
          <w:bCs/>
        </w:rPr>
        <w:t xml:space="preserve"> temporal variability (‘noise’) in raw logger chlorophyll and turbidity records is indicative of the level of natural</w:t>
      </w:r>
      <w:r w:rsidRPr="004F356D">
        <w:t xml:space="preserve"> small-scale</w:t>
      </w:r>
      <w:r w:rsidRPr="004F356D">
        <w:rPr>
          <w:bCs/>
        </w:rPr>
        <w:t xml:space="preserve"> spatial </w:t>
      </w:r>
      <w:r w:rsidRPr="004F356D">
        <w:t xml:space="preserve">(= </w:t>
      </w:r>
      <w:r w:rsidRPr="004F356D">
        <w:rPr>
          <w:bCs/>
        </w:rPr>
        <w:t>temporal</w:t>
      </w:r>
      <w:r w:rsidRPr="004F356D">
        <w:t>)</w:t>
      </w:r>
      <w:r w:rsidRPr="004F356D">
        <w:rPr>
          <w:bCs/>
        </w:rPr>
        <w:t xml:space="preserve"> variability in particulate water quality variables within the GBR system.</w:t>
      </w:r>
      <w:r w:rsidRPr="004F356D">
        <w:t xml:space="preserve">  Noise is an inherent property of any measurement process.</w:t>
      </w:r>
      <w:r w:rsidRPr="004F356D">
        <w:rPr>
          <w:bCs/>
        </w:rPr>
        <w:t xml:space="preserve"> This ‘noise’ will set</w:t>
      </w:r>
      <w:r w:rsidRPr="004F356D">
        <w:t xml:space="preserve"> confidence</w:t>
      </w:r>
      <w:r w:rsidRPr="004F356D">
        <w:rPr>
          <w:bCs/>
        </w:rPr>
        <w:t xml:space="preserve"> limits around the value any particular observation</w:t>
      </w:r>
      <w:r w:rsidRPr="004F356D">
        <w:t xml:space="preserve"> or set of observations within a time interval to describe system state</w:t>
      </w:r>
      <w:r w:rsidRPr="004F356D">
        <w:rPr>
          <w:bCs/>
        </w:rPr>
        <w:t xml:space="preserve"> and</w:t>
      </w:r>
      <w:r w:rsidRPr="004F356D">
        <w:t xml:space="preserve"> practically</w:t>
      </w:r>
      <w:r w:rsidRPr="004F356D">
        <w:rPr>
          <w:bCs/>
        </w:rPr>
        <w:t xml:space="preserve"> </w:t>
      </w:r>
      <w:r w:rsidRPr="004F356D">
        <w:t>means</w:t>
      </w:r>
      <w:r w:rsidRPr="004F356D">
        <w:rPr>
          <w:bCs/>
        </w:rPr>
        <w:t xml:space="preserve"> that some degree of signal averaging or noise reduction will be required for useful</w:t>
      </w:r>
      <w:r w:rsidRPr="004F356D">
        <w:t>, economical,</w:t>
      </w:r>
      <w:r w:rsidRPr="004F356D">
        <w:rPr>
          <w:bCs/>
        </w:rPr>
        <w:t xml:space="preserve"> interpretation of long-term data sets. </w:t>
      </w:r>
      <w:r w:rsidRPr="004F356D">
        <w:t>Current analysis of logger data sets indicates that confidence intervals</w:t>
      </w:r>
      <w:r>
        <w:t xml:space="preserve"> about temporal trends</w:t>
      </w:r>
      <w:r w:rsidRPr="004F356D">
        <w:t xml:space="preserve"> can be readily set.</w:t>
      </w:r>
    </w:p>
    <w:p w:rsidR="00C03FBA" w:rsidRPr="004F356D" w:rsidRDefault="00C03FBA" w:rsidP="00C03FBA">
      <w:pPr>
        <w:rPr>
          <w:bCs/>
        </w:rPr>
      </w:pPr>
      <w:r w:rsidRPr="004F356D">
        <w:rPr>
          <w:bCs/>
        </w:rPr>
        <w:t xml:space="preserve"> </w:t>
      </w:r>
    </w:p>
    <w:p w:rsidR="00C03FBA" w:rsidRPr="005309FD" w:rsidRDefault="00C03FBA" w:rsidP="00C03FBA">
      <w:r w:rsidRPr="005309FD">
        <w:t>We conclude:</w:t>
      </w:r>
    </w:p>
    <w:p w:rsidR="00C03FBA" w:rsidRPr="005309FD" w:rsidRDefault="00C03FBA" w:rsidP="00C03FBA">
      <w:pPr>
        <w:pStyle w:val="ListParagraph"/>
        <w:numPr>
          <w:ilvl w:val="0"/>
          <w:numId w:val="43"/>
        </w:numPr>
      </w:pPr>
      <w:r w:rsidRPr="00E55897">
        <w:t xml:space="preserve">The </w:t>
      </w:r>
      <w:r w:rsidRPr="005309FD">
        <w:rPr>
          <w:bCs/>
        </w:rPr>
        <w:t>WET</w:t>
      </w:r>
      <w:r w:rsidRPr="004C2520">
        <w:rPr>
          <w:b/>
          <w:bCs/>
        </w:rPr>
        <w:t xml:space="preserve"> </w:t>
      </w:r>
      <w:r w:rsidRPr="00E55897">
        <w:t>labs</w:t>
      </w:r>
      <w:r w:rsidRPr="004F356D">
        <w:t xml:space="preserve"> FLNTU</w:t>
      </w:r>
      <w:r w:rsidRPr="00E771F5">
        <w:t xml:space="preserve"> loggers produce reliable </w:t>
      </w:r>
      <w:r w:rsidRPr="005309FD">
        <w:rPr>
          <w:u w:val="single"/>
        </w:rPr>
        <w:t>absolute</w:t>
      </w:r>
      <w:r w:rsidRPr="004F356D">
        <w:t xml:space="preserve"> and </w:t>
      </w:r>
      <w:r w:rsidRPr="005309FD">
        <w:rPr>
          <w:u w:val="single"/>
        </w:rPr>
        <w:t>relative</w:t>
      </w:r>
      <w:r w:rsidRPr="004F356D">
        <w:t xml:space="preserve"> long-term (multi-year, multi-logger) trends of daily median (or mean)</w:t>
      </w:r>
      <w:r w:rsidRPr="005309FD">
        <w:rPr>
          <w:u w:val="single"/>
        </w:rPr>
        <w:t xml:space="preserve"> </w:t>
      </w:r>
      <w:r w:rsidRPr="00E55897">
        <w:t>chlorophyll and suspended particulate matter concentrations</w:t>
      </w:r>
      <w:r w:rsidRPr="004F356D">
        <w:t xml:space="preserve"> in coastal GBR waters</w:t>
      </w:r>
      <w:r w:rsidRPr="00E771F5">
        <w:t>.</w:t>
      </w:r>
    </w:p>
    <w:p w:rsidR="00C03FBA" w:rsidRPr="00E771F5" w:rsidRDefault="00C03FBA" w:rsidP="00C03FBA">
      <w:pPr>
        <w:pStyle w:val="ListParagraph"/>
        <w:numPr>
          <w:ilvl w:val="0"/>
          <w:numId w:val="43"/>
        </w:numPr>
      </w:pPr>
      <w:r w:rsidRPr="004F356D">
        <w:t>Pre-2012 chlorophyll records based on factory ‘dry’ calibrations</w:t>
      </w:r>
      <w:r w:rsidRPr="00E771F5">
        <w:t xml:space="preserve"> appear </w:t>
      </w:r>
      <w:r w:rsidRPr="004F356D">
        <w:t>valid when compared to concurrent manual validation samples.  H</w:t>
      </w:r>
      <w:r w:rsidRPr="00E55897">
        <w:t>owever</w:t>
      </w:r>
      <w:r w:rsidRPr="004F356D">
        <w:t>, some residual uncertainty</w:t>
      </w:r>
      <w:r w:rsidRPr="00E771F5">
        <w:t xml:space="preserve"> </w:t>
      </w:r>
      <w:r w:rsidRPr="004F356D">
        <w:t>remains about</w:t>
      </w:r>
      <w:r w:rsidRPr="00E771F5">
        <w:t xml:space="preserve"> to </w:t>
      </w:r>
      <w:r w:rsidRPr="004F356D">
        <w:t>the pre-2012 ‘dry’ instrumental</w:t>
      </w:r>
      <w:r w:rsidRPr="00E771F5">
        <w:t xml:space="preserve"> calibrations relative to current ‘wet’ calibrations.</w:t>
      </w:r>
      <w:r w:rsidRPr="004F356D">
        <w:t xml:space="preserve"> </w:t>
      </w:r>
    </w:p>
    <w:p w:rsidR="00C03FBA" w:rsidRPr="005309FD" w:rsidRDefault="00C03FBA" w:rsidP="00C03FBA">
      <w:pPr>
        <w:pStyle w:val="ListParagraph"/>
        <w:numPr>
          <w:ilvl w:val="0"/>
          <w:numId w:val="43"/>
        </w:numPr>
      </w:pPr>
      <w:r w:rsidRPr="004F356D">
        <w:t>Logger-derived time series provide reliable estimates of large-amplitude</w:t>
      </w:r>
      <w:r>
        <w:t xml:space="preserve"> (&gt; 2x baseline)</w:t>
      </w:r>
      <w:r w:rsidRPr="004F356D">
        <w:t xml:space="preserve"> variability in chlorophyll and suspended sediment concentration event-scale time frames.</w:t>
      </w:r>
      <w:r>
        <w:t xml:space="preserve">  The frequency, duration and magnitude of large-amplitude variability differ considerably between sites.</w:t>
      </w:r>
      <w:r w:rsidRPr="004F356D">
        <w:t xml:space="preserve">  </w:t>
      </w:r>
    </w:p>
    <w:p w:rsidR="00C03FBA" w:rsidRPr="005309FD" w:rsidRDefault="00C03FBA" w:rsidP="00C03FBA">
      <w:pPr>
        <w:pStyle w:val="ListParagraph"/>
        <w:numPr>
          <w:ilvl w:val="0"/>
          <w:numId w:val="43"/>
        </w:numPr>
      </w:pPr>
      <w:r w:rsidRPr="004F356D">
        <w:t>Annual l</w:t>
      </w:r>
      <w:r w:rsidRPr="00E771F5">
        <w:t>ogger</w:t>
      </w:r>
      <w:r>
        <w:t xml:space="preserve"> </w:t>
      </w:r>
      <w:r w:rsidRPr="00E771F5">
        <w:t>time series</w:t>
      </w:r>
      <w:r w:rsidRPr="004F356D">
        <w:t xml:space="preserve"> (</w:t>
      </w:r>
      <w:r>
        <w:t xml:space="preserve">derived from </w:t>
      </w:r>
      <w:r w:rsidRPr="004F356D">
        <w:t>3-4 logger records)</w:t>
      </w:r>
      <w:r w:rsidRPr="00E771F5">
        <w:t xml:space="preserve"> are </w:t>
      </w:r>
      <w:r w:rsidRPr="004F356D">
        <w:t>reliable</w:t>
      </w:r>
      <w:r w:rsidRPr="00E771F5">
        <w:t xml:space="preserve"> for determining </w:t>
      </w:r>
      <w:r w:rsidRPr="004F356D">
        <w:t>mean chlorophyll and suspended sediment concentration relative to current GBRMPA water quality guideline values.</w:t>
      </w:r>
    </w:p>
    <w:p w:rsidR="00C03FBA" w:rsidRPr="00E55897" w:rsidRDefault="00C03FBA" w:rsidP="00C03FBA">
      <w:pPr>
        <w:pStyle w:val="ListParagraph"/>
        <w:numPr>
          <w:ilvl w:val="0"/>
          <w:numId w:val="43"/>
        </w:numPr>
      </w:pPr>
      <w:r w:rsidRPr="004F356D">
        <w:t xml:space="preserve">Where </w:t>
      </w:r>
      <w:r w:rsidRPr="00E771F5">
        <w:t>inferences</w:t>
      </w:r>
      <w:r w:rsidRPr="004F356D">
        <w:t xml:space="preserve"> about mean values or guideline exceedance are to be</w:t>
      </w:r>
      <w:r w:rsidRPr="00E771F5">
        <w:t xml:space="preserve"> drawn on the bas</w:t>
      </w:r>
      <w:r w:rsidRPr="004F356D">
        <w:t>is</w:t>
      </w:r>
      <w:r w:rsidRPr="00E55897">
        <w:t xml:space="preserve"> of</w:t>
      </w:r>
      <w:r w:rsidRPr="004F356D">
        <w:t xml:space="preserve"> shorter data sets (1-2</w:t>
      </w:r>
      <w:r w:rsidRPr="00E771F5">
        <w:t xml:space="preserve"> logger record</w:t>
      </w:r>
      <w:r w:rsidRPr="004F356D">
        <w:t>s), these records</w:t>
      </w:r>
      <w:r w:rsidRPr="00E771F5">
        <w:t xml:space="preserve"> </w:t>
      </w:r>
      <w:r w:rsidRPr="004F356D">
        <w:t>must</w:t>
      </w:r>
      <w:r w:rsidRPr="00E771F5">
        <w:t xml:space="preserve"> be rigorously validated</w:t>
      </w:r>
      <w:r>
        <w:t xml:space="preserve"> against in situ measurements</w:t>
      </w:r>
      <w:r w:rsidRPr="00E771F5">
        <w:t xml:space="preserve"> to eliminate</w:t>
      </w:r>
      <w:r w:rsidRPr="004F356D">
        <w:t xml:space="preserve"> potential</w:t>
      </w:r>
      <w:r w:rsidRPr="00E771F5">
        <w:t xml:space="preserve"> biases associated with</w:t>
      </w:r>
      <w:r w:rsidRPr="004F356D">
        <w:t xml:space="preserve"> offsets between individual loggers.</w:t>
      </w:r>
    </w:p>
    <w:p w:rsidR="00C03FBA" w:rsidRPr="004F356D" w:rsidRDefault="00C03FBA" w:rsidP="00C03FBA">
      <w:pPr>
        <w:pStyle w:val="ListParagraph"/>
        <w:numPr>
          <w:ilvl w:val="0"/>
          <w:numId w:val="43"/>
        </w:numPr>
      </w:pPr>
      <w:r w:rsidRPr="004F356D">
        <w:t>Direct match-ups between individual instrumental measurements or short (&lt; 1-day) time series and manual sampling are inherently limited by the natural small-scale spatial and temporal variability of chlorophyll and suspended sediment concentrations in coastal GBR waters.</w:t>
      </w:r>
    </w:p>
    <w:p w:rsidR="00C03FBA" w:rsidRDefault="00C03FBA" w:rsidP="00C03FBA"/>
    <w:p w:rsidR="00C03FBA" w:rsidRPr="004F356D" w:rsidRDefault="00C03FBA" w:rsidP="00C03FBA">
      <w:pPr>
        <w:rPr>
          <w:rFonts w:cs="Arial"/>
        </w:rPr>
      </w:pPr>
      <w:r w:rsidRPr="00E771F5">
        <w:t>Overall</w:t>
      </w:r>
      <w:r>
        <w:t>,</w:t>
      </w:r>
      <w:r w:rsidRPr="004F356D">
        <w:t xml:space="preserve"> </w:t>
      </w:r>
      <w:r w:rsidRPr="004F356D">
        <w:rPr>
          <w:rFonts w:cs="Arial"/>
          <w:szCs w:val="22"/>
        </w:rPr>
        <w:t xml:space="preserve">the </w:t>
      </w:r>
      <w:r>
        <w:rPr>
          <w:rFonts w:cs="Arial"/>
          <w:szCs w:val="22"/>
        </w:rPr>
        <w:t>WET L</w:t>
      </w:r>
      <w:r w:rsidRPr="004F356D">
        <w:rPr>
          <w:rFonts w:cs="Arial"/>
          <w:szCs w:val="22"/>
        </w:rPr>
        <w:t>abs FLNTU turbidity sensors provide reliable and consistent measurements of</w:t>
      </w:r>
      <w:r>
        <w:rPr>
          <w:rFonts w:cs="Arial"/>
          <w:szCs w:val="22"/>
        </w:rPr>
        <w:t xml:space="preserve"> turbidity and</w:t>
      </w:r>
      <w:r w:rsidRPr="004F356D">
        <w:rPr>
          <w:rFonts w:cs="Arial"/>
          <w:szCs w:val="22"/>
        </w:rPr>
        <w:t xml:space="preserve"> suspended sediment </w:t>
      </w:r>
      <w:r>
        <w:rPr>
          <w:rFonts w:cs="Arial"/>
          <w:szCs w:val="22"/>
        </w:rPr>
        <w:t>concentration</w:t>
      </w:r>
      <w:r w:rsidRPr="004F356D">
        <w:rPr>
          <w:rFonts w:cs="Arial"/>
          <w:szCs w:val="22"/>
        </w:rPr>
        <w:t xml:space="preserve"> (</w:t>
      </w:r>
      <w:r w:rsidRPr="004F356D">
        <w:rPr>
          <w:rFonts w:cs="Arial"/>
          <w:i/>
          <w:szCs w:val="22"/>
        </w:rPr>
        <w:t>vis a vis</w:t>
      </w:r>
      <w:r w:rsidRPr="004F356D">
        <w:rPr>
          <w:rFonts w:cs="Arial"/>
          <w:szCs w:val="22"/>
        </w:rPr>
        <w:t xml:space="preserve"> gravimetric analyses)</w:t>
      </w:r>
      <w:r>
        <w:rPr>
          <w:rFonts w:cs="Arial"/>
          <w:szCs w:val="22"/>
        </w:rPr>
        <w:t xml:space="preserve"> on coastal reef-front locations.  The loggers provide reliable estimates of chlorophyll concentrations over annual to multi-year time frames</w:t>
      </w:r>
      <w:r w:rsidRPr="004F356D">
        <w:rPr>
          <w:rFonts w:cs="Arial"/>
          <w:szCs w:val="22"/>
        </w:rPr>
        <w:t xml:space="preserve">, </w:t>
      </w:r>
      <w:r>
        <w:rPr>
          <w:rFonts w:cs="Arial"/>
          <w:szCs w:val="22"/>
        </w:rPr>
        <w:t>but with a somewhat higher degree of</w:t>
      </w:r>
      <w:r w:rsidRPr="004F356D">
        <w:rPr>
          <w:rFonts w:cs="Arial"/>
          <w:szCs w:val="22"/>
        </w:rPr>
        <w:t xml:space="preserve"> </w:t>
      </w:r>
      <w:r w:rsidRPr="004F356D">
        <w:rPr>
          <w:rFonts w:cs="Arial"/>
        </w:rPr>
        <w:t>uncertainty</w:t>
      </w:r>
      <w:r>
        <w:rPr>
          <w:rFonts w:cs="Arial"/>
        </w:rPr>
        <w:t xml:space="preserve"> which is due to unresolved instrumental issues</w:t>
      </w:r>
      <w:r w:rsidRPr="004F356D">
        <w:rPr>
          <w:rFonts w:cs="Arial"/>
        </w:rPr>
        <w:t>.</w:t>
      </w:r>
      <w:r w:rsidRPr="004F356D">
        <w:rPr>
          <w:rFonts w:cs="Arial"/>
          <w:szCs w:val="22"/>
        </w:rPr>
        <w:t xml:space="preserve"> </w:t>
      </w:r>
      <w:r>
        <w:rPr>
          <w:rFonts w:cs="Arial"/>
          <w:szCs w:val="22"/>
        </w:rPr>
        <w:t>A</w:t>
      </w:r>
      <w:r w:rsidRPr="004F356D">
        <w:rPr>
          <w:rFonts w:cs="Arial"/>
          <w:szCs w:val="22"/>
        </w:rPr>
        <w:t xml:space="preserve">s </w:t>
      </w:r>
      <w:r w:rsidRPr="004F356D">
        <w:rPr>
          <w:rFonts w:cs="Arial"/>
        </w:rPr>
        <w:t xml:space="preserve">both </w:t>
      </w:r>
      <w:r w:rsidRPr="004F356D">
        <w:rPr>
          <w:rFonts w:cs="Arial"/>
          <w:szCs w:val="22"/>
        </w:rPr>
        <w:t xml:space="preserve">sensors </w:t>
      </w:r>
      <w:r w:rsidRPr="004F356D">
        <w:rPr>
          <w:rFonts w:cs="Arial"/>
        </w:rPr>
        <w:t xml:space="preserve">provide valuable information on </w:t>
      </w:r>
      <w:r>
        <w:rPr>
          <w:rFonts w:cs="Arial"/>
        </w:rPr>
        <w:t>event-scale variability</w:t>
      </w:r>
      <w:r w:rsidRPr="004F356D">
        <w:rPr>
          <w:rFonts w:cs="Arial"/>
        </w:rPr>
        <w:t xml:space="preserve"> in water quality</w:t>
      </w:r>
      <w:r>
        <w:rPr>
          <w:rFonts w:cs="Arial"/>
        </w:rPr>
        <w:t xml:space="preserve"> in all  weather conditions</w:t>
      </w:r>
      <w:r w:rsidRPr="004F356D">
        <w:rPr>
          <w:rFonts w:cs="Arial"/>
        </w:rPr>
        <w:t xml:space="preserve"> </w:t>
      </w:r>
      <w:r w:rsidRPr="004F356D">
        <w:rPr>
          <w:rFonts w:cs="Arial"/>
          <w:szCs w:val="22"/>
        </w:rPr>
        <w:t xml:space="preserve">which </w:t>
      </w:r>
      <w:r w:rsidRPr="004F356D">
        <w:rPr>
          <w:rFonts w:cs="Arial"/>
        </w:rPr>
        <w:t xml:space="preserve">currently </w:t>
      </w:r>
      <w:r w:rsidRPr="004F356D">
        <w:rPr>
          <w:rFonts w:cs="Arial"/>
          <w:szCs w:val="22"/>
        </w:rPr>
        <w:t>cannot be obt</w:t>
      </w:r>
      <w:r w:rsidRPr="004F356D">
        <w:rPr>
          <w:rFonts w:cs="Arial"/>
        </w:rPr>
        <w:t xml:space="preserve">ain in any other way, </w:t>
      </w:r>
      <w:r w:rsidRPr="004F356D">
        <w:rPr>
          <w:rFonts w:cs="Arial"/>
          <w:szCs w:val="22"/>
        </w:rPr>
        <w:t>we</w:t>
      </w:r>
      <w:r w:rsidRPr="004F356D">
        <w:rPr>
          <w:rFonts w:cs="Arial"/>
        </w:rPr>
        <w:t xml:space="preserve"> strongly</w:t>
      </w:r>
      <w:r w:rsidRPr="004F356D">
        <w:rPr>
          <w:rFonts w:cs="Arial"/>
          <w:szCs w:val="22"/>
        </w:rPr>
        <w:t xml:space="preserve"> recommend that </w:t>
      </w:r>
      <w:r>
        <w:rPr>
          <w:rFonts w:cs="Arial"/>
          <w:szCs w:val="22"/>
        </w:rPr>
        <w:t>chlorophyll and turbidity</w:t>
      </w:r>
      <w:r w:rsidRPr="004F356D">
        <w:rPr>
          <w:rFonts w:cs="Arial"/>
        </w:rPr>
        <w:t xml:space="preserve"> </w:t>
      </w:r>
      <w:r w:rsidRPr="004F356D">
        <w:rPr>
          <w:rFonts w:cs="Arial"/>
          <w:szCs w:val="22"/>
        </w:rPr>
        <w:t>measurements</w:t>
      </w:r>
      <w:r>
        <w:rPr>
          <w:rFonts w:cs="Arial"/>
          <w:szCs w:val="22"/>
        </w:rPr>
        <w:t xml:space="preserve"> by loggers</w:t>
      </w:r>
      <w:r w:rsidRPr="004F356D">
        <w:rPr>
          <w:rFonts w:cs="Arial"/>
          <w:szCs w:val="22"/>
        </w:rPr>
        <w:t xml:space="preserve"> are continued</w:t>
      </w:r>
      <w:r>
        <w:rPr>
          <w:rFonts w:cs="Arial"/>
          <w:szCs w:val="22"/>
        </w:rPr>
        <w:t>.  W</w:t>
      </w:r>
      <w:r w:rsidRPr="004F356D">
        <w:rPr>
          <w:rFonts w:cs="Arial"/>
        </w:rPr>
        <w:t xml:space="preserve">e acknowledge </w:t>
      </w:r>
      <w:r>
        <w:rPr>
          <w:rFonts w:cs="Arial"/>
        </w:rPr>
        <w:t>an ongoing</w:t>
      </w:r>
      <w:r w:rsidRPr="004F356D">
        <w:rPr>
          <w:rFonts w:cs="Arial"/>
        </w:rPr>
        <w:t xml:space="preserve"> need </w:t>
      </w:r>
      <w:r w:rsidRPr="00E771F5">
        <w:rPr>
          <w:rFonts w:cs="Arial"/>
        </w:rPr>
        <w:t>for</w:t>
      </w:r>
      <w:r>
        <w:rPr>
          <w:rFonts w:cs="Arial"/>
        </w:rPr>
        <w:t xml:space="preserve"> i</w:t>
      </w:r>
      <w:r w:rsidRPr="004F356D">
        <w:rPr>
          <w:rFonts w:cs="Arial"/>
        </w:rPr>
        <w:t>mprove</w:t>
      </w:r>
      <w:r>
        <w:rPr>
          <w:rFonts w:cs="Arial"/>
        </w:rPr>
        <w:t>ments</w:t>
      </w:r>
      <w:r w:rsidRPr="004F356D">
        <w:rPr>
          <w:rFonts w:cs="Arial"/>
        </w:rPr>
        <w:t xml:space="preserve"> in</w:t>
      </w:r>
      <w:r>
        <w:rPr>
          <w:rFonts w:cs="Arial"/>
        </w:rPr>
        <w:t xml:space="preserve"> logger</w:t>
      </w:r>
      <w:r w:rsidRPr="004F356D">
        <w:rPr>
          <w:rFonts w:cs="Arial"/>
        </w:rPr>
        <w:t xml:space="preserve"> calibration</w:t>
      </w:r>
      <w:r>
        <w:rPr>
          <w:rFonts w:cs="Arial"/>
        </w:rPr>
        <w:t>s, particularly for chlorophyll,</w:t>
      </w:r>
      <w:r w:rsidRPr="004F356D">
        <w:rPr>
          <w:rFonts w:cs="Arial"/>
        </w:rPr>
        <w:t xml:space="preserve"> and </w:t>
      </w:r>
      <w:r>
        <w:rPr>
          <w:rFonts w:cs="Arial"/>
        </w:rPr>
        <w:t xml:space="preserve">ongoing </w:t>
      </w:r>
      <w:r w:rsidRPr="004F356D">
        <w:rPr>
          <w:rFonts w:cs="Arial"/>
        </w:rPr>
        <w:t>retrospective analysis of logger data sets</w:t>
      </w:r>
      <w:r>
        <w:rPr>
          <w:rFonts w:cs="Arial"/>
        </w:rPr>
        <w:t xml:space="preserve"> to the highest current standard</w:t>
      </w:r>
      <w:r w:rsidRPr="004F356D">
        <w:rPr>
          <w:rFonts w:cs="Arial"/>
        </w:rPr>
        <w:t>.</w:t>
      </w:r>
    </w:p>
    <w:p w:rsidR="00C03FBA" w:rsidRPr="004F356D" w:rsidRDefault="00C03FBA" w:rsidP="00C03FBA">
      <w:pPr>
        <w:rPr>
          <w:rFonts w:cs="Arial"/>
        </w:rPr>
      </w:pPr>
    </w:p>
    <w:p w:rsidR="00C03FBA" w:rsidRPr="004C2520" w:rsidRDefault="00C03FBA" w:rsidP="00C03FBA">
      <w:pPr>
        <w:rPr>
          <w:rFonts w:cs="Arial"/>
        </w:rPr>
      </w:pPr>
      <w:r w:rsidRPr="004C2520">
        <w:rPr>
          <w:rFonts w:cs="Arial"/>
        </w:rPr>
        <w:t>We will continue to:</w:t>
      </w:r>
    </w:p>
    <w:p w:rsidR="00C03FBA" w:rsidRPr="004F356D" w:rsidRDefault="00C03FBA" w:rsidP="00C03FBA">
      <w:pPr>
        <w:pStyle w:val="ListParagraph"/>
        <w:numPr>
          <w:ilvl w:val="0"/>
          <w:numId w:val="44"/>
        </w:numPr>
      </w:pPr>
      <w:r w:rsidRPr="004F356D">
        <w:t>Undertake experiments and analyses to improve the accuracy of logger calibrations.</w:t>
      </w:r>
    </w:p>
    <w:p w:rsidR="00C03FBA" w:rsidRPr="004F356D" w:rsidRDefault="00C03FBA" w:rsidP="00C03FBA">
      <w:pPr>
        <w:pStyle w:val="ListParagraph"/>
        <w:numPr>
          <w:ilvl w:val="0"/>
          <w:numId w:val="44"/>
        </w:numPr>
      </w:pPr>
      <w:r w:rsidRPr="004F356D">
        <w:t>Undertake validation sampling at all logger change-overs ensure loggers faithfully record long-term variability and trends</w:t>
      </w:r>
      <w:r>
        <w:t xml:space="preserve"> in situ</w:t>
      </w:r>
    </w:p>
    <w:p w:rsidR="00C03FBA" w:rsidRPr="00E771F5" w:rsidRDefault="00C03FBA" w:rsidP="00C03FBA">
      <w:pPr>
        <w:pStyle w:val="ListParagraph"/>
        <w:numPr>
          <w:ilvl w:val="0"/>
          <w:numId w:val="44"/>
        </w:numPr>
      </w:pPr>
      <w:r w:rsidRPr="004F356D">
        <w:t xml:space="preserve">Undertake group deployments of loggers to better </w:t>
      </w:r>
      <w:r>
        <w:t>quantify calibration</w:t>
      </w:r>
      <w:r w:rsidRPr="004F356D">
        <w:t xml:space="preserve"> offsets between loggers and potential causes</w:t>
      </w:r>
    </w:p>
    <w:p w:rsidR="00C03FBA" w:rsidRDefault="00C03FBA" w:rsidP="00C03FBA"/>
    <w:p w:rsidR="00C03FBA" w:rsidRPr="00FD0AD2" w:rsidRDefault="00C03FBA" w:rsidP="00C03FBA">
      <w:r w:rsidRPr="00E771F5">
        <w:t>The degree of complication</w:t>
      </w:r>
      <w:r w:rsidRPr="00FD0AD2">
        <w:t xml:space="preserve"> imparted by</w:t>
      </w:r>
      <w:r>
        <w:t xml:space="preserve"> current</w:t>
      </w:r>
      <w:r w:rsidRPr="00FD0AD2">
        <w:t xml:space="preserve"> within</w:t>
      </w:r>
      <w:r w:rsidR="00AF597B">
        <w:t xml:space="preserve">- </w:t>
      </w:r>
      <w:r w:rsidRPr="00FD0AD2">
        <w:t>and between-record variability</w:t>
      </w:r>
      <w:r w:rsidRPr="00E771F5">
        <w:t xml:space="preserve"> depends on what information is to be drawn from the logger records.  Loggers are</w:t>
      </w:r>
      <w:r w:rsidRPr="00FD0AD2">
        <w:t xml:space="preserve"> sensitive, reliable and robust</w:t>
      </w:r>
      <w:r w:rsidRPr="00E771F5">
        <w:t xml:space="preserve">, and </w:t>
      </w:r>
      <w:r w:rsidRPr="00FD0AD2">
        <w:t>should</w:t>
      </w:r>
      <w:r w:rsidRPr="00E771F5">
        <w:t xml:space="preserve"> remain</w:t>
      </w:r>
      <w:r w:rsidRPr="00FD0AD2">
        <w:t xml:space="preserve"> as</w:t>
      </w:r>
      <w:r w:rsidRPr="00E771F5">
        <w:t xml:space="preserve"> a valuable tool for understanding </w:t>
      </w:r>
      <w:r w:rsidRPr="00FD0AD2">
        <w:t xml:space="preserve">long-term </w:t>
      </w:r>
      <w:r w:rsidRPr="00E771F5">
        <w:t>trends</w:t>
      </w:r>
      <w:r w:rsidRPr="00FD0AD2">
        <w:t>, seasonality</w:t>
      </w:r>
      <w:r w:rsidRPr="00E771F5">
        <w:t xml:space="preserve"> and</w:t>
      </w:r>
      <w:r w:rsidRPr="00FD0AD2">
        <w:t xml:space="preserve"> event-scale</w:t>
      </w:r>
      <w:r w:rsidRPr="00E771F5">
        <w:t xml:space="preserve"> variability in</w:t>
      </w:r>
      <w:r w:rsidRPr="00FD0AD2">
        <w:t xml:space="preserve"> GBR coastal</w:t>
      </w:r>
      <w:r w:rsidRPr="00E771F5">
        <w:t xml:space="preserve"> water quality and </w:t>
      </w:r>
      <w:r w:rsidRPr="00FD0AD2">
        <w:t>its</w:t>
      </w:r>
      <w:r w:rsidRPr="00E771F5">
        <w:t xml:space="preserve"> potential influence on reef ecology.</w:t>
      </w:r>
      <w:r w:rsidRPr="00FD0AD2">
        <w:t xml:space="preserve">  </w:t>
      </w:r>
      <w:r w:rsidRPr="00E771F5">
        <w:t xml:space="preserve">  </w:t>
      </w:r>
    </w:p>
    <w:p w:rsidR="00C03FBA" w:rsidRDefault="00C03FBA" w:rsidP="00C03FBA"/>
    <w:p w:rsidR="00C03FBA" w:rsidRPr="005E5B01" w:rsidRDefault="00C03FBA" w:rsidP="00C03FBA">
      <w:pPr>
        <w:rPr>
          <w:rFonts w:eastAsiaTheme="majorEastAsia"/>
        </w:rPr>
      </w:pPr>
    </w:p>
    <w:p w:rsidR="00E94E33" w:rsidRDefault="00E94E33" w:rsidP="00E94E33">
      <w:pPr>
        <w:spacing w:after="200" w:line="276" w:lineRule="auto"/>
      </w:pPr>
      <w:r>
        <w:br w:type="page"/>
      </w:r>
    </w:p>
    <w:p w:rsidR="00E94E33" w:rsidRPr="00C22795" w:rsidRDefault="00E94E33" w:rsidP="00E77311">
      <w:pPr>
        <w:pStyle w:val="Heading1"/>
      </w:pPr>
      <w:bookmarkStart w:id="449" w:name="_Toc358712540"/>
      <w:bookmarkStart w:id="450" w:name="_Toc374701395"/>
      <w:bookmarkStart w:id="451" w:name="_Toc393133616"/>
      <w:bookmarkStart w:id="452" w:name="_Toc205604871"/>
      <w:bookmarkEnd w:id="370"/>
      <w:r w:rsidRPr="00C22795">
        <w:t xml:space="preserve">Appendix </w:t>
      </w:r>
      <w:r>
        <w:t xml:space="preserve">5: </w:t>
      </w:r>
      <w:r w:rsidRPr="00C22795">
        <w:t xml:space="preserve">Scientific </w:t>
      </w:r>
      <w:r>
        <w:t>p</w:t>
      </w:r>
      <w:r w:rsidRPr="00C22795">
        <w:t xml:space="preserve">ublications </w:t>
      </w:r>
      <w:r>
        <w:t xml:space="preserve">and presentations </w:t>
      </w:r>
      <w:r w:rsidRPr="00C22795">
        <w:t>arising from the Programme 2012</w:t>
      </w:r>
      <w:bookmarkEnd w:id="449"/>
      <w:r>
        <w:t>-13</w:t>
      </w:r>
      <w:bookmarkEnd w:id="450"/>
      <w:bookmarkEnd w:id="451"/>
    </w:p>
    <w:p w:rsidR="00E94E33" w:rsidRDefault="00E94E33" w:rsidP="00E94E33">
      <w:pPr>
        <w:rPr>
          <w:b/>
        </w:rPr>
      </w:pPr>
      <w:r>
        <w:rPr>
          <w:b/>
        </w:rPr>
        <w:t>Publications</w:t>
      </w:r>
    </w:p>
    <w:p w:rsidR="00E94E33" w:rsidRPr="006E0693" w:rsidRDefault="00E94E33" w:rsidP="00E94E33">
      <w:pPr>
        <w:rPr>
          <w:rFonts w:eastAsia="MS Mincho"/>
          <w:b/>
          <w:szCs w:val="22"/>
          <w:lang w:eastAsia="ja-JP"/>
        </w:rPr>
      </w:pPr>
    </w:p>
    <w:p w:rsidR="00E94E33" w:rsidRPr="0026079E" w:rsidRDefault="00E94E33" w:rsidP="00E94E33">
      <w:pPr>
        <w:rPr>
          <w:rFonts w:eastAsia="MS Mincho"/>
          <w:color w:val="000000" w:themeColor="text1"/>
          <w:szCs w:val="22"/>
          <w:lang w:eastAsia="ja-JP"/>
        </w:rPr>
      </w:pPr>
      <w:r w:rsidRPr="0026079E">
        <w:rPr>
          <w:rFonts w:eastAsia="MS Mincho"/>
          <w:color w:val="000000" w:themeColor="text1"/>
          <w:szCs w:val="22"/>
          <w:lang w:eastAsia="ja-JP"/>
        </w:rPr>
        <w:t xml:space="preserve">Results of the MMP were included in the </w:t>
      </w:r>
      <w:r w:rsidRPr="0026079E">
        <w:rPr>
          <w:b/>
        </w:rPr>
        <w:t>Reef Plan Scientific Consensus Statement 2013</w:t>
      </w:r>
      <w:r w:rsidRPr="0026079E">
        <w:rPr>
          <w:rFonts w:eastAsia="MS Mincho"/>
          <w:color w:val="000000" w:themeColor="text1"/>
          <w:szCs w:val="22"/>
          <w:lang w:eastAsia="ja-JP"/>
        </w:rPr>
        <w:t>:</w:t>
      </w:r>
    </w:p>
    <w:p w:rsidR="00E94E33" w:rsidRPr="0026079E" w:rsidRDefault="00E94E33" w:rsidP="00E94E33">
      <w:pPr>
        <w:pStyle w:val="ListParagraph"/>
        <w:numPr>
          <w:ilvl w:val="0"/>
          <w:numId w:val="26"/>
        </w:numPr>
        <w:ind w:left="360"/>
        <w:rPr>
          <w:rFonts w:cs="Arial"/>
          <w:u w:val="single"/>
        </w:rPr>
      </w:pPr>
      <w:r w:rsidRPr="0026079E">
        <w:rPr>
          <w:rFonts w:cs="Arial"/>
        </w:rPr>
        <w:t>Brodie J, Waterhouse J, Schaffelke B, Kroon F, Thorburn P, Rolfe J, Johnson J, Fabricius K, Lewis S, Devlin M, Warne M, McKenzie L (2013).</w:t>
      </w:r>
      <w:r w:rsidRPr="0026079E">
        <w:rPr>
          <w:rFonts w:cs="Arial"/>
          <w:i/>
        </w:rPr>
        <w:t xml:space="preserve"> </w:t>
      </w:r>
      <w:r w:rsidRPr="0026079E">
        <w:rPr>
          <w:rFonts w:cs="Arial"/>
        </w:rPr>
        <w:t xml:space="preserve">Reef Plan Scientific Consensus Statement: </w:t>
      </w:r>
      <w:r w:rsidRPr="0026079E">
        <w:rPr>
          <w:rFonts w:cs="Arial"/>
          <w:bCs/>
        </w:rPr>
        <w:t xml:space="preserve">Land use Impacts on Great Barrier Reef Water Quality and Ecosystem Condition. </w:t>
      </w:r>
      <w:r w:rsidRPr="0026079E">
        <w:rPr>
          <w:rFonts w:cs="Arial"/>
        </w:rPr>
        <w:t xml:space="preserve">Reef Water Quality Protection Plan Secretariat, Brisbane. Available at: </w:t>
      </w:r>
      <w:r w:rsidRPr="0026079E">
        <w:rPr>
          <w:rFonts w:eastAsia="MS Mincho" w:cs="Arial"/>
          <w:bCs/>
          <w:szCs w:val="30"/>
          <w:lang w:eastAsia="en-AU"/>
        </w:rPr>
        <w:t>www.reefplan.qld.gov.au</w:t>
      </w:r>
    </w:p>
    <w:p w:rsidR="00E94E33" w:rsidRPr="0026079E" w:rsidRDefault="00E94E33" w:rsidP="00E94E33">
      <w:pPr>
        <w:pStyle w:val="ListParagraph"/>
        <w:numPr>
          <w:ilvl w:val="0"/>
          <w:numId w:val="26"/>
        </w:numPr>
        <w:ind w:left="360"/>
        <w:rPr>
          <w:rFonts w:cs="Arial"/>
        </w:rPr>
      </w:pPr>
      <w:r w:rsidRPr="0026079E">
        <w:rPr>
          <w:rFonts w:cs="Arial"/>
        </w:rPr>
        <w:t>Schaffelke B, Anthony K, Blake J, Brodie J, Collier C, Devlin M, Fabricius K, Martin K, McKenzie L, Negri A, Ronan M, Thompson A, Warne M (</w:t>
      </w:r>
      <w:r w:rsidRPr="0026079E">
        <w:rPr>
          <w:rFonts w:cs="Arial"/>
          <w:bCs/>
          <w:i/>
        </w:rPr>
        <w:t xml:space="preserve">2013). </w:t>
      </w:r>
      <w:r w:rsidRPr="0026079E">
        <w:rPr>
          <w:rFonts w:cs="Arial"/>
          <w:bCs/>
        </w:rPr>
        <w:t>Supporting evidence to</w:t>
      </w:r>
      <w:r w:rsidRPr="0026079E">
        <w:rPr>
          <w:rFonts w:cs="Arial"/>
          <w:bCs/>
          <w:i/>
        </w:rPr>
        <w:t xml:space="preserve"> Scientific consensus statement: </w:t>
      </w:r>
      <w:r w:rsidRPr="0026079E">
        <w:rPr>
          <w:rFonts w:cs="Arial"/>
          <w:i/>
        </w:rPr>
        <w:t>Land use impacts on Great Barrier Reef water quality and ecosystem condition.</w:t>
      </w:r>
      <w:r w:rsidRPr="0026079E">
        <w:rPr>
          <w:rFonts w:cs="Arial"/>
        </w:rPr>
        <w:t xml:space="preserve"> </w:t>
      </w:r>
      <w:r w:rsidRPr="0026079E">
        <w:rPr>
          <w:rFonts w:cs="Arial"/>
          <w:i/>
        </w:rPr>
        <w:t>Chapter 1, Marine and Coastal ecosystem impacts</w:t>
      </w:r>
      <w:r w:rsidRPr="0026079E">
        <w:rPr>
          <w:rFonts w:cs="Arial"/>
        </w:rPr>
        <w:t xml:space="preserve">, Reef Water Quality Protection Plan Secretariat, Brisbane. Available at: </w:t>
      </w:r>
      <w:r w:rsidRPr="0026079E">
        <w:rPr>
          <w:rFonts w:eastAsia="MS Mincho" w:cs="Arial"/>
          <w:bCs/>
          <w:szCs w:val="30"/>
          <w:lang w:eastAsia="en-AU"/>
        </w:rPr>
        <w:t>www.reefplan.qld.gov.au</w:t>
      </w:r>
    </w:p>
    <w:p w:rsidR="00E94E33" w:rsidRPr="0026079E" w:rsidRDefault="00E94E33" w:rsidP="00E94E33">
      <w:pPr>
        <w:pStyle w:val="ListParagraph"/>
        <w:numPr>
          <w:ilvl w:val="0"/>
          <w:numId w:val="26"/>
        </w:numPr>
        <w:ind w:left="360"/>
        <w:rPr>
          <w:rFonts w:cs="Arial"/>
          <w:color w:val="1F497D"/>
        </w:rPr>
      </w:pPr>
      <w:r w:rsidRPr="0026079E">
        <w:rPr>
          <w:rFonts w:cs="Arial"/>
          <w:lang w:val="en-US"/>
        </w:rPr>
        <w:t xml:space="preserve">Brodie J, Waterhouse J, Schaffelke B, Furnas M, Maynard J, Collier C, Lewis S, Warne M, Fabricius K, Devlin M, McKenzie L, Yorkston H, Randall L, Bennett J, Brando V </w:t>
      </w:r>
      <w:r w:rsidRPr="0026079E">
        <w:rPr>
          <w:rFonts w:cs="Arial"/>
        </w:rPr>
        <w:t>(</w:t>
      </w:r>
      <w:r w:rsidRPr="0026079E">
        <w:rPr>
          <w:rFonts w:cs="Arial"/>
          <w:bCs/>
          <w:i/>
        </w:rPr>
        <w:t xml:space="preserve">2013). </w:t>
      </w:r>
      <w:r w:rsidRPr="0026079E">
        <w:rPr>
          <w:rFonts w:cs="Arial"/>
          <w:bCs/>
        </w:rPr>
        <w:t>Supporting evidence to</w:t>
      </w:r>
      <w:r w:rsidRPr="0026079E">
        <w:rPr>
          <w:rFonts w:cs="Arial"/>
          <w:bCs/>
          <w:i/>
        </w:rPr>
        <w:t xml:space="preserve"> Scientific consensus statement: </w:t>
      </w:r>
      <w:r w:rsidRPr="0026079E">
        <w:rPr>
          <w:rFonts w:cs="Arial"/>
          <w:i/>
        </w:rPr>
        <w:t>Land use impacts on Great Barrier Reef water quality and ecosystem condition.</w:t>
      </w:r>
      <w:r w:rsidRPr="0026079E">
        <w:rPr>
          <w:rFonts w:cs="Arial"/>
        </w:rPr>
        <w:t xml:space="preserve"> </w:t>
      </w:r>
      <w:r w:rsidRPr="0026079E">
        <w:rPr>
          <w:rFonts w:cs="Arial"/>
          <w:i/>
        </w:rPr>
        <w:t xml:space="preserve">Chapter 3, </w:t>
      </w:r>
      <w:r w:rsidRPr="0026079E">
        <w:rPr>
          <w:rFonts w:cs="Arial"/>
        </w:rPr>
        <w:t xml:space="preserve">Relative risks to the Great Barrier Reef from degraded water quality. Reef Water Quality Protection Plan Secretariat, Brisbane. Available at: </w:t>
      </w:r>
      <w:r w:rsidRPr="0026079E">
        <w:rPr>
          <w:rFonts w:eastAsia="MS Mincho" w:cs="Arial"/>
          <w:bCs/>
          <w:szCs w:val="30"/>
          <w:lang w:eastAsia="en-AU"/>
        </w:rPr>
        <w:t>www.reefplan.qld.gov.au</w:t>
      </w:r>
    </w:p>
    <w:p w:rsidR="00E94E33" w:rsidRPr="0026079E" w:rsidRDefault="00E94E33" w:rsidP="00E94E33">
      <w:pPr>
        <w:rPr>
          <w:rFonts w:eastAsia="MS Mincho" w:cs="Arial"/>
          <w:color w:val="000000" w:themeColor="text1"/>
          <w:sz w:val="20"/>
          <w:szCs w:val="22"/>
          <w:lang w:eastAsia="ja-JP"/>
        </w:rPr>
      </w:pPr>
    </w:p>
    <w:p w:rsidR="00E94E33" w:rsidRPr="009B1331" w:rsidRDefault="00E94E33" w:rsidP="00E94E33">
      <w:pPr>
        <w:rPr>
          <w:color w:val="000000" w:themeColor="text1"/>
        </w:rPr>
      </w:pPr>
      <w:r>
        <w:t>Angus Thompson</w:t>
      </w:r>
      <w:r w:rsidRPr="002B205E">
        <w:t xml:space="preserve"> </w:t>
      </w:r>
      <w:r>
        <w:t xml:space="preserve">A, </w:t>
      </w:r>
      <w:r w:rsidRPr="002B205E">
        <w:t>Brando</w:t>
      </w:r>
      <w:r>
        <w:t xml:space="preserve"> VE</w:t>
      </w:r>
      <w:r w:rsidRPr="002B205E">
        <w:t>, Schaffelke</w:t>
      </w:r>
      <w:r>
        <w:t xml:space="preserve"> B</w:t>
      </w:r>
      <w:r w:rsidRPr="002B205E">
        <w:t>, Schroeder</w:t>
      </w:r>
      <w:r w:rsidRPr="009B1331">
        <w:t xml:space="preserve"> </w:t>
      </w:r>
      <w:r>
        <w:t xml:space="preserve">T (in review) </w:t>
      </w:r>
      <w:r w:rsidRPr="009B1331">
        <w:rPr>
          <w:color w:val="000000" w:themeColor="text1"/>
        </w:rPr>
        <w:t>Runoff supresses coral communities of the Whitsunday Islands.</w:t>
      </w:r>
      <w:r>
        <w:rPr>
          <w:color w:val="000000" w:themeColor="text1"/>
        </w:rPr>
        <w:t xml:space="preserve"> Coral Reefs</w:t>
      </w:r>
    </w:p>
    <w:p w:rsidR="00E94E33" w:rsidRPr="00960BC2" w:rsidRDefault="00E94E33" w:rsidP="00E94E33"/>
    <w:p w:rsidR="00E94E33" w:rsidRPr="00C22795" w:rsidRDefault="00E94E33" w:rsidP="00E94E33">
      <w:pPr>
        <w:rPr>
          <w:rFonts w:eastAsia="MS Mincho"/>
          <w:color w:val="000000" w:themeColor="text1"/>
          <w:szCs w:val="22"/>
          <w:lang w:eastAsia="ja-JP"/>
        </w:rPr>
      </w:pPr>
    </w:p>
    <w:p w:rsidR="00E94E33" w:rsidRPr="00C22795" w:rsidRDefault="00E94E33" w:rsidP="00E94E33">
      <w:pPr>
        <w:rPr>
          <w:b/>
          <w:color w:val="000000" w:themeColor="text1"/>
        </w:rPr>
      </w:pPr>
      <w:r>
        <w:rPr>
          <w:b/>
          <w:color w:val="000000" w:themeColor="text1"/>
        </w:rPr>
        <w:t>P</w:t>
      </w:r>
      <w:r w:rsidRPr="00C22795">
        <w:rPr>
          <w:b/>
          <w:color w:val="000000" w:themeColor="text1"/>
        </w:rPr>
        <w:t>resentations:</w:t>
      </w:r>
    </w:p>
    <w:p w:rsidR="00E94E33" w:rsidRPr="00C22795" w:rsidRDefault="00E94E33" w:rsidP="00E94E33">
      <w:pPr>
        <w:rPr>
          <w:color w:val="000000" w:themeColor="text1"/>
        </w:rPr>
      </w:pPr>
    </w:p>
    <w:p w:rsidR="00E94E33" w:rsidRPr="00DA7B20" w:rsidRDefault="00E94E33" w:rsidP="00E94E33">
      <w:pPr>
        <w:rPr>
          <w:rFonts w:cs="Arial"/>
          <w:szCs w:val="22"/>
        </w:rPr>
      </w:pPr>
      <w:r w:rsidRPr="00DA7B20">
        <w:rPr>
          <w:rFonts w:cs="Arial"/>
          <w:szCs w:val="22"/>
        </w:rPr>
        <w:t>Angus Thompson “Reef dynamics and resilience in muddy waters”. GBR Resilience workshop/think tank, AIMS 7-8 March 2013.</w:t>
      </w:r>
    </w:p>
    <w:p w:rsidR="00E94E33" w:rsidRPr="00DA7B20" w:rsidRDefault="00E94E33" w:rsidP="00E94E33">
      <w:pPr>
        <w:rPr>
          <w:rFonts w:cs="Arial"/>
          <w:szCs w:val="22"/>
        </w:rPr>
      </w:pPr>
    </w:p>
    <w:bookmarkEnd w:id="452"/>
    <w:p w:rsidR="00E94E33" w:rsidRPr="00DA7B20" w:rsidRDefault="00E94E33" w:rsidP="00E94E33">
      <w:pPr>
        <w:rPr>
          <w:rFonts w:cs="Arial"/>
          <w:szCs w:val="22"/>
        </w:rPr>
      </w:pPr>
      <w:r w:rsidRPr="00DA7B20">
        <w:rPr>
          <w:rFonts w:cs="Arial"/>
          <w:szCs w:val="22"/>
        </w:rPr>
        <w:t>Britta Schaffelke “What is the current status of GBR water quality and associated impacts on ecosystems?” NERP Tropical Ecosystems Hub and Reef Rescue R&amp;D Conference 2013, 7th-10th May, Cairns.</w:t>
      </w:r>
    </w:p>
    <w:p w:rsidR="00E94E33" w:rsidRPr="00DA7B20" w:rsidRDefault="00E94E33" w:rsidP="00E94E33">
      <w:pPr>
        <w:rPr>
          <w:rFonts w:cs="Arial"/>
          <w:szCs w:val="22"/>
        </w:rPr>
      </w:pPr>
    </w:p>
    <w:p w:rsidR="00E94E33" w:rsidRPr="00DA7B20" w:rsidRDefault="00E94E33" w:rsidP="00E94E33">
      <w:pPr>
        <w:rPr>
          <w:rFonts w:cs="Arial"/>
          <w:szCs w:val="22"/>
        </w:rPr>
      </w:pPr>
      <w:r w:rsidRPr="00DA7B20">
        <w:rPr>
          <w:rFonts w:cs="Arial"/>
          <w:szCs w:val="22"/>
        </w:rPr>
        <w:t>Britta Schaffelke “What is the current status of GBR water quality and associated impacts on ecosystems?” Australian Water Association North Queensland Regional Conference, Townsville, 29 Aug 2013.</w:t>
      </w:r>
    </w:p>
    <w:p w:rsidR="00E94E33" w:rsidRPr="00DA7B20" w:rsidRDefault="00E94E33" w:rsidP="00E94E33">
      <w:pPr>
        <w:rPr>
          <w:rFonts w:cs="Arial"/>
          <w:szCs w:val="22"/>
        </w:rPr>
      </w:pPr>
    </w:p>
    <w:p w:rsidR="00E94E33" w:rsidRPr="00DA7B20" w:rsidRDefault="00E94E33" w:rsidP="00E94E33">
      <w:pPr>
        <w:rPr>
          <w:rFonts w:eastAsiaTheme="minorHAnsi" w:cs="Arial"/>
          <w:szCs w:val="22"/>
          <w:lang w:val="en-AU"/>
        </w:rPr>
      </w:pPr>
      <w:r w:rsidRPr="00DA7B20">
        <w:rPr>
          <w:rFonts w:cs="Arial"/>
          <w:szCs w:val="22"/>
        </w:rPr>
        <w:t>Angus Thompson “</w:t>
      </w:r>
      <w:r w:rsidRPr="00DA7B20">
        <w:rPr>
          <w:rFonts w:eastAsiaTheme="minorHAnsi" w:cs="Arial"/>
          <w:szCs w:val="22"/>
          <w:lang w:val="en-AU"/>
        </w:rPr>
        <w:t>Reef Rescue Marine Monitoring Program”. AIMS Science Day, Townsville, 04 August 2013.</w:t>
      </w:r>
    </w:p>
    <w:p w:rsidR="00E94E33" w:rsidRPr="00DA7B20" w:rsidRDefault="00E94E33" w:rsidP="00E94E33">
      <w:pPr>
        <w:rPr>
          <w:rFonts w:eastAsiaTheme="minorHAnsi" w:cs="Arial"/>
          <w:szCs w:val="22"/>
          <w:lang w:val="en-AU"/>
        </w:rPr>
      </w:pPr>
    </w:p>
    <w:p w:rsidR="00E94E33" w:rsidRPr="00DA7B20" w:rsidRDefault="00E94E33" w:rsidP="00E94E33">
      <w:pPr>
        <w:rPr>
          <w:rFonts w:cs="Arial"/>
          <w:szCs w:val="22"/>
        </w:rPr>
      </w:pPr>
      <w:r w:rsidRPr="00DA7B20">
        <w:rPr>
          <w:rFonts w:eastAsiaTheme="minorHAnsi" w:cs="Arial"/>
          <w:szCs w:val="22"/>
          <w:lang w:val="en-AU"/>
        </w:rPr>
        <w:t>Britta Schaffelke</w:t>
      </w:r>
      <w:r w:rsidRPr="00DA7B20">
        <w:rPr>
          <w:rFonts w:eastAsiaTheme="minorHAnsi" w:cs="Arial"/>
          <w:bCs/>
          <w:szCs w:val="22"/>
          <w:lang w:val="en-AU"/>
        </w:rPr>
        <w:t xml:space="preserve"> “Condition and trends in the inshore GBR: </w:t>
      </w:r>
      <w:r w:rsidRPr="00DA7B20">
        <w:rPr>
          <w:rFonts w:eastAsiaTheme="minorHAnsi" w:cs="Arial"/>
          <w:szCs w:val="22"/>
          <w:lang w:val="en-AU"/>
        </w:rPr>
        <w:t>Water quality, coral reefs and seagrass” NQ Dry Tropics Forum for Reef Rescue 2 Delivery in the Burdekin Region, 22 October 2013.</w:t>
      </w:r>
    </w:p>
    <w:p w:rsidR="00E07C83" w:rsidRPr="00E07C83" w:rsidRDefault="00E07C83" w:rsidP="00E07C83">
      <w:pPr>
        <w:pStyle w:val="Reportrefs"/>
        <w:spacing w:after="120"/>
        <w:ind w:left="284" w:hanging="284"/>
        <w:rPr>
          <w:rFonts w:cs="Arial"/>
          <w:sz w:val="22"/>
          <w:szCs w:val="22"/>
        </w:rPr>
      </w:pPr>
    </w:p>
    <w:p w:rsidR="00B75815" w:rsidRDefault="00B75815" w:rsidP="00B75815"/>
    <w:p w:rsidR="00B75815" w:rsidRDefault="00B75815" w:rsidP="00B75815"/>
    <w:p w:rsidR="00B75815" w:rsidRDefault="00B75815" w:rsidP="00B75815"/>
    <w:sectPr w:rsidR="00B75815" w:rsidSect="005279FD">
      <w:footerReference w:type="even" r:id="rId404"/>
      <w:headerReference w:type="first" r:id="rId405"/>
      <w:pgSz w:w="11907" w:h="16840" w:code="9"/>
      <w:pgMar w:top="1440" w:right="1134" w:bottom="1440" w:left="1134" w:header="709" w:footer="709" w:gutter="0"/>
      <w:cols w:space="708"/>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F81D90" w:rsidRDefault="00F81D90">
      <w:r>
        <w:separator/>
      </w:r>
    </w:p>
  </w:endnote>
  <w:endnote w:type="continuationSeparator" w:id="0">
    <w:p w:rsidR="00F81D90" w:rsidRDefault="00F81D90">
      <w:r>
        <w:continuationSeparator/>
      </w:r>
    </w:p>
  </w:endnote>
  <w:endnote w:type="continuationNotice" w:id="1">
    <w:p w:rsidR="00F81D90" w:rsidRDefault="00F81D9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Arial">
    <w:panose1 w:val="020B0604020202020204"/>
    <w:charset w:val="00"/>
    <w:family w:val="swiss"/>
    <w:pitch w:val="variable"/>
    <w:sig w:usb0="E0002AFF" w:usb1="C0007843"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Gill Sans MT">
    <w:panose1 w:val="020B0502020104020203"/>
    <w:charset w:val="00"/>
    <w:family w:val="swiss"/>
    <w:pitch w:val="variable"/>
    <w:sig w:usb0="00000007" w:usb1="00000000" w:usb2="00000000" w:usb3="00000000" w:csb0="00000003"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2FF" w:usb1="400004FF" w:usb2="00000000" w:usb3="00000000" w:csb0="0000019F" w:csb1="00000000"/>
  </w:font>
  <w:font w:name="Trebuchet MS">
    <w:panose1 w:val="020B0603020202020204"/>
    <w:charset w:val="00"/>
    <w:family w:val="swiss"/>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0000012" w:usb3="00000000" w:csb0="0002009F" w:csb1="00000000"/>
  </w:font>
  <w:font w:name="Arial Black">
    <w:panose1 w:val="020B0A04020102020204"/>
    <w:charset w:val="00"/>
    <w:family w:val="swiss"/>
    <w:pitch w:val="variable"/>
    <w:sig w:usb0="00000287" w:usb1="00000000" w:usb2="00000000" w:usb3="00000000" w:csb0="0000009F" w:csb1="00000000"/>
  </w:font>
  <w:font w:name="Optimum">
    <w:altName w:val="Times New Roman"/>
    <w:panose1 w:val="00000000000000000000"/>
    <w:charset w:val="00"/>
    <w:family w:val="auto"/>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Minion Pro">
    <w:panose1 w:val="00000000000000000000"/>
    <w:charset w:val="00"/>
    <w:family w:val="roman"/>
    <w:notTrueType/>
    <w:pitch w:val="variable"/>
    <w:sig w:usb0="E00002AF" w:usb1="5000E07B" w:usb2="00000000" w:usb3="00000000" w:csb0="0000019F" w:csb1="00000000"/>
  </w:font>
  <w:font w:name="Consolas">
    <w:panose1 w:val="020B0609020204030204"/>
    <w:charset w:val="00"/>
    <w:family w:val="modern"/>
    <w:pitch w:val="fixed"/>
    <w:sig w:usb0="E10002FF" w:usb1="4000FCFF" w:usb2="00000009" w:usb3="00000000" w:csb0="0000019F" w:csb1="00000000"/>
  </w:font>
  <w:font w:name="Century Gothic">
    <w:panose1 w:val="020B0502020202020204"/>
    <w:charset w:val="00"/>
    <w:family w:val="swiss"/>
    <w:pitch w:val="variable"/>
    <w:sig w:usb0="00000287" w:usb1="00000000" w:usb2="00000000" w:usb3="00000000" w:csb0="0000009F" w:csb1="00000000"/>
  </w:font>
  <w:font w:name="Helvetica">
    <w:panose1 w:val="020B0604020202030204"/>
    <w:charset w:val="00"/>
    <w:family w:val="swiss"/>
    <w:pitch w:val="variable"/>
    <w:sig w:usb0="00000007" w:usb1="00000000" w:usb2="00000000" w:usb3="00000000" w:csb0="00000093" w:csb1="00000000"/>
  </w:font>
  <w:font w:name="Plantin">
    <w:panose1 w:val="00000000000000000000"/>
    <w:charset w:val="00"/>
    <w:family w:val="roman"/>
    <w:notTrueType/>
    <w:pitch w:val="default"/>
    <w:sig w:usb0="00000003" w:usb1="00000000" w:usb2="00000000" w:usb3="00000000" w:csb0="00000001" w:csb1="00000000"/>
  </w:font>
  <w:font w:name="AdvOT863180fb">
    <w:panose1 w:val="00000000000000000000"/>
    <w:charset w:val="00"/>
    <w:family w:val="roman"/>
    <w:notTrueType/>
    <w:pitch w:val="default"/>
    <w:sig w:usb0="00000003" w:usb1="00000000" w:usb2="00000000" w:usb3="00000000" w:csb0="00000001" w:csb1="00000000"/>
  </w:font>
  <w:font w:name="HelveticaNeue-Bold">
    <w:panose1 w:val="00000000000000000000"/>
    <w:charset w:val="00"/>
    <w:family w:val="swiss"/>
    <w:notTrueType/>
    <w:pitch w:val="default"/>
    <w:sig w:usb0="00000003" w:usb1="00000000" w:usb2="00000000" w:usb3="00000000" w:csb0="00000001" w:csb1="00000000"/>
  </w:font>
  <w:font w:name="PiOne">
    <w:panose1 w:val="00000000000000000000"/>
    <w:charset w:val="00"/>
    <w:family w:val="auto"/>
    <w:notTrueType/>
    <w:pitch w:val="default"/>
    <w:sig w:usb0="00000003" w:usb1="00000000" w:usb2="00000000" w:usb3="00000000" w:csb0="00000001" w:csb1="00000000"/>
  </w:font>
  <w:font w:name="Plantin-Italic">
    <w:panose1 w:val="00000000000000000000"/>
    <w:charset w:val="00"/>
    <w:family w:val="roman"/>
    <w:notTrueType/>
    <w:pitch w:val="default"/>
    <w:sig w:usb0="00000003" w:usb1="00000000" w:usb2="00000000" w:usb3="00000000" w:csb0="00000001" w:csb1="00000000"/>
  </w:font>
  <w:font w:name="AdvPTimes">
    <w:altName w:val="Times New Roman"/>
    <w:panose1 w:val="00000000000000000000"/>
    <w:charset w:val="00"/>
    <w:family w:val="roman"/>
    <w:notTrueType/>
    <w:pitch w:val="default"/>
    <w:sig w:usb0="00000003" w:usb1="00000000" w:usb2="00000000" w:usb3="00000000" w:csb0="00000001" w:csb1="00000000"/>
  </w:font>
  <w:font w:name="Cambria Math">
    <w:panose1 w:val="02040503050406030204"/>
    <w:charset w:val="00"/>
    <w:family w:val="roman"/>
    <w:pitch w:val="variable"/>
    <w:sig w:usb0="E00002FF" w:usb1="42002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Default="00F81D90" w:rsidP="006F4C2E">
    <w:pPr>
      <w:pStyle w:val="Footer"/>
      <w:framePr w:wrap="around" w:vAnchor="text" w:hAnchor="margin" w:xAlign="center" w:y="1"/>
    </w:pPr>
    <w:r>
      <w:fldChar w:fldCharType="begin"/>
    </w:r>
    <w:r>
      <w:instrText xml:space="preserve">PAGE  </w:instrText>
    </w:r>
    <w:r>
      <w:fldChar w:fldCharType="end"/>
    </w:r>
  </w:p>
  <w:p w:rsidR="00F81D90" w:rsidRDefault="00F81D90">
    <w:pPr>
      <w:pStyle w:val="Footer"/>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Default="00F81D90" w:rsidP="001914DF">
    <w:pPr>
      <w:pStyle w:val="Footer"/>
      <w:ind w:right="360"/>
      <w:jc w:val="center"/>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Default="00F81D90" w:rsidP="0099005C">
    <w:pPr>
      <w:pStyle w:val="Footer"/>
      <w:pBdr>
        <w:top w:val="single" w:sz="12" w:space="1" w:color="000099"/>
      </w:pBdr>
      <w:jc w:val="center"/>
    </w:pPr>
    <w:r>
      <w:rPr>
        <w:rStyle w:val="PageNumber"/>
      </w:rPr>
      <w:fldChar w:fldCharType="begin"/>
    </w:r>
    <w:r>
      <w:rPr>
        <w:rStyle w:val="PageNumber"/>
      </w:rPr>
      <w:instrText xml:space="preserve"> PAGE </w:instrText>
    </w:r>
    <w:r>
      <w:rPr>
        <w:rStyle w:val="PageNumber"/>
      </w:rPr>
      <w:fldChar w:fldCharType="separate"/>
    </w:r>
    <w:r>
      <w:rPr>
        <w:rStyle w:val="PageNumber"/>
        <w:noProof/>
      </w:rPr>
      <w:t>8</w:t>
    </w:r>
    <w:r>
      <w:rPr>
        <w:rStyle w:val="PageNumber"/>
      </w:rPr>
      <w:fldChar w:fldCharType="end"/>
    </w: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Default="00F81D90" w:rsidP="006F4C2E">
    <w:pPr>
      <w:pStyle w:val="Footer"/>
      <w:framePr w:wrap="around" w:vAnchor="text" w:hAnchor="margin" w:xAlign="center" w:y="1"/>
    </w:pPr>
    <w:r>
      <w:fldChar w:fldCharType="begin"/>
    </w:r>
    <w:r>
      <w:instrText xml:space="preserve">PAGE  </w:instrText>
    </w:r>
    <w:r>
      <w:fldChar w:fldCharType="separate"/>
    </w:r>
    <w:r w:rsidR="003A1301">
      <w:rPr>
        <w:noProof/>
      </w:rPr>
      <w:t>i</w:t>
    </w:r>
    <w:r>
      <w:rPr>
        <w:noProof/>
      </w:rPr>
      <w:fldChar w:fldCharType="end"/>
    </w:r>
  </w:p>
  <w:p w:rsidR="00F81D90" w:rsidRDefault="00F81D90" w:rsidP="00E66217">
    <w:pPr>
      <w:pStyle w:val="Footer"/>
      <w:pBdr>
        <w:top w:val="single" w:sz="18" w:space="1" w:color="0070C0"/>
      </w:pBdr>
      <w:ind w:right="360"/>
      <w:jc w:val="center"/>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Default="00F81D90" w:rsidP="003023F3">
    <w:pPr>
      <w:pStyle w:val="Footer"/>
      <w:framePr w:w="660" w:wrap="around" w:vAnchor="text" w:hAnchor="page" w:x="5345" w:y="45"/>
      <w:spacing w:before="60"/>
    </w:pPr>
    <w:r>
      <w:fldChar w:fldCharType="begin"/>
    </w:r>
    <w:r>
      <w:instrText xml:space="preserve">PAGE  </w:instrText>
    </w:r>
    <w:r>
      <w:fldChar w:fldCharType="separate"/>
    </w:r>
    <w:r w:rsidR="003A1301">
      <w:rPr>
        <w:noProof/>
      </w:rPr>
      <w:t>94</w:t>
    </w:r>
    <w:r>
      <w:rPr>
        <w:noProof/>
      </w:rPr>
      <w:fldChar w:fldCharType="end"/>
    </w:r>
  </w:p>
  <w:p w:rsidR="00F81D90" w:rsidRDefault="00F81D90" w:rsidP="003023F3">
    <w:pPr>
      <w:pStyle w:val="Footer"/>
      <w:pBdr>
        <w:top w:val="single" w:sz="18" w:space="1" w:color="0070C0"/>
      </w:pBdr>
      <w:tabs>
        <w:tab w:val="clear" w:pos="8306"/>
      </w:tabs>
      <w:ind w:right="47"/>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id w:val="-812711198"/>
      <w:docPartObj>
        <w:docPartGallery w:val="Page Numbers (Bottom of Page)"/>
        <w:docPartUnique/>
      </w:docPartObj>
    </w:sdtPr>
    <w:sdtEndPr>
      <w:rPr>
        <w:noProof/>
      </w:rPr>
    </w:sdtEndPr>
    <w:sdtContent>
      <w:p w:rsidR="00F81D90" w:rsidRDefault="00F81D90">
        <w:pPr>
          <w:pStyle w:val="Footer"/>
          <w:jc w:val="right"/>
        </w:pPr>
        <w:r>
          <w:fldChar w:fldCharType="begin"/>
        </w:r>
        <w:r>
          <w:instrText xml:space="preserve"> PAGE   \* MERGEFORMAT </w:instrText>
        </w:r>
        <w:r>
          <w:fldChar w:fldCharType="separate"/>
        </w:r>
        <w:r w:rsidR="002763FD">
          <w:rPr>
            <w:noProof/>
          </w:rPr>
          <w:t>181</w:t>
        </w:r>
        <w:r>
          <w:rPr>
            <w:noProof/>
          </w:rPr>
          <w:fldChar w:fldCharType="end"/>
        </w:r>
      </w:p>
    </w:sdtContent>
  </w:sdt>
  <w:p w:rsidR="00F81D90" w:rsidRDefault="00F81D90" w:rsidP="003023F3">
    <w:pPr>
      <w:pStyle w:val="Footer"/>
      <w:pBdr>
        <w:top w:val="single" w:sz="18" w:space="1" w:color="0070C0"/>
      </w:pBdr>
      <w:tabs>
        <w:tab w:val="clear" w:pos="8306"/>
      </w:tabs>
      <w:ind w:right="47"/>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Default="00F81D90" w:rsidP="00FD46A2">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end"/>
    </w:r>
  </w:p>
  <w:p w:rsidR="00F81D90" w:rsidRDefault="00F81D90">
    <w:pPr>
      <w:pStyle w:val="Footer"/>
      <w:ind w:right="360"/>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F81D90" w:rsidRDefault="00F81D90">
      <w:r>
        <w:separator/>
      </w:r>
    </w:p>
  </w:footnote>
  <w:footnote w:type="continuationSeparator" w:id="0">
    <w:p w:rsidR="00F81D90" w:rsidRDefault="00F81D90">
      <w:r>
        <w:continuationSeparator/>
      </w:r>
    </w:p>
  </w:footnote>
  <w:footnote w:type="continuationNotice" w:id="1">
    <w:p w:rsidR="00F81D90" w:rsidRDefault="00F81D90"/>
  </w:footnote>
  <w:footnote w:id="2">
    <w:p w:rsidR="00F81D90" w:rsidRPr="004C2520" w:rsidRDefault="00F81D90" w:rsidP="00C03FBA">
      <w:pPr>
        <w:rPr>
          <w:rFonts w:cs="Arial"/>
          <w:sz w:val="16"/>
        </w:rPr>
      </w:pPr>
      <w:r w:rsidRPr="004C2520">
        <w:rPr>
          <w:rStyle w:val="FootnoteReference"/>
          <w:sz w:val="16"/>
        </w:rPr>
        <w:footnoteRef/>
      </w:r>
      <w:r w:rsidRPr="004C2520">
        <w:rPr>
          <w:sz w:val="16"/>
        </w:rPr>
        <w:t xml:space="preserve"> </w:t>
      </w:r>
      <w:r w:rsidRPr="004C2520">
        <w:rPr>
          <w:rFonts w:cs="Arial"/>
          <w:sz w:val="16"/>
        </w:rPr>
        <w:t>Schaffelke B, Carleton J, Costello P, Davidson J, Doyle J, Furnas M, Gunn K, Skuza M, Wright M, Zagorskis I (2012) Reef Rescue Marine Monitoring Program. Final Report of AIMS Activities 2010/11– Inshore Water Quality Monitoring. Report for the Great Barrier Reef Marine Park Authority. Australian Institute of Marine Science, Townsville. (97 p.)</w:t>
      </w:r>
    </w:p>
    <w:p w:rsidR="00F81D90" w:rsidRPr="004C2520" w:rsidRDefault="00F81D90" w:rsidP="00C03FBA">
      <w:pPr>
        <w:pStyle w:val="FootnoteText"/>
        <w:rPr>
          <w:sz w:val="16"/>
        </w:rPr>
      </w:pPr>
    </w:p>
  </w:footnote>
  <w:footnote w:id="3">
    <w:p w:rsidR="00F81D90" w:rsidRPr="00534713" w:rsidRDefault="00F81D90" w:rsidP="00C03FBA">
      <w:pPr>
        <w:pStyle w:val="FootnoteText"/>
        <w:rPr>
          <w:rFonts w:ascii="Arial" w:hAnsi="Arial" w:cs="Arial"/>
          <w:lang w:val="en-AU"/>
        </w:rPr>
      </w:pPr>
      <w:r w:rsidRPr="004C2520">
        <w:rPr>
          <w:rStyle w:val="FootnoteReference"/>
          <w:rFonts w:ascii="Arial" w:hAnsi="Arial" w:cs="Arial"/>
          <w:sz w:val="16"/>
        </w:rPr>
        <w:footnoteRef/>
      </w:r>
      <w:r w:rsidRPr="004C2520">
        <w:rPr>
          <w:rFonts w:ascii="Arial" w:hAnsi="Arial" w:cs="Arial"/>
          <w:sz w:val="16"/>
        </w:rPr>
        <w:t xml:space="preserve"> </w:t>
      </w:r>
      <w:r w:rsidRPr="004C2520">
        <w:rPr>
          <w:rFonts w:ascii="Arial" w:hAnsi="Arial" w:cs="Arial"/>
          <w:sz w:val="16"/>
          <w:lang w:val="en-AU"/>
        </w:rPr>
        <w:t xml:space="preserve">Earp, A., Hanson CE, Ralph PJ, Brando VE, Allen S, Baird, M, Clementson L, Daniel P, Dekker AG, Fearns PRCS, Parslow J, Strutton PG, Thompson PA, Underwood M, Weeks S, Doblin MA (2011) Review of fluorescent standards for calibration of in situ fluorometers: Recommendations applied in coastal and ocean observing programs.  Optics Express 19(27) </w:t>
      </w:r>
    </w:p>
  </w:footnote>
  <w:footnote w:id="4">
    <w:p w:rsidR="00F81D90" w:rsidRPr="004C2520" w:rsidRDefault="00F81D90" w:rsidP="00C03FBA">
      <w:pPr>
        <w:rPr>
          <w:sz w:val="18"/>
          <w:szCs w:val="18"/>
        </w:rPr>
      </w:pPr>
      <w:r w:rsidRPr="004C2520">
        <w:rPr>
          <w:rStyle w:val="FootnoteReference"/>
          <w:sz w:val="18"/>
          <w:szCs w:val="18"/>
        </w:rPr>
        <w:footnoteRef/>
      </w:r>
      <w:r w:rsidRPr="004C2520">
        <w:rPr>
          <w:sz w:val="18"/>
          <w:szCs w:val="18"/>
        </w:rPr>
        <w:t xml:space="preserve"> Macdonald, RK, Ridd</w:t>
      </w:r>
      <w:r>
        <w:rPr>
          <w:sz w:val="18"/>
          <w:szCs w:val="18"/>
        </w:rPr>
        <w:t>, PV</w:t>
      </w:r>
      <w:r w:rsidRPr="004C2520">
        <w:rPr>
          <w:sz w:val="18"/>
          <w:szCs w:val="18"/>
        </w:rPr>
        <w:t>, Whinney</w:t>
      </w:r>
      <w:r>
        <w:rPr>
          <w:sz w:val="18"/>
          <w:szCs w:val="18"/>
        </w:rPr>
        <w:t>, JC</w:t>
      </w:r>
      <w:r w:rsidRPr="004C2520">
        <w:rPr>
          <w:sz w:val="18"/>
          <w:szCs w:val="18"/>
        </w:rPr>
        <w:t>, Larcombe</w:t>
      </w:r>
      <w:r>
        <w:rPr>
          <w:sz w:val="18"/>
          <w:szCs w:val="18"/>
        </w:rPr>
        <w:t>, P,</w:t>
      </w:r>
      <w:r w:rsidRPr="004C2520">
        <w:rPr>
          <w:sz w:val="18"/>
          <w:szCs w:val="18"/>
        </w:rPr>
        <w:t xml:space="preserve"> Nei</w:t>
      </w:r>
      <w:r>
        <w:rPr>
          <w:sz w:val="18"/>
          <w:szCs w:val="18"/>
        </w:rPr>
        <w:t>l, DT</w:t>
      </w:r>
      <w:r w:rsidRPr="004C2520">
        <w:rPr>
          <w:sz w:val="18"/>
          <w:szCs w:val="18"/>
        </w:rPr>
        <w:t xml:space="preserve"> </w:t>
      </w:r>
      <w:r>
        <w:rPr>
          <w:sz w:val="18"/>
          <w:szCs w:val="18"/>
        </w:rPr>
        <w:t>(</w:t>
      </w:r>
      <w:r w:rsidRPr="004C2520">
        <w:rPr>
          <w:sz w:val="18"/>
          <w:szCs w:val="18"/>
        </w:rPr>
        <w:t>2013</w:t>
      </w:r>
      <w:r>
        <w:rPr>
          <w:sz w:val="18"/>
          <w:szCs w:val="18"/>
        </w:rPr>
        <w:t>)</w:t>
      </w:r>
      <w:r w:rsidRPr="004C2520">
        <w:rPr>
          <w:sz w:val="18"/>
          <w:szCs w:val="18"/>
        </w:rPr>
        <w:t xml:space="preserve"> Towards environmental management of water turbidity within open coastal waters of the Great Barrier Reef.  Marine Pollution Bulletin 74: 82-94.</w:t>
      </w:r>
    </w:p>
    <w:p w:rsidR="00F81D90" w:rsidRPr="004C2520" w:rsidRDefault="00F81D90" w:rsidP="00C03FBA">
      <w:pPr>
        <w:pStyle w:val="FootnoteText"/>
        <w:rPr>
          <w:lang w:val="en-AU"/>
        </w:rPr>
      </w:pPr>
    </w:p>
  </w:footnote>
  <w:footnote w:id="5">
    <w:p w:rsidR="00F81D90" w:rsidRPr="00902058" w:rsidRDefault="00F81D90" w:rsidP="00C03FBA">
      <w:pPr>
        <w:rPr>
          <w:sz w:val="20"/>
        </w:rPr>
      </w:pPr>
      <w:r w:rsidRPr="00902058">
        <w:rPr>
          <w:rStyle w:val="FootnoteReference"/>
          <w:sz w:val="20"/>
        </w:rPr>
        <w:footnoteRef/>
      </w:r>
      <w:r w:rsidRPr="00902058">
        <w:rPr>
          <w:sz w:val="20"/>
        </w:rPr>
        <w:t xml:space="preserve"> Morel, A, Bricaud A (1986) Inherent properties of algal cells including picoplankton. Theoretical and experimental results. Canadian Bulletin of Fisheries and Aquatic Sciences 214: 521-559.</w:t>
      </w:r>
    </w:p>
    <w:p w:rsidR="00F81D90" w:rsidRPr="00902058" w:rsidRDefault="00F81D90" w:rsidP="00C03FBA">
      <w:pPr>
        <w:pStyle w:val="FootnoteText"/>
      </w:pPr>
    </w:p>
  </w:footnote>
  <w:footnote w:id="6">
    <w:p w:rsidR="00F81D90" w:rsidRPr="004C2520" w:rsidRDefault="00F81D90" w:rsidP="00C03FBA">
      <w:pPr>
        <w:pStyle w:val="FootnoteText"/>
        <w:rPr>
          <w:lang w:val="en-AU"/>
        </w:rPr>
      </w:pPr>
      <w:r>
        <w:rPr>
          <w:rStyle w:val="FootnoteReference"/>
        </w:rPr>
        <w:footnoteRef/>
      </w:r>
      <w:r>
        <w:t xml:space="preserve"> </w:t>
      </w:r>
      <w:r>
        <w:rPr>
          <w:lang w:val="en-AU"/>
        </w:rPr>
        <w:t>Parsons, TR, Maita, Y, Lalli, CM (1984)  A Manual of Chemical and Biological Methods for Seawater Analysis.  Pergamon Press, London.</w:t>
      </w:r>
    </w:p>
  </w:footnote>
  <w:footnote w:id="7">
    <w:p w:rsidR="00F81D90" w:rsidRDefault="00F81D90" w:rsidP="00C03FBA">
      <w:r>
        <w:rPr>
          <w:rStyle w:val="FootnoteReference"/>
        </w:rPr>
        <w:footnoteRef/>
      </w:r>
      <w:r>
        <w:t xml:space="preserve"> </w:t>
      </w:r>
      <w:r w:rsidRPr="00902058">
        <w:rPr>
          <w:sz w:val="20"/>
        </w:rPr>
        <w:t>Parsons, TR, Y Maita, CM Lalli (1984) A Manual of Chemical and Biological Methods for Seawater Analysis.  Elsevier, New York.</w:t>
      </w:r>
    </w:p>
    <w:p w:rsidR="00F81D90" w:rsidRPr="00902058" w:rsidRDefault="00F81D90" w:rsidP="00C03FBA">
      <w:pPr>
        <w:pStyle w:val="FootnoteText"/>
        <w:rPr>
          <w:lang w:val="en-AU"/>
        </w:rPr>
      </w:pPr>
    </w:p>
  </w:footnote>
  <w:footnote w:id="8">
    <w:p w:rsidR="00F81D90" w:rsidRPr="004C2520" w:rsidRDefault="00F81D90" w:rsidP="00C03FBA">
      <w:pPr>
        <w:pStyle w:val="FootnoteText"/>
        <w:rPr>
          <w:lang w:val="en-AU"/>
        </w:rPr>
      </w:pPr>
      <w:r>
        <w:rPr>
          <w:rStyle w:val="FootnoteReference"/>
        </w:rPr>
        <w:footnoteRef/>
      </w:r>
      <w:r>
        <w:t xml:space="preserve"> </w:t>
      </w:r>
      <w:r w:rsidRPr="004C2520">
        <w:rPr>
          <w:rFonts w:ascii="Arial" w:hAnsi="Arial" w:cs="Arial"/>
        </w:rPr>
        <w:t>Medians are used because they provide a robust measure of the central tendency of daily measurements, discounting the importance of rare, usually high, outlier values.</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Default="00F81D90" w:rsidP="00250783">
    <w:pPr>
      <w:tabs>
        <w:tab w:val="left" w:pos="975"/>
      </w:tabs>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Default="00F81D90">
    <w:pPr>
      <w:pBdr>
        <w:bottom w:val="single" w:sz="6" w:space="1" w:color="auto"/>
      </w:pBdr>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Default="00F81D90"/>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Pr="00C15C2E" w:rsidRDefault="00F81D90" w:rsidP="00F17C15">
    <w:pPr>
      <w:pBdr>
        <w:bottom w:val="single" w:sz="12" w:space="1" w:color="0070C0"/>
      </w:pBdr>
      <w:rPr>
        <w:rFonts w:cs="Arial"/>
        <w:sz w:val="18"/>
        <w:lang w:val="en-AU"/>
      </w:rPr>
    </w:pPr>
    <w:r w:rsidRPr="00C15C2E">
      <w:rPr>
        <w:rFonts w:cs="Arial"/>
        <w:sz w:val="18"/>
        <w:lang w:val="en-AU"/>
      </w:rPr>
      <w:t xml:space="preserve">Reef Rescue </w:t>
    </w:r>
    <w:r>
      <w:rPr>
        <w:rFonts w:cs="Arial"/>
        <w:sz w:val="18"/>
        <w:lang w:val="en-AU"/>
      </w:rPr>
      <w:t>MMP</w:t>
    </w:r>
    <w:r w:rsidRPr="00C15C2E">
      <w:rPr>
        <w:rFonts w:cs="Arial"/>
        <w:sz w:val="18"/>
        <w:lang w:val="en-AU"/>
      </w:rPr>
      <w:tab/>
    </w:r>
    <w:r>
      <w:rPr>
        <w:rFonts w:cs="Arial"/>
        <w:sz w:val="18"/>
        <w:lang w:val="en-AU"/>
      </w:rPr>
      <w:tab/>
    </w:r>
    <w:r w:rsidRPr="00C15C2E">
      <w:rPr>
        <w:rFonts w:cs="Arial"/>
        <w:sz w:val="18"/>
        <w:lang w:val="en-AU"/>
      </w:rPr>
      <w:t>Inshore water and coral reef monitoring-</w:t>
    </w:r>
    <w:r>
      <w:rPr>
        <w:rFonts w:cs="Arial"/>
        <w:sz w:val="18"/>
        <w:lang w:val="en-AU"/>
      </w:rPr>
      <w:t xml:space="preserve"> Annual</w:t>
    </w:r>
    <w:r w:rsidRPr="00C15C2E">
      <w:rPr>
        <w:rFonts w:cs="Arial"/>
        <w:sz w:val="18"/>
        <w:lang w:val="en-AU"/>
      </w:rPr>
      <w:t xml:space="preserve"> Report 2012/13</w:t>
    </w:r>
  </w:p>
  <w:p w:rsidR="00F81D90" w:rsidRPr="00F17C15" w:rsidRDefault="00F81D90" w:rsidP="00DC4428">
    <w:pPr>
      <w:pStyle w:val="Header"/>
      <w:pBdr>
        <w:bottom w:val="none" w:sz="0" w:space="0" w:color="auto"/>
      </w:pBdr>
      <w:rPr>
        <w:lang w:val="en-AU"/>
      </w:rPr>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Default="00F81D90"/>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Default="00F81D90"/>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Pr="00C15C2E" w:rsidRDefault="00F81D90" w:rsidP="003023F3">
    <w:pPr>
      <w:pBdr>
        <w:bottom w:val="single" w:sz="12" w:space="1" w:color="0070C0"/>
      </w:pBdr>
      <w:rPr>
        <w:rFonts w:cs="Arial"/>
        <w:sz w:val="18"/>
        <w:lang w:val="en-AU"/>
      </w:rPr>
    </w:pPr>
    <w:r w:rsidRPr="00C15C2E">
      <w:rPr>
        <w:rFonts w:cs="Arial"/>
        <w:sz w:val="18"/>
        <w:lang w:val="en-AU"/>
      </w:rPr>
      <w:t xml:space="preserve">Reef Rescue </w:t>
    </w:r>
    <w:r>
      <w:rPr>
        <w:rFonts w:cs="Arial"/>
        <w:sz w:val="18"/>
        <w:lang w:val="en-AU"/>
      </w:rPr>
      <w:t>MMP</w:t>
    </w:r>
    <w:r w:rsidRPr="00C15C2E">
      <w:rPr>
        <w:rFonts w:cs="Arial"/>
        <w:sz w:val="18"/>
        <w:lang w:val="en-AU"/>
      </w:rPr>
      <w:tab/>
    </w:r>
    <w:r>
      <w:rPr>
        <w:rFonts w:cs="Arial"/>
        <w:sz w:val="18"/>
        <w:lang w:val="en-AU"/>
      </w:rPr>
      <w:tab/>
    </w:r>
    <w:r w:rsidRPr="00C15C2E">
      <w:rPr>
        <w:rFonts w:cs="Arial"/>
        <w:sz w:val="18"/>
        <w:lang w:val="en-AU"/>
      </w:rPr>
      <w:t>Inshore water and coral reef monitoring-</w:t>
    </w:r>
    <w:r>
      <w:rPr>
        <w:rFonts w:cs="Arial"/>
        <w:sz w:val="18"/>
        <w:lang w:val="en-AU"/>
      </w:rPr>
      <w:t xml:space="preserve"> Annual</w:t>
    </w:r>
    <w:r w:rsidRPr="00C15C2E">
      <w:rPr>
        <w:rFonts w:cs="Arial"/>
        <w:sz w:val="18"/>
        <w:lang w:val="en-AU"/>
      </w:rPr>
      <w:t xml:space="preserve"> Report 2012/13</w:t>
    </w:r>
  </w:p>
  <w:p w:rsidR="00F81D90" w:rsidRPr="003023F3" w:rsidRDefault="00F81D90" w:rsidP="00095EE6">
    <w:pPr>
      <w:pStyle w:val="Header"/>
      <w:pBdr>
        <w:bottom w:val="none" w:sz="0" w:space="0" w:color="auto"/>
      </w:pBdr>
      <w:rPr>
        <w:lang w:val="en-AU"/>
      </w:rPr>
    </w:pP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Default="00F81D90"/>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Default="00F81D90"/>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Default="00F81D90"/>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F81D90" w:rsidRPr="00262F5E" w:rsidRDefault="00F81D90" w:rsidP="008431E8">
    <w:pPr>
      <w:pBdr>
        <w:bottom w:val="single" w:sz="12" w:space="1" w:color="0070C0"/>
      </w:pBdr>
      <w:rPr>
        <w:sz w:val="20"/>
        <w:lang w:val="en-AU"/>
      </w:rPr>
    </w:pPr>
    <w:r w:rsidRPr="00262F5E">
      <w:rPr>
        <w:sz w:val="20"/>
        <w:lang w:val="en-AU"/>
      </w:rPr>
      <w:t>Reef Rescue Marine Monitoring Program</w:t>
    </w:r>
    <w:r w:rsidRPr="00262F5E">
      <w:rPr>
        <w:sz w:val="20"/>
        <w:lang w:val="en-AU"/>
      </w:rPr>
      <w:tab/>
    </w:r>
    <w:r>
      <w:rPr>
        <w:sz w:val="20"/>
        <w:lang w:val="en-AU"/>
      </w:rPr>
      <w:tab/>
    </w:r>
    <w:r w:rsidRPr="00262F5E">
      <w:rPr>
        <w:sz w:val="20"/>
        <w:lang w:val="en-AU"/>
      </w:rPr>
      <w:t>Inshore reef monitoring - Final Report 201</w:t>
    </w:r>
    <w:r>
      <w:rPr>
        <w:sz w:val="20"/>
        <w:lang w:val="en-AU"/>
      </w:rPr>
      <w:t>1</w:t>
    </w:r>
  </w:p>
  <w:p w:rsidR="00F81D90" w:rsidRDefault="00F81D90"/>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6542250C"/>
    <w:lvl w:ilvl="0">
      <w:start w:val="1"/>
      <w:numFmt w:val="decimal"/>
      <w:pStyle w:val="ListNumber5"/>
      <w:lvlText w:val="%1."/>
      <w:lvlJc w:val="left"/>
      <w:pPr>
        <w:tabs>
          <w:tab w:val="num" w:pos="1492"/>
        </w:tabs>
        <w:ind w:left="1492" w:hanging="360"/>
      </w:pPr>
    </w:lvl>
  </w:abstractNum>
  <w:abstractNum w:abstractNumId="1">
    <w:nsid w:val="FFFFFF7D"/>
    <w:multiLevelType w:val="singleLevel"/>
    <w:tmpl w:val="699CE452"/>
    <w:lvl w:ilvl="0">
      <w:start w:val="1"/>
      <w:numFmt w:val="decimal"/>
      <w:pStyle w:val="ListNumber4"/>
      <w:lvlText w:val="%1."/>
      <w:lvlJc w:val="left"/>
      <w:pPr>
        <w:tabs>
          <w:tab w:val="num" w:pos="1209"/>
        </w:tabs>
        <w:ind w:left="1209" w:hanging="360"/>
      </w:pPr>
    </w:lvl>
  </w:abstractNum>
  <w:abstractNum w:abstractNumId="2">
    <w:nsid w:val="FFFFFF7E"/>
    <w:multiLevelType w:val="singleLevel"/>
    <w:tmpl w:val="5DD66196"/>
    <w:lvl w:ilvl="0">
      <w:start w:val="1"/>
      <w:numFmt w:val="decimal"/>
      <w:pStyle w:val="ListNumber3"/>
      <w:lvlText w:val="%1."/>
      <w:lvlJc w:val="left"/>
      <w:pPr>
        <w:tabs>
          <w:tab w:val="num" w:pos="926"/>
        </w:tabs>
        <w:ind w:left="926" w:hanging="360"/>
      </w:pPr>
    </w:lvl>
  </w:abstractNum>
  <w:abstractNum w:abstractNumId="3">
    <w:nsid w:val="FFFFFF7F"/>
    <w:multiLevelType w:val="singleLevel"/>
    <w:tmpl w:val="FBB27F0E"/>
    <w:lvl w:ilvl="0">
      <w:start w:val="1"/>
      <w:numFmt w:val="decimal"/>
      <w:pStyle w:val="ListNumber2"/>
      <w:lvlText w:val="%1."/>
      <w:lvlJc w:val="left"/>
      <w:pPr>
        <w:tabs>
          <w:tab w:val="num" w:pos="643"/>
        </w:tabs>
        <w:ind w:left="643" w:hanging="360"/>
      </w:pPr>
    </w:lvl>
  </w:abstractNum>
  <w:abstractNum w:abstractNumId="4">
    <w:nsid w:val="FFFFFF80"/>
    <w:multiLevelType w:val="singleLevel"/>
    <w:tmpl w:val="F86AAFFA"/>
    <w:lvl w:ilvl="0">
      <w:start w:val="1"/>
      <w:numFmt w:val="bullet"/>
      <w:pStyle w:val="ListBullet5"/>
      <w:lvlText w:val=""/>
      <w:lvlJc w:val="left"/>
      <w:pPr>
        <w:tabs>
          <w:tab w:val="num" w:pos="1492"/>
        </w:tabs>
        <w:ind w:left="1492" w:hanging="360"/>
      </w:pPr>
      <w:rPr>
        <w:rFonts w:ascii="Symbol" w:hAnsi="Symbol" w:hint="default"/>
      </w:rPr>
    </w:lvl>
  </w:abstractNum>
  <w:abstractNum w:abstractNumId="5">
    <w:nsid w:val="FFFFFF81"/>
    <w:multiLevelType w:val="singleLevel"/>
    <w:tmpl w:val="70669988"/>
    <w:lvl w:ilvl="0">
      <w:start w:val="1"/>
      <w:numFmt w:val="bullet"/>
      <w:pStyle w:val="ListBullet4"/>
      <w:lvlText w:val=""/>
      <w:lvlJc w:val="left"/>
      <w:pPr>
        <w:tabs>
          <w:tab w:val="num" w:pos="1209"/>
        </w:tabs>
        <w:ind w:left="1209" w:hanging="360"/>
      </w:pPr>
      <w:rPr>
        <w:rFonts w:ascii="Symbol" w:hAnsi="Symbol" w:hint="default"/>
      </w:rPr>
    </w:lvl>
  </w:abstractNum>
  <w:abstractNum w:abstractNumId="6">
    <w:nsid w:val="FFFFFF82"/>
    <w:multiLevelType w:val="singleLevel"/>
    <w:tmpl w:val="747E62E2"/>
    <w:lvl w:ilvl="0">
      <w:start w:val="1"/>
      <w:numFmt w:val="bullet"/>
      <w:pStyle w:val="ListBullet3"/>
      <w:lvlText w:val=""/>
      <w:lvlJc w:val="left"/>
      <w:pPr>
        <w:tabs>
          <w:tab w:val="num" w:pos="926"/>
        </w:tabs>
        <w:ind w:left="926" w:hanging="360"/>
      </w:pPr>
      <w:rPr>
        <w:rFonts w:ascii="Symbol" w:hAnsi="Symbol" w:hint="default"/>
      </w:rPr>
    </w:lvl>
  </w:abstractNum>
  <w:abstractNum w:abstractNumId="7">
    <w:nsid w:val="FFFFFF88"/>
    <w:multiLevelType w:val="singleLevel"/>
    <w:tmpl w:val="0546B150"/>
    <w:lvl w:ilvl="0">
      <w:start w:val="1"/>
      <w:numFmt w:val="decimal"/>
      <w:pStyle w:val="ListNumber"/>
      <w:lvlText w:val="%1."/>
      <w:lvlJc w:val="left"/>
      <w:pPr>
        <w:tabs>
          <w:tab w:val="num" w:pos="360"/>
        </w:tabs>
        <w:ind w:left="360" w:hanging="360"/>
      </w:pPr>
    </w:lvl>
  </w:abstractNum>
  <w:abstractNum w:abstractNumId="8">
    <w:nsid w:val="FFFFFF89"/>
    <w:multiLevelType w:val="singleLevel"/>
    <w:tmpl w:val="288021F6"/>
    <w:lvl w:ilvl="0">
      <w:start w:val="1"/>
      <w:numFmt w:val="bullet"/>
      <w:pStyle w:val="ListBullet"/>
      <w:lvlText w:val=""/>
      <w:lvlJc w:val="left"/>
      <w:pPr>
        <w:tabs>
          <w:tab w:val="num" w:pos="360"/>
        </w:tabs>
        <w:ind w:left="360" w:hanging="360"/>
      </w:pPr>
      <w:rPr>
        <w:rFonts w:ascii="Symbol" w:hAnsi="Symbol" w:hint="default"/>
      </w:rPr>
    </w:lvl>
  </w:abstractNum>
  <w:abstractNum w:abstractNumId="9">
    <w:nsid w:val="00FC782D"/>
    <w:multiLevelType w:val="hybridMultilevel"/>
    <w:tmpl w:val="7FFEB2FE"/>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
    <w:nsid w:val="01500CE1"/>
    <w:multiLevelType w:val="hybridMultilevel"/>
    <w:tmpl w:val="E2E03784"/>
    <w:lvl w:ilvl="0" w:tplc="33D2679E">
      <w:start w:val="1"/>
      <w:numFmt w:val="bullet"/>
      <w:lvlText w:val=""/>
      <w:lvlJc w:val="left"/>
      <w:pPr>
        <w:tabs>
          <w:tab w:val="num" w:pos="568"/>
        </w:tabs>
        <w:ind w:left="568" w:hanging="284"/>
      </w:pPr>
      <w:rPr>
        <w:rFonts w:ascii="Symbol" w:hAnsi="Symbol" w:hint="default"/>
        <w:color w:val="auto"/>
      </w:rPr>
    </w:lvl>
    <w:lvl w:ilvl="1" w:tplc="0C090003" w:tentative="1">
      <w:start w:val="1"/>
      <w:numFmt w:val="bullet"/>
      <w:lvlText w:val="o"/>
      <w:lvlJc w:val="left"/>
      <w:pPr>
        <w:tabs>
          <w:tab w:val="num" w:pos="1724"/>
        </w:tabs>
        <w:ind w:left="1724" w:hanging="360"/>
      </w:pPr>
      <w:rPr>
        <w:rFonts w:ascii="Courier New" w:hAnsi="Courier New" w:hint="default"/>
      </w:rPr>
    </w:lvl>
    <w:lvl w:ilvl="2" w:tplc="0C090005" w:tentative="1">
      <w:start w:val="1"/>
      <w:numFmt w:val="bullet"/>
      <w:lvlText w:val=""/>
      <w:lvlJc w:val="left"/>
      <w:pPr>
        <w:tabs>
          <w:tab w:val="num" w:pos="2444"/>
        </w:tabs>
        <w:ind w:left="2444" w:hanging="360"/>
      </w:pPr>
      <w:rPr>
        <w:rFonts w:ascii="Wingdings" w:hAnsi="Wingdings" w:hint="default"/>
      </w:rPr>
    </w:lvl>
    <w:lvl w:ilvl="3" w:tplc="0C090001" w:tentative="1">
      <w:start w:val="1"/>
      <w:numFmt w:val="bullet"/>
      <w:lvlText w:val=""/>
      <w:lvlJc w:val="left"/>
      <w:pPr>
        <w:tabs>
          <w:tab w:val="num" w:pos="3164"/>
        </w:tabs>
        <w:ind w:left="3164" w:hanging="360"/>
      </w:pPr>
      <w:rPr>
        <w:rFonts w:ascii="Symbol" w:hAnsi="Symbol" w:hint="default"/>
      </w:rPr>
    </w:lvl>
    <w:lvl w:ilvl="4" w:tplc="0C090003" w:tentative="1">
      <w:start w:val="1"/>
      <w:numFmt w:val="bullet"/>
      <w:lvlText w:val="o"/>
      <w:lvlJc w:val="left"/>
      <w:pPr>
        <w:tabs>
          <w:tab w:val="num" w:pos="3884"/>
        </w:tabs>
        <w:ind w:left="3884" w:hanging="360"/>
      </w:pPr>
      <w:rPr>
        <w:rFonts w:ascii="Courier New" w:hAnsi="Courier New" w:hint="default"/>
      </w:rPr>
    </w:lvl>
    <w:lvl w:ilvl="5" w:tplc="0C090005" w:tentative="1">
      <w:start w:val="1"/>
      <w:numFmt w:val="bullet"/>
      <w:lvlText w:val=""/>
      <w:lvlJc w:val="left"/>
      <w:pPr>
        <w:tabs>
          <w:tab w:val="num" w:pos="4604"/>
        </w:tabs>
        <w:ind w:left="4604" w:hanging="360"/>
      </w:pPr>
      <w:rPr>
        <w:rFonts w:ascii="Wingdings" w:hAnsi="Wingdings" w:hint="default"/>
      </w:rPr>
    </w:lvl>
    <w:lvl w:ilvl="6" w:tplc="0C090001" w:tentative="1">
      <w:start w:val="1"/>
      <w:numFmt w:val="bullet"/>
      <w:lvlText w:val=""/>
      <w:lvlJc w:val="left"/>
      <w:pPr>
        <w:tabs>
          <w:tab w:val="num" w:pos="5324"/>
        </w:tabs>
        <w:ind w:left="5324" w:hanging="360"/>
      </w:pPr>
      <w:rPr>
        <w:rFonts w:ascii="Symbol" w:hAnsi="Symbol" w:hint="default"/>
      </w:rPr>
    </w:lvl>
    <w:lvl w:ilvl="7" w:tplc="0C090003" w:tentative="1">
      <w:start w:val="1"/>
      <w:numFmt w:val="bullet"/>
      <w:lvlText w:val="o"/>
      <w:lvlJc w:val="left"/>
      <w:pPr>
        <w:tabs>
          <w:tab w:val="num" w:pos="6044"/>
        </w:tabs>
        <w:ind w:left="6044" w:hanging="360"/>
      </w:pPr>
      <w:rPr>
        <w:rFonts w:ascii="Courier New" w:hAnsi="Courier New" w:hint="default"/>
      </w:rPr>
    </w:lvl>
    <w:lvl w:ilvl="8" w:tplc="0C090005" w:tentative="1">
      <w:start w:val="1"/>
      <w:numFmt w:val="bullet"/>
      <w:lvlText w:val=""/>
      <w:lvlJc w:val="left"/>
      <w:pPr>
        <w:tabs>
          <w:tab w:val="num" w:pos="6764"/>
        </w:tabs>
        <w:ind w:left="6764" w:hanging="360"/>
      </w:pPr>
      <w:rPr>
        <w:rFonts w:ascii="Wingdings" w:hAnsi="Wingdings" w:hint="default"/>
      </w:rPr>
    </w:lvl>
  </w:abstractNum>
  <w:abstractNum w:abstractNumId="11">
    <w:nsid w:val="04AB4218"/>
    <w:multiLevelType w:val="hybridMultilevel"/>
    <w:tmpl w:val="C84ECD5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nsid w:val="04F858B4"/>
    <w:multiLevelType w:val="hybridMultilevel"/>
    <w:tmpl w:val="7FE02276"/>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nsid w:val="0B877E6F"/>
    <w:multiLevelType w:val="hybridMultilevel"/>
    <w:tmpl w:val="9C50122C"/>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4">
    <w:nsid w:val="12C668D9"/>
    <w:multiLevelType w:val="hybridMultilevel"/>
    <w:tmpl w:val="AC1E6C7C"/>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15">
    <w:nsid w:val="1C7C022C"/>
    <w:multiLevelType w:val="hybridMultilevel"/>
    <w:tmpl w:val="D4EAAEBC"/>
    <w:lvl w:ilvl="0" w:tplc="34D06A2E">
      <w:start w:val="1"/>
      <w:numFmt w:val="decimal"/>
      <w:lvlText w:val="%1."/>
      <w:lvlJc w:val="left"/>
      <w:pPr>
        <w:ind w:left="912" w:hanging="552"/>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nsid w:val="21545480"/>
    <w:multiLevelType w:val="hybridMultilevel"/>
    <w:tmpl w:val="094AA4A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nsid w:val="29596388"/>
    <w:multiLevelType w:val="hybridMultilevel"/>
    <w:tmpl w:val="3576578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nsid w:val="2BCE347A"/>
    <w:multiLevelType w:val="hybridMultilevel"/>
    <w:tmpl w:val="F6B878F2"/>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9">
    <w:nsid w:val="2C7E1267"/>
    <w:multiLevelType w:val="hybridMultilevel"/>
    <w:tmpl w:val="3BBE4DE0"/>
    <w:lvl w:ilvl="0" w:tplc="0409000F">
      <w:start w:val="1"/>
      <w:numFmt w:val="decimal"/>
      <w:lvlText w:val="%1."/>
      <w:lvlJc w:val="left"/>
      <w:pPr>
        <w:tabs>
          <w:tab w:val="num" w:pos="720"/>
        </w:tabs>
        <w:ind w:left="720" w:hanging="360"/>
      </w:pPr>
      <w:rPr>
        <w:rFonts w:cs="Times New Roman"/>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0">
    <w:nsid w:val="304E6F38"/>
    <w:multiLevelType w:val="hybridMultilevel"/>
    <w:tmpl w:val="5BBA40EC"/>
    <w:lvl w:ilvl="0" w:tplc="14FEB962">
      <w:start w:val="1"/>
      <w:numFmt w:val="bullet"/>
      <w:pStyle w:val="CommentText"/>
      <w:lvlText w:val=""/>
      <w:lvlJc w:val="left"/>
      <w:pPr>
        <w:tabs>
          <w:tab w:val="num" w:pos="432"/>
        </w:tabs>
        <w:ind w:left="432" w:hanging="432"/>
      </w:pPr>
      <w:rPr>
        <w:rFonts w:ascii="Wingdings 2" w:hAnsi="Wingdings 2" w:hint="default"/>
        <w:color w:val="808080"/>
        <w:sz w:val="20"/>
      </w:rPr>
    </w:lvl>
    <w:lvl w:ilvl="1" w:tplc="0C090003">
      <w:start w:val="1"/>
      <w:numFmt w:val="bullet"/>
      <w:lvlText w:val="o"/>
      <w:lvlJc w:val="left"/>
      <w:pPr>
        <w:tabs>
          <w:tab w:val="num" w:pos="1495"/>
        </w:tabs>
        <w:ind w:left="1495" w:hanging="360"/>
      </w:pPr>
      <w:rPr>
        <w:rFonts w:ascii="Courier New" w:hAnsi="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21">
    <w:nsid w:val="305604EB"/>
    <w:multiLevelType w:val="hybridMultilevel"/>
    <w:tmpl w:val="06FE9280"/>
    <w:lvl w:ilvl="0" w:tplc="34D06A2E">
      <w:start w:val="1"/>
      <w:numFmt w:val="decimal"/>
      <w:lvlText w:val="%1."/>
      <w:lvlJc w:val="left"/>
      <w:pPr>
        <w:ind w:left="836" w:hanging="552"/>
      </w:pPr>
      <w:rPr>
        <w:rFonts w:hint="default"/>
      </w:rPr>
    </w:lvl>
    <w:lvl w:ilvl="1" w:tplc="E18A24BE">
      <w:start w:val="1"/>
      <w:numFmt w:val="lowerLetter"/>
      <w:lvlText w:val="%2."/>
      <w:lvlJc w:val="left"/>
      <w:pPr>
        <w:ind w:left="1616" w:hanging="612"/>
      </w:pPr>
      <w:rPr>
        <w:rFonts w:hint="default"/>
      </w:rPr>
    </w:lvl>
    <w:lvl w:ilvl="2" w:tplc="0C09001B" w:tentative="1">
      <w:start w:val="1"/>
      <w:numFmt w:val="lowerRoman"/>
      <w:lvlText w:val="%3."/>
      <w:lvlJc w:val="right"/>
      <w:pPr>
        <w:ind w:left="2084" w:hanging="180"/>
      </w:pPr>
    </w:lvl>
    <w:lvl w:ilvl="3" w:tplc="0C09000F" w:tentative="1">
      <w:start w:val="1"/>
      <w:numFmt w:val="decimal"/>
      <w:lvlText w:val="%4."/>
      <w:lvlJc w:val="left"/>
      <w:pPr>
        <w:ind w:left="2804" w:hanging="360"/>
      </w:pPr>
    </w:lvl>
    <w:lvl w:ilvl="4" w:tplc="0C090019" w:tentative="1">
      <w:start w:val="1"/>
      <w:numFmt w:val="lowerLetter"/>
      <w:lvlText w:val="%5."/>
      <w:lvlJc w:val="left"/>
      <w:pPr>
        <w:ind w:left="3524" w:hanging="360"/>
      </w:pPr>
    </w:lvl>
    <w:lvl w:ilvl="5" w:tplc="0C09001B" w:tentative="1">
      <w:start w:val="1"/>
      <w:numFmt w:val="lowerRoman"/>
      <w:lvlText w:val="%6."/>
      <w:lvlJc w:val="right"/>
      <w:pPr>
        <w:ind w:left="4244" w:hanging="180"/>
      </w:pPr>
    </w:lvl>
    <w:lvl w:ilvl="6" w:tplc="0C09000F" w:tentative="1">
      <w:start w:val="1"/>
      <w:numFmt w:val="decimal"/>
      <w:lvlText w:val="%7."/>
      <w:lvlJc w:val="left"/>
      <w:pPr>
        <w:ind w:left="4964" w:hanging="360"/>
      </w:pPr>
    </w:lvl>
    <w:lvl w:ilvl="7" w:tplc="0C090019" w:tentative="1">
      <w:start w:val="1"/>
      <w:numFmt w:val="lowerLetter"/>
      <w:lvlText w:val="%8."/>
      <w:lvlJc w:val="left"/>
      <w:pPr>
        <w:ind w:left="5684" w:hanging="360"/>
      </w:pPr>
    </w:lvl>
    <w:lvl w:ilvl="8" w:tplc="0C09001B" w:tentative="1">
      <w:start w:val="1"/>
      <w:numFmt w:val="lowerRoman"/>
      <w:lvlText w:val="%9."/>
      <w:lvlJc w:val="right"/>
      <w:pPr>
        <w:ind w:left="6404" w:hanging="180"/>
      </w:pPr>
    </w:lvl>
  </w:abstractNum>
  <w:abstractNum w:abstractNumId="22">
    <w:nsid w:val="36616989"/>
    <w:multiLevelType w:val="hybridMultilevel"/>
    <w:tmpl w:val="07D4962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3">
    <w:nsid w:val="52F96DDE"/>
    <w:multiLevelType w:val="hybridMultilevel"/>
    <w:tmpl w:val="45506F7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nsid w:val="57691AAC"/>
    <w:multiLevelType w:val="hybridMultilevel"/>
    <w:tmpl w:val="E594F06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nsid w:val="5C056A5D"/>
    <w:multiLevelType w:val="hybridMultilevel"/>
    <w:tmpl w:val="90C8D9F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nsid w:val="5C921552"/>
    <w:multiLevelType w:val="multilevel"/>
    <w:tmpl w:val="996EA30A"/>
    <w:lvl w:ilvl="0">
      <w:start w:val="1"/>
      <w:numFmt w:val="decimal"/>
      <w:lvlText w:val="%1."/>
      <w:lvlJc w:val="left"/>
      <w:pPr>
        <w:tabs>
          <w:tab w:val="num" w:pos="360"/>
        </w:tabs>
        <w:ind w:left="360" w:hanging="360"/>
      </w:pPr>
      <w:rPr>
        <w:rFonts w:cs="Times New Roman"/>
      </w:rPr>
    </w:lvl>
    <w:lvl w:ilvl="1">
      <w:start w:val="3"/>
      <w:numFmt w:val="decimal"/>
      <w:isLgl/>
      <w:lvlText w:val="%1.%2"/>
      <w:lvlJc w:val="left"/>
      <w:pPr>
        <w:ind w:left="720" w:hanging="720"/>
      </w:pPr>
      <w:rPr>
        <w:rFonts w:hint="default"/>
      </w:rPr>
    </w:lvl>
    <w:lvl w:ilvl="2">
      <w:start w:val="3"/>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7">
    <w:nsid w:val="5DFD7B76"/>
    <w:multiLevelType w:val="hybridMultilevel"/>
    <w:tmpl w:val="5FB41BD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8">
    <w:nsid w:val="5F034F2D"/>
    <w:multiLevelType w:val="hybridMultilevel"/>
    <w:tmpl w:val="89447C72"/>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9">
    <w:nsid w:val="5FF5073F"/>
    <w:multiLevelType w:val="hybridMultilevel"/>
    <w:tmpl w:val="565692EC"/>
    <w:lvl w:ilvl="0" w:tplc="0C090001">
      <w:start w:val="1"/>
      <w:numFmt w:val="bullet"/>
      <w:lvlText w:val=""/>
      <w:lvlJc w:val="left"/>
      <w:pPr>
        <w:tabs>
          <w:tab w:val="num" w:pos="360"/>
        </w:tabs>
        <w:ind w:left="36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nsid w:val="601E31D2"/>
    <w:multiLevelType w:val="hybridMultilevel"/>
    <w:tmpl w:val="88582FBC"/>
    <w:lvl w:ilvl="0" w:tplc="08090011">
      <w:start w:val="1"/>
      <w:numFmt w:val="decimal"/>
      <w:lvlText w:val="%1)"/>
      <w:lvlJc w:val="lef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31">
    <w:nsid w:val="64B8327D"/>
    <w:multiLevelType w:val="hybridMultilevel"/>
    <w:tmpl w:val="914A6544"/>
    <w:lvl w:ilvl="0" w:tplc="EB9EB3B4">
      <w:numFmt w:val="bullet"/>
      <w:lvlText w:val="-"/>
      <w:lvlJc w:val="left"/>
      <w:pPr>
        <w:ind w:left="720" w:hanging="360"/>
      </w:pPr>
      <w:rPr>
        <w:rFonts w:ascii="Calibri" w:eastAsiaTheme="minorHAnsi" w:hAnsi="Calibri"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nsid w:val="686A07C7"/>
    <w:multiLevelType w:val="hybridMultilevel"/>
    <w:tmpl w:val="168ECD4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nsid w:val="68CC2C41"/>
    <w:multiLevelType w:val="hybridMultilevel"/>
    <w:tmpl w:val="E4F2DA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nsid w:val="6D290DAC"/>
    <w:multiLevelType w:val="hybridMultilevel"/>
    <w:tmpl w:val="52EA4758"/>
    <w:lvl w:ilvl="0" w:tplc="0C090001">
      <w:start w:val="1"/>
      <w:numFmt w:val="bullet"/>
      <w:lvlText w:val=""/>
      <w:lvlJc w:val="left"/>
      <w:pPr>
        <w:ind w:left="6" w:hanging="360"/>
      </w:pPr>
      <w:rPr>
        <w:rFonts w:ascii="Symbol" w:hAnsi="Symbol" w:hint="default"/>
      </w:rPr>
    </w:lvl>
    <w:lvl w:ilvl="1" w:tplc="0C090003" w:tentative="1">
      <w:start w:val="1"/>
      <w:numFmt w:val="bullet"/>
      <w:lvlText w:val="o"/>
      <w:lvlJc w:val="left"/>
      <w:pPr>
        <w:ind w:left="726" w:hanging="360"/>
      </w:pPr>
      <w:rPr>
        <w:rFonts w:ascii="Courier New" w:hAnsi="Courier New" w:cs="Courier New" w:hint="default"/>
      </w:rPr>
    </w:lvl>
    <w:lvl w:ilvl="2" w:tplc="0C090005" w:tentative="1">
      <w:start w:val="1"/>
      <w:numFmt w:val="bullet"/>
      <w:lvlText w:val=""/>
      <w:lvlJc w:val="left"/>
      <w:pPr>
        <w:ind w:left="1446" w:hanging="360"/>
      </w:pPr>
      <w:rPr>
        <w:rFonts w:ascii="Wingdings" w:hAnsi="Wingdings" w:hint="default"/>
      </w:rPr>
    </w:lvl>
    <w:lvl w:ilvl="3" w:tplc="0C090001" w:tentative="1">
      <w:start w:val="1"/>
      <w:numFmt w:val="bullet"/>
      <w:lvlText w:val=""/>
      <w:lvlJc w:val="left"/>
      <w:pPr>
        <w:ind w:left="2166" w:hanging="360"/>
      </w:pPr>
      <w:rPr>
        <w:rFonts w:ascii="Symbol" w:hAnsi="Symbol" w:hint="default"/>
      </w:rPr>
    </w:lvl>
    <w:lvl w:ilvl="4" w:tplc="0C090003" w:tentative="1">
      <w:start w:val="1"/>
      <w:numFmt w:val="bullet"/>
      <w:lvlText w:val="o"/>
      <w:lvlJc w:val="left"/>
      <w:pPr>
        <w:ind w:left="2886" w:hanging="360"/>
      </w:pPr>
      <w:rPr>
        <w:rFonts w:ascii="Courier New" w:hAnsi="Courier New" w:cs="Courier New" w:hint="default"/>
      </w:rPr>
    </w:lvl>
    <w:lvl w:ilvl="5" w:tplc="0C090005" w:tentative="1">
      <w:start w:val="1"/>
      <w:numFmt w:val="bullet"/>
      <w:lvlText w:val=""/>
      <w:lvlJc w:val="left"/>
      <w:pPr>
        <w:ind w:left="3606" w:hanging="360"/>
      </w:pPr>
      <w:rPr>
        <w:rFonts w:ascii="Wingdings" w:hAnsi="Wingdings" w:hint="default"/>
      </w:rPr>
    </w:lvl>
    <w:lvl w:ilvl="6" w:tplc="0C090001" w:tentative="1">
      <w:start w:val="1"/>
      <w:numFmt w:val="bullet"/>
      <w:lvlText w:val=""/>
      <w:lvlJc w:val="left"/>
      <w:pPr>
        <w:ind w:left="4326" w:hanging="360"/>
      </w:pPr>
      <w:rPr>
        <w:rFonts w:ascii="Symbol" w:hAnsi="Symbol" w:hint="default"/>
      </w:rPr>
    </w:lvl>
    <w:lvl w:ilvl="7" w:tplc="0C090003" w:tentative="1">
      <w:start w:val="1"/>
      <w:numFmt w:val="bullet"/>
      <w:lvlText w:val="o"/>
      <w:lvlJc w:val="left"/>
      <w:pPr>
        <w:ind w:left="5046" w:hanging="360"/>
      </w:pPr>
      <w:rPr>
        <w:rFonts w:ascii="Courier New" w:hAnsi="Courier New" w:cs="Courier New" w:hint="default"/>
      </w:rPr>
    </w:lvl>
    <w:lvl w:ilvl="8" w:tplc="0C090005" w:tentative="1">
      <w:start w:val="1"/>
      <w:numFmt w:val="bullet"/>
      <w:lvlText w:val=""/>
      <w:lvlJc w:val="left"/>
      <w:pPr>
        <w:ind w:left="5766" w:hanging="360"/>
      </w:pPr>
      <w:rPr>
        <w:rFonts w:ascii="Wingdings" w:hAnsi="Wingdings" w:hint="default"/>
      </w:rPr>
    </w:lvl>
  </w:abstractNum>
  <w:abstractNum w:abstractNumId="35">
    <w:nsid w:val="6DBD4C27"/>
    <w:multiLevelType w:val="hybridMultilevel"/>
    <w:tmpl w:val="69EABA7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6">
    <w:nsid w:val="6E2A0AFB"/>
    <w:multiLevelType w:val="hybridMultilevel"/>
    <w:tmpl w:val="D1A074AC"/>
    <w:lvl w:ilvl="0" w:tplc="0C090001">
      <w:start w:val="1"/>
      <w:numFmt w:val="bullet"/>
      <w:lvlText w:val=""/>
      <w:lvlJc w:val="left"/>
      <w:pPr>
        <w:tabs>
          <w:tab w:val="num" w:pos="720"/>
        </w:tabs>
        <w:ind w:left="720" w:hanging="360"/>
      </w:pPr>
      <w:rPr>
        <w:rFonts w:ascii="Symbol" w:hAnsi="Symbol" w:hint="default"/>
      </w:rPr>
    </w:lvl>
    <w:lvl w:ilvl="1" w:tplc="0C090019" w:tentative="1">
      <w:start w:val="1"/>
      <w:numFmt w:val="lowerLetter"/>
      <w:lvlText w:val="%2."/>
      <w:lvlJc w:val="left"/>
      <w:pPr>
        <w:tabs>
          <w:tab w:val="num" w:pos="1440"/>
        </w:tabs>
        <w:ind w:left="1440" w:hanging="360"/>
      </w:pPr>
      <w:rPr>
        <w:rFonts w:cs="Times New Roman"/>
      </w:rPr>
    </w:lvl>
    <w:lvl w:ilvl="2" w:tplc="0C09001B" w:tentative="1">
      <w:start w:val="1"/>
      <w:numFmt w:val="lowerRoman"/>
      <w:lvlText w:val="%3."/>
      <w:lvlJc w:val="right"/>
      <w:pPr>
        <w:tabs>
          <w:tab w:val="num" w:pos="2160"/>
        </w:tabs>
        <w:ind w:left="2160" w:hanging="180"/>
      </w:pPr>
      <w:rPr>
        <w:rFonts w:cs="Times New Roman"/>
      </w:rPr>
    </w:lvl>
    <w:lvl w:ilvl="3" w:tplc="0C09000F" w:tentative="1">
      <w:start w:val="1"/>
      <w:numFmt w:val="decimal"/>
      <w:lvlText w:val="%4."/>
      <w:lvlJc w:val="left"/>
      <w:pPr>
        <w:tabs>
          <w:tab w:val="num" w:pos="2880"/>
        </w:tabs>
        <w:ind w:left="2880" w:hanging="360"/>
      </w:pPr>
      <w:rPr>
        <w:rFonts w:cs="Times New Roman"/>
      </w:rPr>
    </w:lvl>
    <w:lvl w:ilvl="4" w:tplc="0C090019" w:tentative="1">
      <w:start w:val="1"/>
      <w:numFmt w:val="lowerLetter"/>
      <w:lvlText w:val="%5."/>
      <w:lvlJc w:val="left"/>
      <w:pPr>
        <w:tabs>
          <w:tab w:val="num" w:pos="3600"/>
        </w:tabs>
        <w:ind w:left="3600" w:hanging="360"/>
      </w:pPr>
      <w:rPr>
        <w:rFonts w:cs="Times New Roman"/>
      </w:rPr>
    </w:lvl>
    <w:lvl w:ilvl="5" w:tplc="0C09001B" w:tentative="1">
      <w:start w:val="1"/>
      <w:numFmt w:val="lowerRoman"/>
      <w:lvlText w:val="%6."/>
      <w:lvlJc w:val="right"/>
      <w:pPr>
        <w:tabs>
          <w:tab w:val="num" w:pos="4320"/>
        </w:tabs>
        <w:ind w:left="4320" w:hanging="180"/>
      </w:pPr>
      <w:rPr>
        <w:rFonts w:cs="Times New Roman"/>
      </w:rPr>
    </w:lvl>
    <w:lvl w:ilvl="6" w:tplc="0C09000F" w:tentative="1">
      <w:start w:val="1"/>
      <w:numFmt w:val="decimal"/>
      <w:lvlText w:val="%7."/>
      <w:lvlJc w:val="left"/>
      <w:pPr>
        <w:tabs>
          <w:tab w:val="num" w:pos="5040"/>
        </w:tabs>
        <w:ind w:left="5040" w:hanging="360"/>
      </w:pPr>
      <w:rPr>
        <w:rFonts w:cs="Times New Roman"/>
      </w:rPr>
    </w:lvl>
    <w:lvl w:ilvl="7" w:tplc="0C090019" w:tentative="1">
      <w:start w:val="1"/>
      <w:numFmt w:val="lowerLetter"/>
      <w:lvlText w:val="%8."/>
      <w:lvlJc w:val="left"/>
      <w:pPr>
        <w:tabs>
          <w:tab w:val="num" w:pos="5760"/>
        </w:tabs>
        <w:ind w:left="5760" w:hanging="360"/>
      </w:pPr>
      <w:rPr>
        <w:rFonts w:cs="Times New Roman"/>
      </w:rPr>
    </w:lvl>
    <w:lvl w:ilvl="8" w:tplc="0C09001B" w:tentative="1">
      <w:start w:val="1"/>
      <w:numFmt w:val="lowerRoman"/>
      <w:lvlText w:val="%9."/>
      <w:lvlJc w:val="right"/>
      <w:pPr>
        <w:tabs>
          <w:tab w:val="num" w:pos="6480"/>
        </w:tabs>
        <w:ind w:left="6480" w:hanging="180"/>
      </w:pPr>
      <w:rPr>
        <w:rFonts w:cs="Times New Roman"/>
      </w:rPr>
    </w:lvl>
  </w:abstractNum>
  <w:abstractNum w:abstractNumId="37">
    <w:nsid w:val="6F345C02"/>
    <w:multiLevelType w:val="hybridMultilevel"/>
    <w:tmpl w:val="209AFC58"/>
    <w:lvl w:ilvl="0" w:tplc="613EEA30">
      <w:start w:val="1"/>
      <w:numFmt w:val="bullet"/>
      <w:lvlText w:val=""/>
      <w:lvlJc w:val="left"/>
      <w:pPr>
        <w:tabs>
          <w:tab w:val="num" w:pos="360"/>
        </w:tabs>
        <w:ind w:left="36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nsid w:val="755D4997"/>
    <w:multiLevelType w:val="hybridMultilevel"/>
    <w:tmpl w:val="B3A8A246"/>
    <w:lvl w:ilvl="0" w:tplc="0C090001">
      <w:start w:val="1"/>
      <w:numFmt w:val="bullet"/>
      <w:lvlText w:val=""/>
      <w:lvlJc w:val="left"/>
      <w:pPr>
        <w:ind w:left="778" w:hanging="360"/>
      </w:pPr>
      <w:rPr>
        <w:rFonts w:ascii="Symbol" w:hAnsi="Symbol" w:hint="default"/>
      </w:rPr>
    </w:lvl>
    <w:lvl w:ilvl="1" w:tplc="0C090003" w:tentative="1">
      <w:start w:val="1"/>
      <w:numFmt w:val="bullet"/>
      <w:lvlText w:val="o"/>
      <w:lvlJc w:val="left"/>
      <w:pPr>
        <w:ind w:left="1498" w:hanging="360"/>
      </w:pPr>
      <w:rPr>
        <w:rFonts w:ascii="Courier New" w:hAnsi="Courier New" w:cs="Courier New" w:hint="default"/>
      </w:rPr>
    </w:lvl>
    <w:lvl w:ilvl="2" w:tplc="0C090005" w:tentative="1">
      <w:start w:val="1"/>
      <w:numFmt w:val="bullet"/>
      <w:lvlText w:val=""/>
      <w:lvlJc w:val="left"/>
      <w:pPr>
        <w:ind w:left="2218" w:hanging="360"/>
      </w:pPr>
      <w:rPr>
        <w:rFonts w:ascii="Wingdings" w:hAnsi="Wingdings" w:hint="default"/>
      </w:rPr>
    </w:lvl>
    <w:lvl w:ilvl="3" w:tplc="0C090001" w:tentative="1">
      <w:start w:val="1"/>
      <w:numFmt w:val="bullet"/>
      <w:lvlText w:val=""/>
      <w:lvlJc w:val="left"/>
      <w:pPr>
        <w:ind w:left="2938" w:hanging="360"/>
      </w:pPr>
      <w:rPr>
        <w:rFonts w:ascii="Symbol" w:hAnsi="Symbol" w:hint="default"/>
      </w:rPr>
    </w:lvl>
    <w:lvl w:ilvl="4" w:tplc="0C090003" w:tentative="1">
      <w:start w:val="1"/>
      <w:numFmt w:val="bullet"/>
      <w:lvlText w:val="o"/>
      <w:lvlJc w:val="left"/>
      <w:pPr>
        <w:ind w:left="3658" w:hanging="360"/>
      </w:pPr>
      <w:rPr>
        <w:rFonts w:ascii="Courier New" w:hAnsi="Courier New" w:cs="Courier New" w:hint="default"/>
      </w:rPr>
    </w:lvl>
    <w:lvl w:ilvl="5" w:tplc="0C090005" w:tentative="1">
      <w:start w:val="1"/>
      <w:numFmt w:val="bullet"/>
      <w:lvlText w:val=""/>
      <w:lvlJc w:val="left"/>
      <w:pPr>
        <w:ind w:left="4378" w:hanging="360"/>
      </w:pPr>
      <w:rPr>
        <w:rFonts w:ascii="Wingdings" w:hAnsi="Wingdings" w:hint="default"/>
      </w:rPr>
    </w:lvl>
    <w:lvl w:ilvl="6" w:tplc="0C090001" w:tentative="1">
      <w:start w:val="1"/>
      <w:numFmt w:val="bullet"/>
      <w:lvlText w:val=""/>
      <w:lvlJc w:val="left"/>
      <w:pPr>
        <w:ind w:left="5098" w:hanging="360"/>
      </w:pPr>
      <w:rPr>
        <w:rFonts w:ascii="Symbol" w:hAnsi="Symbol" w:hint="default"/>
      </w:rPr>
    </w:lvl>
    <w:lvl w:ilvl="7" w:tplc="0C090003" w:tentative="1">
      <w:start w:val="1"/>
      <w:numFmt w:val="bullet"/>
      <w:lvlText w:val="o"/>
      <w:lvlJc w:val="left"/>
      <w:pPr>
        <w:ind w:left="5818" w:hanging="360"/>
      </w:pPr>
      <w:rPr>
        <w:rFonts w:ascii="Courier New" w:hAnsi="Courier New" w:cs="Courier New" w:hint="default"/>
      </w:rPr>
    </w:lvl>
    <w:lvl w:ilvl="8" w:tplc="0C090005" w:tentative="1">
      <w:start w:val="1"/>
      <w:numFmt w:val="bullet"/>
      <w:lvlText w:val=""/>
      <w:lvlJc w:val="left"/>
      <w:pPr>
        <w:ind w:left="6538" w:hanging="360"/>
      </w:pPr>
      <w:rPr>
        <w:rFonts w:ascii="Wingdings" w:hAnsi="Wingdings" w:hint="default"/>
      </w:rPr>
    </w:lvl>
  </w:abstractNum>
  <w:abstractNum w:abstractNumId="39">
    <w:nsid w:val="77931A46"/>
    <w:multiLevelType w:val="hybridMultilevel"/>
    <w:tmpl w:val="99C232A0"/>
    <w:lvl w:ilvl="0" w:tplc="754AF9A2">
      <w:start w:val="1"/>
      <w:numFmt w:val="bullet"/>
      <w:lvlText w:val=""/>
      <w:lvlJc w:val="left"/>
      <w:pPr>
        <w:tabs>
          <w:tab w:val="num" w:pos="360"/>
        </w:tabs>
        <w:ind w:left="36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nsid w:val="77E31971"/>
    <w:multiLevelType w:val="hybridMultilevel"/>
    <w:tmpl w:val="1ABE4AAE"/>
    <w:lvl w:ilvl="0" w:tplc="34D06A2E">
      <w:start w:val="1"/>
      <w:numFmt w:val="decimal"/>
      <w:lvlText w:val="%1."/>
      <w:lvlJc w:val="left"/>
      <w:pPr>
        <w:ind w:left="836" w:hanging="552"/>
      </w:pPr>
      <w:rPr>
        <w:rFonts w:hint="default"/>
      </w:rPr>
    </w:lvl>
    <w:lvl w:ilvl="1" w:tplc="0C090019" w:tentative="1">
      <w:start w:val="1"/>
      <w:numFmt w:val="lowerLetter"/>
      <w:lvlText w:val="%2."/>
      <w:lvlJc w:val="left"/>
      <w:pPr>
        <w:ind w:left="1364" w:hanging="360"/>
      </w:pPr>
    </w:lvl>
    <w:lvl w:ilvl="2" w:tplc="0C09001B" w:tentative="1">
      <w:start w:val="1"/>
      <w:numFmt w:val="lowerRoman"/>
      <w:lvlText w:val="%3."/>
      <w:lvlJc w:val="right"/>
      <w:pPr>
        <w:ind w:left="2084" w:hanging="180"/>
      </w:pPr>
    </w:lvl>
    <w:lvl w:ilvl="3" w:tplc="0C09000F" w:tentative="1">
      <w:start w:val="1"/>
      <w:numFmt w:val="decimal"/>
      <w:lvlText w:val="%4."/>
      <w:lvlJc w:val="left"/>
      <w:pPr>
        <w:ind w:left="2804" w:hanging="360"/>
      </w:pPr>
    </w:lvl>
    <w:lvl w:ilvl="4" w:tplc="0C090019" w:tentative="1">
      <w:start w:val="1"/>
      <w:numFmt w:val="lowerLetter"/>
      <w:lvlText w:val="%5."/>
      <w:lvlJc w:val="left"/>
      <w:pPr>
        <w:ind w:left="3524" w:hanging="360"/>
      </w:pPr>
    </w:lvl>
    <w:lvl w:ilvl="5" w:tplc="0C09001B" w:tentative="1">
      <w:start w:val="1"/>
      <w:numFmt w:val="lowerRoman"/>
      <w:lvlText w:val="%6."/>
      <w:lvlJc w:val="right"/>
      <w:pPr>
        <w:ind w:left="4244" w:hanging="180"/>
      </w:pPr>
    </w:lvl>
    <w:lvl w:ilvl="6" w:tplc="0C09000F" w:tentative="1">
      <w:start w:val="1"/>
      <w:numFmt w:val="decimal"/>
      <w:lvlText w:val="%7."/>
      <w:lvlJc w:val="left"/>
      <w:pPr>
        <w:ind w:left="4964" w:hanging="360"/>
      </w:pPr>
    </w:lvl>
    <w:lvl w:ilvl="7" w:tplc="0C090019" w:tentative="1">
      <w:start w:val="1"/>
      <w:numFmt w:val="lowerLetter"/>
      <w:lvlText w:val="%8."/>
      <w:lvlJc w:val="left"/>
      <w:pPr>
        <w:ind w:left="5684" w:hanging="360"/>
      </w:pPr>
    </w:lvl>
    <w:lvl w:ilvl="8" w:tplc="0C09001B" w:tentative="1">
      <w:start w:val="1"/>
      <w:numFmt w:val="lowerRoman"/>
      <w:lvlText w:val="%9."/>
      <w:lvlJc w:val="right"/>
      <w:pPr>
        <w:ind w:left="6404" w:hanging="180"/>
      </w:pPr>
    </w:lvl>
  </w:abstractNum>
  <w:abstractNum w:abstractNumId="41">
    <w:nsid w:val="78A519C7"/>
    <w:multiLevelType w:val="hybridMultilevel"/>
    <w:tmpl w:val="35E6390E"/>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42">
    <w:nsid w:val="79103098"/>
    <w:multiLevelType w:val="hybridMultilevel"/>
    <w:tmpl w:val="123CE594"/>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3">
    <w:nsid w:val="7F67756C"/>
    <w:multiLevelType w:val="hybridMultilevel"/>
    <w:tmpl w:val="28F23A8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abstractNumId w:val="20"/>
  </w:num>
  <w:num w:numId="2">
    <w:abstractNumId w:val="26"/>
  </w:num>
  <w:num w:numId="3">
    <w:abstractNumId w:val="19"/>
  </w:num>
  <w:num w:numId="4">
    <w:abstractNumId w:val="36"/>
  </w:num>
  <w:num w:numId="5">
    <w:abstractNumId w:val="30"/>
  </w:num>
  <w:num w:numId="6">
    <w:abstractNumId w:val="10"/>
  </w:num>
  <w:num w:numId="7">
    <w:abstractNumId w:val="38"/>
  </w:num>
  <w:num w:numId="8">
    <w:abstractNumId w:val="8"/>
  </w:num>
  <w:num w:numId="9">
    <w:abstractNumId w:val="6"/>
  </w:num>
  <w:num w:numId="10">
    <w:abstractNumId w:val="5"/>
  </w:num>
  <w:num w:numId="11">
    <w:abstractNumId w:val="4"/>
  </w:num>
  <w:num w:numId="12">
    <w:abstractNumId w:val="7"/>
  </w:num>
  <w:num w:numId="13">
    <w:abstractNumId w:val="3"/>
  </w:num>
  <w:num w:numId="14">
    <w:abstractNumId w:val="2"/>
  </w:num>
  <w:num w:numId="15">
    <w:abstractNumId w:val="1"/>
  </w:num>
  <w:num w:numId="16">
    <w:abstractNumId w:val="0"/>
  </w:num>
  <w:num w:numId="17">
    <w:abstractNumId w:val="18"/>
  </w:num>
  <w:num w:numId="18">
    <w:abstractNumId w:val="37"/>
  </w:num>
  <w:num w:numId="19">
    <w:abstractNumId w:val="17"/>
  </w:num>
  <w:num w:numId="20">
    <w:abstractNumId w:val="41"/>
  </w:num>
  <w:num w:numId="21">
    <w:abstractNumId w:val="16"/>
  </w:num>
  <w:num w:numId="22">
    <w:abstractNumId w:val="11"/>
  </w:num>
  <w:num w:numId="23">
    <w:abstractNumId w:val="9"/>
  </w:num>
  <w:num w:numId="24">
    <w:abstractNumId w:val="13"/>
  </w:num>
  <w:num w:numId="25">
    <w:abstractNumId w:val="28"/>
  </w:num>
  <w:num w:numId="26">
    <w:abstractNumId w:val="25"/>
  </w:num>
  <w:num w:numId="27">
    <w:abstractNumId w:val="15"/>
  </w:num>
  <w:num w:numId="28">
    <w:abstractNumId w:val="21"/>
  </w:num>
  <w:num w:numId="29">
    <w:abstractNumId w:val="40"/>
  </w:num>
  <w:num w:numId="30">
    <w:abstractNumId w:val="23"/>
  </w:num>
  <w:num w:numId="31">
    <w:abstractNumId w:val="24"/>
  </w:num>
  <w:num w:numId="32">
    <w:abstractNumId w:val="32"/>
  </w:num>
  <w:num w:numId="33">
    <w:abstractNumId w:val="12"/>
  </w:num>
  <w:num w:numId="34">
    <w:abstractNumId w:val="22"/>
  </w:num>
  <w:num w:numId="35">
    <w:abstractNumId w:val="42"/>
  </w:num>
  <w:num w:numId="36">
    <w:abstractNumId w:val="20"/>
  </w:num>
  <w:num w:numId="37">
    <w:abstractNumId w:val="29"/>
  </w:num>
  <w:num w:numId="38">
    <w:abstractNumId w:val="39"/>
  </w:num>
  <w:num w:numId="39">
    <w:abstractNumId w:val="31"/>
  </w:num>
  <w:num w:numId="40">
    <w:abstractNumId w:val="14"/>
  </w:num>
  <w:num w:numId="41">
    <w:abstractNumId w:val="43"/>
  </w:num>
  <w:num w:numId="42">
    <w:abstractNumId w:val="34"/>
  </w:num>
  <w:num w:numId="43">
    <w:abstractNumId w:val="27"/>
  </w:num>
  <w:num w:numId="44">
    <w:abstractNumId w:val="35"/>
  </w:num>
  <w:num w:numId="45">
    <w:abstractNumId w:val="33"/>
  </w:num>
  <w:numIdMacAtCleanup w:val="2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00"/>
  <w:removePersonalInformation/>
  <w:removeDateAndTime/>
  <w:stylePaneFormatFilter w:val="1F04" w:allStyles="0" w:customStyles="0" w:latentStyles="1" w:stylesInUse="0" w:headingStyles="0" w:numberingStyles="0" w:tableStyles="0" w:directFormattingOnRuns="1" w:directFormattingOnParagraphs="1" w:directFormattingOnNumbering="1" w:directFormattingOnTables="1" w:clearFormatting="1" w:top3HeadingStyles="0" w:visibleStyles="0" w:alternateStyleNames="0"/>
  <w:defaultTabStop w:val="720"/>
  <w:drawingGridHorizontalSpacing w:val="110"/>
  <w:displayHorizontalDrawingGridEvery w:val="0"/>
  <w:displayVerticalDrawingGridEvery w:val="0"/>
  <w:noPunctuationKerning/>
  <w:characterSpacingControl w:val="doNotCompress"/>
  <w:hdrShapeDefaults>
    <o:shapedefaults v:ext="edit" spidmax="12289"/>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533768"/>
    <w:rsid w:val="00000106"/>
    <w:rsid w:val="00001ABC"/>
    <w:rsid w:val="00001B92"/>
    <w:rsid w:val="000027D8"/>
    <w:rsid w:val="00002BA6"/>
    <w:rsid w:val="00002D3D"/>
    <w:rsid w:val="000034EE"/>
    <w:rsid w:val="000038DC"/>
    <w:rsid w:val="000046B2"/>
    <w:rsid w:val="00004806"/>
    <w:rsid w:val="00004928"/>
    <w:rsid w:val="00004F23"/>
    <w:rsid w:val="00005023"/>
    <w:rsid w:val="00005392"/>
    <w:rsid w:val="0000548D"/>
    <w:rsid w:val="0000696A"/>
    <w:rsid w:val="00006AD4"/>
    <w:rsid w:val="00006D10"/>
    <w:rsid w:val="000076A1"/>
    <w:rsid w:val="000076C3"/>
    <w:rsid w:val="00007A10"/>
    <w:rsid w:val="00007AA2"/>
    <w:rsid w:val="00007EFF"/>
    <w:rsid w:val="00010290"/>
    <w:rsid w:val="00010E3E"/>
    <w:rsid w:val="000116E6"/>
    <w:rsid w:val="000118BD"/>
    <w:rsid w:val="00011949"/>
    <w:rsid w:val="00011D40"/>
    <w:rsid w:val="00011F6C"/>
    <w:rsid w:val="000123BD"/>
    <w:rsid w:val="00012FA1"/>
    <w:rsid w:val="000130D8"/>
    <w:rsid w:val="00013AC5"/>
    <w:rsid w:val="000142F3"/>
    <w:rsid w:val="00014320"/>
    <w:rsid w:val="0001439F"/>
    <w:rsid w:val="000144C3"/>
    <w:rsid w:val="000145A4"/>
    <w:rsid w:val="00015A68"/>
    <w:rsid w:val="000168C8"/>
    <w:rsid w:val="00016FDF"/>
    <w:rsid w:val="00017C0A"/>
    <w:rsid w:val="00017D90"/>
    <w:rsid w:val="0002050A"/>
    <w:rsid w:val="000206C3"/>
    <w:rsid w:val="00020CC0"/>
    <w:rsid w:val="000216B8"/>
    <w:rsid w:val="00021CFF"/>
    <w:rsid w:val="00022138"/>
    <w:rsid w:val="000221B6"/>
    <w:rsid w:val="00022728"/>
    <w:rsid w:val="00022A9F"/>
    <w:rsid w:val="0002355E"/>
    <w:rsid w:val="00023DE0"/>
    <w:rsid w:val="00024389"/>
    <w:rsid w:val="000246CA"/>
    <w:rsid w:val="00024938"/>
    <w:rsid w:val="000251A0"/>
    <w:rsid w:val="00025C53"/>
    <w:rsid w:val="00025E53"/>
    <w:rsid w:val="00026B68"/>
    <w:rsid w:val="00027465"/>
    <w:rsid w:val="00027F3A"/>
    <w:rsid w:val="000302BB"/>
    <w:rsid w:val="0003048F"/>
    <w:rsid w:val="00030576"/>
    <w:rsid w:val="00030840"/>
    <w:rsid w:val="00030D71"/>
    <w:rsid w:val="00030E10"/>
    <w:rsid w:val="000315E1"/>
    <w:rsid w:val="00031805"/>
    <w:rsid w:val="00031B07"/>
    <w:rsid w:val="000320AE"/>
    <w:rsid w:val="0003214C"/>
    <w:rsid w:val="00032824"/>
    <w:rsid w:val="000346F0"/>
    <w:rsid w:val="0003540D"/>
    <w:rsid w:val="000356FC"/>
    <w:rsid w:val="00035BBD"/>
    <w:rsid w:val="00035C9E"/>
    <w:rsid w:val="000367C9"/>
    <w:rsid w:val="00036BCD"/>
    <w:rsid w:val="00036D9B"/>
    <w:rsid w:val="000375BA"/>
    <w:rsid w:val="000376AF"/>
    <w:rsid w:val="00040B63"/>
    <w:rsid w:val="00041823"/>
    <w:rsid w:val="00041B52"/>
    <w:rsid w:val="00041F15"/>
    <w:rsid w:val="000423FD"/>
    <w:rsid w:val="000435AC"/>
    <w:rsid w:val="000438D8"/>
    <w:rsid w:val="00043DEE"/>
    <w:rsid w:val="00043EED"/>
    <w:rsid w:val="0004486E"/>
    <w:rsid w:val="000453AC"/>
    <w:rsid w:val="00045B66"/>
    <w:rsid w:val="00045F46"/>
    <w:rsid w:val="0004665B"/>
    <w:rsid w:val="000466A1"/>
    <w:rsid w:val="00046A5B"/>
    <w:rsid w:val="00046C4B"/>
    <w:rsid w:val="000472D2"/>
    <w:rsid w:val="000473E3"/>
    <w:rsid w:val="00047E97"/>
    <w:rsid w:val="00050525"/>
    <w:rsid w:val="000509F7"/>
    <w:rsid w:val="00050B12"/>
    <w:rsid w:val="00051F24"/>
    <w:rsid w:val="00052C54"/>
    <w:rsid w:val="000533C4"/>
    <w:rsid w:val="0005356A"/>
    <w:rsid w:val="000537C4"/>
    <w:rsid w:val="00053B84"/>
    <w:rsid w:val="00053BA8"/>
    <w:rsid w:val="00054106"/>
    <w:rsid w:val="0005415D"/>
    <w:rsid w:val="0005477E"/>
    <w:rsid w:val="000548FF"/>
    <w:rsid w:val="00054D1A"/>
    <w:rsid w:val="000555B3"/>
    <w:rsid w:val="00055CD7"/>
    <w:rsid w:val="000561C5"/>
    <w:rsid w:val="00057104"/>
    <w:rsid w:val="00057454"/>
    <w:rsid w:val="0006057A"/>
    <w:rsid w:val="0006092E"/>
    <w:rsid w:val="000609C2"/>
    <w:rsid w:val="00060FF5"/>
    <w:rsid w:val="0006198F"/>
    <w:rsid w:val="000619D5"/>
    <w:rsid w:val="000619DC"/>
    <w:rsid w:val="00061E18"/>
    <w:rsid w:val="000621C0"/>
    <w:rsid w:val="00063B1E"/>
    <w:rsid w:val="00063CEB"/>
    <w:rsid w:val="00064105"/>
    <w:rsid w:val="0006429A"/>
    <w:rsid w:val="00064921"/>
    <w:rsid w:val="00065351"/>
    <w:rsid w:val="00065623"/>
    <w:rsid w:val="0006591D"/>
    <w:rsid w:val="00065C79"/>
    <w:rsid w:val="00066063"/>
    <w:rsid w:val="000665F8"/>
    <w:rsid w:val="00066633"/>
    <w:rsid w:val="000668CE"/>
    <w:rsid w:val="00066AA8"/>
    <w:rsid w:val="00066C51"/>
    <w:rsid w:val="00066E97"/>
    <w:rsid w:val="00066F86"/>
    <w:rsid w:val="00067B77"/>
    <w:rsid w:val="00070BBE"/>
    <w:rsid w:val="0007119D"/>
    <w:rsid w:val="000711E0"/>
    <w:rsid w:val="0007145B"/>
    <w:rsid w:val="000714F1"/>
    <w:rsid w:val="00072178"/>
    <w:rsid w:val="00072A09"/>
    <w:rsid w:val="00072AC7"/>
    <w:rsid w:val="00072AEF"/>
    <w:rsid w:val="00072BD8"/>
    <w:rsid w:val="000738A2"/>
    <w:rsid w:val="000746C5"/>
    <w:rsid w:val="00074B0E"/>
    <w:rsid w:val="0007549B"/>
    <w:rsid w:val="00075860"/>
    <w:rsid w:val="00075C0D"/>
    <w:rsid w:val="00075CAD"/>
    <w:rsid w:val="000760EE"/>
    <w:rsid w:val="000761CB"/>
    <w:rsid w:val="000764F8"/>
    <w:rsid w:val="000766AF"/>
    <w:rsid w:val="000775D1"/>
    <w:rsid w:val="00077C6B"/>
    <w:rsid w:val="00080609"/>
    <w:rsid w:val="00080A95"/>
    <w:rsid w:val="00080E90"/>
    <w:rsid w:val="00081128"/>
    <w:rsid w:val="000813CC"/>
    <w:rsid w:val="00081498"/>
    <w:rsid w:val="00081AAC"/>
    <w:rsid w:val="00081C89"/>
    <w:rsid w:val="00082358"/>
    <w:rsid w:val="000823CB"/>
    <w:rsid w:val="00082B9A"/>
    <w:rsid w:val="0008303D"/>
    <w:rsid w:val="000830AE"/>
    <w:rsid w:val="000830E6"/>
    <w:rsid w:val="000836B9"/>
    <w:rsid w:val="000841EE"/>
    <w:rsid w:val="00084260"/>
    <w:rsid w:val="0008441D"/>
    <w:rsid w:val="00084871"/>
    <w:rsid w:val="00084974"/>
    <w:rsid w:val="000851DD"/>
    <w:rsid w:val="00085896"/>
    <w:rsid w:val="00085DAE"/>
    <w:rsid w:val="00086365"/>
    <w:rsid w:val="000865A9"/>
    <w:rsid w:val="000869ED"/>
    <w:rsid w:val="00086A84"/>
    <w:rsid w:val="00086B8B"/>
    <w:rsid w:val="00087203"/>
    <w:rsid w:val="0008734E"/>
    <w:rsid w:val="00087713"/>
    <w:rsid w:val="000877C7"/>
    <w:rsid w:val="00087B71"/>
    <w:rsid w:val="0009010B"/>
    <w:rsid w:val="0009096E"/>
    <w:rsid w:val="0009104A"/>
    <w:rsid w:val="00091624"/>
    <w:rsid w:val="00091BD9"/>
    <w:rsid w:val="00091F1D"/>
    <w:rsid w:val="00092F30"/>
    <w:rsid w:val="00093172"/>
    <w:rsid w:val="00093D10"/>
    <w:rsid w:val="00094CB3"/>
    <w:rsid w:val="00095EE6"/>
    <w:rsid w:val="000963B0"/>
    <w:rsid w:val="00096923"/>
    <w:rsid w:val="00096B36"/>
    <w:rsid w:val="0009739E"/>
    <w:rsid w:val="00097C15"/>
    <w:rsid w:val="000A0871"/>
    <w:rsid w:val="000A0A1C"/>
    <w:rsid w:val="000A0E5A"/>
    <w:rsid w:val="000A1255"/>
    <w:rsid w:val="000A17D0"/>
    <w:rsid w:val="000A19E7"/>
    <w:rsid w:val="000A2FAF"/>
    <w:rsid w:val="000A35BB"/>
    <w:rsid w:val="000A37DC"/>
    <w:rsid w:val="000A3BA2"/>
    <w:rsid w:val="000A3E07"/>
    <w:rsid w:val="000A3E68"/>
    <w:rsid w:val="000A4089"/>
    <w:rsid w:val="000A44CE"/>
    <w:rsid w:val="000A4CD1"/>
    <w:rsid w:val="000A4EBC"/>
    <w:rsid w:val="000A51A5"/>
    <w:rsid w:val="000A5660"/>
    <w:rsid w:val="000A5C18"/>
    <w:rsid w:val="000A748E"/>
    <w:rsid w:val="000A7CB6"/>
    <w:rsid w:val="000B0099"/>
    <w:rsid w:val="000B0585"/>
    <w:rsid w:val="000B085A"/>
    <w:rsid w:val="000B11C5"/>
    <w:rsid w:val="000B17C1"/>
    <w:rsid w:val="000B1E2A"/>
    <w:rsid w:val="000B2F93"/>
    <w:rsid w:val="000B34E2"/>
    <w:rsid w:val="000B389B"/>
    <w:rsid w:val="000B3A40"/>
    <w:rsid w:val="000B4BE5"/>
    <w:rsid w:val="000B4E02"/>
    <w:rsid w:val="000B5020"/>
    <w:rsid w:val="000B5136"/>
    <w:rsid w:val="000B5819"/>
    <w:rsid w:val="000B6661"/>
    <w:rsid w:val="000B67A2"/>
    <w:rsid w:val="000B6ED0"/>
    <w:rsid w:val="000B711F"/>
    <w:rsid w:val="000B752E"/>
    <w:rsid w:val="000B757E"/>
    <w:rsid w:val="000B78EF"/>
    <w:rsid w:val="000C05C0"/>
    <w:rsid w:val="000C06C3"/>
    <w:rsid w:val="000C135D"/>
    <w:rsid w:val="000C1469"/>
    <w:rsid w:val="000C175D"/>
    <w:rsid w:val="000C19B0"/>
    <w:rsid w:val="000C1D1A"/>
    <w:rsid w:val="000C1F95"/>
    <w:rsid w:val="000C22DB"/>
    <w:rsid w:val="000C2463"/>
    <w:rsid w:val="000C2AF5"/>
    <w:rsid w:val="000C2ED3"/>
    <w:rsid w:val="000C2FF4"/>
    <w:rsid w:val="000C3350"/>
    <w:rsid w:val="000C3449"/>
    <w:rsid w:val="000C3761"/>
    <w:rsid w:val="000C38CD"/>
    <w:rsid w:val="000C5DC7"/>
    <w:rsid w:val="000C648C"/>
    <w:rsid w:val="000C65BE"/>
    <w:rsid w:val="000C673D"/>
    <w:rsid w:val="000C6B1B"/>
    <w:rsid w:val="000C71F9"/>
    <w:rsid w:val="000C75E7"/>
    <w:rsid w:val="000D0E21"/>
    <w:rsid w:val="000D1655"/>
    <w:rsid w:val="000D165E"/>
    <w:rsid w:val="000D16B3"/>
    <w:rsid w:val="000D1D1B"/>
    <w:rsid w:val="000D26C4"/>
    <w:rsid w:val="000D274F"/>
    <w:rsid w:val="000D39A7"/>
    <w:rsid w:val="000D4045"/>
    <w:rsid w:val="000D41FC"/>
    <w:rsid w:val="000D43E2"/>
    <w:rsid w:val="000D4410"/>
    <w:rsid w:val="000D44F2"/>
    <w:rsid w:val="000D46E9"/>
    <w:rsid w:val="000D536E"/>
    <w:rsid w:val="000D57D9"/>
    <w:rsid w:val="000D61B9"/>
    <w:rsid w:val="000D6273"/>
    <w:rsid w:val="000D6E4D"/>
    <w:rsid w:val="000D6F29"/>
    <w:rsid w:val="000D70D8"/>
    <w:rsid w:val="000D723B"/>
    <w:rsid w:val="000D7242"/>
    <w:rsid w:val="000D7501"/>
    <w:rsid w:val="000D76DF"/>
    <w:rsid w:val="000D76ED"/>
    <w:rsid w:val="000D7A2A"/>
    <w:rsid w:val="000D7E87"/>
    <w:rsid w:val="000E04C6"/>
    <w:rsid w:val="000E05C0"/>
    <w:rsid w:val="000E05FC"/>
    <w:rsid w:val="000E0902"/>
    <w:rsid w:val="000E0C0B"/>
    <w:rsid w:val="000E0EB9"/>
    <w:rsid w:val="000E1076"/>
    <w:rsid w:val="000E12A7"/>
    <w:rsid w:val="000E1473"/>
    <w:rsid w:val="000E15A9"/>
    <w:rsid w:val="000E1627"/>
    <w:rsid w:val="000E2218"/>
    <w:rsid w:val="000E3292"/>
    <w:rsid w:val="000E3A66"/>
    <w:rsid w:val="000E3D3C"/>
    <w:rsid w:val="000E3E54"/>
    <w:rsid w:val="000E492D"/>
    <w:rsid w:val="000E5A53"/>
    <w:rsid w:val="000E5B19"/>
    <w:rsid w:val="000E5F1B"/>
    <w:rsid w:val="000E7812"/>
    <w:rsid w:val="000E7EBD"/>
    <w:rsid w:val="000F04A0"/>
    <w:rsid w:val="000F0B8A"/>
    <w:rsid w:val="000F0BFE"/>
    <w:rsid w:val="000F0DD5"/>
    <w:rsid w:val="000F1477"/>
    <w:rsid w:val="000F1507"/>
    <w:rsid w:val="000F1891"/>
    <w:rsid w:val="000F1F3E"/>
    <w:rsid w:val="000F238E"/>
    <w:rsid w:val="000F24BF"/>
    <w:rsid w:val="000F26E8"/>
    <w:rsid w:val="000F3E33"/>
    <w:rsid w:val="000F3F85"/>
    <w:rsid w:val="000F409D"/>
    <w:rsid w:val="000F459D"/>
    <w:rsid w:val="000F478F"/>
    <w:rsid w:val="000F49A7"/>
    <w:rsid w:val="000F4F37"/>
    <w:rsid w:val="000F51C5"/>
    <w:rsid w:val="000F61FA"/>
    <w:rsid w:val="000F73A9"/>
    <w:rsid w:val="000F74D5"/>
    <w:rsid w:val="000F767C"/>
    <w:rsid w:val="000F7946"/>
    <w:rsid w:val="000F7C81"/>
    <w:rsid w:val="0010078D"/>
    <w:rsid w:val="00100D95"/>
    <w:rsid w:val="001018D1"/>
    <w:rsid w:val="00101A1B"/>
    <w:rsid w:val="00101B87"/>
    <w:rsid w:val="00101D04"/>
    <w:rsid w:val="00101DAB"/>
    <w:rsid w:val="00101E7D"/>
    <w:rsid w:val="001020F4"/>
    <w:rsid w:val="0010223B"/>
    <w:rsid w:val="00102369"/>
    <w:rsid w:val="001028C1"/>
    <w:rsid w:val="00104154"/>
    <w:rsid w:val="001047B9"/>
    <w:rsid w:val="001051FD"/>
    <w:rsid w:val="00105671"/>
    <w:rsid w:val="00105A46"/>
    <w:rsid w:val="001061F2"/>
    <w:rsid w:val="001062B9"/>
    <w:rsid w:val="001064E4"/>
    <w:rsid w:val="00106591"/>
    <w:rsid w:val="00106A0A"/>
    <w:rsid w:val="00107137"/>
    <w:rsid w:val="00107632"/>
    <w:rsid w:val="00107850"/>
    <w:rsid w:val="00107D05"/>
    <w:rsid w:val="00107EBC"/>
    <w:rsid w:val="001109BE"/>
    <w:rsid w:val="00110BA6"/>
    <w:rsid w:val="00110BEB"/>
    <w:rsid w:val="001117CE"/>
    <w:rsid w:val="00111E15"/>
    <w:rsid w:val="00112D61"/>
    <w:rsid w:val="00112F40"/>
    <w:rsid w:val="001138EA"/>
    <w:rsid w:val="00114295"/>
    <w:rsid w:val="001142BA"/>
    <w:rsid w:val="00114625"/>
    <w:rsid w:val="00114ABC"/>
    <w:rsid w:val="00114D35"/>
    <w:rsid w:val="00114EE2"/>
    <w:rsid w:val="001151EF"/>
    <w:rsid w:val="00115E03"/>
    <w:rsid w:val="00115EA9"/>
    <w:rsid w:val="00116A0D"/>
    <w:rsid w:val="00116BF0"/>
    <w:rsid w:val="00116C68"/>
    <w:rsid w:val="00116D36"/>
    <w:rsid w:val="0011765E"/>
    <w:rsid w:val="00117AC3"/>
    <w:rsid w:val="00117DD3"/>
    <w:rsid w:val="001203A7"/>
    <w:rsid w:val="00120A88"/>
    <w:rsid w:val="00120BC2"/>
    <w:rsid w:val="00122336"/>
    <w:rsid w:val="001227E6"/>
    <w:rsid w:val="0012307E"/>
    <w:rsid w:val="001230AC"/>
    <w:rsid w:val="001234BC"/>
    <w:rsid w:val="001236E9"/>
    <w:rsid w:val="00123A3B"/>
    <w:rsid w:val="00123AA0"/>
    <w:rsid w:val="001243AA"/>
    <w:rsid w:val="0012485B"/>
    <w:rsid w:val="00124EA9"/>
    <w:rsid w:val="001252B2"/>
    <w:rsid w:val="00125677"/>
    <w:rsid w:val="001262E7"/>
    <w:rsid w:val="00126B3A"/>
    <w:rsid w:val="00126EF9"/>
    <w:rsid w:val="0012719E"/>
    <w:rsid w:val="00127FD3"/>
    <w:rsid w:val="00130106"/>
    <w:rsid w:val="00130227"/>
    <w:rsid w:val="001303B9"/>
    <w:rsid w:val="00130958"/>
    <w:rsid w:val="0013115B"/>
    <w:rsid w:val="001311BD"/>
    <w:rsid w:val="0013138C"/>
    <w:rsid w:val="001313D2"/>
    <w:rsid w:val="00131570"/>
    <w:rsid w:val="00132407"/>
    <w:rsid w:val="00132BE3"/>
    <w:rsid w:val="00132E71"/>
    <w:rsid w:val="00133452"/>
    <w:rsid w:val="0013355F"/>
    <w:rsid w:val="00133D63"/>
    <w:rsid w:val="00134038"/>
    <w:rsid w:val="001346B4"/>
    <w:rsid w:val="001349DB"/>
    <w:rsid w:val="00134EA6"/>
    <w:rsid w:val="00134FCC"/>
    <w:rsid w:val="001355C5"/>
    <w:rsid w:val="00135D9D"/>
    <w:rsid w:val="00136720"/>
    <w:rsid w:val="00136A51"/>
    <w:rsid w:val="00136DFB"/>
    <w:rsid w:val="0013739D"/>
    <w:rsid w:val="001374ED"/>
    <w:rsid w:val="00140318"/>
    <w:rsid w:val="001406DE"/>
    <w:rsid w:val="0014073E"/>
    <w:rsid w:val="00140A57"/>
    <w:rsid w:val="00140AAE"/>
    <w:rsid w:val="00140CD5"/>
    <w:rsid w:val="0014113A"/>
    <w:rsid w:val="001414D8"/>
    <w:rsid w:val="0014155A"/>
    <w:rsid w:val="00141626"/>
    <w:rsid w:val="00142185"/>
    <w:rsid w:val="00142D42"/>
    <w:rsid w:val="00142D8F"/>
    <w:rsid w:val="00143056"/>
    <w:rsid w:val="001437DA"/>
    <w:rsid w:val="001449DC"/>
    <w:rsid w:val="00145016"/>
    <w:rsid w:val="0014537A"/>
    <w:rsid w:val="00145578"/>
    <w:rsid w:val="001456F8"/>
    <w:rsid w:val="0014583E"/>
    <w:rsid w:val="0014613A"/>
    <w:rsid w:val="001461B5"/>
    <w:rsid w:val="00146BBF"/>
    <w:rsid w:val="0014704F"/>
    <w:rsid w:val="00147434"/>
    <w:rsid w:val="00147666"/>
    <w:rsid w:val="0014776A"/>
    <w:rsid w:val="001503B0"/>
    <w:rsid w:val="001506AE"/>
    <w:rsid w:val="001509AF"/>
    <w:rsid w:val="00151475"/>
    <w:rsid w:val="001520FB"/>
    <w:rsid w:val="00153FF2"/>
    <w:rsid w:val="0015472D"/>
    <w:rsid w:val="00154C09"/>
    <w:rsid w:val="0015530F"/>
    <w:rsid w:val="0015571D"/>
    <w:rsid w:val="00155D0E"/>
    <w:rsid w:val="00155F57"/>
    <w:rsid w:val="0015662F"/>
    <w:rsid w:val="00156B05"/>
    <w:rsid w:val="00156E4F"/>
    <w:rsid w:val="001575D2"/>
    <w:rsid w:val="001579B2"/>
    <w:rsid w:val="00157ACC"/>
    <w:rsid w:val="00157CDC"/>
    <w:rsid w:val="001608AF"/>
    <w:rsid w:val="00160AD6"/>
    <w:rsid w:val="00160C9C"/>
    <w:rsid w:val="001612DD"/>
    <w:rsid w:val="00161628"/>
    <w:rsid w:val="00163DD0"/>
    <w:rsid w:val="00163DF8"/>
    <w:rsid w:val="0016430C"/>
    <w:rsid w:val="001643FF"/>
    <w:rsid w:val="0016474D"/>
    <w:rsid w:val="00165104"/>
    <w:rsid w:val="00165618"/>
    <w:rsid w:val="00165BA8"/>
    <w:rsid w:val="00165BEE"/>
    <w:rsid w:val="00165CCA"/>
    <w:rsid w:val="00165E5E"/>
    <w:rsid w:val="00166410"/>
    <w:rsid w:val="001667AF"/>
    <w:rsid w:val="0016699B"/>
    <w:rsid w:val="00167565"/>
    <w:rsid w:val="001676A6"/>
    <w:rsid w:val="001679E2"/>
    <w:rsid w:val="001700CB"/>
    <w:rsid w:val="001701C3"/>
    <w:rsid w:val="00170405"/>
    <w:rsid w:val="00170D25"/>
    <w:rsid w:val="0017184D"/>
    <w:rsid w:val="00171933"/>
    <w:rsid w:val="00171A89"/>
    <w:rsid w:val="00171C25"/>
    <w:rsid w:val="00171FD8"/>
    <w:rsid w:val="0017206A"/>
    <w:rsid w:val="001720AE"/>
    <w:rsid w:val="0017212F"/>
    <w:rsid w:val="0017236D"/>
    <w:rsid w:val="0017259B"/>
    <w:rsid w:val="00173271"/>
    <w:rsid w:val="00173C23"/>
    <w:rsid w:val="001743A4"/>
    <w:rsid w:val="0017448D"/>
    <w:rsid w:val="001749D9"/>
    <w:rsid w:val="001761A9"/>
    <w:rsid w:val="00176425"/>
    <w:rsid w:val="001768BE"/>
    <w:rsid w:val="00177209"/>
    <w:rsid w:val="00177794"/>
    <w:rsid w:val="00177A44"/>
    <w:rsid w:val="001800B0"/>
    <w:rsid w:val="00180412"/>
    <w:rsid w:val="00180542"/>
    <w:rsid w:val="0018092C"/>
    <w:rsid w:val="00180A00"/>
    <w:rsid w:val="00180AE5"/>
    <w:rsid w:val="00181043"/>
    <w:rsid w:val="00181129"/>
    <w:rsid w:val="0018164F"/>
    <w:rsid w:val="00181730"/>
    <w:rsid w:val="00181B00"/>
    <w:rsid w:val="00181E96"/>
    <w:rsid w:val="00181FCC"/>
    <w:rsid w:val="00182305"/>
    <w:rsid w:val="00182382"/>
    <w:rsid w:val="00182987"/>
    <w:rsid w:val="00182A45"/>
    <w:rsid w:val="001831D4"/>
    <w:rsid w:val="0018379E"/>
    <w:rsid w:val="00183B86"/>
    <w:rsid w:val="00184A6E"/>
    <w:rsid w:val="00185116"/>
    <w:rsid w:val="00185515"/>
    <w:rsid w:val="00186009"/>
    <w:rsid w:val="00186632"/>
    <w:rsid w:val="001902FC"/>
    <w:rsid w:val="00190999"/>
    <w:rsid w:val="001911BA"/>
    <w:rsid w:val="00191392"/>
    <w:rsid w:val="001914DA"/>
    <w:rsid w:val="001914DF"/>
    <w:rsid w:val="00191805"/>
    <w:rsid w:val="0019201D"/>
    <w:rsid w:val="00192676"/>
    <w:rsid w:val="0019284B"/>
    <w:rsid w:val="00192B39"/>
    <w:rsid w:val="00192CF3"/>
    <w:rsid w:val="00192F61"/>
    <w:rsid w:val="0019341D"/>
    <w:rsid w:val="0019397E"/>
    <w:rsid w:val="00193C67"/>
    <w:rsid w:val="00193E88"/>
    <w:rsid w:val="00193FA1"/>
    <w:rsid w:val="00194657"/>
    <w:rsid w:val="00195B84"/>
    <w:rsid w:val="00196CF5"/>
    <w:rsid w:val="00196F69"/>
    <w:rsid w:val="00197BCB"/>
    <w:rsid w:val="001A0469"/>
    <w:rsid w:val="001A0489"/>
    <w:rsid w:val="001A05D0"/>
    <w:rsid w:val="001A1709"/>
    <w:rsid w:val="001A1BAB"/>
    <w:rsid w:val="001A1FD6"/>
    <w:rsid w:val="001A2402"/>
    <w:rsid w:val="001A28C4"/>
    <w:rsid w:val="001A2999"/>
    <w:rsid w:val="001A2B47"/>
    <w:rsid w:val="001A305F"/>
    <w:rsid w:val="001A30A8"/>
    <w:rsid w:val="001A31BA"/>
    <w:rsid w:val="001A3525"/>
    <w:rsid w:val="001A38C6"/>
    <w:rsid w:val="001A3E3E"/>
    <w:rsid w:val="001A412E"/>
    <w:rsid w:val="001A4344"/>
    <w:rsid w:val="001A443A"/>
    <w:rsid w:val="001A4F08"/>
    <w:rsid w:val="001A54BB"/>
    <w:rsid w:val="001A5547"/>
    <w:rsid w:val="001A5C48"/>
    <w:rsid w:val="001A605B"/>
    <w:rsid w:val="001A6571"/>
    <w:rsid w:val="001A6808"/>
    <w:rsid w:val="001A72CE"/>
    <w:rsid w:val="001A743D"/>
    <w:rsid w:val="001A773D"/>
    <w:rsid w:val="001A7C95"/>
    <w:rsid w:val="001A7DF6"/>
    <w:rsid w:val="001B00C8"/>
    <w:rsid w:val="001B0B38"/>
    <w:rsid w:val="001B0CE4"/>
    <w:rsid w:val="001B0F0D"/>
    <w:rsid w:val="001B12E6"/>
    <w:rsid w:val="001B14B8"/>
    <w:rsid w:val="001B29B0"/>
    <w:rsid w:val="001B2AD0"/>
    <w:rsid w:val="001B2AF0"/>
    <w:rsid w:val="001B2DC9"/>
    <w:rsid w:val="001B2EDC"/>
    <w:rsid w:val="001B3C08"/>
    <w:rsid w:val="001B45D8"/>
    <w:rsid w:val="001B4AA2"/>
    <w:rsid w:val="001B4DAF"/>
    <w:rsid w:val="001B52C8"/>
    <w:rsid w:val="001B53A8"/>
    <w:rsid w:val="001B5F25"/>
    <w:rsid w:val="001B711A"/>
    <w:rsid w:val="001B742E"/>
    <w:rsid w:val="001B7FCC"/>
    <w:rsid w:val="001C0CB7"/>
    <w:rsid w:val="001C1036"/>
    <w:rsid w:val="001C10A0"/>
    <w:rsid w:val="001C1158"/>
    <w:rsid w:val="001C162F"/>
    <w:rsid w:val="001C17DD"/>
    <w:rsid w:val="001C1BA4"/>
    <w:rsid w:val="001C1F5D"/>
    <w:rsid w:val="001C2075"/>
    <w:rsid w:val="001C222E"/>
    <w:rsid w:val="001C29DE"/>
    <w:rsid w:val="001C2BE1"/>
    <w:rsid w:val="001C2C7D"/>
    <w:rsid w:val="001C2E3A"/>
    <w:rsid w:val="001C3018"/>
    <w:rsid w:val="001C350B"/>
    <w:rsid w:val="001C3A69"/>
    <w:rsid w:val="001C3EDD"/>
    <w:rsid w:val="001C4038"/>
    <w:rsid w:val="001C415B"/>
    <w:rsid w:val="001C417A"/>
    <w:rsid w:val="001C42B5"/>
    <w:rsid w:val="001C42D3"/>
    <w:rsid w:val="001C4654"/>
    <w:rsid w:val="001C46F3"/>
    <w:rsid w:val="001C478F"/>
    <w:rsid w:val="001C4B23"/>
    <w:rsid w:val="001C4B3F"/>
    <w:rsid w:val="001C50CC"/>
    <w:rsid w:val="001C6E80"/>
    <w:rsid w:val="001C79C6"/>
    <w:rsid w:val="001C79D2"/>
    <w:rsid w:val="001C7A72"/>
    <w:rsid w:val="001C7FA7"/>
    <w:rsid w:val="001D14D9"/>
    <w:rsid w:val="001D150C"/>
    <w:rsid w:val="001D238A"/>
    <w:rsid w:val="001D23CE"/>
    <w:rsid w:val="001D2426"/>
    <w:rsid w:val="001D2B70"/>
    <w:rsid w:val="001D2F51"/>
    <w:rsid w:val="001D3D9D"/>
    <w:rsid w:val="001D4006"/>
    <w:rsid w:val="001D4460"/>
    <w:rsid w:val="001D4B91"/>
    <w:rsid w:val="001D669D"/>
    <w:rsid w:val="001D6716"/>
    <w:rsid w:val="001D6EE1"/>
    <w:rsid w:val="001D7598"/>
    <w:rsid w:val="001E008F"/>
    <w:rsid w:val="001E01A1"/>
    <w:rsid w:val="001E0A89"/>
    <w:rsid w:val="001E1005"/>
    <w:rsid w:val="001E1126"/>
    <w:rsid w:val="001E17A6"/>
    <w:rsid w:val="001E1BE5"/>
    <w:rsid w:val="001E2515"/>
    <w:rsid w:val="001E2CBC"/>
    <w:rsid w:val="001E3527"/>
    <w:rsid w:val="001E36AC"/>
    <w:rsid w:val="001E40BD"/>
    <w:rsid w:val="001E4174"/>
    <w:rsid w:val="001E41BB"/>
    <w:rsid w:val="001E5C21"/>
    <w:rsid w:val="001E5DFE"/>
    <w:rsid w:val="001E60F5"/>
    <w:rsid w:val="001E630A"/>
    <w:rsid w:val="001E7585"/>
    <w:rsid w:val="001E774D"/>
    <w:rsid w:val="001F0845"/>
    <w:rsid w:val="001F0AD9"/>
    <w:rsid w:val="001F0B48"/>
    <w:rsid w:val="001F16B0"/>
    <w:rsid w:val="001F1D3F"/>
    <w:rsid w:val="001F2155"/>
    <w:rsid w:val="001F2319"/>
    <w:rsid w:val="001F28B2"/>
    <w:rsid w:val="001F2947"/>
    <w:rsid w:val="001F3113"/>
    <w:rsid w:val="001F371E"/>
    <w:rsid w:val="001F3ABA"/>
    <w:rsid w:val="001F3EF1"/>
    <w:rsid w:val="001F5035"/>
    <w:rsid w:val="001F625A"/>
    <w:rsid w:val="001F7A3D"/>
    <w:rsid w:val="001F7F41"/>
    <w:rsid w:val="00200786"/>
    <w:rsid w:val="00200AF7"/>
    <w:rsid w:val="002011D3"/>
    <w:rsid w:val="002017A7"/>
    <w:rsid w:val="00201BBF"/>
    <w:rsid w:val="002020D0"/>
    <w:rsid w:val="00202193"/>
    <w:rsid w:val="002038A5"/>
    <w:rsid w:val="00203C3A"/>
    <w:rsid w:val="00203FE4"/>
    <w:rsid w:val="00204410"/>
    <w:rsid w:val="00204417"/>
    <w:rsid w:val="002053D9"/>
    <w:rsid w:val="002058D9"/>
    <w:rsid w:val="002058DB"/>
    <w:rsid w:val="0020591A"/>
    <w:rsid w:val="002059C9"/>
    <w:rsid w:val="00205D01"/>
    <w:rsid w:val="002060FD"/>
    <w:rsid w:val="00206631"/>
    <w:rsid w:val="0020689A"/>
    <w:rsid w:val="002077F6"/>
    <w:rsid w:val="0020790E"/>
    <w:rsid w:val="00207CA6"/>
    <w:rsid w:val="00207F81"/>
    <w:rsid w:val="00210B71"/>
    <w:rsid w:val="00211D5E"/>
    <w:rsid w:val="002120AD"/>
    <w:rsid w:val="00212850"/>
    <w:rsid w:val="00213069"/>
    <w:rsid w:val="002137F7"/>
    <w:rsid w:val="00213965"/>
    <w:rsid w:val="00213BF0"/>
    <w:rsid w:val="00213FC6"/>
    <w:rsid w:val="0021480B"/>
    <w:rsid w:val="00214879"/>
    <w:rsid w:val="00214B74"/>
    <w:rsid w:val="00214F91"/>
    <w:rsid w:val="0021556A"/>
    <w:rsid w:val="00215678"/>
    <w:rsid w:val="002157F3"/>
    <w:rsid w:val="002158F7"/>
    <w:rsid w:val="00215C65"/>
    <w:rsid w:val="002165E5"/>
    <w:rsid w:val="00216F61"/>
    <w:rsid w:val="00216F65"/>
    <w:rsid w:val="00217190"/>
    <w:rsid w:val="0021747B"/>
    <w:rsid w:val="00217483"/>
    <w:rsid w:val="0021762A"/>
    <w:rsid w:val="00217FA4"/>
    <w:rsid w:val="0022032E"/>
    <w:rsid w:val="002205A1"/>
    <w:rsid w:val="002205B3"/>
    <w:rsid w:val="00220CBE"/>
    <w:rsid w:val="00221CDB"/>
    <w:rsid w:val="00221E76"/>
    <w:rsid w:val="002223AD"/>
    <w:rsid w:val="00222CC6"/>
    <w:rsid w:val="00223C3E"/>
    <w:rsid w:val="00223CBD"/>
    <w:rsid w:val="002246B9"/>
    <w:rsid w:val="002246C3"/>
    <w:rsid w:val="00224899"/>
    <w:rsid w:val="0022496C"/>
    <w:rsid w:val="00224E11"/>
    <w:rsid w:val="0022508F"/>
    <w:rsid w:val="002250E5"/>
    <w:rsid w:val="002251CE"/>
    <w:rsid w:val="00225E4C"/>
    <w:rsid w:val="0022600C"/>
    <w:rsid w:val="0022615B"/>
    <w:rsid w:val="00226277"/>
    <w:rsid w:val="002264ED"/>
    <w:rsid w:val="00226816"/>
    <w:rsid w:val="00226AF8"/>
    <w:rsid w:val="00226D96"/>
    <w:rsid w:val="0022732F"/>
    <w:rsid w:val="002303D3"/>
    <w:rsid w:val="0023062D"/>
    <w:rsid w:val="00230B07"/>
    <w:rsid w:val="00230DD1"/>
    <w:rsid w:val="0023157C"/>
    <w:rsid w:val="002318A0"/>
    <w:rsid w:val="002323E3"/>
    <w:rsid w:val="00232F1A"/>
    <w:rsid w:val="00233835"/>
    <w:rsid w:val="00233E5F"/>
    <w:rsid w:val="0023431E"/>
    <w:rsid w:val="00234493"/>
    <w:rsid w:val="0023472B"/>
    <w:rsid w:val="00234932"/>
    <w:rsid w:val="00234E62"/>
    <w:rsid w:val="00235121"/>
    <w:rsid w:val="0023533E"/>
    <w:rsid w:val="00235BF1"/>
    <w:rsid w:val="00235D9A"/>
    <w:rsid w:val="002361F0"/>
    <w:rsid w:val="002366DD"/>
    <w:rsid w:val="00236988"/>
    <w:rsid w:val="00237350"/>
    <w:rsid w:val="002374B0"/>
    <w:rsid w:val="002376E1"/>
    <w:rsid w:val="00237B24"/>
    <w:rsid w:val="00237DA6"/>
    <w:rsid w:val="00240635"/>
    <w:rsid w:val="00240874"/>
    <w:rsid w:val="002408CE"/>
    <w:rsid w:val="00240B93"/>
    <w:rsid w:val="002413E8"/>
    <w:rsid w:val="00242A0F"/>
    <w:rsid w:val="002433C8"/>
    <w:rsid w:val="00243480"/>
    <w:rsid w:val="0024350D"/>
    <w:rsid w:val="0024366C"/>
    <w:rsid w:val="00243F4D"/>
    <w:rsid w:val="00244344"/>
    <w:rsid w:val="002444DF"/>
    <w:rsid w:val="00244523"/>
    <w:rsid w:val="00244656"/>
    <w:rsid w:val="00244662"/>
    <w:rsid w:val="002453BF"/>
    <w:rsid w:val="00245680"/>
    <w:rsid w:val="002456CD"/>
    <w:rsid w:val="002457AB"/>
    <w:rsid w:val="00245DAC"/>
    <w:rsid w:val="00246CCF"/>
    <w:rsid w:val="00246E99"/>
    <w:rsid w:val="00246FCC"/>
    <w:rsid w:val="00247014"/>
    <w:rsid w:val="0024741E"/>
    <w:rsid w:val="00247AB4"/>
    <w:rsid w:val="00247FDC"/>
    <w:rsid w:val="0025064E"/>
    <w:rsid w:val="00250783"/>
    <w:rsid w:val="00250A36"/>
    <w:rsid w:val="002511C3"/>
    <w:rsid w:val="00251264"/>
    <w:rsid w:val="00251C55"/>
    <w:rsid w:val="00251E8A"/>
    <w:rsid w:val="002520EA"/>
    <w:rsid w:val="00252D31"/>
    <w:rsid w:val="00252D8E"/>
    <w:rsid w:val="00252FAF"/>
    <w:rsid w:val="00253180"/>
    <w:rsid w:val="00253236"/>
    <w:rsid w:val="0025369A"/>
    <w:rsid w:val="00253996"/>
    <w:rsid w:val="00253B64"/>
    <w:rsid w:val="00253E4E"/>
    <w:rsid w:val="0025419E"/>
    <w:rsid w:val="0025450B"/>
    <w:rsid w:val="00254624"/>
    <w:rsid w:val="0025479A"/>
    <w:rsid w:val="00254B3A"/>
    <w:rsid w:val="00254E1A"/>
    <w:rsid w:val="00254E94"/>
    <w:rsid w:val="00255BAE"/>
    <w:rsid w:val="00255BB0"/>
    <w:rsid w:val="00256654"/>
    <w:rsid w:val="00256E0E"/>
    <w:rsid w:val="0025768C"/>
    <w:rsid w:val="00257FF7"/>
    <w:rsid w:val="00260520"/>
    <w:rsid w:val="0026080D"/>
    <w:rsid w:val="002608CE"/>
    <w:rsid w:val="002609BB"/>
    <w:rsid w:val="00261930"/>
    <w:rsid w:val="00261EED"/>
    <w:rsid w:val="00262A38"/>
    <w:rsid w:val="00262F5E"/>
    <w:rsid w:val="00263630"/>
    <w:rsid w:val="00264002"/>
    <w:rsid w:val="002644F3"/>
    <w:rsid w:val="002646AB"/>
    <w:rsid w:val="002648FF"/>
    <w:rsid w:val="00264AA7"/>
    <w:rsid w:val="00265746"/>
    <w:rsid w:val="00265BAE"/>
    <w:rsid w:val="002660FA"/>
    <w:rsid w:val="002667A9"/>
    <w:rsid w:val="002668BD"/>
    <w:rsid w:val="00266935"/>
    <w:rsid w:val="00266952"/>
    <w:rsid w:val="00266A2C"/>
    <w:rsid w:val="00267113"/>
    <w:rsid w:val="00267510"/>
    <w:rsid w:val="0026760D"/>
    <w:rsid w:val="00267682"/>
    <w:rsid w:val="00267934"/>
    <w:rsid w:val="0027038F"/>
    <w:rsid w:val="00270B30"/>
    <w:rsid w:val="00271BF8"/>
    <w:rsid w:val="00272AE4"/>
    <w:rsid w:val="00272FB1"/>
    <w:rsid w:val="0027319A"/>
    <w:rsid w:val="0027350D"/>
    <w:rsid w:val="00273F9E"/>
    <w:rsid w:val="00274708"/>
    <w:rsid w:val="00274D3C"/>
    <w:rsid w:val="00276040"/>
    <w:rsid w:val="00276242"/>
    <w:rsid w:val="002763FD"/>
    <w:rsid w:val="00276646"/>
    <w:rsid w:val="00276AE2"/>
    <w:rsid w:val="00277319"/>
    <w:rsid w:val="002774ED"/>
    <w:rsid w:val="0028012C"/>
    <w:rsid w:val="002801E9"/>
    <w:rsid w:val="00281326"/>
    <w:rsid w:val="0028168B"/>
    <w:rsid w:val="0028172B"/>
    <w:rsid w:val="00281F04"/>
    <w:rsid w:val="0028253F"/>
    <w:rsid w:val="002825FC"/>
    <w:rsid w:val="00282E72"/>
    <w:rsid w:val="002831B2"/>
    <w:rsid w:val="0028355A"/>
    <w:rsid w:val="002835EC"/>
    <w:rsid w:val="002836BE"/>
    <w:rsid w:val="00283FCE"/>
    <w:rsid w:val="00284741"/>
    <w:rsid w:val="002849CE"/>
    <w:rsid w:val="00284D1E"/>
    <w:rsid w:val="002855BD"/>
    <w:rsid w:val="00285658"/>
    <w:rsid w:val="00285778"/>
    <w:rsid w:val="0028590A"/>
    <w:rsid w:val="00285C9F"/>
    <w:rsid w:val="00286A2D"/>
    <w:rsid w:val="00286D6B"/>
    <w:rsid w:val="00287115"/>
    <w:rsid w:val="00287721"/>
    <w:rsid w:val="00287BBF"/>
    <w:rsid w:val="00287C0F"/>
    <w:rsid w:val="002902E3"/>
    <w:rsid w:val="00290412"/>
    <w:rsid w:val="00290C63"/>
    <w:rsid w:val="002910C6"/>
    <w:rsid w:val="00292303"/>
    <w:rsid w:val="00292355"/>
    <w:rsid w:val="00292C74"/>
    <w:rsid w:val="00293076"/>
    <w:rsid w:val="00293B62"/>
    <w:rsid w:val="00293EA2"/>
    <w:rsid w:val="0029414A"/>
    <w:rsid w:val="0029421A"/>
    <w:rsid w:val="0029451E"/>
    <w:rsid w:val="00294C8E"/>
    <w:rsid w:val="0029520D"/>
    <w:rsid w:val="00295253"/>
    <w:rsid w:val="002953CA"/>
    <w:rsid w:val="00295884"/>
    <w:rsid w:val="00296944"/>
    <w:rsid w:val="00297072"/>
    <w:rsid w:val="00297120"/>
    <w:rsid w:val="002978C6"/>
    <w:rsid w:val="00297A04"/>
    <w:rsid w:val="00297EB8"/>
    <w:rsid w:val="00297F60"/>
    <w:rsid w:val="00297FFD"/>
    <w:rsid w:val="002A040F"/>
    <w:rsid w:val="002A071C"/>
    <w:rsid w:val="002A0C55"/>
    <w:rsid w:val="002A19D7"/>
    <w:rsid w:val="002A19F0"/>
    <w:rsid w:val="002A1C66"/>
    <w:rsid w:val="002A1EAF"/>
    <w:rsid w:val="002A1F96"/>
    <w:rsid w:val="002A22D3"/>
    <w:rsid w:val="002A343C"/>
    <w:rsid w:val="002A3932"/>
    <w:rsid w:val="002A3999"/>
    <w:rsid w:val="002A39C7"/>
    <w:rsid w:val="002A3A5F"/>
    <w:rsid w:val="002A3AA0"/>
    <w:rsid w:val="002A3E9D"/>
    <w:rsid w:val="002A4A59"/>
    <w:rsid w:val="002A524E"/>
    <w:rsid w:val="002A532B"/>
    <w:rsid w:val="002A56AE"/>
    <w:rsid w:val="002A59D4"/>
    <w:rsid w:val="002A618D"/>
    <w:rsid w:val="002A6DC7"/>
    <w:rsid w:val="002A73F8"/>
    <w:rsid w:val="002A78F1"/>
    <w:rsid w:val="002A7BD2"/>
    <w:rsid w:val="002B0617"/>
    <w:rsid w:val="002B0699"/>
    <w:rsid w:val="002B0904"/>
    <w:rsid w:val="002B0F98"/>
    <w:rsid w:val="002B128D"/>
    <w:rsid w:val="002B1AEC"/>
    <w:rsid w:val="002B1E5E"/>
    <w:rsid w:val="002B20FB"/>
    <w:rsid w:val="002B22AB"/>
    <w:rsid w:val="002B25BA"/>
    <w:rsid w:val="002B28F3"/>
    <w:rsid w:val="002B2AEF"/>
    <w:rsid w:val="002B36C2"/>
    <w:rsid w:val="002B4307"/>
    <w:rsid w:val="002B4436"/>
    <w:rsid w:val="002B51C7"/>
    <w:rsid w:val="002B56A9"/>
    <w:rsid w:val="002B5C18"/>
    <w:rsid w:val="002B6DB0"/>
    <w:rsid w:val="002B7CAF"/>
    <w:rsid w:val="002B7E9F"/>
    <w:rsid w:val="002C0589"/>
    <w:rsid w:val="002C05F8"/>
    <w:rsid w:val="002C08B3"/>
    <w:rsid w:val="002C0912"/>
    <w:rsid w:val="002C120D"/>
    <w:rsid w:val="002C170B"/>
    <w:rsid w:val="002C1B37"/>
    <w:rsid w:val="002C1ECB"/>
    <w:rsid w:val="002C1FD0"/>
    <w:rsid w:val="002C2200"/>
    <w:rsid w:val="002C2939"/>
    <w:rsid w:val="002C2D12"/>
    <w:rsid w:val="002C31CA"/>
    <w:rsid w:val="002C3A03"/>
    <w:rsid w:val="002C3B96"/>
    <w:rsid w:val="002C3EF8"/>
    <w:rsid w:val="002C4022"/>
    <w:rsid w:val="002C46BF"/>
    <w:rsid w:val="002C482F"/>
    <w:rsid w:val="002C4B29"/>
    <w:rsid w:val="002C4C28"/>
    <w:rsid w:val="002C5117"/>
    <w:rsid w:val="002C6781"/>
    <w:rsid w:val="002C6841"/>
    <w:rsid w:val="002C730A"/>
    <w:rsid w:val="002C7A35"/>
    <w:rsid w:val="002C7C40"/>
    <w:rsid w:val="002C7E6B"/>
    <w:rsid w:val="002D0778"/>
    <w:rsid w:val="002D1076"/>
    <w:rsid w:val="002D13BB"/>
    <w:rsid w:val="002D1658"/>
    <w:rsid w:val="002D1748"/>
    <w:rsid w:val="002D1934"/>
    <w:rsid w:val="002D19A8"/>
    <w:rsid w:val="002D1D3C"/>
    <w:rsid w:val="002D36D1"/>
    <w:rsid w:val="002D378C"/>
    <w:rsid w:val="002D39EC"/>
    <w:rsid w:val="002D3A34"/>
    <w:rsid w:val="002D3DC4"/>
    <w:rsid w:val="002D4FB0"/>
    <w:rsid w:val="002D507E"/>
    <w:rsid w:val="002D51BB"/>
    <w:rsid w:val="002D5672"/>
    <w:rsid w:val="002D5D40"/>
    <w:rsid w:val="002D5E6E"/>
    <w:rsid w:val="002D631B"/>
    <w:rsid w:val="002D63C7"/>
    <w:rsid w:val="002D6CC7"/>
    <w:rsid w:val="002D7692"/>
    <w:rsid w:val="002D76B0"/>
    <w:rsid w:val="002D7976"/>
    <w:rsid w:val="002D7B7A"/>
    <w:rsid w:val="002D7F2A"/>
    <w:rsid w:val="002E0960"/>
    <w:rsid w:val="002E0D98"/>
    <w:rsid w:val="002E155C"/>
    <w:rsid w:val="002E1609"/>
    <w:rsid w:val="002E1803"/>
    <w:rsid w:val="002E245E"/>
    <w:rsid w:val="002E2D99"/>
    <w:rsid w:val="002E3A2A"/>
    <w:rsid w:val="002E3E79"/>
    <w:rsid w:val="002E3F55"/>
    <w:rsid w:val="002E4111"/>
    <w:rsid w:val="002E4559"/>
    <w:rsid w:val="002E486F"/>
    <w:rsid w:val="002E537F"/>
    <w:rsid w:val="002E5776"/>
    <w:rsid w:val="002E5A33"/>
    <w:rsid w:val="002E65DF"/>
    <w:rsid w:val="002E6ACD"/>
    <w:rsid w:val="002E6E16"/>
    <w:rsid w:val="002E6EC2"/>
    <w:rsid w:val="002E75C8"/>
    <w:rsid w:val="002E77FC"/>
    <w:rsid w:val="002E7CDC"/>
    <w:rsid w:val="002F08E4"/>
    <w:rsid w:val="002F1731"/>
    <w:rsid w:val="002F1BDD"/>
    <w:rsid w:val="002F2780"/>
    <w:rsid w:val="002F2870"/>
    <w:rsid w:val="002F29F4"/>
    <w:rsid w:val="002F2FEF"/>
    <w:rsid w:val="002F3242"/>
    <w:rsid w:val="002F3388"/>
    <w:rsid w:val="002F360F"/>
    <w:rsid w:val="002F3706"/>
    <w:rsid w:val="002F3A8C"/>
    <w:rsid w:val="002F49F4"/>
    <w:rsid w:val="002F5189"/>
    <w:rsid w:val="002F5880"/>
    <w:rsid w:val="002F5945"/>
    <w:rsid w:val="002F5F0A"/>
    <w:rsid w:val="002F5F69"/>
    <w:rsid w:val="002F5F99"/>
    <w:rsid w:val="002F6605"/>
    <w:rsid w:val="002F6897"/>
    <w:rsid w:val="002F6A18"/>
    <w:rsid w:val="002F79BD"/>
    <w:rsid w:val="002F7A53"/>
    <w:rsid w:val="002F7AFC"/>
    <w:rsid w:val="002F7E1F"/>
    <w:rsid w:val="003000EA"/>
    <w:rsid w:val="0030116B"/>
    <w:rsid w:val="0030152A"/>
    <w:rsid w:val="0030204D"/>
    <w:rsid w:val="003023F3"/>
    <w:rsid w:val="003025DD"/>
    <w:rsid w:val="00302840"/>
    <w:rsid w:val="0030295A"/>
    <w:rsid w:val="00302B5C"/>
    <w:rsid w:val="00302C0B"/>
    <w:rsid w:val="00302ECE"/>
    <w:rsid w:val="003049EE"/>
    <w:rsid w:val="0030527D"/>
    <w:rsid w:val="0030675B"/>
    <w:rsid w:val="003070D8"/>
    <w:rsid w:val="00307933"/>
    <w:rsid w:val="00307FC8"/>
    <w:rsid w:val="003106D1"/>
    <w:rsid w:val="003109ED"/>
    <w:rsid w:val="003112FD"/>
    <w:rsid w:val="003116C0"/>
    <w:rsid w:val="003121D7"/>
    <w:rsid w:val="0031271D"/>
    <w:rsid w:val="003128AB"/>
    <w:rsid w:val="0031294F"/>
    <w:rsid w:val="003129E9"/>
    <w:rsid w:val="00312ADA"/>
    <w:rsid w:val="00312E2F"/>
    <w:rsid w:val="00313BA4"/>
    <w:rsid w:val="003143EF"/>
    <w:rsid w:val="003143F5"/>
    <w:rsid w:val="0031514F"/>
    <w:rsid w:val="003159F9"/>
    <w:rsid w:val="00315D25"/>
    <w:rsid w:val="00315F38"/>
    <w:rsid w:val="003169BD"/>
    <w:rsid w:val="003169D1"/>
    <w:rsid w:val="00317658"/>
    <w:rsid w:val="003179CF"/>
    <w:rsid w:val="00317FDA"/>
    <w:rsid w:val="00320402"/>
    <w:rsid w:val="00320F02"/>
    <w:rsid w:val="00321446"/>
    <w:rsid w:val="003218FC"/>
    <w:rsid w:val="003219E1"/>
    <w:rsid w:val="00321A4B"/>
    <w:rsid w:val="00321C29"/>
    <w:rsid w:val="00322469"/>
    <w:rsid w:val="003226C0"/>
    <w:rsid w:val="0032325E"/>
    <w:rsid w:val="003234B1"/>
    <w:rsid w:val="003238A8"/>
    <w:rsid w:val="00323B8C"/>
    <w:rsid w:val="00323F0C"/>
    <w:rsid w:val="00324925"/>
    <w:rsid w:val="003249A4"/>
    <w:rsid w:val="00324AB7"/>
    <w:rsid w:val="003251FC"/>
    <w:rsid w:val="003253E1"/>
    <w:rsid w:val="003255B1"/>
    <w:rsid w:val="00325849"/>
    <w:rsid w:val="00325F11"/>
    <w:rsid w:val="00326172"/>
    <w:rsid w:val="003262F4"/>
    <w:rsid w:val="00326F18"/>
    <w:rsid w:val="00326F45"/>
    <w:rsid w:val="00327495"/>
    <w:rsid w:val="003277CE"/>
    <w:rsid w:val="00330319"/>
    <w:rsid w:val="0033045C"/>
    <w:rsid w:val="003306F0"/>
    <w:rsid w:val="00330AFF"/>
    <w:rsid w:val="00330C47"/>
    <w:rsid w:val="00330F75"/>
    <w:rsid w:val="00331E15"/>
    <w:rsid w:val="0033317B"/>
    <w:rsid w:val="00333183"/>
    <w:rsid w:val="0033364F"/>
    <w:rsid w:val="00333A06"/>
    <w:rsid w:val="00333D2C"/>
    <w:rsid w:val="003346E9"/>
    <w:rsid w:val="0033491F"/>
    <w:rsid w:val="00334FF8"/>
    <w:rsid w:val="00335480"/>
    <w:rsid w:val="003358E7"/>
    <w:rsid w:val="00335E26"/>
    <w:rsid w:val="00336B04"/>
    <w:rsid w:val="00336CBA"/>
    <w:rsid w:val="00337D61"/>
    <w:rsid w:val="003402B2"/>
    <w:rsid w:val="003408A6"/>
    <w:rsid w:val="003408CA"/>
    <w:rsid w:val="0034119A"/>
    <w:rsid w:val="0034122F"/>
    <w:rsid w:val="003419A5"/>
    <w:rsid w:val="003427F2"/>
    <w:rsid w:val="00342AFB"/>
    <w:rsid w:val="0034322A"/>
    <w:rsid w:val="00344655"/>
    <w:rsid w:val="00344CE3"/>
    <w:rsid w:val="00344FB5"/>
    <w:rsid w:val="0034530D"/>
    <w:rsid w:val="0034615B"/>
    <w:rsid w:val="0034634A"/>
    <w:rsid w:val="0034676D"/>
    <w:rsid w:val="003469B3"/>
    <w:rsid w:val="003469DE"/>
    <w:rsid w:val="00346D53"/>
    <w:rsid w:val="00347ADB"/>
    <w:rsid w:val="00347D25"/>
    <w:rsid w:val="003501AE"/>
    <w:rsid w:val="003508DD"/>
    <w:rsid w:val="0035179A"/>
    <w:rsid w:val="0035186D"/>
    <w:rsid w:val="003522A3"/>
    <w:rsid w:val="003523EE"/>
    <w:rsid w:val="00352CB8"/>
    <w:rsid w:val="0035307A"/>
    <w:rsid w:val="0035332A"/>
    <w:rsid w:val="003535C7"/>
    <w:rsid w:val="003535EA"/>
    <w:rsid w:val="0035389E"/>
    <w:rsid w:val="00353BC6"/>
    <w:rsid w:val="00353F60"/>
    <w:rsid w:val="00354C6D"/>
    <w:rsid w:val="003551FE"/>
    <w:rsid w:val="0035542D"/>
    <w:rsid w:val="00356550"/>
    <w:rsid w:val="003566C2"/>
    <w:rsid w:val="0035675A"/>
    <w:rsid w:val="0035694C"/>
    <w:rsid w:val="0035703C"/>
    <w:rsid w:val="00360CC5"/>
    <w:rsid w:val="00361515"/>
    <w:rsid w:val="003616E8"/>
    <w:rsid w:val="003631D3"/>
    <w:rsid w:val="00363786"/>
    <w:rsid w:val="003638AD"/>
    <w:rsid w:val="00363965"/>
    <w:rsid w:val="003641F2"/>
    <w:rsid w:val="003646A9"/>
    <w:rsid w:val="00364AB8"/>
    <w:rsid w:val="00364BB8"/>
    <w:rsid w:val="00364C96"/>
    <w:rsid w:val="00364EF5"/>
    <w:rsid w:val="00365011"/>
    <w:rsid w:val="00365452"/>
    <w:rsid w:val="0036705C"/>
    <w:rsid w:val="00367653"/>
    <w:rsid w:val="00367A50"/>
    <w:rsid w:val="00367C81"/>
    <w:rsid w:val="00367F3B"/>
    <w:rsid w:val="00367FA7"/>
    <w:rsid w:val="00370453"/>
    <w:rsid w:val="00370591"/>
    <w:rsid w:val="003706B4"/>
    <w:rsid w:val="00370D20"/>
    <w:rsid w:val="00370DD8"/>
    <w:rsid w:val="003713FF"/>
    <w:rsid w:val="003714B2"/>
    <w:rsid w:val="0037191E"/>
    <w:rsid w:val="00371B1A"/>
    <w:rsid w:val="00371E20"/>
    <w:rsid w:val="0037208F"/>
    <w:rsid w:val="0037222E"/>
    <w:rsid w:val="00372478"/>
    <w:rsid w:val="003724BA"/>
    <w:rsid w:val="00372CFF"/>
    <w:rsid w:val="00372E8D"/>
    <w:rsid w:val="00373A38"/>
    <w:rsid w:val="00373C89"/>
    <w:rsid w:val="0037405C"/>
    <w:rsid w:val="003741CA"/>
    <w:rsid w:val="003743ED"/>
    <w:rsid w:val="003751BC"/>
    <w:rsid w:val="00375D2F"/>
    <w:rsid w:val="00375DBA"/>
    <w:rsid w:val="00376777"/>
    <w:rsid w:val="00376B41"/>
    <w:rsid w:val="00377F7D"/>
    <w:rsid w:val="00377FAD"/>
    <w:rsid w:val="00377FD8"/>
    <w:rsid w:val="00380364"/>
    <w:rsid w:val="00380DBB"/>
    <w:rsid w:val="0038146D"/>
    <w:rsid w:val="003814FD"/>
    <w:rsid w:val="00381A4B"/>
    <w:rsid w:val="00382A4B"/>
    <w:rsid w:val="00382B8F"/>
    <w:rsid w:val="0038344F"/>
    <w:rsid w:val="00384047"/>
    <w:rsid w:val="003840DD"/>
    <w:rsid w:val="003847A1"/>
    <w:rsid w:val="003847AE"/>
    <w:rsid w:val="00384DE0"/>
    <w:rsid w:val="003851CF"/>
    <w:rsid w:val="00385680"/>
    <w:rsid w:val="00385BF6"/>
    <w:rsid w:val="003869D2"/>
    <w:rsid w:val="00387194"/>
    <w:rsid w:val="0038794E"/>
    <w:rsid w:val="00387AA1"/>
    <w:rsid w:val="003900E0"/>
    <w:rsid w:val="00390505"/>
    <w:rsid w:val="00391075"/>
    <w:rsid w:val="00391098"/>
    <w:rsid w:val="00391216"/>
    <w:rsid w:val="00391CDC"/>
    <w:rsid w:val="00391D40"/>
    <w:rsid w:val="003922E3"/>
    <w:rsid w:val="003925E2"/>
    <w:rsid w:val="00392DB1"/>
    <w:rsid w:val="00393196"/>
    <w:rsid w:val="00393462"/>
    <w:rsid w:val="003938F7"/>
    <w:rsid w:val="00393F2E"/>
    <w:rsid w:val="0039402B"/>
    <w:rsid w:val="00394082"/>
    <w:rsid w:val="00394832"/>
    <w:rsid w:val="00394DF2"/>
    <w:rsid w:val="00395303"/>
    <w:rsid w:val="0039537F"/>
    <w:rsid w:val="0039577A"/>
    <w:rsid w:val="0039647B"/>
    <w:rsid w:val="0039650B"/>
    <w:rsid w:val="0039651F"/>
    <w:rsid w:val="0039656F"/>
    <w:rsid w:val="0039670E"/>
    <w:rsid w:val="00396841"/>
    <w:rsid w:val="00396AFC"/>
    <w:rsid w:val="00396B6B"/>
    <w:rsid w:val="003A0237"/>
    <w:rsid w:val="003A062A"/>
    <w:rsid w:val="003A0922"/>
    <w:rsid w:val="003A0C2F"/>
    <w:rsid w:val="003A0CAE"/>
    <w:rsid w:val="003A12E3"/>
    <w:rsid w:val="003A1301"/>
    <w:rsid w:val="003A2AC7"/>
    <w:rsid w:val="003A2C16"/>
    <w:rsid w:val="003A3A91"/>
    <w:rsid w:val="003A3C2B"/>
    <w:rsid w:val="003A4224"/>
    <w:rsid w:val="003A4250"/>
    <w:rsid w:val="003A45AB"/>
    <w:rsid w:val="003A4EE2"/>
    <w:rsid w:val="003A565F"/>
    <w:rsid w:val="003A57E2"/>
    <w:rsid w:val="003A5C28"/>
    <w:rsid w:val="003A5E38"/>
    <w:rsid w:val="003A6020"/>
    <w:rsid w:val="003A6034"/>
    <w:rsid w:val="003A67E2"/>
    <w:rsid w:val="003A6951"/>
    <w:rsid w:val="003A6A06"/>
    <w:rsid w:val="003A6DE4"/>
    <w:rsid w:val="003A7526"/>
    <w:rsid w:val="003A7B13"/>
    <w:rsid w:val="003A7E76"/>
    <w:rsid w:val="003B0316"/>
    <w:rsid w:val="003B10CF"/>
    <w:rsid w:val="003B1E23"/>
    <w:rsid w:val="003B271E"/>
    <w:rsid w:val="003B29E2"/>
    <w:rsid w:val="003B2C0A"/>
    <w:rsid w:val="003B32C7"/>
    <w:rsid w:val="003B343B"/>
    <w:rsid w:val="003B430B"/>
    <w:rsid w:val="003B4B6A"/>
    <w:rsid w:val="003B51EA"/>
    <w:rsid w:val="003B5B3D"/>
    <w:rsid w:val="003B6D3C"/>
    <w:rsid w:val="003B6D8E"/>
    <w:rsid w:val="003B71B4"/>
    <w:rsid w:val="003B7265"/>
    <w:rsid w:val="003B7A91"/>
    <w:rsid w:val="003C1500"/>
    <w:rsid w:val="003C1A04"/>
    <w:rsid w:val="003C2308"/>
    <w:rsid w:val="003C243E"/>
    <w:rsid w:val="003C27C1"/>
    <w:rsid w:val="003C2D81"/>
    <w:rsid w:val="003C3287"/>
    <w:rsid w:val="003C39FD"/>
    <w:rsid w:val="003C3BFA"/>
    <w:rsid w:val="003C4708"/>
    <w:rsid w:val="003C4A79"/>
    <w:rsid w:val="003C5112"/>
    <w:rsid w:val="003C5E48"/>
    <w:rsid w:val="003C62DE"/>
    <w:rsid w:val="003C6DB4"/>
    <w:rsid w:val="003C7845"/>
    <w:rsid w:val="003C7DBB"/>
    <w:rsid w:val="003D04D6"/>
    <w:rsid w:val="003D0B88"/>
    <w:rsid w:val="003D0F00"/>
    <w:rsid w:val="003D13EA"/>
    <w:rsid w:val="003D14E3"/>
    <w:rsid w:val="003D162B"/>
    <w:rsid w:val="003D263E"/>
    <w:rsid w:val="003D2CB5"/>
    <w:rsid w:val="003D2D4D"/>
    <w:rsid w:val="003D2DA0"/>
    <w:rsid w:val="003D338C"/>
    <w:rsid w:val="003D38F6"/>
    <w:rsid w:val="003D3B9C"/>
    <w:rsid w:val="003D3E96"/>
    <w:rsid w:val="003D4367"/>
    <w:rsid w:val="003D43BD"/>
    <w:rsid w:val="003D43C1"/>
    <w:rsid w:val="003D454D"/>
    <w:rsid w:val="003D46D6"/>
    <w:rsid w:val="003D4D72"/>
    <w:rsid w:val="003D5235"/>
    <w:rsid w:val="003D5299"/>
    <w:rsid w:val="003D56B2"/>
    <w:rsid w:val="003D5826"/>
    <w:rsid w:val="003D5D1F"/>
    <w:rsid w:val="003D7437"/>
    <w:rsid w:val="003D7DB3"/>
    <w:rsid w:val="003E09B0"/>
    <w:rsid w:val="003E0EA9"/>
    <w:rsid w:val="003E132E"/>
    <w:rsid w:val="003E249D"/>
    <w:rsid w:val="003E2A14"/>
    <w:rsid w:val="003E2B46"/>
    <w:rsid w:val="003E32D3"/>
    <w:rsid w:val="003E368F"/>
    <w:rsid w:val="003E38E9"/>
    <w:rsid w:val="003E4264"/>
    <w:rsid w:val="003E46E8"/>
    <w:rsid w:val="003E4EB0"/>
    <w:rsid w:val="003E5D98"/>
    <w:rsid w:val="003E5E7A"/>
    <w:rsid w:val="003E622B"/>
    <w:rsid w:val="003E6290"/>
    <w:rsid w:val="003E6709"/>
    <w:rsid w:val="003E6A1F"/>
    <w:rsid w:val="003E6AF6"/>
    <w:rsid w:val="003E6CA4"/>
    <w:rsid w:val="003E77BC"/>
    <w:rsid w:val="003E7AD1"/>
    <w:rsid w:val="003E7B2C"/>
    <w:rsid w:val="003F098C"/>
    <w:rsid w:val="003F13C0"/>
    <w:rsid w:val="003F15E6"/>
    <w:rsid w:val="003F1B58"/>
    <w:rsid w:val="003F2297"/>
    <w:rsid w:val="003F229D"/>
    <w:rsid w:val="003F2421"/>
    <w:rsid w:val="003F2867"/>
    <w:rsid w:val="003F2968"/>
    <w:rsid w:val="003F29B2"/>
    <w:rsid w:val="003F2BEB"/>
    <w:rsid w:val="003F2DDD"/>
    <w:rsid w:val="003F2E35"/>
    <w:rsid w:val="003F376B"/>
    <w:rsid w:val="003F3A32"/>
    <w:rsid w:val="003F4193"/>
    <w:rsid w:val="003F4563"/>
    <w:rsid w:val="003F45E9"/>
    <w:rsid w:val="003F473E"/>
    <w:rsid w:val="003F517F"/>
    <w:rsid w:val="003F5332"/>
    <w:rsid w:val="003F6410"/>
    <w:rsid w:val="003F7270"/>
    <w:rsid w:val="003F7272"/>
    <w:rsid w:val="003F72D3"/>
    <w:rsid w:val="003F7FA3"/>
    <w:rsid w:val="004006F2"/>
    <w:rsid w:val="00400900"/>
    <w:rsid w:val="0040110A"/>
    <w:rsid w:val="004013FB"/>
    <w:rsid w:val="004019A8"/>
    <w:rsid w:val="00401B3E"/>
    <w:rsid w:val="00401FB8"/>
    <w:rsid w:val="004020B9"/>
    <w:rsid w:val="0040251C"/>
    <w:rsid w:val="00402FD5"/>
    <w:rsid w:val="004030C3"/>
    <w:rsid w:val="0040345D"/>
    <w:rsid w:val="00403501"/>
    <w:rsid w:val="00403969"/>
    <w:rsid w:val="00403EBB"/>
    <w:rsid w:val="004041E4"/>
    <w:rsid w:val="00404DCE"/>
    <w:rsid w:val="00405CC1"/>
    <w:rsid w:val="00406C59"/>
    <w:rsid w:val="00406E66"/>
    <w:rsid w:val="00407D74"/>
    <w:rsid w:val="00407E9D"/>
    <w:rsid w:val="004119B5"/>
    <w:rsid w:val="00411C50"/>
    <w:rsid w:val="00412806"/>
    <w:rsid w:val="00412DCC"/>
    <w:rsid w:val="004130FC"/>
    <w:rsid w:val="00413992"/>
    <w:rsid w:val="004142A4"/>
    <w:rsid w:val="004144A2"/>
    <w:rsid w:val="00414BE8"/>
    <w:rsid w:val="00415096"/>
    <w:rsid w:val="004157AB"/>
    <w:rsid w:val="00415865"/>
    <w:rsid w:val="00415995"/>
    <w:rsid w:val="00415F7A"/>
    <w:rsid w:val="004163CD"/>
    <w:rsid w:val="00416BF4"/>
    <w:rsid w:val="00416DAC"/>
    <w:rsid w:val="00417237"/>
    <w:rsid w:val="004173E8"/>
    <w:rsid w:val="004177AF"/>
    <w:rsid w:val="00420821"/>
    <w:rsid w:val="00420C53"/>
    <w:rsid w:val="00420D33"/>
    <w:rsid w:val="00421006"/>
    <w:rsid w:val="00421028"/>
    <w:rsid w:val="004218D6"/>
    <w:rsid w:val="00421EAB"/>
    <w:rsid w:val="0042231B"/>
    <w:rsid w:val="00422F92"/>
    <w:rsid w:val="0042342E"/>
    <w:rsid w:val="00423464"/>
    <w:rsid w:val="00423786"/>
    <w:rsid w:val="00423930"/>
    <w:rsid w:val="00423A8F"/>
    <w:rsid w:val="00424EED"/>
    <w:rsid w:val="00425221"/>
    <w:rsid w:val="004261BB"/>
    <w:rsid w:val="004263C9"/>
    <w:rsid w:val="00426C5F"/>
    <w:rsid w:val="0042751A"/>
    <w:rsid w:val="004277D1"/>
    <w:rsid w:val="00427906"/>
    <w:rsid w:val="00430EE3"/>
    <w:rsid w:val="0043109B"/>
    <w:rsid w:val="00431211"/>
    <w:rsid w:val="00431467"/>
    <w:rsid w:val="00431992"/>
    <w:rsid w:val="0043210D"/>
    <w:rsid w:val="0043366D"/>
    <w:rsid w:val="00433720"/>
    <w:rsid w:val="004337A3"/>
    <w:rsid w:val="0043399F"/>
    <w:rsid w:val="00433E25"/>
    <w:rsid w:val="00434AED"/>
    <w:rsid w:val="00435188"/>
    <w:rsid w:val="004360CA"/>
    <w:rsid w:val="00436123"/>
    <w:rsid w:val="00436650"/>
    <w:rsid w:val="00436697"/>
    <w:rsid w:val="004372A7"/>
    <w:rsid w:val="0043735D"/>
    <w:rsid w:val="00437922"/>
    <w:rsid w:val="004403C1"/>
    <w:rsid w:val="00440808"/>
    <w:rsid w:val="00441719"/>
    <w:rsid w:val="004424B5"/>
    <w:rsid w:val="00442937"/>
    <w:rsid w:val="00442A09"/>
    <w:rsid w:val="00443404"/>
    <w:rsid w:val="0044374A"/>
    <w:rsid w:val="004438C1"/>
    <w:rsid w:val="00443ED9"/>
    <w:rsid w:val="004441D4"/>
    <w:rsid w:val="00444C8F"/>
    <w:rsid w:val="004450FB"/>
    <w:rsid w:val="00445303"/>
    <w:rsid w:val="00445840"/>
    <w:rsid w:val="00445898"/>
    <w:rsid w:val="00445D1B"/>
    <w:rsid w:val="00446119"/>
    <w:rsid w:val="00446866"/>
    <w:rsid w:val="00446A74"/>
    <w:rsid w:val="00446BF8"/>
    <w:rsid w:val="00446C95"/>
    <w:rsid w:val="00446DD4"/>
    <w:rsid w:val="0044710A"/>
    <w:rsid w:val="004475B8"/>
    <w:rsid w:val="004478B9"/>
    <w:rsid w:val="00447BBE"/>
    <w:rsid w:val="00450609"/>
    <w:rsid w:val="00450EE2"/>
    <w:rsid w:val="0045190D"/>
    <w:rsid w:val="00452752"/>
    <w:rsid w:val="00452BA6"/>
    <w:rsid w:val="00453279"/>
    <w:rsid w:val="00453284"/>
    <w:rsid w:val="00453784"/>
    <w:rsid w:val="004538CD"/>
    <w:rsid w:val="004538FB"/>
    <w:rsid w:val="00453970"/>
    <w:rsid w:val="00453E24"/>
    <w:rsid w:val="00453E97"/>
    <w:rsid w:val="00454232"/>
    <w:rsid w:val="004545DB"/>
    <w:rsid w:val="00454887"/>
    <w:rsid w:val="00454E56"/>
    <w:rsid w:val="0045532A"/>
    <w:rsid w:val="004556A2"/>
    <w:rsid w:val="0045606A"/>
    <w:rsid w:val="00456F41"/>
    <w:rsid w:val="00457242"/>
    <w:rsid w:val="00457747"/>
    <w:rsid w:val="0045790B"/>
    <w:rsid w:val="00457D2F"/>
    <w:rsid w:val="0046035A"/>
    <w:rsid w:val="00460503"/>
    <w:rsid w:val="004609B5"/>
    <w:rsid w:val="00461784"/>
    <w:rsid w:val="00461B5F"/>
    <w:rsid w:val="00461FBA"/>
    <w:rsid w:val="004620F7"/>
    <w:rsid w:val="0046216F"/>
    <w:rsid w:val="00462DD3"/>
    <w:rsid w:val="004631EA"/>
    <w:rsid w:val="004632DA"/>
    <w:rsid w:val="004636DB"/>
    <w:rsid w:val="0046404E"/>
    <w:rsid w:val="004642CA"/>
    <w:rsid w:val="0046443A"/>
    <w:rsid w:val="00464E9E"/>
    <w:rsid w:val="00465599"/>
    <w:rsid w:val="004660AB"/>
    <w:rsid w:val="00466102"/>
    <w:rsid w:val="00466C75"/>
    <w:rsid w:val="00466FE2"/>
    <w:rsid w:val="00467368"/>
    <w:rsid w:val="004673FE"/>
    <w:rsid w:val="00467A3E"/>
    <w:rsid w:val="004703AD"/>
    <w:rsid w:val="0047054A"/>
    <w:rsid w:val="00470E03"/>
    <w:rsid w:val="00470E0C"/>
    <w:rsid w:val="00471157"/>
    <w:rsid w:val="004711FB"/>
    <w:rsid w:val="004712D7"/>
    <w:rsid w:val="004719B1"/>
    <w:rsid w:val="004725B1"/>
    <w:rsid w:val="0047390A"/>
    <w:rsid w:val="00473A5F"/>
    <w:rsid w:val="00473C36"/>
    <w:rsid w:val="00474B6E"/>
    <w:rsid w:val="004751D3"/>
    <w:rsid w:val="00475B12"/>
    <w:rsid w:val="00476059"/>
    <w:rsid w:val="00476373"/>
    <w:rsid w:val="0047675A"/>
    <w:rsid w:val="00476791"/>
    <w:rsid w:val="00476CF7"/>
    <w:rsid w:val="00476D1F"/>
    <w:rsid w:val="00477BEA"/>
    <w:rsid w:val="0048009C"/>
    <w:rsid w:val="004803A6"/>
    <w:rsid w:val="004805D0"/>
    <w:rsid w:val="00480ABB"/>
    <w:rsid w:val="00480BB2"/>
    <w:rsid w:val="00480E9C"/>
    <w:rsid w:val="004814A9"/>
    <w:rsid w:val="004817CD"/>
    <w:rsid w:val="00481F03"/>
    <w:rsid w:val="00482DAF"/>
    <w:rsid w:val="0048329F"/>
    <w:rsid w:val="0048359F"/>
    <w:rsid w:val="0048376C"/>
    <w:rsid w:val="00483992"/>
    <w:rsid w:val="00483D33"/>
    <w:rsid w:val="00484E01"/>
    <w:rsid w:val="0048507F"/>
    <w:rsid w:val="004851C9"/>
    <w:rsid w:val="004853E1"/>
    <w:rsid w:val="004854E8"/>
    <w:rsid w:val="0048610A"/>
    <w:rsid w:val="004864D9"/>
    <w:rsid w:val="00486724"/>
    <w:rsid w:val="004873BF"/>
    <w:rsid w:val="004874EF"/>
    <w:rsid w:val="00490557"/>
    <w:rsid w:val="00490A45"/>
    <w:rsid w:val="0049178B"/>
    <w:rsid w:val="00491AC4"/>
    <w:rsid w:val="00491FE4"/>
    <w:rsid w:val="004924A2"/>
    <w:rsid w:val="004926BC"/>
    <w:rsid w:val="00492E1A"/>
    <w:rsid w:val="0049306F"/>
    <w:rsid w:val="004931EA"/>
    <w:rsid w:val="004937DD"/>
    <w:rsid w:val="00493FDC"/>
    <w:rsid w:val="004941A1"/>
    <w:rsid w:val="004946F1"/>
    <w:rsid w:val="00494B1E"/>
    <w:rsid w:val="00494B6D"/>
    <w:rsid w:val="00494D33"/>
    <w:rsid w:val="00494DC6"/>
    <w:rsid w:val="004950E4"/>
    <w:rsid w:val="00495379"/>
    <w:rsid w:val="0049552B"/>
    <w:rsid w:val="0049634C"/>
    <w:rsid w:val="00496BF9"/>
    <w:rsid w:val="00496CF9"/>
    <w:rsid w:val="00497F48"/>
    <w:rsid w:val="004A03B9"/>
    <w:rsid w:val="004A0803"/>
    <w:rsid w:val="004A0EED"/>
    <w:rsid w:val="004A10D7"/>
    <w:rsid w:val="004A192A"/>
    <w:rsid w:val="004A1A2A"/>
    <w:rsid w:val="004A1FFC"/>
    <w:rsid w:val="004A239E"/>
    <w:rsid w:val="004A239F"/>
    <w:rsid w:val="004A243A"/>
    <w:rsid w:val="004A256C"/>
    <w:rsid w:val="004A295D"/>
    <w:rsid w:val="004A2E8A"/>
    <w:rsid w:val="004A36F7"/>
    <w:rsid w:val="004A370B"/>
    <w:rsid w:val="004A3776"/>
    <w:rsid w:val="004A4159"/>
    <w:rsid w:val="004A4412"/>
    <w:rsid w:val="004A4BBE"/>
    <w:rsid w:val="004A57F6"/>
    <w:rsid w:val="004A5CC7"/>
    <w:rsid w:val="004A60EF"/>
    <w:rsid w:val="004A631F"/>
    <w:rsid w:val="004A650F"/>
    <w:rsid w:val="004A6609"/>
    <w:rsid w:val="004A699B"/>
    <w:rsid w:val="004A6A2C"/>
    <w:rsid w:val="004A6E87"/>
    <w:rsid w:val="004A7529"/>
    <w:rsid w:val="004A7967"/>
    <w:rsid w:val="004A7D7D"/>
    <w:rsid w:val="004A7E9A"/>
    <w:rsid w:val="004B0299"/>
    <w:rsid w:val="004B0635"/>
    <w:rsid w:val="004B06BA"/>
    <w:rsid w:val="004B1514"/>
    <w:rsid w:val="004B1844"/>
    <w:rsid w:val="004B1AF4"/>
    <w:rsid w:val="004B2281"/>
    <w:rsid w:val="004B23E8"/>
    <w:rsid w:val="004B2A30"/>
    <w:rsid w:val="004B3EB2"/>
    <w:rsid w:val="004B4F71"/>
    <w:rsid w:val="004B4FDE"/>
    <w:rsid w:val="004B546D"/>
    <w:rsid w:val="004B54CA"/>
    <w:rsid w:val="004B5F2A"/>
    <w:rsid w:val="004B5F97"/>
    <w:rsid w:val="004B6754"/>
    <w:rsid w:val="004B6822"/>
    <w:rsid w:val="004B714D"/>
    <w:rsid w:val="004B7551"/>
    <w:rsid w:val="004B75EE"/>
    <w:rsid w:val="004B77D2"/>
    <w:rsid w:val="004C0A5C"/>
    <w:rsid w:val="004C0E70"/>
    <w:rsid w:val="004C1650"/>
    <w:rsid w:val="004C2361"/>
    <w:rsid w:val="004C24FB"/>
    <w:rsid w:val="004C28FE"/>
    <w:rsid w:val="004C33D7"/>
    <w:rsid w:val="004C34D8"/>
    <w:rsid w:val="004C38AE"/>
    <w:rsid w:val="004C3CFF"/>
    <w:rsid w:val="004C436C"/>
    <w:rsid w:val="004C4B54"/>
    <w:rsid w:val="004C4F16"/>
    <w:rsid w:val="004C5769"/>
    <w:rsid w:val="004C5AE5"/>
    <w:rsid w:val="004C5EAF"/>
    <w:rsid w:val="004C6166"/>
    <w:rsid w:val="004C630F"/>
    <w:rsid w:val="004C6619"/>
    <w:rsid w:val="004C6813"/>
    <w:rsid w:val="004C72EA"/>
    <w:rsid w:val="004C7920"/>
    <w:rsid w:val="004D036D"/>
    <w:rsid w:val="004D0F44"/>
    <w:rsid w:val="004D0F7E"/>
    <w:rsid w:val="004D1107"/>
    <w:rsid w:val="004D2781"/>
    <w:rsid w:val="004D3148"/>
    <w:rsid w:val="004D4089"/>
    <w:rsid w:val="004D43FA"/>
    <w:rsid w:val="004D455A"/>
    <w:rsid w:val="004D45A6"/>
    <w:rsid w:val="004D486E"/>
    <w:rsid w:val="004D4CB6"/>
    <w:rsid w:val="004D4D16"/>
    <w:rsid w:val="004D4F74"/>
    <w:rsid w:val="004D6956"/>
    <w:rsid w:val="004D6F6D"/>
    <w:rsid w:val="004D70D9"/>
    <w:rsid w:val="004D70DE"/>
    <w:rsid w:val="004D71D6"/>
    <w:rsid w:val="004D77B4"/>
    <w:rsid w:val="004D77D2"/>
    <w:rsid w:val="004E0295"/>
    <w:rsid w:val="004E0D53"/>
    <w:rsid w:val="004E110F"/>
    <w:rsid w:val="004E13F2"/>
    <w:rsid w:val="004E16FB"/>
    <w:rsid w:val="004E1B97"/>
    <w:rsid w:val="004E1DC7"/>
    <w:rsid w:val="004E27DF"/>
    <w:rsid w:val="004E291B"/>
    <w:rsid w:val="004E2F35"/>
    <w:rsid w:val="004E3EB2"/>
    <w:rsid w:val="004E400A"/>
    <w:rsid w:val="004E4115"/>
    <w:rsid w:val="004E413F"/>
    <w:rsid w:val="004E4630"/>
    <w:rsid w:val="004E4DEF"/>
    <w:rsid w:val="004E543E"/>
    <w:rsid w:val="004E54C4"/>
    <w:rsid w:val="004E58B0"/>
    <w:rsid w:val="004E5B91"/>
    <w:rsid w:val="004E65F6"/>
    <w:rsid w:val="004E668C"/>
    <w:rsid w:val="004E6E58"/>
    <w:rsid w:val="004F022B"/>
    <w:rsid w:val="004F14ED"/>
    <w:rsid w:val="004F15C2"/>
    <w:rsid w:val="004F15C5"/>
    <w:rsid w:val="004F17B6"/>
    <w:rsid w:val="004F1957"/>
    <w:rsid w:val="004F1A13"/>
    <w:rsid w:val="004F25D4"/>
    <w:rsid w:val="004F320B"/>
    <w:rsid w:val="004F3FA1"/>
    <w:rsid w:val="004F4179"/>
    <w:rsid w:val="004F4284"/>
    <w:rsid w:val="004F4ABF"/>
    <w:rsid w:val="004F4C2B"/>
    <w:rsid w:val="004F4D9D"/>
    <w:rsid w:val="004F5397"/>
    <w:rsid w:val="004F5760"/>
    <w:rsid w:val="004F5B91"/>
    <w:rsid w:val="004F5F12"/>
    <w:rsid w:val="004F5F32"/>
    <w:rsid w:val="004F642D"/>
    <w:rsid w:val="004F6C4A"/>
    <w:rsid w:val="004F71C4"/>
    <w:rsid w:val="004F75E5"/>
    <w:rsid w:val="005002FF"/>
    <w:rsid w:val="0050084F"/>
    <w:rsid w:val="00501CDE"/>
    <w:rsid w:val="005023EE"/>
    <w:rsid w:val="005023FD"/>
    <w:rsid w:val="00502ADE"/>
    <w:rsid w:val="005032F3"/>
    <w:rsid w:val="00503635"/>
    <w:rsid w:val="00503854"/>
    <w:rsid w:val="00504CBC"/>
    <w:rsid w:val="00504CE1"/>
    <w:rsid w:val="00505867"/>
    <w:rsid w:val="005068C8"/>
    <w:rsid w:val="00506DDB"/>
    <w:rsid w:val="00506E14"/>
    <w:rsid w:val="00506F94"/>
    <w:rsid w:val="00507115"/>
    <w:rsid w:val="00507148"/>
    <w:rsid w:val="00507395"/>
    <w:rsid w:val="00507555"/>
    <w:rsid w:val="005078A3"/>
    <w:rsid w:val="00507BF3"/>
    <w:rsid w:val="00507CF9"/>
    <w:rsid w:val="00507E5B"/>
    <w:rsid w:val="00510A77"/>
    <w:rsid w:val="00510D9E"/>
    <w:rsid w:val="005122DF"/>
    <w:rsid w:val="00512697"/>
    <w:rsid w:val="0051284F"/>
    <w:rsid w:val="00512D00"/>
    <w:rsid w:val="00513099"/>
    <w:rsid w:val="0051410F"/>
    <w:rsid w:val="00514670"/>
    <w:rsid w:val="00514C8E"/>
    <w:rsid w:val="0051555E"/>
    <w:rsid w:val="005156ED"/>
    <w:rsid w:val="0051595C"/>
    <w:rsid w:val="005159EE"/>
    <w:rsid w:val="00515A25"/>
    <w:rsid w:val="0051614D"/>
    <w:rsid w:val="005164A9"/>
    <w:rsid w:val="00516584"/>
    <w:rsid w:val="00516913"/>
    <w:rsid w:val="00516967"/>
    <w:rsid w:val="00516F9D"/>
    <w:rsid w:val="005170AB"/>
    <w:rsid w:val="005175A1"/>
    <w:rsid w:val="00517B5F"/>
    <w:rsid w:val="00517E34"/>
    <w:rsid w:val="005204E5"/>
    <w:rsid w:val="005207EB"/>
    <w:rsid w:val="00520B4B"/>
    <w:rsid w:val="0052116C"/>
    <w:rsid w:val="005216A2"/>
    <w:rsid w:val="00521C0E"/>
    <w:rsid w:val="00521DAB"/>
    <w:rsid w:val="00521ED8"/>
    <w:rsid w:val="005221C6"/>
    <w:rsid w:val="00522258"/>
    <w:rsid w:val="005225D2"/>
    <w:rsid w:val="005226A6"/>
    <w:rsid w:val="00522E9C"/>
    <w:rsid w:val="005235B4"/>
    <w:rsid w:val="00523AD2"/>
    <w:rsid w:val="00523CE0"/>
    <w:rsid w:val="00523FB5"/>
    <w:rsid w:val="005241C3"/>
    <w:rsid w:val="00524968"/>
    <w:rsid w:val="0052544B"/>
    <w:rsid w:val="00525934"/>
    <w:rsid w:val="00525ACA"/>
    <w:rsid w:val="005260F0"/>
    <w:rsid w:val="00526242"/>
    <w:rsid w:val="00526351"/>
    <w:rsid w:val="00526961"/>
    <w:rsid w:val="00526E3B"/>
    <w:rsid w:val="005275D8"/>
    <w:rsid w:val="005279FD"/>
    <w:rsid w:val="00527D0D"/>
    <w:rsid w:val="005300E0"/>
    <w:rsid w:val="00530AAB"/>
    <w:rsid w:val="00530B07"/>
    <w:rsid w:val="00530E21"/>
    <w:rsid w:val="00530F8F"/>
    <w:rsid w:val="005318A9"/>
    <w:rsid w:val="00531929"/>
    <w:rsid w:val="00532599"/>
    <w:rsid w:val="00533132"/>
    <w:rsid w:val="00533768"/>
    <w:rsid w:val="00533A7E"/>
    <w:rsid w:val="00533AAE"/>
    <w:rsid w:val="00533BF4"/>
    <w:rsid w:val="0053410E"/>
    <w:rsid w:val="00534A91"/>
    <w:rsid w:val="00534DC4"/>
    <w:rsid w:val="005356A2"/>
    <w:rsid w:val="00535A82"/>
    <w:rsid w:val="00535C95"/>
    <w:rsid w:val="00536854"/>
    <w:rsid w:val="0053688E"/>
    <w:rsid w:val="005378FC"/>
    <w:rsid w:val="00537DE5"/>
    <w:rsid w:val="00540044"/>
    <w:rsid w:val="0054095F"/>
    <w:rsid w:val="005409CB"/>
    <w:rsid w:val="00540B95"/>
    <w:rsid w:val="00540CAA"/>
    <w:rsid w:val="00540D0F"/>
    <w:rsid w:val="00540D22"/>
    <w:rsid w:val="00541C6A"/>
    <w:rsid w:val="00541D91"/>
    <w:rsid w:val="00542326"/>
    <w:rsid w:val="00542D4B"/>
    <w:rsid w:val="00542E5F"/>
    <w:rsid w:val="005433FE"/>
    <w:rsid w:val="00543922"/>
    <w:rsid w:val="00543D0A"/>
    <w:rsid w:val="00543F57"/>
    <w:rsid w:val="0054496F"/>
    <w:rsid w:val="00544A25"/>
    <w:rsid w:val="005453A1"/>
    <w:rsid w:val="005454AB"/>
    <w:rsid w:val="0054552D"/>
    <w:rsid w:val="00545918"/>
    <w:rsid w:val="005459FB"/>
    <w:rsid w:val="00546802"/>
    <w:rsid w:val="00546A25"/>
    <w:rsid w:val="00546ED5"/>
    <w:rsid w:val="005470D0"/>
    <w:rsid w:val="0054738D"/>
    <w:rsid w:val="00547B1F"/>
    <w:rsid w:val="00550660"/>
    <w:rsid w:val="005506CE"/>
    <w:rsid w:val="00551CAB"/>
    <w:rsid w:val="005523D7"/>
    <w:rsid w:val="00552C3F"/>
    <w:rsid w:val="00552D2B"/>
    <w:rsid w:val="005535D6"/>
    <w:rsid w:val="00553600"/>
    <w:rsid w:val="00553733"/>
    <w:rsid w:val="00553764"/>
    <w:rsid w:val="00553835"/>
    <w:rsid w:val="00553D1E"/>
    <w:rsid w:val="00554117"/>
    <w:rsid w:val="005544FF"/>
    <w:rsid w:val="005546D0"/>
    <w:rsid w:val="00554D92"/>
    <w:rsid w:val="005551C1"/>
    <w:rsid w:val="00555516"/>
    <w:rsid w:val="00555AD9"/>
    <w:rsid w:val="00555BF0"/>
    <w:rsid w:val="00555FB1"/>
    <w:rsid w:val="00556664"/>
    <w:rsid w:val="005573F4"/>
    <w:rsid w:val="00557A9A"/>
    <w:rsid w:val="00557B52"/>
    <w:rsid w:val="00557D14"/>
    <w:rsid w:val="00561D3D"/>
    <w:rsid w:val="00562165"/>
    <w:rsid w:val="00562208"/>
    <w:rsid w:val="00562336"/>
    <w:rsid w:val="00562346"/>
    <w:rsid w:val="005624F2"/>
    <w:rsid w:val="00562893"/>
    <w:rsid w:val="00562986"/>
    <w:rsid w:val="0056299E"/>
    <w:rsid w:val="00563004"/>
    <w:rsid w:val="00563385"/>
    <w:rsid w:val="0056344C"/>
    <w:rsid w:val="005640B3"/>
    <w:rsid w:val="005644C9"/>
    <w:rsid w:val="00564A82"/>
    <w:rsid w:val="005652F6"/>
    <w:rsid w:val="00565855"/>
    <w:rsid w:val="00566013"/>
    <w:rsid w:val="00566322"/>
    <w:rsid w:val="0056633B"/>
    <w:rsid w:val="005667CE"/>
    <w:rsid w:val="00566BA7"/>
    <w:rsid w:val="00566BBD"/>
    <w:rsid w:val="00566F4B"/>
    <w:rsid w:val="00566FD7"/>
    <w:rsid w:val="0056734E"/>
    <w:rsid w:val="005676A5"/>
    <w:rsid w:val="00567700"/>
    <w:rsid w:val="00567953"/>
    <w:rsid w:val="00567985"/>
    <w:rsid w:val="00567B32"/>
    <w:rsid w:val="005703F3"/>
    <w:rsid w:val="005705E4"/>
    <w:rsid w:val="00570944"/>
    <w:rsid w:val="00570C6D"/>
    <w:rsid w:val="005710E8"/>
    <w:rsid w:val="00571B19"/>
    <w:rsid w:val="00571D15"/>
    <w:rsid w:val="0057261E"/>
    <w:rsid w:val="00573120"/>
    <w:rsid w:val="005740B8"/>
    <w:rsid w:val="00574349"/>
    <w:rsid w:val="005743B8"/>
    <w:rsid w:val="00574737"/>
    <w:rsid w:val="00574D10"/>
    <w:rsid w:val="00574F5C"/>
    <w:rsid w:val="00574FD8"/>
    <w:rsid w:val="005757C9"/>
    <w:rsid w:val="00575F10"/>
    <w:rsid w:val="0057655B"/>
    <w:rsid w:val="005767BD"/>
    <w:rsid w:val="005767ED"/>
    <w:rsid w:val="00576CE3"/>
    <w:rsid w:val="00577067"/>
    <w:rsid w:val="0058052E"/>
    <w:rsid w:val="00580A6A"/>
    <w:rsid w:val="00580B60"/>
    <w:rsid w:val="00580E19"/>
    <w:rsid w:val="0058145D"/>
    <w:rsid w:val="00581B0C"/>
    <w:rsid w:val="00581EF1"/>
    <w:rsid w:val="00582A44"/>
    <w:rsid w:val="00582CFD"/>
    <w:rsid w:val="00583129"/>
    <w:rsid w:val="00583C6C"/>
    <w:rsid w:val="0058444D"/>
    <w:rsid w:val="00584A31"/>
    <w:rsid w:val="00584A6D"/>
    <w:rsid w:val="00585013"/>
    <w:rsid w:val="00585F6B"/>
    <w:rsid w:val="00590307"/>
    <w:rsid w:val="0059189A"/>
    <w:rsid w:val="00591EA1"/>
    <w:rsid w:val="00592524"/>
    <w:rsid w:val="0059269B"/>
    <w:rsid w:val="005926D4"/>
    <w:rsid w:val="00592714"/>
    <w:rsid w:val="00592942"/>
    <w:rsid w:val="00592FFF"/>
    <w:rsid w:val="0059370D"/>
    <w:rsid w:val="0059373B"/>
    <w:rsid w:val="00594290"/>
    <w:rsid w:val="005942A7"/>
    <w:rsid w:val="00594DAC"/>
    <w:rsid w:val="00594F7A"/>
    <w:rsid w:val="00595010"/>
    <w:rsid w:val="00595133"/>
    <w:rsid w:val="00595C40"/>
    <w:rsid w:val="00596100"/>
    <w:rsid w:val="005964F1"/>
    <w:rsid w:val="00596AA6"/>
    <w:rsid w:val="00596E28"/>
    <w:rsid w:val="005979D9"/>
    <w:rsid w:val="00597B04"/>
    <w:rsid w:val="00597FCD"/>
    <w:rsid w:val="005A075C"/>
    <w:rsid w:val="005A0784"/>
    <w:rsid w:val="005A07D6"/>
    <w:rsid w:val="005A0A53"/>
    <w:rsid w:val="005A10D9"/>
    <w:rsid w:val="005A1267"/>
    <w:rsid w:val="005A148C"/>
    <w:rsid w:val="005A1587"/>
    <w:rsid w:val="005A1AAC"/>
    <w:rsid w:val="005A1CB7"/>
    <w:rsid w:val="005A1CC3"/>
    <w:rsid w:val="005A22D5"/>
    <w:rsid w:val="005A38C4"/>
    <w:rsid w:val="005A3F68"/>
    <w:rsid w:val="005A4250"/>
    <w:rsid w:val="005A4576"/>
    <w:rsid w:val="005A47CF"/>
    <w:rsid w:val="005A5F15"/>
    <w:rsid w:val="005A5F4F"/>
    <w:rsid w:val="005A6A33"/>
    <w:rsid w:val="005A6BE9"/>
    <w:rsid w:val="005A77BC"/>
    <w:rsid w:val="005A7EAA"/>
    <w:rsid w:val="005B000E"/>
    <w:rsid w:val="005B03BE"/>
    <w:rsid w:val="005B0477"/>
    <w:rsid w:val="005B0A66"/>
    <w:rsid w:val="005B1B6E"/>
    <w:rsid w:val="005B1BA7"/>
    <w:rsid w:val="005B2B07"/>
    <w:rsid w:val="005B2B23"/>
    <w:rsid w:val="005B332E"/>
    <w:rsid w:val="005B387D"/>
    <w:rsid w:val="005B3FBF"/>
    <w:rsid w:val="005B41AC"/>
    <w:rsid w:val="005B4343"/>
    <w:rsid w:val="005B4504"/>
    <w:rsid w:val="005B47AC"/>
    <w:rsid w:val="005B5662"/>
    <w:rsid w:val="005B56FE"/>
    <w:rsid w:val="005B597E"/>
    <w:rsid w:val="005B5DB1"/>
    <w:rsid w:val="005B60AB"/>
    <w:rsid w:val="005B6CC0"/>
    <w:rsid w:val="005B6D99"/>
    <w:rsid w:val="005B7407"/>
    <w:rsid w:val="005B7C73"/>
    <w:rsid w:val="005B7F0D"/>
    <w:rsid w:val="005C074B"/>
    <w:rsid w:val="005C0859"/>
    <w:rsid w:val="005C0D62"/>
    <w:rsid w:val="005C1118"/>
    <w:rsid w:val="005C1B32"/>
    <w:rsid w:val="005C25AF"/>
    <w:rsid w:val="005C33DE"/>
    <w:rsid w:val="005C34EE"/>
    <w:rsid w:val="005C4460"/>
    <w:rsid w:val="005C4648"/>
    <w:rsid w:val="005C479E"/>
    <w:rsid w:val="005C4CA1"/>
    <w:rsid w:val="005C5E9D"/>
    <w:rsid w:val="005C6783"/>
    <w:rsid w:val="005C685C"/>
    <w:rsid w:val="005C6A27"/>
    <w:rsid w:val="005C6EA1"/>
    <w:rsid w:val="005C714A"/>
    <w:rsid w:val="005C76C3"/>
    <w:rsid w:val="005C7810"/>
    <w:rsid w:val="005D02C7"/>
    <w:rsid w:val="005D0D05"/>
    <w:rsid w:val="005D20AE"/>
    <w:rsid w:val="005D22FA"/>
    <w:rsid w:val="005D2A40"/>
    <w:rsid w:val="005D2A93"/>
    <w:rsid w:val="005D2F27"/>
    <w:rsid w:val="005D35F3"/>
    <w:rsid w:val="005D39D2"/>
    <w:rsid w:val="005D3A56"/>
    <w:rsid w:val="005D3AE2"/>
    <w:rsid w:val="005D40B3"/>
    <w:rsid w:val="005D45FF"/>
    <w:rsid w:val="005D4A45"/>
    <w:rsid w:val="005D4C41"/>
    <w:rsid w:val="005D5098"/>
    <w:rsid w:val="005D511E"/>
    <w:rsid w:val="005D579C"/>
    <w:rsid w:val="005D5C8B"/>
    <w:rsid w:val="005D62EE"/>
    <w:rsid w:val="005D7346"/>
    <w:rsid w:val="005D7AE7"/>
    <w:rsid w:val="005D7C55"/>
    <w:rsid w:val="005D7CB7"/>
    <w:rsid w:val="005E01E1"/>
    <w:rsid w:val="005E0ACE"/>
    <w:rsid w:val="005E101C"/>
    <w:rsid w:val="005E118E"/>
    <w:rsid w:val="005E12DA"/>
    <w:rsid w:val="005E18DE"/>
    <w:rsid w:val="005E2797"/>
    <w:rsid w:val="005E51BC"/>
    <w:rsid w:val="005E5323"/>
    <w:rsid w:val="005E5518"/>
    <w:rsid w:val="005E600B"/>
    <w:rsid w:val="005E60CB"/>
    <w:rsid w:val="005E612B"/>
    <w:rsid w:val="005E626E"/>
    <w:rsid w:val="005E636A"/>
    <w:rsid w:val="005E6AB4"/>
    <w:rsid w:val="005E73F5"/>
    <w:rsid w:val="005E7504"/>
    <w:rsid w:val="005E76DC"/>
    <w:rsid w:val="005E7F19"/>
    <w:rsid w:val="005F0129"/>
    <w:rsid w:val="005F0717"/>
    <w:rsid w:val="005F0AB0"/>
    <w:rsid w:val="005F0ACE"/>
    <w:rsid w:val="005F0C55"/>
    <w:rsid w:val="005F0F21"/>
    <w:rsid w:val="005F1BA3"/>
    <w:rsid w:val="005F25F7"/>
    <w:rsid w:val="005F297D"/>
    <w:rsid w:val="005F2B9B"/>
    <w:rsid w:val="005F40D0"/>
    <w:rsid w:val="005F4CCA"/>
    <w:rsid w:val="005F508B"/>
    <w:rsid w:val="005F5B23"/>
    <w:rsid w:val="005F6004"/>
    <w:rsid w:val="00600428"/>
    <w:rsid w:val="00600916"/>
    <w:rsid w:val="00600C85"/>
    <w:rsid w:val="00600D32"/>
    <w:rsid w:val="006013ED"/>
    <w:rsid w:val="006016C1"/>
    <w:rsid w:val="006018D4"/>
    <w:rsid w:val="00601BBF"/>
    <w:rsid w:val="00602380"/>
    <w:rsid w:val="0060273B"/>
    <w:rsid w:val="00603384"/>
    <w:rsid w:val="0060382D"/>
    <w:rsid w:val="0060384D"/>
    <w:rsid w:val="00603CC2"/>
    <w:rsid w:val="00604018"/>
    <w:rsid w:val="0060479A"/>
    <w:rsid w:val="00604C7E"/>
    <w:rsid w:val="006055E6"/>
    <w:rsid w:val="0060612C"/>
    <w:rsid w:val="006063AC"/>
    <w:rsid w:val="00606562"/>
    <w:rsid w:val="00606648"/>
    <w:rsid w:val="00606B0E"/>
    <w:rsid w:val="006079A6"/>
    <w:rsid w:val="00607E52"/>
    <w:rsid w:val="00607FBA"/>
    <w:rsid w:val="0061014A"/>
    <w:rsid w:val="006103DE"/>
    <w:rsid w:val="006104E2"/>
    <w:rsid w:val="00610DC6"/>
    <w:rsid w:val="0061134F"/>
    <w:rsid w:val="00611B69"/>
    <w:rsid w:val="00611C4E"/>
    <w:rsid w:val="00611CA6"/>
    <w:rsid w:val="006120CB"/>
    <w:rsid w:val="006121B2"/>
    <w:rsid w:val="0061295F"/>
    <w:rsid w:val="0061304C"/>
    <w:rsid w:val="00613993"/>
    <w:rsid w:val="006139F2"/>
    <w:rsid w:val="00613AA3"/>
    <w:rsid w:val="006142D3"/>
    <w:rsid w:val="006142EF"/>
    <w:rsid w:val="006148DE"/>
    <w:rsid w:val="006156EF"/>
    <w:rsid w:val="00615FB5"/>
    <w:rsid w:val="00616A3E"/>
    <w:rsid w:val="0061735A"/>
    <w:rsid w:val="00617E22"/>
    <w:rsid w:val="00617F24"/>
    <w:rsid w:val="00620659"/>
    <w:rsid w:val="006208A8"/>
    <w:rsid w:val="006210DC"/>
    <w:rsid w:val="0062149B"/>
    <w:rsid w:val="0062168E"/>
    <w:rsid w:val="006224B9"/>
    <w:rsid w:val="0062252F"/>
    <w:rsid w:val="00622FE8"/>
    <w:rsid w:val="006232FE"/>
    <w:rsid w:val="00624048"/>
    <w:rsid w:val="0062443C"/>
    <w:rsid w:val="006246E8"/>
    <w:rsid w:val="006247E9"/>
    <w:rsid w:val="00624CF7"/>
    <w:rsid w:val="00624D93"/>
    <w:rsid w:val="00624DD5"/>
    <w:rsid w:val="00624FC3"/>
    <w:rsid w:val="006258FC"/>
    <w:rsid w:val="00625925"/>
    <w:rsid w:val="006267CF"/>
    <w:rsid w:val="0063006D"/>
    <w:rsid w:val="006305A0"/>
    <w:rsid w:val="00630865"/>
    <w:rsid w:val="00630ACC"/>
    <w:rsid w:val="0063167E"/>
    <w:rsid w:val="00631ABC"/>
    <w:rsid w:val="0063209D"/>
    <w:rsid w:val="006328BF"/>
    <w:rsid w:val="00632A4A"/>
    <w:rsid w:val="00633093"/>
    <w:rsid w:val="00633FCB"/>
    <w:rsid w:val="0063487F"/>
    <w:rsid w:val="00634A7D"/>
    <w:rsid w:val="0063506B"/>
    <w:rsid w:val="0063567B"/>
    <w:rsid w:val="00635755"/>
    <w:rsid w:val="006357B1"/>
    <w:rsid w:val="00635E28"/>
    <w:rsid w:val="00635F47"/>
    <w:rsid w:val="00636436"/>
    <w:rsid w:val="0063646C"/>
    <w:rsid w:val="00636544"/>
    <w:rsid w:val="00636638"/>
    <w:rsid w:val="00636B57"/>
    <w:rsid w:val="00636DCD"/>
    <w:rsid w:val="00637250"/>
    <w:rsid w:val="00637381"/>
    <w:rsid w:val="00637454"/>
    <w:rsid w:val="00637518"/>
    <w:rsid w:val="006379F8"/>
    <w:rsid w:val="00637B8F"/>
    <w:rsid w:val="0064091F"/>
    <w:rsid w:val="00640998"/>
    <w:rsid w:val="0064112A"/>
    <w:rsid w:val="00641269"/>
    <w:rsid w:val="00641382"/>
    <w:rsid w:val="0064139B"/>
    <w:rsid w:val="006417C1"/>
    <w:rsid w:val="006417E7"/>
    <w:rsid w:val="00641CA6"/>
    <w:rsid w:val="00641E80"/>
    <w:rsid w:val="00641EBE"/>
    <w:rsid w:val="00642369"/>
    <w:rsid w:val="006430EC"/>
    <w:rsid w:val="0064321B"/>
    <w:rsid w:val="006434DA"/>
    <w:rsid w:val="0064420E"/>
    <w:rsid w:val="00644ABA"/>
    <w:rsid w:val="00644E9A"/>
    <w:rsid w:val="0064502B"/>
    <w:rsid w:val="00645AB8"/>
    <w:rsid w:val="00645DD2"/>
    <w:rsid w:val="00645F1B"/>
    <w:rsid w:val="0064617F"/>
    <w:rsid w:val="00646AA8"/>
    <w:rsid w:val="00646BC4"/>
    <w:rsid w:val="00646D95"/>
    <w:rsid w:val="006472D8"/>
    <w:rsid w:val="006479E8"/>
    <w:rsid w:val="00647EF5"/>
    <w:rsid w:val="00650015"/>
    <w:rsid w:val="00650711"/>
    <w:rsid w:val="006507E1"/>
    <w:rsid w:val="00650BF9"/>
    <w:rsid w:val="00650CF5"/>
    <w:rsid w:val="006513C9"/>
    <w:rsid w:val="0065160A"/>
    <w:rsid w:val="006516FF"/>
    <w:rsid w:val="00651884"/>
    <w:rsid w:val="00651979"/>
    <w:rsid w:val="006524EE"/>
    <w:rsid w:val="006529CE"/>
    <w:rsid w:val="0065389C"/>
    <w:rsid w:val="006539E0"/>
    <w:rsid w:val="00654093"/>
    <w:rsid w:val="00654096"/>
    <w:rsid w:val="00655433"/>
    <w:rsid w:val="0065546F"/>
    <w:rsid w:val="00655B87"/>
    <w:rsid w:val="00655EB2"/>
    <w:rsid w:val="0065649C"/>
    <w:rsid w:val="006569EB"/>
    <w:rsid w:val="00656E11"/>
    <w:rsid w:val="0065702C"/>
    <w:rsid w:val="00657359"/>
    <w:rsid w:val="0065769B"/>
    <w:rsid w:val="00657A70"/>
    <w:rsid w:val="00657C0D"/>
    <w:rsid w:val="00657E5C"/>
    <w:rsid w:val="00660199"/>
    <w:rsid w:val="00660353"/>
    <w:rsid w:val="0066048B"/>
    <w:rsid w:val="00661283"/>
    <w:rsid w:val="00661A92"/>
    <w:rsid w:val="00661FA6"/>
    <w:rsid w:val="00662404"/>
    <w:rsid w:val="006624FC"/>
    <w:rsid w:val="00662A55"/>
    <w:rsid w:val="00662ECF"/>
    <w:rsid w:val="00663CB9"/>
    <w:rsid w:val="0066438D"/>
    <w:rsid w:val="00664580"/>
    <w:rsid w:val="0066521E"/>
    <w:rsid w:val="00665847"/>
    <w:rsid w:val="00665EC3"/>
    <w:rsid w:val="00665F0E"/>
    <w:rsid w:val="006664E5"/>
    <w:rsid w:val="00666C1C"/>
    <w:rsid w:val="00666EBD"/>
    <w:rsid w:val="00667501"/>
    <w:rsid w:val="00667E32"/>
    <w:rsid w:val="0067052B"/>
    <w:rsid w:val="006705D2"/>
    <w:rsid w:val="006706A2"/>
    <w:rsid w:val="00670EC1"/>
    <w:rsid w:val="00671068"/>
    <w:rsid w:val="0067135A"/>
    <w:rsid w:val="00671DB8"/>
    <w:rsid w:val="006723E0"/>
    <w:rsid w:val="00672E19"/>
    <w:rsid w:val="0067351A"/>
    <w:rsid w:val="00673821"/>
    <w:rsid w:val="00673C24"/>
    <w:rsid w:val="006744A4"/>
    <w:rsid w:val="006744A8"/>
    <w:rsid w:val="00674960"/>
    <w:rsid w:val="006749BC"/>
    <w:rsid w:val="006750FF"/>
    <w:rsid w:val="006751E6"/>
    <w:rsid w:val="0067626E"/>
    <w:rsid w:val="0067658C"/>
    <w:rsid w:val="00676870"/>
    <w:rsid w:val="006769DE"/>
    <w:rsid w:val="00676CCD"/>
    <w:rsid w:val="00676F9C"/>
    <w:rsid w:val="0067703D"/>
    <w:rsid w:val="006771D5"/>
    <w:rsid w:val="006772E8"/>
    <w:rsid w:val="00680062"/>
    <w:rsid w:val="00681133"/>
    <w:rsid w:val="00681339"/>
    <w:rsid w:val="006814A8"/>
    <w:rsid w:val="00681ABF"/>
    <w:rsid w:val="00681D5C"/>
    <w:rsid w:val="00681E35"/>
    <w:rsid w:val="0068244B"/>
    <w:rsid w:val="0068264A"/>
    <w:rsid w:val="00682897"/>
    <w:rsid w:val="00682D23"/>
    <w:rsid w:val="00682E88"/>
    <w:rsid w:val="00683162"/>
    <w:rsid w:val="00683361"/>
    <w:rsid w:val="006838B1"/>
    <w:rsid w:val="00683A65"/>
    <w:rsid w:val="00683FF5"/>
    <w:rsid w:val="0068486C"/>
    <w:rsid w:val="00684C07"/>
    <w:rsid w:val="00684F2F"/>
    <w:rsid w:val="006854C7"/>
    <w:rsid w:val="006854CA"/>
    <w:rsid w:val="00685BC1"/>
    <w:rsid w:val="00685E04"/>
    <w:rsid w:val="00685E25"/>
    <w:rsid w:val="00685F6C"/>
    <w:rsid w:val="00686600"/>
    <w:rsid w:val="0068698A"/>
    <w:rsid w:val="00686D2F"/>
    <w:rsid w:val="0068726E"/>
    <w:rsid w:val="006906C6"/>
    <w:rsid w:val="00690D91"/>
    <w:rsid w:val="00691342"/>
    <w:rsid w:val="00691530"/>
    <w:rsid w:val="006918F7"/>
    <w:rsid w:val="00692574"/>
    <w:rsid w:val="006925DA"/>
    <w:rsid w:val="00692905"/>
    <w:rsid w:val="00692E80"/>
    <w:rsid w:val="006931F5"/>
    <w:rsid w:val="006939E0"/>
    <w:rsid w:val="006949FE"/>
    <w:rsid w:val="00694D4F"/>
    <w:rsid w:val="006955D5"/>
    <w:rsid w:val="006959A1"/>
    <w:rsid w:val="0069656B"/>
    <w:rsid w:val="00697E55"/>
    <w:rsid w:val="00697F52"/>
    <w:rsid w:val="006A0A52"/>
    <w:rsid w:val="006A0AB6"/>
    <w:rsid w:val="006A118B"/>
    <w:rsid w:val="006A1562"/>
    <w:rsid w:val="006A1D9E"/>
    <w:rsid w:val="006A1DF5"/>
    <w:rsid w:val="006A2609"/>
    <w:rsid w:val="006A2CF7"/>
    <w:rsid w:val="006A360B"/>
    <w:rsid w:val="006A3908"/>
    <w:rsid w:val="006A4051"/>
    <w:rsid w:val="006A47BA"/>
    <w:rsid w:val="006A50C3"/>
    <w:rsid w:val="006A563D"/>
    <w:rsid w:val="006A5952"/>
    <w:rsid w:val="006A5F59"/>
    <w:rsid w:val="006A6320"/>
    <w:rsid w:val="006A6869"/>
    <w:rsid w:val="006A76FA"/>
    <w:rsid w:val="006B036B"/>
    <w:rsid w:val="006B10DC"/>
    <w:rsid w:val="006B1966"/>
    <w:rsid w:val="006B1CBB"/>
    <w:rsid w:val="006B2883"/>
    <w:rsid w:val="006B3168"/>
    <w:rsid w:val="006B31A4"/>
    <w:rsid w:val="006B320B"/>
    <w:rsid w:val="006B344B"/>
    <w:rsid w:val="006B3901"/>
    <w:rsid w:val="006B3A04"/>
    <w:rsid w:val="006B3A7D"/>
    <w:rsid w:val="006B4D54"/>
    <w:rsid w:val="006B4D6D"/>
    <w:rsid w:val="006B52D9"/>
    <w:rsid w:val="006B53A6"/>
    <w:rsid w:val="006B54AA"/>
    <w:rsid w:val="006B570F"/>
    <w:rsid w:val="006B5862"/>
    <w:rsid w:val="006B59BE"/>
    <w:rsid w:val="006B5D03"/>
    <w:rsid w:val="006B5EC1"/>
    <w:rsid w:val="006B5F67"/>
    <w:rsid w:val="006B60EC"/>
    <w:rsid w:val="006B61F4"/>
    <w:rsid w:val="006B6A87"/>
    <w:rsid w:val="006B7585"/>
    <w:rsid w:val="006C05AC"/>
    <w:rsid w:val="006C11F9"/>
    <w:rsid w:val="006C18E9"/>
    <w:rsid w:val="006C1C65"/>
    <w:rsid w:val="006C23F7"/>
    <w:rsid w:val="006C272E"/>
    <w:rsid w:val="006C2828"/>
    <w:rsid w:val="006C2ECA"/>
    <w:rsid w:val="006C2FC9"/>
    <w:rsid w:val="006C3647"/>
    <w:rsid w:val="006C38C4"/>
    <w:rsid w:val="006C3BA4"/>
    <w:rsid w:val="006C5A73"/>
    <w:rsid w:val="006C5D67"/>
    <w:rsid w:val="006C5EAB"/>
    <w:rsid w:val="006C6657"/>
    <w:rsid w:val="006C6AA6"/>
    <w:rsid w:val="006C718C"/>
    <w:rsid w:val="006C7511"/>
    <w:rsid w:val="006C7965"/>
    <w:rsid w:val="006C79AE"/>
    <w:rsid w:val="006C7B32"/>
    <w:rsid w:val="006D00ED"/>
    <w:rsid w:val="006D1AE8"/>
    <w:rsid w:val="006D1B69"/>
    <w:rsid w:val="006D1D9B"/>
    <w:rsid w:val="006D1F7A"/>
    <w:rsid w:val="006D30DD"/>
    <w:rsid w:val="006D4015"/>
    <w:rsid w:val="006D4037"/>
    <w:rsid w:val="006D439E"/>
    <w:rsid w:val="006D4BEF"/>
    <w:rsid w:val="006D4FDE"/>
    <w:rsid w:val="006D4FE6"/>
    <w:rsid w:val="006D50F1"/>
    <w:rsid w:val="006D57F0"/>
    <w:rsid w:val="006D5C20"/>
    <w:rsid w:val="006D5C96"/>
    <w:rsid w:val="006D5CA1"/>
    <w:rsid w:val="006D5F8B"/>
    <w:rsid w:val="006D642C"/>
    <w:rsid w:val="006D6D57"/>
    <w:rsid w:val="006D733E"/>
    <w:rsid w:val="006E01FD"/>
    <w:rsid w:val="006E03A0"/>
    <w:rsid w:val="006E04FA"/>
    <w:rsid w:val="006E0693"/>
    <w:rsid w:val="006E0834"/>
    <w:rsid w:val="006E0C11"/>
    <w:rsid w:val="006E0DE0"/>
    <w:rsid w:val="006E1050"/>
    <w:rsid w:val="006E1466"/>
    <w:rsid w:val="006E2E38"/>
    <w:rsid w:val="006E3C0E"/>
    <w:rsid w:val="006E4AAE"/>
    <w:rsid w:val="006E51AE"/>
    <w:rsid w:val="006E54C8"/>
    <w:rsid w:val="006E5A5A"/>
    <w:rsid w:val="006E6EE6"/>
    <w:rsid w:val="006E722E"/>
    <w:rsid w:val="006E79F6"/>
    <w:rsid w:val="006F089A"/>
    <w:rsid w:val="006F0993"/>
    <w:rsid w:val="006F0EF5"/>
    <w:rsid w:val="006F0F86"/>
    <w:rsid w:val="006F1352"/>
    <w:rsid w:val="006F171F"/>
    <w:rsid w:val="006F1F53"/>
    <w:rsid w:val="006F2547"/>
    <w:rsid w:val="006F287C"/>
    <w:rsid w:val="006F2980"/>
    <w:rsid w:val="006F2DFD"/>
    <w:rsid w:val="006F3017"/>
    <w:rsid w:val="006F3367"/>
    <w:rsid w:val="006F3A05"/>
    <w:rsid w:val="006F3BCD"/>
    <w:rsid w:val="006F3BE8"/>
    <w:rsid w:val="006F3D2B"/>
    <w:rsid w:val="006F43EA"/>
    <w:rsid w:val="006F441F"/>
    <w:rsid w:val="006F4663"/>
    <w:rsid w:val="006F4A36"/>
    <w:rsid w:val="006F4C2E"/>
    <w:rsid w:val="006F6010"/>
    <w:rsid w:val="006F651D"/>
    <w:rsid w:val="006F684B"/>
    <w:rsid w:val="006F69CC"/>
    <w:rsid w:val="006F7538"/>
    <w:rsid w:val="006F7F64"/>
    <w:rsid w:val="007001AD"/>
    <w:rsid w:val="007004FB"/>
    <w:rsid w:val="007006B4"/>
    <w:rsid w:val="0070080D"/>
    <w:rsid w:val="00700B21"/>
    <w:rsid w:val="00700D08"/>
    <w:rsid w:val="00700D47"/>
    <w:rsid w:val="00700DA9"/>
    <w:rsid w:val="00701D19"/>
    <w:rsid w:val="00701FED"/>
    <w:rsid w:val="00702571"/>
    <w:rsid w:val="0070373B"/>
    <w:rsid w:val="0070387C"/>
    <w:rsid w:val="0070389F"/>
    <w:rsid w:val="007067B7"/>
    <w:rsid w:val="00706815"/>
    <w:rsid w:val="00706929"/>
    <w:rsid w:val="00706F45"/>
    <w:rsid w:val="00707293"/>
    <w:rsid w:val="007100CB"/>
    <w:rsid w:val="007102D8"/>
    <w:rsid w:val="00710341"/>
    <w:rsid w:val="00710A94"/>
    <w:rsid w:val="00711100"/>
    <w:rsid w:val="00711AE8"/>
    <w:rsid w:val="00712801"/>
    <w:rsid w:val="00713199"/>
    <w:rsid w:val="00713B82"/>
    <w:rsid w:val="00713BFC"/>
    <w:rsid w:val="00713C55"/>
    <w:rsid w:val="00714B4A"/>
    <w:rsid w:val="00714CD0"/>
    <w:rsid w:val="00714DBD"/>
    <w:rsid w:val="00714DDD"/>
    <w:rsid w:val="00714F2C"/>
    <w:rsid w:val="00715562"/>
    <w:rsid w:val="0071596E"/>
    <w:rsid w:val="00715CB5"/>
    <w:rsid w:val="00715CC9"/>
    <w:rsid w:val="00715D6B"/>
    <w:rsid w:val="00716774"/>
    <w:rsid w:val="00716C94"/>
    <w:rsid w:val="00716E0E"/>
    <w:rsid w:val="007172E6"/>
    <w:rsid w:val="007172EF"/>
    <w:rsid w:val="0071744C"/>
    <w:rsid w:val="007176A0"/>
    <w:rsid w:val="0072040D"/>
    <w:rsid w:val="00720681"/>
    <w:rsid w:val="007207DA"/>
    <w:rsid w:val="0072156D"/>
    <w:rsid w:val="007216BD"/>
    <w:rsid w:val="007217D4"/>
    <w:rsid w:val="00721F8B"/>
    <w:rsid w:val="0072207C"/>
    <w:rsid w:val="0072259F"/>
    <w:rsid w:val="00722861"/>
    <w:rsid w:val="00722D9D"/>
    <w:rsid w:val="00722E0E"/>
    <w:rsid w:val="007233EE"/>
    <w:rsid w:val="007238DC"/>
    <w:rsid w:val="00724799"/>
    <w:rsid w:val="00725E89"/>
    <w:rsid w:val="007260AC"/>
    <w:rsid w:val="00726345"/>
    <w:rsid w:val="00726CC9"/>
    <w:rsid w:val="00726D4F"/>
    <w:rsid w:val="00727676"/>
    <w:rsid w:val="00727947"/>
    <w:rsid w:val="0073040C"/>
    <w:rsid w:val="00730628"/>
    <w:rsid w:val="0073098B"/>
    <w:rsid w:val="00730DF0"/>
    <w:rsid w:val="0073115E"/>
    <w:rsid w:val="00731441"/>
    <w:rsid w:val="00731723"/>
    <w:rsid w:val="00731941"/>
    <w:rsid w:val="0073215C"/>
    <w:rsid w:val="007328EF"/>
    <w:rsid w:val="00733146"/>
    <w:rsid w:val="007331C0"/>
    <w:rsid w:val="00733638"/>
    <w:rsid w:val="0073388D"/>
    <w:rsid w:val="00733E59"/>
    <w:rsid w:val="00733F24"/>
    <w:rsid w:val="00733F3E"/>
    <w:rsid w:val="007345BF"/>
    <w:rsid w:val="0073473B"/>
    <w:rsid w:val="00734BD9"/>
    <w:rsid w:val="00734D36"/>
    <w:rsid w:val="00735157"/>
    <w:rsid w:val="00735C02"/>
    <w:rsid w:val="00735E28"/>
    <w:rsid w:val="00736706"/>
    <w:rsid w:val="00737286"/>
    <w:rsid w:val="00737CA8"/>
    <w:rsid w:val="0074023F"/>
    <w:rsid w:val="007412EF"/>
    <w:rsid w:val="00741682"/>
    <w:rsid w:val="0074194B"/>
    <w:rsid w:val="00741BFF"/>
    <w:rsid w:val="0074234A"/>
    <w:rsid w:val="00742500"/>
    <w:rsid w:val="00742625"/>
    <w:rsid w:val="00742704"/>
    <w:rsid w:val="00742BB2"/>
    <w:rsid w:val="00742FF7"/>
    <w:rsid w:val="007430BF"/>
    <w:rsid w:val="00743E57"/>
    <w:rsid w:val="007445C5"/>
    <w:rsid w:val="007446BE"/>
    <w:rsid w:val="00744F26"/>
    <w:rsid w:val="007450D5"/>
    <w:rsid w:val="0074543B"/>
    <w:rsid w:val="00745518"/>
    <w:rsid w:val="00745656"/>
    <w:rsid w:val="007456FD"/>
    <w:rsid w:val="007462E3"/>
    <w:rsid w:val="007469AA"/>
    <w:rsid w:val="00746B48"/>
    <w:rsid w:val="007472F1"/>
    <w:rsid w:val="007473F4"/>
    <w:rsid w:val="00747783"/>
    <w:rsid w:val="007479F3"/>
    <w:rsid w:val="00750571"/>
    <w:rsid w:val="0075091F"/>
    <w:rsid w:val="00751514"/>
    <w:rsid w:val="007516F9"/>
    <w:rsid w:val="00751D78"/>
    <w:rsid w:val="00751D7C"/>
    <w:rsid w:val="007525AE"/>
    <w:rsid w:val="00753475"/>
    <w:rsid w:val="00753627"/>
    <w:rsid w:val="007539A7"/>
    <w:rsid w:val="00753E88"/>
    <w:rsid w:val="00754137"/>
    <w:rsid w:val="00754CC3"/>
    <w:rsid w:val="007552E6"/>
    <w:rsid w:val="00755FFD"/>
    <w:rsid w:val="00757656"/>
    <w:rsid w:val="0075770B"/>
    <w:rsid w:val="00757C99"/>
    <w:rsid w:val="00757D18"/>
    <w:rsid w:val="00757F6B"/>
    <w:rsid w:val="00760292"/>
    <w:rsid w:val="007611C7"/>
    <w:rsid w:val="007633AB"/>
    <w:rsid w:val="0076356B"/>
    <w:rsid w:val="0076379F"/>
    <w:rsid w:val="00763E94"/>
    <w:rsid w:val="00763F99"/>
    <w:rsid w:val="00763FBD"/>
    <w:rsid w:val="007641DB"/>
    <w:rsid w:val="007646FC"/>
    <w:rsid w:val="00764720"/>
    <w:rsid w:val="00764A32"/>
    <w:rsid w:val="00764B62"/>
    <w:rsid w:val="0076537B"/>
    <w:rsid w:val="00766306"/>
    <w:rsid w:val="00766B53"/>
    <w:rsid w:val="00766FA7"/>
    <w:rsid w:val="007671C6"/>
    <w:rsid w:val="007673E5"/>
    <w:rsid w:val="007673EE"/>
    <w:rsid w:val="00767441"/>
    <w:rsid w:val="00767AEF"/>
    <w:rsid w:val="00767B83"/>
    <w:rsid w:val="00767DF3"/>
    <w:rsid w:val="00770005"/>
    <w:rsid w:val="0077010C"/>
    <w:rsid w:val="00770413"/>
    <w:rsid w:val="00770510"/>
    <w:rsid w:val="00770EB5"/>
    <w:rsid w:val="00770F4F"/>
    <w:rsid w:val="00770F71"/>
    <w:rsid w:val="00770FDB"/>
    <w:rsid w:val="00771A1A"/>
    <w:rsid w:val="00772ADB"/>
    <w:rsid w:val="00772B0A"/>
    <w:rsid w:val="00772E1F"/>
    <w:rsid w:val="00772F8B"/>
    <w:rsid w:val="007730CC"/>
    <w:rsid w:val="0077401E"/>
    <w:rsid w:val="00774583"/>
    <w:rsid w:val="007749BF"/>
    <w:rsid w:val="00774B34"/>
    <w:rsid w:val="0077582D"/>
    <w:rsid w:val="007765E8"/>
    <w:rsid w:val="00776E8C"/>
    <w:rsid w:val="00777A8B"/>
    <w:rsid w:val="00777C66"/>
    <w:rsid w:val="007800B4"/>
    <w:rsid w:val="0078043C"/>
    <w:rsid w:val="0078099F"/>
    <w:rsid w:val="00781171"/>
    <w:rsid w:val="007815A1"/>
    <w:rsid w:val="00781F79"/>
    <w:rsid w:val="00782692"/>
    <w:rsid w:val="0078346E"/>
    <w:rsid w:val="0078384B"/>
    <w:rsid w:val="00784AC0"/>
    <w:rsid w:val="00785179"/>
    <w:rsid w:val="00785C57"/>
    <w:rsid w:val="00785EC0"/>
    <w:rsid w:val="007864C0"/>
    <w:rsid w:val="00786A47"/>
    <w:rsid w:val="00786EA0"/>
    <w:rsid w:val="00787954"/>
    <w:rsid w:val="00787BB0"/>
    <w:rsid w:val="00790981"/>
    <w:rsid w:val="00790CCE"/>
    <w:rsid w:val="00790F3B"/>
    <w:rsid w:val="00791880"/>
    <w:rsid w:val="00791A19"/>
    <w:rsid w:val="00791C9F"/>
    <w:rsid w:val="0079205E"/>
    <w:rsid w:val="0079225B"/>
    <w:rsid w:val="0079255F"/>
    <w:rsid w:val="00793024"/>
    <w:rsid w:val="0079377A"/>
    <w:rsid w:val="00793A0B"/>
    <w:rsid w:val="00793A31"/>
    <w:rsid w:val="00793C4C"/>
    <w:rsid w:val="00793CC4"/>
    <w:rsid w:val="007943E1"/>
    <w:rsid w:val="00794877"/>
    <w:rsid w:val="007948CD"/>
    <w:rsid w:val="00795185"/>
    <w:rsid w:val="007953D3"/>
    <w:rsid w:val="00795848"/>
    <w:rsid w:val="007959B6"/>
    <w:rsid w:val="00795A1B"/>
    <w:rsid w:val="00795B37"/>
    <w:rsid w:val="00795B6F"/>
    <w:rsid w:val="007968A1"/>
    <w:rsid w:val="007A0227"/>
    <w:rsid w:val="007A04ED"/>
    <w:rsid w:val="007A0D94"/>
    <w:rsid w:val="007A0F41"/>
    <w:rsid w:val="007A11AA"/>
    <w:rsid w:val="007A1258"/>
    <w:rsid w:val="007A1758"/>
    <w:rsid w:val="007A1F3D"/>
    <w:rsid w:val="007A25CC"/>
    <w:rsid w:val="007A282B"/>
    <w:rsid w:val="007A3042"/>
    <w:rsid w:val="007A32B0"/>
    <w:rsid w:val="007A3E22"/>
    <w:rsid w:val="007A4689"/>
    <w:rsid w:val="007A4B72"/>
    <w:rsid w:val="007A54A2"/>
    <w:rsid w:val="007A5E6A"/>
    <w:rsid w:val="007A7307"/>
    <w:rsid w:val="007A73D2"/>
    <w:rsid w:val="007A7E98"/>
    <w:rsid w:val="007B00B4"/>
    <w:rsid w:val="007B07EB"/>
    <w:rsid w:val="007B0B09"/>
    <w:rsid w:val="007B1420"/>
    <w:rsid w:val="007B1672"/>
    <w:rsid w:val="007B17FB"/>
    <w:rsid w:val="007B19C3"/>
    <w:rsid w:val="007B1AD6"/>
    <w:rsid w:val="007B1D43"/>
    <w:rsid w:val="007B2034"/>
    <w:rsid w:val="007B248E"/>
    <w:rsid w:val="007B258F"/>
    <w:rsid w:val="007B2A0A"/>
    <w:rsid w:val="007B3691"/>
    <w:rsid w:val="007B3983"/>
    <w:rsid w:val="007B3D69"/>
    <w:rsid w:val="007B493B"/>
    <w:rsid w:val="007B4B97"/>
    <w:rsid w:val="007B534C"/>
    <w:rsid w:val="007B59C6"/>
    <w:rsid w:val="007B5CDE"/>
    <w:rsid w:val="007B6263"/>
    <w:rsid w:val="007B6403"/>
    <w:rsid w:val="007B65EE"/>
    <w:rsid w:val="007B6BBA"/>
    <w:rsid w:val="007B789C"/>
    <w:rsid w:val="007C05BF"/>
    <w:rsid w:val="007C073D"/>
    <w:rsid w:val="007C11F6"/>
    <w:rsid w:val="007C17E7"/>
    <w:rsid w:val="007C245A"/>
    <w:rsid w:val="007C25BD"/>
    <w:rsid w:val="007C2C46"/>
    <w:rsid w:val="007C3A1F"/>
    <w:rsid w:val="007C3FDF"/>
    <w:rsid w:val="007C4044"/>
    <w:rsid w:val="007C5ADD"/>
    <w:rsid w:val="007C5B76"/>
    <w:rsid w:val="007C5FE5"/>
    <w:rsid w:val="007C63B3"/>
    <w:rsid w:val="007C63FF"/>
    <w:rsid w:val="007C65BB"/>
    <w:rsid w:val="007C6C4C"/>
    <w:rsid w:val="007C6D11"/>
    <w:rsid w:val="007C6E91"/>
    <w:rsid w:val="007C6EF9"/>
    <w:rsid w:val="007C700D"/>
    <w:rsid w:val="007C741F"/>
    <w:rsid w:val="007C75E1"/>
    <w:rsid w:val="007C7954"/>
    <w:rsid w:val="007C7F9B"/>
    <w:rsid w:val="007D0CB1"/>
    <w:rsid w:val="007D0E38"/>
    <w:rsid w:val="007D1395"/>
    <w:rsid w:val="007D13A5"/>
    <w:rsid w:val="007D16A1"/>
    <w:rsid w:val="007D1727"/>
    <w:rsid w:val="007D22B8"/>
    <w:rsid w:val="007D2676"/>
    <w:rsid w:val="007D29EB"/>
    <w:rsid w:val="007D33AC"/>
    <w:rsid w:val="007D3424"/>
    <w:rsid w:val="007D4361"/>
    <w:rsid w:val="007D439F"/>
    <w:rsid w:val="007D4406"/>
    <w:rsid w:val="007D5259"/>
    <w:rsid w:val="007D599E"/>
    <w:rsid w:val="007D5E82"/>
    <w:rsid w:val="007D5F4F"/>
    <w:rsid w:val="007D6230"/>
    <w:rsid w:val="007D6443"/>
    <w:rsid w:val="007D6475"/>
    <w:rsid w:val="007D6644"/>
    <w:rsid w:val="007D6C0B"/>
    <w:rsid w:val="007D7C18"/>
    <w:rsid w:val="007E07EB"/>
    <w:rsid w:val="007E15CC"/>
    <w:rsid w:val="007E1762"/>
    <w:rsid w:val="007E2E3B"/>
    <w:rsid w:val="007E3639"/>
    <w:rsid w:val="007E3DF1"/>
    <w:rsid w:val="007E40C7"/>
    <w:rsid w:val="007E492F"/>
    <w:rsid w:val="007E4CFD"/>
    <w:rsid w:val="007E4FC5"/>
    <w:rsid w:val="007E5055"/>
    <w:rsid w:val="007E537A"/>
    <w:rsid w:val="007E5D58"/>
    <w:rsid w:val="007E67AD"/>
    <w:rsid w:val="007E6A96"/>
    <w:rsid w:val="007E6C5F"/>
    <w:rsid w:val="007E6C86"/>
    <w:rsid w:val="007E73CD"/>
    <w:rsid w:val="007F0301"/>
    <w:rsid w:val="007F06CD"/>
    <w:rsid w:val="007F0719"/>
    <w:rsid w:val="007F0A9E"/>
    <w:rsid w:val="007F170B"/>
    <w:rsid w:val="007F1D15"/>
    <w:rsid w:val="007F2548"/>
    <w:rsid w:val="007F25E1"/>
    <w:rsid w:val="007F279C"/>
    <w:rsid w:val="007F282A"/>
    <w:rsid w:val="007F30DB"/>
    <w:rsid w:val="007F3105"/>
    <w:rsid w:val="007F385D"/>
    <w:rsid w:val="007F3D3B"/>
    <w:rsid w:val="007F3F03"/>
    <w:rsid w:val="007F4334"/>
    <w:rsid w:val="007F4B20"/>
    <w:rsid w:val="007F4D48"/>
    <w:rsid w:val="007F4DF7"/>
    <w:rsid w:val="007F5015"/>
    <w:rsid w:val="007F607F"/>
    <w:rsid w:val="007F68A9"/>
    <w:rsid w:val="007F6988"/>
    <w:rsid w:val="007F7902"/>
    <w:rsid w:val="007F7A58"/>
    <w:rsid w:val="008001FF"/>
    <w:rsid w:val="00800290"/>
    <w:rsid w:val="008007F5"/>
    <w:rsid w:val="00800DDB"/>
    <w:rsid w:val="00800F9B"/>
    <w:rsid w:val="008016F5"/>
    <w:rsid w:val="00801C30"/>
    <w:rsid w:val="00801E42"/>
    <w:rsid w:val="00801F02"/>
    <w:rsid w:val="00802688"/>
    <w:rsid w:val="00802976"/>
    <w:rsid w:val="00802A6B"/>
    <w:rsid w:val="00802B12"/>
    <w:rsid w:val="00802EC2"/>
    <w:rsid w:val="00802F05"/>
    <w:rsid w:val="00802FEC"/>
    <w:rsid w:val="008030FD"/>
    <w:rsid w:val="00803B2D"/>
    <w:rsid w:val="00803C0B"/>
    <w:rsid w:val="00803E0A"/>
    <w:rsid w:val="008041C7"/>
    <w:rsid w:val="008044E1"/>
    <w:rsid w:val="00804629"/>
    <w:rsid w:val="00804982"/>
    <w:rsid w:val="00804F16"/>
    <w:rsid w:val="00806C8D"/>
    <w:rsid w:val="0080725C"/>
    <w:rsid w:val="0080736B"/>
    <w:rsid w:val="008075D2"/>
    <w:rsid w:val="008078A1"/>
    <w:rsid w:val="00807B9E"/>
    <w:rsid w:val="00810143"/>
    <w:rsid w:val="0081036F"/>
    <w:rsid w:val="00810665"/>
    <w:rsid w:val="00810F43"/>
    <w:rsid w:val="00811759"/>
    <w:rsid w:val="00811B8F"/>
    <w:rsid w:val="00811DC3"/>
    <w:rsid w:val="00812140"/>
    <w:rsid w:val="00812364"/>
    <w:rsid w:val="00812E82"/>
    <w:rsid w:val="00812F72"/>
    <w:rsid w:val="00813533"/>
    <w:rsid w:val="0081390E"/>
    <w:rsid w:val="008146F2"/>
    <w:rsid w:val="00814A4B"/>
    <w:rsid w:val="00814A4E"/>
    <w:rsid w:val="008151BA"/>
    <w:rsid w:val="00815936"/>
    <w:rsid w:val="00815EAE"/>
    <w:rsid w:val="00815FFD"/>
    <w:rsid w:val="0081659D"/>
    <w:rsid w:val="008165CC"/>
    <w:rsid w:val="0081685E"/>
    <w:rsid w:val="00816BE2"/>
    <w:rsid w:val="00816C96"/>
    <w:rsid w:val="0081705D"/>
    <w:rsid w:val="008171BC"/>
    <w:rsid w:val="008179E6"/>
    <w:rsid w:val="0082027C"/>
    <w:rsid w:val="00820523"/>
    <w:rsid w:val="00820E89"/>
    <w:rsid w:val="00821423"/>
    <w:rsid w:val="00821836"/>
    <w:rsid w:val="00821AFA"/>
    <w:rsid w:val="00822B2D"/>
    <w:rsid w:val="00822E20"/>
    <w:rsid w:val="0082303C"/>
    <w:rsid w:val="008231AE"/>
    <w:rsid w:val="008233B5"/>
    <w:rsid w:val="0082341C"/>
    <w:rsid w:val="00823511"/>
    <w:rsid w:val="0082383F"/>
    <w:rsid w:val="00824057"/>
    <w:rsid w:val="00824149"/>
    <w:rsid w:val="008255A6"/>
    <w:rsid w:val="00825F19"/>
    <w:rsid w:val="008262DB"/>
    <w:rsid w:val="008264EC"/>
    <w:rsid w:val="00827777"/>
    <w:rsid w:val="00827BFD"/>
    <w:rsid w:val="00827C76"/>
    <w:rsid w:val="00827F0B"/>
    <w:rsid w:val="00830035"/>
    <w:rsid w:val="00830097"/>
    <w:rsid w:val="008306BF"/>
    <w:rsid w:val="00831161"/>
    <w:rsid w:val="00833ADA"/>
    <w:rsid w:val="008340E0"/>
    <w:rsid w:val="00834212"/>
    <w:rsid w:val="00834A91"/>
    <w:rsid w:val="00834B76"/>
    <w:rsid w:val="00834CDC"/>
    <w:rsid w:val="008351F5"/>
    <w:rsid w:val="00835229"/>
    <w:rsid w:val="00835845"/>
    <w:rsid w:val="00835FB8"/>
    <w:rsid w:val="00836AA3"/>
    <w:rsid w:val="008370CF"/>
    <w:rsid w:val="008371CD"/>
    <w:rsid w:val="0083725C"/>
    <w:rsid w:val="00837895"/>
    <w:rsid w:val="0084084C"/>
    <w:rsid w:val="00840FF9"/>
    <w:rsid w:val="00841136"/>
    <w:rsid w:val="0084121E"/>
    <w:rsid w:val="008416B1"/>
    <w:rsid w:val="008417B9"/>
    <w:rsid w:val="00841FEA"/>
    <w:rsid w:val="00842057"/>
    <w:rsid w:val="008431A7"/>
    <w:rsid w:val="008431E8"/>
    <w:rsid w:val="008437E1"/>
    <w:rsid w:val="00843A5E"/>
    <w:rsid w:val="00843D47"/>
    <w:rsid w:val="00844024"/>
    <w:rsid w:val="00844770"/>
    <w:rsid w:val="00845C54"/>
    <w:rsid w:val="008463AF"/>
    <w:rsid w:val="00847A7E"/>
    <w:rsid w:val="0085013C"/>
    <w:rsid w:val="00850D2B"/>
    <w:rsid w:val="00850DAF"/>
    <w:rsid w:val="008512FB"/>
    <w:rsid w:val="0085170A"/>
    <w:rsid w:val="00851DCB"/>
    <w:rsid w:val="00851FCC"/>
    <w:rsid w:val="00852055"/>
    <w:rsid w:val="00852BC0"/>
    <w:rsid w:val="00853770"/>
    <w:rsid w:val="008551B0"/>
    <w:rsid w:val="00855C5C"/>
    <w:rsid w:val="00855E2F"/>
    <w:rsid w:val="00856639"/>
    <w:rsid w:val="00856923"/>
    <w:rsid w:val="00856A09"/>
    <w:rsid w:val="00856B08"/>
    <w:rsid w:val="0085748E"/>
    <w:rsid w:val="00857BA7"/>
    <w:rsid w:val="00860443"/>
    <w:rsid w:val="008606B4"/>
    <w:rsid w:val="0086070F"/>
    <w:rsid w:val="008609D5"/>
    <w:rsid w:val="00860F43"/>
    <w:rsid w:val="008624D3"/>
    <w:rsid w:val="00862A06"/>
    <w:rsid w:val="008630DD"/>
    <w:rsid w:val="008633B3"/>
    <w:rsid w:val="00863E70"/>
    <w:rsid w:val="00863EE0"/>
    <w:rsid w:val="00864079"/>
    <w:rsid w:val="00864DA5"/>
    <w:rsid w:val="008651ED"/>
    <w:rsid w:val="00865D4F"/>
    <w:rsid w:val="00866228"/>
    <w:rsid w:val="00866826"/>
    <w:rsid w:val="00866A7D"/>
    <w:rsid w:val="00866F60"/>
    <w:rsid w:val="008670D9"/>
    <w:rsid w:val="00867509"/>
    <w:rsid w:val="00867FE0"/>
    <w:rsid w:val="00870F67"/>
    <w:rsid w:val="00870FE5"/>
    <w:rsid w:val="008716E6"/>
    <w:rsid w:val="00872192"/>
    <w:rsid w:val="00872345"/>
    <w:rsid w:val="00872BB2"/>
    <w:rsid w:val="00874124"/>
    <w:rsid w:val="00874266"/>
    <w:rsid w:val="00874407"/>
    <w:rsid w:val="0087467A"/>
    <w:rsid w:val="00874B14"/>
    <w:rsid w:val="00874D65"/>
    <w:rsid w:val="0087507D"/>
    <w:rsid w:val="0087591A"/>
    <w:rsid w:val="00876811"/>
    <w:rsid w:val="008773F9"/>
    <w:rsid w:val="00877412"/>
    <w:rsid w:val="00877582"/>
    <w:rsid w:val="00877B19"/>
    <w:rsid w:val="008804F3"/>
    <w:rsid w:val="00880C55"/>
    <w:rsid w:val="00881255"/>
    <w:rsid w:val="00881473"/>
    <w:rsid w:val="00881D39"/>
    <w:rsid w:val="0088271C"/>
    <w:rsid w:val="00882732"/>
    <w:rsid w:val="00882BA7"/>
    <w:rsid w:val="00882CB3"/>
    <w:rsid w:val="008833E1"/>
    <w:rsid w:val="00883791"/>
    <w:rsid w:val="00884626"/>
    <w:rsid w:val="00884B5F"/>
    <w:rsid w:val="00884C5F"/>
    <w:rsid w:val="008856BE"/>
    <w:rsid w:val="008874FF"/>
    <w:rsid w:val="00887738"/>
    <w:rsid w:val="00887FEC"/>
    <w:rsid w:val="00890346"/>
    <w:rsid w:val="00890704"/>
    <w:rsid w:val="00890A30"/>
    <w:rsid w:val="00890F13"/>
    <w:rsid w:val="00891010"/>
    <w:rsid w:val="00891B61"/>
    <w:rsid w:val="00892635"/>
    <w:rsid w:val="00893490"/>
    <w:rsid w:val="00893B94"/>
    <w:rsid w:val="00893F1C"/>
    <w:rsid w:val="008940E1"/>
    <w:rsid w:val="008947A8"/>
    <w:rsid w:val="00894D35"/>
    <w:rsid w:val="00895182"/>
    <w:rsid w:val="00895535"/>
    <w:rsid w:val="008956EE"/>
    <w:rsid w:val="00895C56"/>
    <w:rsid w:val="0089622E"/>
    <w:rsid w:val="00896394"/>
    <w:rsid w:val="008968B5"/>
    <w:rsid w:val="00896B8C"/>
    <w:rsid w:val="00896D5B"/>
    <w:rsid w:val="00897230"/>
    <w:rsid w:val="008A00EC"/>
    <w:rsid w:val="008A0422"/>
    <w:rsid w:val="008A0835"/>
    <w:rsid w:val="008A0C92"/>
    <w:rsid w:val="008A1329"/>
    <w:rsid w:val="008A21E2"/>
    <w:rsid w:val="008A2903"/>
    <w:rsid w:val="008A29A4"/>
    <w:rsid w:val="008A29C6"/>
    <w:rsid w:val="008A3E1F"/>
    <w:rsid w:val="008A46D3"/>
    <w:rsid w:val="008A68B2"/>
    <w:rsid w:val="008A6DEC"/>
    <w:rsid w:val="008A7298"/>
    <w:rsid w:val="008B0F20"/>
    <w:rsid w:val="008B1CE3"/>
    <w:rsid w:val="008B2485"/>
    <w:rsid w:val="008B2AA9"/>
    <w:rsid w:val="008B2C96"/>
    <w:rsid w:val="008B2F33"/>
    <w:rsid w:val="008B395D"/>
    <w:rsid w:val="008B5312"/>
    <w:rsid w:val="008B541F"/>
    <w:rsid w:val="008B5BA9"/>
    <w:rsid w:val="008B65AC"/>
    <w:rsid w:val="008B70AD"/>
    <w:rsid w:val="008B72C0"/>
    <w:rsid w:val="008B7417"/>
    <w:rsid w:val="008B77D3"/>
    <w:rsid w:val="008B79D9"/>
    <w:rsid w:val="008B7B14"/>
    <w:rsid w:val="008C01CF"/>
    <w:rsid w:val="008C1144"/>
    <w:rsid w:val="008C1164"/>
    <w:rsid w:val="008C1198"/>
    <w:rsid w:val="008C16A3"/>
    <w:rsid w:val="008C1F86"/>
    <w:rsid w:val="008C2505"/>
    <w:rsid w:val="008C3574"/>
    <w:rsid w:val="008C3C1E"/>
    <w:rsid w:val="008C411A"/>
    <w:rsid w:val="008C42A5"/>
    <w:rsid w:val="008C5274"/>
    <w:rsid w:val="008C5312"/>
    <w:rsid w:val="008C60AE"/>
    <w:rsid w:val="008C63B7"/>
    <w:rsid w:val="008C6490"/>
    <w:rsid w:val="008C7FEF"/>
    <w:rsid w:val="008D078E"/>
    <w:rsid w:val="008D0FAA"/>
    <w:rsid w:val="008D119D"/>
    <w:rsid w:val="008D199E"/>
    <w:rsid w:val="008D1B8B"/>
    <w:rsid w:val="008D1E88"/>
    <w:rsid w:val="008D214E"/>
    <w:rsid w:val="008D2EB1"/>
    <w:rsid w:val="008D30D3"/>
    <w:rsid w:val="008D37C8"/>
    <w:rsid w:val="008D3A6F"/>
    <w:rsid w:val="008D42ED"/>
    <w:rsid w:val="008D439D"/>
    <w:rsid w:val="008D43EF"/>
    <w:rsid w:val="008D4604"/>
    <w:rsid w:val="008D4D39"/>
    <w:rsid w:val="008D4FCD"/>
    <w:rsid w:val="008D5162"/>
    <w:rsid w:val="008D51A7"/>
    <w:rsid w:val="008D5505"/>
    <w:rsid w:val="008D5754"/>
    <w:rsid w:val="008D5C4F"/>
    <w:rsid w:val="008D5F0E"/>
    <w:rsid w:val="008D64F7"/>
    <w:rsid w:val="008D734F"/>
    <w:rsid w:val="008D7379"/>
    <w:rsid w:val="008D748E"/>
    <w:rsid w:val="008D74A6"/>
    <w:rsid w:val="008D78EE"/>
    <w:rsid w:val="008D7A8E"/>
    <w:rsid w:val="008D7DC5"/>
    <w:rsid w:val="008E09DC"/>
    <w:rsid w:val="008E1027"/>
    <w:rsid w:val="008E1059"/>
    <w:rsid w:val="008E1E83"/>
    <w:rsid w:val="008E206D"/>
    <w:rsid w:val="008E212F"/>
    <w:rsid w:val="008E214B"/>
    <w:rsid w:val="008E23CC"/>
    <w:rsid w:val="008E23F6"/>
    <w:rsid w:val="008E2E49"/>
    <w:rsid w:val="008E2EB4"/>
    <w:rsid w:val="008E57B3"/>
    <w:rsid w:val="008E6236"/>
    <w:rsid w:val="008E757B"/>
    <w:rsid w:val="008E76C0"/>
    <w:rsid w:val="008F052D"/>
    <w:rsid w:val="008F06C2"/>
    <w:rsid w:val="008F0BED"/>
    <w:rsid w:val="008F0E76"/>
    <w:rsid w:val="008F0EA4"/>
    <w:rsid w:val="008F1021"/>
    <w:rsid w:val="008F181F"/>
    <w:rsid w:val="008F1974"/>
    <w:rsid w:val="008F1A8F"/>
    <w:rsid w:val="008F21AB"/>
    <w:rsid w:val="008F272B"/>
    <w:rsid w:val="008F3797"/>
    <w:rsid w:val="008F3B6F"/>
    <w:rsid w:val="008F3DCA"/>
    <w:rsid w:val="008F3E3C"/>
    <w:rsid w:val="008F43B4"/>
    <w:rsid w:val="008F44B2"/>
    <w:rsid w:val="008F46BF"/>
    <w:rsid w:val="008F6355"/>
    <w:rsid w:val="008F6937"/>
    <w:rsid w:val="008F6E56"/>
    <w:rsid w:val="008F70AA"/>
    <w:rsid w:val="008F737C"/>
    <w:rsid w:val="008F73E6"/>
    <w:rsid w:val="008F7630"/>
    <w:rsid w:val="008F79A4"/>
    <w:rsid w:val="008F7C72"/>
    <w:rsid w:val="009000A8"/>
    <w:rsid w:val="009000C2"/>
    <w:rsid w:val="00900451"/>
    <w:rsid w:val="00900911"/>
    <w:rsid w:val="00900DD9"/>
    <w:rsid w:val="009011C8"/>
    <w:rsid w:val="00901235"/>
    <w:rsid w:val="009014A7"/>
    <w:rsid w:val="00901EE5"/>
    <w:rsid w:val="0090212A"/>
    <w:rsid w:val="00902476"/>
    <w:rsid w:val="00902601"/>
    <w:rsid w:val="00902666"/>
    <w:rsid w:val="00902DAE"/>
    <w:rsid w:val="00903247"/>
    <w:rsid w:val="009032D3"/>
    <w:rsid w:val="009035D7"/>
    <w:rsid w:val="00903840"/>
    <w:rsid w:val="00904207"/>
    <w:rsid w:val="0090493D"/>
    <w:rsid w:val="00904F74"/>
    <w:rsid w:val="00905DAB"/>
    <w:rsid w:val="00905E17"/>
    <w:rsid w:val="009060BB"/>
    <w:rsid w:val="00906A0A"/>
    <w:rsid w:val="00906D42"/>
    <w:rsid w:val="0090732F"/>
    <w:rsid w:val="00907534"/>
    <w:rsid w:val="00907919"/>
    <w:rsid w:val="0091005B"/>
    <w:rsid w:val="00910814"/>
    <w:rsid w:val="00911536"/>
    <w:rsid w:val="0091174E"/>
    <w:rsid w:val="00911F67"/>
    <w:rsid w:val="009123E5"/>
    <w:rsid w:val="00912E4A"/>
    <w:rsid w:val="0091432F"/>
    <w:rsid w:val="00914394"/>
    <w:rsid w:val="00914554"/>
    <w:rsid w:val="009147A1"/>
    <w:rsid w:val="00914E53"/>
    <w:rsid w:val="00915483"/>
    <w:rsid w:val="0091559B"/>
    <w:rsid w:val="009156AD"/>
    <w:rsid w:val="009158A3"/>
    <w:rsid w:val="009159E1"/>
    <w:rsid w:val="00915C13"/>
    <w:rsid w:val="009164E9"/>
    <w:rsid w:val="00916C77"/>
    <w:rsid w:val="009173B8"/>
    <w:rsid w:val="009178F6"/>
    <w:rsid w:val="009179B9"/>
    <w:rsid w:val="0092054D"/>
    <w:rsid w:val="009206F8"/>
    <w:rsid w:val="009212DB"/>
    <w:rsid w:val="00921983"/>
    <w:rsid w:val="00922125"/>
    <w:rsid w:val="00922753"/>
    <w:rsid w:val="00922CBF"/>
    <w:rsid w:val="00922E45"/>
    <w:rsid w:val="009238B3"/>
    <w:rsid w:val="00923FB4"/>
    <w:rsid w:val="009246C3"/>
    <w:rsid w:val="00924BEF"/>
    <w:rsid w:val="00924EA9"/>
    <w:rsid w:val="00924F09"/>
    <w:rsid w:val="00924F47"/>
    <w:rsid w:val="00925C3B"/>
    <w:rsid w:val="00925C4D"/>
    <w:rsid w:val="00925F85"/>
    <w:rsid w:val="0092659B"/>
    <w:rsid w:val="009265CC"/>
    <w:rsid w:val="0092690F"/>
    <w:rsid w:val="00930BC8"/>
    <w:rsid w:val="0093109F"/>
    <w:rsid w:val="00931204"/>
    <w:rsid w:val="00931B6F"/>
    <w:rsid w:val="00931C05"/>
    <w:rsid w:val="00931CE2"/>
    <w:rsid w:val="00931E75"/>
    <w:rsid w:val="009323D7"/>
    <w:rsid w:val="0093282E"/>
    <w:rsid w:val="009335A3"/>
    <w:rsid w:val="009336B4"/>
    <w:rsid w:val="00933CAE"/>
    <w:rsid w:val="009342CA"/>
    <w:rsid w:val="009343CC"/>
    <w:rsid w:val="009347FB"/>
    <w:rsid w:val="00934B45"/>
    <w:rsid w:val="00934F62"/>
    <w:rsid w:val="00934F8E"/>
    <w:rsid w:val="0093524D"/>
    <w:rsid w:val="00935415"/>
    <w:rsid w:val="00935730"/>
    <w:rsid w:val="00937BB4"/>
    <w:rsid w:val="00937F0B"/>
    <w:rsid w:val="00937FEE"/>
    <w:rsid w:val="00940058"/>
    <w:rsid w:val="0094021E"/>
    <w:rsid w:val="00940479"/>
    <w:rsid w:val="009404F3"/>
    <w:rsid w:val="00940855"/>
    <w:rsid w:val="009410F0"/>
    <w:rsid w:val="009413CE"/>
    <w:rsid w:val="009414B0"/>
    <w:rsid w:val="00942013"/>
    <w:rsid w:val="00942690"/>
    <w:rsid w:val="009431A7"/>
    <w:rsid w:val="00943FA0"/>
    <w:rsid w:val="00944066"/>
    <w:rsid w:val="009459D9"/>
    <w:rsid w:val="009464DD"/>
    <w:rsid w:val="00946AED"/>
    <w:rsid w:val="00946EB7"/>
    <w:rsid w:val="009474FE"/>
    <w:rsid w:val="0094795C"/>
    <w:rsid w:val="009479B7"/>
    <w:rsid w:val="009479C6"/>
    <w:rsid w:val="00950896"/>
    <w:rsid w:val="0095090B"/>
    <w:rsid w:val="00950AA8"/>
    <w:rsid w:val="0095131B"/>
    <w:rsid w:val="009514A9"/>
    <w:rsid w:val="009514C5"/>
    <w:rsid w:val="0095154B"/>
    <w:rsid w:val="00951754"/>
    <w:rsid w:val="00951C61"/>
    <w:rsid w:val="00951D94"/>
    <w:rsid w:val="009523B0"/>
    <w:rsid w:val="009527FA"/>
    <w:rsid w:val="00953240"/>
    <w:rsid w:val="00954128"/>
    <w:rsid w:val="00954B47"/>
    <w:rsid w:val="0095500F"/>
    <w:rsid w:val="00955E13"/>
    <w:rsid w:val="00955EDD"/>
    <w:rsid w:val="00956614"/>
    <w:rsid w:val="009568BF"/>
    <w:rsid w:val="00956B8A"/>
    <w:rsid w:val="00957282"/>
    <w:rsid w:val="009577C0"/>
    <w:rsid w:val="0096024B"/>
    <w:rsid w:val="00960820"/>
    <w:rsid w:val="00961416"/>
    <w:rsid w:val="009616A2"/>
    <w:rsid w:val="009617F0"/>
    <w:rsid w:val="00962160"/>
    <w:rsid w:val="00962400"/>
    <w:rsid w:val="00962619"/>
    <w:rsid w:val="00962651"/>
    <w:rsid w:val="0096288F"/>
    <w:rsid w:val="00962A6B"/>
    <w:rsid w:val="00962DC7"/>
    <w:rsid w:val="0096398F"/>
    <w:rsid w:val="009639E2"/>
    <w:rsid w:val="00963E15"/>
    <w:rsid w:val="00963FFA"/>
    <w:rsid w:val="00964261"/>
    <w:rsid w:val="00964545"/>
    <w:rsid w:val="00964FA4"/>
    <w:rsid w:val="009653F4"/>
    <w:rsid w:val="009656D9"/>
    <w:rsid w:val="009657ED"/>
    <w:rsid w:val="009659CA"/>
    <w:rsid w:val="00965CC8"/>
    <w:rsid w:val="00965F9C"/>
    <w:rsid w:val="00966792"/>
    <w:rsid w:val="00966C7F"/>
    <w:rsid w:val="0096701F"/>
    <w:rsid w:val="00967472"/>
    <w:rsid w:val="0097037F"/>
    <w:rsid w:val="009709BF"/>
    <w:rsid w:val="00970ABB"/>
    <w:rsid w:val="00970B9B"/>
    <w:rsid w:val="00971D3B"/>
    <w:rsid w:val="00971F34"/>
    <w:rsid w:val="009720F0"/>
    <w:rsid w:val="0097359B"/>
    <w:rsid w:val="009745AF"/>
    <w:rsid w:val="00974B81"/>
    <w:rsid w:val="00974C89"/>
    <w:rsid w:val="00974CAA"/>
    <w:rsid w:val="00975244"/>
    <w:rsid w:val="0097629D"/>
    <w:rsid w:val="0097709B"/>
    <w:rsid w:val="009770B4"/>
    <w:rsid w:val="009770E1"/>
    <w:rsid w:val="0097762F"/>
    <w:rsid w:val="00977CB6"/>
    <w:rsid w:val="009805B0"/>
    <w:rsid w:val="00980A58"/>
    <w:rsid w:val="00980B04"/>
    <w:rsid w:val="00980BBB"/>
    <w:rsid w:val="00981F2C"/>
    <w:rsid w:val="009822C3"/>
    <w:rsid w:val="00982553"/>
    <w:rsid w:val="009825B4"/>
    <w:rsid w:val="0098268A"/>
    <w:rsid w:val="009827F5"/>
    <w:rsid w:val="00982997"/>
    <w:rsid w:val="00983284"/>
    <w:rsid w:val="00983293"/>
    <w:rsid w:val="009839EA"/>
    <w:rsid w:val="00985CF1"/>
    <w:rsid w:val="00986195"/>
    <w:rsid w:val="00986A9B"/>
    <w:rsid w:val="00986C27"/>
    <w:rsid w:val="00986DF6"/>
    <w:rsid w:val="00987E96"/>
    <w:rsid w:val="00987EA1"/>
    <w:rsid w:val="00990033"/>
    <w:rsid w:val="0099005C"/>
    <w:rsid w:val="009902AB"/>
    <w:rsid w:val="00990403"/>
    <w:rsid w:val="009906D1"/>
    <w:rsid w:val="0099143A"/>
    <w:rsid w:val="0099182B"/>
    <w:rsid w:val="009918DF"/>
    <w:rsid w:val="00992028"/>
    <w:rsid w:val="0099239E"/>
    <w:rsid w:val="009928C9"/>
    <w:rsid w:val="00992D0D"/>
    <w:rsid w:val="0099319B"/>
    <w:rsid w:val="0099457D"/>
    <w:rsid w:val="00995022"/>
    <w:rsid w:val="0099506D"/>
    <w:rsid w:val="00995F8E"/>
    <w:rsid w:val="00996554"/>
    <w:rsid w:val="009966A3"/>
    <w:rsid w:val="00996F8E"/>
    <w:rsid w:val="009974B0"/>
    <w:rsid w:val="00997E96"/>
    <w:rsid w:val="00997F0F"/>
    <w:rsid w:val="009A0696"/>
    <w:rsid w:val="009A0BF2"/>
    <w:rsid w:val="009A10BF"/>
    <w:rsid w:val="009A13D3"/>
    <w:rsid w:val="009A1419"/>
    <w:rsid w:val="009A1648"/>
    <w:rsid w:val="009A1681"/>
    <w:rsid w:val="009A2418"/>
    <w:rsid w:val="009A25B1"/>
    <w:rsid w:val="009A25F1"/>
    <w:rsid w:val="009A4BCD"/>
    <w:rsid w:val="009A6699"/>
    <w:rsid w:val="009A676D"/>
    <w:rsid w:val="009A74BA"/>
    <w:rsid w:val="009A7894"/>
    <w:rsid w:val="009A7FE6"/>
    <w:rsid w:val="009B0418"/>
    <w:rsid w:val="009B1207"/>
    <w:rsid w:val="009B18D1"/>
    <w:rsid w:val="009B1BD9"/>
    <w:rsid w:val="009B1D65"/>
    <w:rsid w:val="009B247A"/>
    <w:rsid w:val="009B285B"/>
    <w:rsid w:val="009B2ABA"/>
    <w:rsid w:val="009B2D83"/>
    <w:rsid w:val="009B3034"/>
    <w:rsid w:val="009B368D"/>
    <w:rsid w:val="009B390D"/>
    <w:rsid w:val="009B4108"/>
    <w:rsid w:val="009B41F5"/>
    <w:rsid w:val="009B4C36"/>
    <w:rsid w:val="009B4EC5"/>
    <w:rsid w:val="009B52BC"/>
    <w:rsid w:val="009B583E"/>
    <w:rsid w:val="009B5B1A"/>
    <w:rsid w:val="009B7320"/>
    <w:rsid w:val="009C0239"/>
    <w:rsid w:val="009C0807"/>
    <w:rsid w:val="009C09A6"/>
    <w:rsid w:val="009C1687"/>
    <w:rsid w:val="009C186B"/>
    <w:rsid w:val="009C19E2"/>
    <w:rsid w:val="009C217E"/>
    <w:rsid w:val="009C2582"/>
    <w:rsid w:val="009C28E9"/>
    <w:rsid w:val="009C2EC4"/>
    <w:rsid w:val="009C320F"/>
    <w:rsid w:val="009C3D41"/>
    <w:rsid w:val="009C42ED"/>
    <w:rsid w:val="009C50E2"/>
    <w:rsid w:val="009C5280"/>
    <w:rsid w:val="009C5444"/>
    <w:rsid w:val="009C56DC"/>
    <w:rsid w:val="009C5C54"/>
    <w:rsid w:val="009C69AD"/>
    <w:rsid w:val="009C6CC2"/>
    <w:rsid w:val="009C6EB7"/>
    <w:rsid w:val="009C701A"/>
    <w:rsid w:val="009D033C"/>
    <w:rsid w:val="009D03B9"/>
    <w:rsid w:val="009D0D14"/>
    <w:rsid w:val="009D1C42"/>
    <w:rsid w:val="009D1E8F"/>
    <w:rsid w:val="009D1EA1"/>
    <w:rsid w:val="009D20CA"/>
    <w:rsid w:val="009D240E"/>
    <w:rsid w:val="009D3B92"/>
    <w:rsid w:val="009D408C"/>
    <w:rsid w:val="009D46A1"/>
    <w:rsid w:val="009D4B1D"/>
    <w:rsid w:val="009D50B1"/>
    <w:rsid w:val="009D5F99"/>
    <w:rsid w:val="009D6026"/>
    <w:rsid w:val="009D63AE"/>
    <w:rsid w:val="009D659C"/>
    <w:rsid w:val="009D6AEC"/>
    <w:rsid w:val="009D6B4F"/>
    <w:rsid w:val="009D6B65"/>
    <w:rsid w:val="009D6D31"/>
    <w:rsid w:val="009D7045"/>
    <w:rsid w:val="009D71A1"/>
    <w:rsid w:val="009D73DD"/>
    <w:rsid w:val="009D75AC"/>
    <w:rsid w:val="009D7C0A"/>
    <w:rsid w:val="009E04F5"/>
    <w:rsid w:val="009E077C"/>
    <w:rsid w:val="009E0BB8"/>
    <w:rsid w:val="009E1750"/>
    <w:rsid w:val="009E1A97"/>
    <w:rsid w:val="009E1D1D"/>
    <w:rsid w:val="009E2528"/>
    <w:rsid w:val="009E32F2"/>
    <w:rsid w:val="009E390D"/>
    <w:rsid w:val="009E3EAF"/>
    <w:rsid w:val="009E44F7"/>
    <w:rsid w:val="009E4E22"/>
    <w:rsid w:val="009E4E91"/>
    <w:rsid w:val="009E52CB"/>
    <w:rsid w:val="009E53DD"/>
    <w:rsid w:val="009E54A1"/>
    <w:rsid w:val="009E5EDC"/>
    <w:rsid w:val="009E7457"/>
    <w:rsid w:val="009E755F"/>
    <w:rsid w:val="009F050E"/>
    <w:rsid w:val="009F09CB"/>
    <w:rsid w:val="009F0D79"/>
    <w:rsid w:val="009F0D88"/>
    <w:rsid w:val="009F0ED2"/>
    <w:rsid w:val="009F10FF"/>
    <w:rsid w:val="009F14C4"/>
    <w:rsid w:val="009F15AA"/>
    <w:rsid w:val="009F18D5"/>
    <w:rsid w:val="009F1D29"/>
    <w:rsid w:val="009F1E47"/>
    <w:rsid w:val="009F298B"/>
    <w:rsid w:val="009F2A3D"/>
    <w:rsid w:val="009F3487"/>
    <w:rsid w:val="009F348A"/>
    <w:rsid w:val="009F380E"/>
    <w:rsid w:val="009F396E"/>
    <w:rsid w:val="009F4096"/>
    <w:rsid w:val="009F4BDD"/>
    <w:rsid w:val="009F6183"/>
    <w:rsid w:val="009F6453"/>
    <w:rsid w:val="009F6E56"/>
    <w:rsid w:val="009F72E5"/>
    <w:rsid w:val="009F7777"/>
    <w:rsid w:val="009F79B8"/>
    <w:rsid w:val="00A00322"/>
    <w:rsid w:val="00A00CF1"/>
    <w:rsid w:val="00A00D64"/>
    <w:rsid w:val="00A013E8"/>
    <w:rsid w:val="00A01B24"/>
    <w:rsid w:val="00A01DC0"/>
    <w:rsid w:val="00A023B9"/>
    <w:rsid w:val="00A026FE"/>
    <w:rsid w:val="00A02AC0"/>
    <w:rsid w:val="00A02E6F"/>
    <w:rsid w:val="00A02ECD"/>
    <w:rsid w:val="00A02F7C"/>
    <w:rsid w:val="00A0416D"/>
    <w:rsid w:val="00A041FF"/>
    <w:rsid w:val="00A04D49"/>
    <w:rsid w:val="00A05B25"/>
    <w:rsid w:val="00A071C6"/>
    <w:rsid w:val="00A073A3"/>
    <w:rsid w:val="00A07691"/>
    <w:rsid w:val="00A07EBD"/>
    <w:rsid w:val="00A11113"/>
    <w:rsid w:val="00A11617"/>
    <w:rsid w:val="00A11E7D"/>
    <w:rsid w:val="00A11F10"/>
    <w:rsid w:val="00A12290"/>
    <w:rsid w:val="00A12491"/>
    <w:rsid w:val="00A1255C"/>
    <w:rsid w:val="00A136C4"/>
    <w:rsid w:val="00A13C1D"/>
    <w:rsid w:val="00A14704"/>
    <w:rsid w:val="00A1504A"/>
    <w:rsid w:val="00A15132"/>
    <w:rsid w:val="00A157D0"/>
    <w:rsid w:val="00A1600F"/>
    <w:rsid w:val="00A16494"/>
    <w:rsid w:val="00A16893"/>
    <w:rsid w:val="00A16A4F"/>
    <w:rsid w:val="00A16ADA"/>
    <w:rsid w:val="00A173D0"/>
    <w:rsid w:val="00A17805"/>
    <w:rsid w:val="00A17ECF"/>
    <w:rsid w:val="00A20024"/>
    <w:rsid w:val="00A20EA2"/>
    <w:rsid w:val="00A21D47"/>
    <w:rsid w:val="00A21E6F"/>
    <w:rsid w:val="00A2216D"/>
    <w:rsid w:val="00A223E8"/>
    <w:rsid w:val="00A22540"/>
    <w:rsid w:val="00A22984"/>
    <w:rsid w:val="00A22B98"/>
    <w:rsid w:val="00A22E62"/>
    <w:rsid w:val="00A23EAC"/>
    <w:rsid w:val="00A246D0"/>
    <w:rsid w:val="00A2493A"/>
    <w:rsid w:val="00A2494C"/>
    <w:rsid w:val="00A24A23"/>
    <w:rsid w:val="00A24F12"/>
    <w:rsid w:val="00A2508D"/>
    <w:rsid w:val="00A257F4"/>
    <w:rsid w:val="00A25BAF"/>
    <w:rsid w:val="00A25DAD"/>
    <w:rsid w:val="00A26772"/>
    <w:rsid w:val="00A267A1"/>
    <w:rsid w:val="00A27632"/>
    <w:rsid w:val="00A2782C"/>
    <w:rsid w:val="00A27B11"/>
    <w:rsid w:val="00A30035"/>
    <w:rsid w:val="00A302DE"/>
    <w:rsid w:val="00A30393"/>
    <w:rsid w:val="00A303CF"/>
    <w:rsid w:val="00A316AF"/>
    <w:rsid w:val="00A3199C"/>
    <w:rsid w:val="00A319D6"/>
    <w:rsid w:val="00A31CC6"/>
    <w:rsid w:val="00A3293A"/>
    <w:rsid w:val="00A32EE3"/>
    <w:rsid w:val="00A33444"/>
    <w:rsid w:val="00A33685"/>
    <w:rsid w:val="00A33778"/>
    <w:rsid w:val="00A34381"/>
    <w:rsid w:val="00A34670"/>
    <w:rsid w:val="00A34CA0"/>
    <w:rsid w:val="00A34EFF"/>
    <w:rsid w:val="00A3511A"/>
    <w:rsid w:val="00A354E0"/>
    <w:rsid w:val="00A359AD"/>
    <w:rsid w:val="00A36AB6"/>
    <w:rsid w:val="00A36F2B"/>
    <w:rsid w:val="00A37DC9"/>
    <w:rsid w:val="00A4034C"/>
    <w:rsid w:val="00A40954"/>
    <w:rsid w:val="00A40C30"/>
    <w:rsid w:val="00A40FA2"/>
    <w:rsid w:val="00A41529"/>
    <w:rsid w:val="00A42003"/>
    <w:rsid w:val="00A4220E"/>
    <w:rsid w:val="00A42217"/>
    <w:rsid w:val="00A42915"/>
    <w:rsid w:val="00A4304A"/>
    <w:rsid w:val="00A436D4"/>
    <w:rsid w:val="00A4479E"/>
    <w:rsid w:val="00A450F2"/>
    <w:rsid w:val="00A452AE"/>
    <w:rsid w:val="00A45D48"/>
    <w:rsid w:val="00A47144"/>
    <w:rsid w:val="00A47431"/>
    <w:rsid w:val="00A4750A"/>
    <w:rsid w:val="00A47607"/>
    <w:rsid w:val="00A47823"/>
    <w:rsid w:val="00A47836"/>
    <w:rsid w:val="00A47B60"/>
    <w:rsid w:val="00A47B83"/>
    <w:rsid w:val="00A47CE8"/>
    <w:rsid w:val="00A50344"/>
    <w:rsid w:val="00A5149F"/>
    <w:rsid w:val="00A5224C"/>
    <w:rsid w:val="00A52326"/>
    <w:rsid w:val="00A5239A"/>
    <w:rsid w:val="00A53210"/>
    <w:rsid w:val="00A532EA"/>
    <w:rsid w:val="00A5338C"/>
    <w:rsid w:val="00A534DC"/>
    <w:rsid w:val="00A5444D"/>
    <w:rsid w:val="00A546C7"/>
    <w:rsid w:val="00A547AC"/>
    <w:rsid w:val="00A54A12"/>
    <w:rsid w:val="00A55371"/>
    <w:rsid w:val="00A55452"/>
    <w:rsid w:val="00A55A07"/>
    <w:rsid w:val="00A5619E"/>
    <w:rsid w:val="00A5666F"/>
    <w:rsid w:val="00A567C6"/>
    <w:rsid w:val="00A56FB9"/>
    <w:rsid w:val="00A60386"/>
    <w:rsid w:val="00A60B31"/>
    <w:rsid w:val="00A61235"/>
    <w:rsid w:val="00A61743"/>
    <w:rsid w:val="00A6180D"/>
    <w:rsid w:val="00A61A17"/>
    <w:rsid w:val="00A622C6"/>
    <w:rsid w:val="00A62449"/>
    <w:rsid w:val="00A62C1C"/>
    <w:rsid w:val="00A62D76"/>
    <w:rsid w:val="00A6383E"/>
    <w:rsid w:val="00A639BD"/>
    <w:rsid w:val="00A63B81"/>
    <w:rsid w:val="00A6401F"/>
    <w:rsid w:val="00A6424B"/>
    <w:rsid w:val="00A647C2"/>
    <w:rsid w:val="00A65424"/>
    <w:rsid w:val="00A65BFC"/>
    <w:rsid w:val="00A65E22"/>
    <w:rsid w:val="00A66C0F"/>
    <w:rsid w:val="00A66CED"/>
    <w:rsid w:val="00A66D28"/>
    <w:rsid w:val="00A6707D"/>
    <w:rsid w:val="00A67CEA"/>
    <w:rsid w:val="00A67D00"/>
    <w:rsid w:val="00A70EB4"/>
    <w:rsid w:val="00A70F5B"/>
    <w:rsid w:val="00A71872"/>
    <w:rsid w:val="00A726CE"/>
    <w:rsid w:val="00A727B4"/>
    <w:rsid w:val="00A72BCE"/>
    <w:rsid w:val="00A73699"/>
    <w:rsid w:val="00A73FCC"/>
    <w:rsid w:val="00A74428"/>
    <w:rsid w:val="00A74960"/>
    <w:rsid w:val="00A74D11"/>
    <w:rsid w:val="00A74D1C"/>
    <w:rsid w:val="00A74DF5"/>
    <w:rsid w:val="00A74FC2"/>
    <w:rsid w:val="00A75485"/>
    <w:rsid w:val="00A75529"/>
    <w:rsid w:val="00A758F5"/>
    <w:rsid w:val="00A75938"/>
    <w:rsid w:val="00A7598E"/>
    <w:rsid w:val="00A75B93"/>
    <w:rsid w:val="00A76311"/>
    <w:rsid w:val="00A764B0"/>
    <w:rsid w:val="00A768B3"/>
    <w:rsid w:val="00A77537"/>
    <w:rsid w:val="00A77672"/>
    <w:rsid w:val="00A77B00"/>
    <w:rsid w:val="00A77CB4"/>
    <w:rsid w:val="00A807D8"/>
    <w:rsid w:val="00A80E76"/>
    <w:rsid w:val="00A811A3"/>
    <w:rsid w:val="00A8121E"/>
    <w:rsid w:val="00A81343"/>
    <w:rsid w:val="00A8196D"/>
    <w:rsid w:val="00A81972"/>
    <w:rsid w:val="00A81F7B"/>
    <w:rsid w:val="00A823C0"/>
    <w:rsid w:val="00A82560"/>
    <w:rsid w:val="00A82876"/>
    <w:rsid w:val="00A82ADA"/>
    <w:rsid w:val="00A82D24"/>
    <w:rsid w:val="00A82D64"/>
    <w:rsid w:val="00A82E0C"/>
    <w:rsid w:val="00A82EF0"/>
    <w:rsid w:val="00A82F2E"/>
    <w:rsid w:val="00A830A3"/>
    <w:rsid w:val="00A838C2"/>
    <w:rsid w:val="00A83AE4"/>
    <w:rsid w:val="00A866E2"/>
    <w:rsid w:val="00A86740"/>
    <w:rsid w:val="00A86825"/>
    <w:rsid w:val="00A87B89"/>
    <w:rsid w:val="00A87DFA"/>
    <w:rsid w:val="00A9031D"/>
    <w:rsid w:val="00A90680"/>
    <w:rsid w:val="00A90B2E"/>
    <w:rsid w:val="00A913C5"/>
    <w:rsid w:val="00A913F4"/>
    <w:rsid w:val="00A9163B"/>
    <w:rsid w:val="00A91CDD"/>
    <w:rsid w:val="00A92641"/>
    <w:rsid w:val="00A92E2C"/>
    <w:rsid w:val="00A92EBA"/>
    <w:rsid w:val="00A930B6"/>
    <w:rsid w:val="00A939BF"/>
    <w:rsid w:val="00A94074"/>
    <w:rsid w:val="00A941FB"/>
    <w:rsid w:val="00A941FC"/>
    <w:rsid w:val="00A94B8D"/>
    <w:rsid w:val="00A94D8A"/>
    <w:rsid w:val="00A94E3E"/>
    <w:rsid w:val="00A94FC3"/>
    <w:rsid w:val="00A956B4"/>
    <w:rsid w:val="00A95E97"/>
    <w:rsid w:val="00A960EC"/>
    <w:rsid w:val="00A967B9"/>
    <w:rsid w:val="00A97B04"/>
    <w:rsid w:val="00AA02CA"/>
    <w:rsid w:val="00AA076E"/>
    <w:rsid w:val="00AA09C5"/>
    <w:rsid w:val="00AA0E30"/>
    <w:rsid w:val="00AA0F10"/>
    <w:rsid w:val="00AA10E0"/>
    <w:rsid w:val="00AA1763"/>
    <w:rsid w:val="00AA1ADC"/>
    <w:rsid w:val="00AA20E0"/>
    <w:rsid w:val="00AA2205"/>
    <w:rsid w:val="00AA2AC0"/>
    <w:rsid w:val="00AA3659"/>
    <w:rsid w:val="00AA3BF9"/>
    <w:rsid w:val="00AA431B"/>
    <w:rsid w:val="00AA45B6"/>
    <w:rsid w:val="00AA45E2"/>
    <w:rsid w:val="00AA57DA"/>
    <w:rsid w:val="00AA5BBF"/>
    <w:rsid w:val="00AA5D57"/>
    <w:rsid w:val="00AA5D6C"/>
    <w:rsid w:val="00AA62F2"/>
    <w:rsid w:val="00AA6DFD"/>
    <w:rsid w:val="00AA6E63"/>
    <w:rsid w:val="00AA712B"/>
    <w:rsid w:val="00AA7513"/>
    <w:rsid w:val="00AA76C0"/>
    <w:rsid w:val="00AA7AA0"/>
    <w:rsid w:val="00AA7F43"/>
    <w:rsid w:val="00AB01F2"/>
    <w:rsid w:val="00AB0627"/>
    <w:rsid w:val="00AB0F1F"/>
    <w:rsid w:val="00AB0F98"/>
    <w:rsid w:val="00AB17B8"/>
    <w:rsid w:val="00AB188F"/>
    <w:rsid w:val="00AB1CF4"/>
    <w:rsid w:val="00AB1DE0"/>
    <w:rsid w:val="00AB2092"/>
    <w:rsid w:val="00AB24E6"/>
    <w:rsid w:val="00AB35B2"/>
    <w:rsid w:val="00AB39C6"/>
    <w:rsid w:val="00AB4757"/>
    <w:rsid w:val="00AB479F"/>
    <w:rsid w:val="00AB4EE4"/>
    <w:rsid w:val="00AB55D3"/>
    <w:rsid w:val="00AB5C17"/>
    <w:rsid w:val="00AB5F8B"/>
    <w:rsid w:val="00AB6A8E"/>
    <w:rsid w:val="00AB6DC8"/>
    <w:rsid w:val="00AB72D4"/>
    <w:rsid w:val="00AC06E2"/>
    <w:rsid w:val="00AC0CE8"/>
    <w:rsid w:val="00AC0F20"/>
    <w:rsid w:val="00AC164B"/>
    <w:rsid w:val="00AC169D"/>
    <w:rsid w:val="00AC18CD"/>
    <w:rsid w:val="00AC1A8A"/>
    <w:rsid w:val="00AC1F6A"/>
    <w:rsid w:val="00AC261E"/>
    <w:rsid w:val="00AC267F"/>
    <w:rsid w:val="00AC3131"/>
    <w:rsid w:val="00AC31A2"/>
    <w:rsid w:val="00AC31CB"/>
    <w:rsid w:val="00AC4532"/>
    <w:rsid w:val="00AC4772"/>
    <w:rsid w:val="00AC4A52"/>
    <w:rsid w:val="00AC5B33"/>
    <w:rsid w:val="00AC5D63"/>
    <w:rsid w:val="00AC6906"/>
    <w:rsid w:val="00AC728B"/>
    <w:rsid w:val="00AC78DF"/>
    <w:rsid w:val="00AD023A"/>
    <w:rsid w:val="00AD0E91"/>
    <w:rsid w:val="00AD0FC6"/>
    <w:rsid w:val="00AD10BF"/>
    <w:rsid w:val="00AD11E4"/>
    <w:rsid w:val="00AD1A8E"/>
    <w:rsid w:val="00AD286C"/>
    <w:rsid w:val="00AD36E5"/>
    <w:rsid w:val="00AD4071"/>
    <w:rsid w:val="00AD46D7"/>
    <w:rsid w:val="00AD4810"/>
    <w:rsid w:val="00AD5E6E"/>
    <w:rsid w:val="00AD6709"/>
    <w:rsid w:val="00AD6770"/>
    <w:rsid w:val="00AD71C3"/>
    <w:rsid w:val="00AD7359"/>
    <w:rsid w:val="00AD79CE"/>
    <w:rsid w:val="00AD7FE9"/>
    <w:rsid w:val="00AE057B"/>
    <w:rsid w:val="00AE0625"/>
    <w:rsid w:val="00AE070F"/>
    <w:rsid w:val="00AE07CB"/>
    <w:rsid w:val="00AE17BE"/>
    <w:rsid w:val="00AE17E5"/>
    <w:rsid w:val="00AE17EE"/>
    <w:rsid w:val="00AE19FC"/>
    <w:rsid w:val="00AE1AC8"/>
    <w:rsid w:val="00AE1D9A"/>
    <w:rsid w:val="00AE1EB3"/>
    <w:rsid w:val="00AE1F97"/>
    <w:rsid w:val="00AE1FE3"/>
    <w:rsid w:val="00AE435B"/>
    <w:rsid w:val="00AE4EEC"/>
    <w:rsid w:val="00AE5070"/>
    <w:rsid w:val="00AE560B"/>
    <w:rsid w:val="00AE5AE6"/>
    <w:rsid w:val="00AE5C4D"/>
    <w:rsid w:val="00AE6172"/>
    <w:rsid w:val="00AE67F9"/>
    <w:rsid w:val="00AE6FF7"/>
    <w:rsid w:val="00AE75D5"/>
    <w:rsid w:val="00AE784A"/>
    <w:rsid w:val="00AF15CD"/>
    <w:rsid w:val="00AF1DD0"/>
    <w:rsid w:val="00AF2AA0"/>
    <w:rsid w:val="00AF2C97"/>
    <w:rsid w:val="00AF2FE9"/>
    <w:rsid w:val="00AF30CC"/>
    <w:rsid w:val="00AF366F"/>
    <w:rsid w:val="00AF399C"/>
    <w:rsid w:val="00AF3BE2"/>
    <w:rsid w:val="00AF3FC3"/>
    <w:rsid w:val="00AF4648"/>
    <w:rsid w:val="00AF4CDC"/>
    <w:rsid w:val="00AF5277"/>
    <w:rsid w:val="00AF597B"/>
    <w:rsid w:val="00AF5BCD"/>
    <w:rsid w:val="00AF5C05"/>
    <w:rsid w:val="00AF5FC2"/>
    <w:rsid w:val="00AF6139"/>
    <w:rsid w:val="00AF746F"/>
    <w:rsid w:val="00AF7697"/>
    <w:rsid w:val="00AF7A9E"/>
    <w:rsid w:val="00AF7D56"/>
    <w:rsid w:val="00B00BD3"/>
    <w:rsid w:val="00B00E91"/>
    <w:rsid w:val="00B00FD7"/>
    <w:rsid w:val="00B01517"/>
    <w:rsid w:val="00B0208E"/>
    <w:rsid w:val="00B02294"/>
    <w:rsid w:val="00B02AF1"/>
    <w:rsid w:val="00B02B37"/>
    <w:rsid w:val="00B0331E"/>
    <w:rsid w:val="00B038BB"/>
    <w:rsid w:val="00B039B2"/>
    <w:rsid w:val="00B03F3F"/>
    <w:rsid w:val="00B041D5"/>
    <w:rsid w:val="00B04638"/>
    <w:rsid w:val="00B04855"/>
    <w:rsid w:val="00B04B6F"/>
    <w:rsid w:val="00B04F67"/>
    <w:rsid w:val="00B052C1"/>
    <w:rsid w:val="00B05505"/>
    <w:rsid w:val="00B05512"/>
    <w:rsid w:val="00B05573"/>
    <w:rsid w:val="00B0563D"/>
    <w:rsid w:val="00B070B6"/>
    <w:rsid w:val="00B077A3"/>
    <w:rsid w:val="00B0780C"/>
    <w:rsid w:val="00B07DC4"/>
    <w:rsid w:val="00B07E07"/>
    <w:rsid w:val="00B10522"/>
    <w:rsid w:val="00B10F3C"/>
    <w:rsid w:val="00B10F60"/>
    <w:rsid w:val="00B1164D"/>
    <w:rsid w:val="00B118A1"/>
    <w:rsid w:val="00B11A65"/>
    <w:rsid w:val="00B120E4"/>
    <w:rsid w:val="00B122C1"/>
    <w:rsid w:val="00B1312F"/>
    <w:rsid w:val="00B13168"/>
    <w:rsid w:val="00B132ED"/>
    <w:rsid w:val="00B13969"/>
    <w:rsid w:val="00B13B35"/>
    <w:rsid w:val="00B13B5A"/>
    <w:rsid w:val="00B1433D"/>
    <w:rsid w:val="00B148C2"/>
    <w:rsid w:val="00B14A1E"/>
    <w:rsid w:val="00B1567C"/>
    <w:rsid w:val="00B156F6"/>
    <w:rsid w:val="00B15F2F"/>
    <w:rsid w:val="00B16A01"/>
    <w:rsid w:val="00B17EE6"/>
    <w:rsid w:val="00B20194"/>
    <w:rsid w:val="00B20977"/>
    <w:rsid w:val="00B21399"/>
    <w:rsid w:val="00B21560"/>
    <w:rsid w:val="00B21AC6"/>
    <w:rsid w:val="00B21ADC"/>
    <w:rsid w:val="00B21B5C"/>
    <w:rsid w:val="00B22B83"/>
    <w:rsid w:val="00B231AE"/>
    <w:rsid w:val="00B23519"/>
    <w:rsid w:val="00B23723"/>
    <w:rsid w:val="00B237B2"/>
    <w:rsid w:val="00B23D13"/>
    <w:rsid w:val="00B244BB"/>
    <w:rsid w:val="00B249F1"/>
    <w:rsid w:val="00B24F5D"/>
    <w:rsid w:val="00B267BF"/>
    <w:rsid w:val="00B26AEB"/>
    <w:rsid w:val="00B27172"/>
    <w:rsid w:val="00B27E58"/>
    <w:rsid w:val="00B303D8"/>
    <w:rsid w:val="00B3106A"/>
    <w:rsid w:val="00B313AA"/>
    <w:rsid w:val="00B31855"/>
    <w:rsid w:val="00B3237B"/>
    <w:rsid w:val="00B32B74"/>
    <w:rsid w:val="00B330B6"/>
    <w:rsid w:val="00B33651"/>
    <w:rsid w:val="00B33C92"/>
    <w:rsid w:val="00B344A6"/>
    <w:rsid w:val="00B34599"/>
    <w:rsid w:val="00B3494B"/>
    <w:rsid w:val="00B34EB8"/>
    <w:rsid w:val="00B34F53"/>
    <w:rsid w:val="00B352D5"/>
    <w:rsid w:val="00B35ACE"/>
    <w:rsid w:val="00B365BE"/>
    <w:rsid w:val="00B36B66"/>
    <w:rsid w:val="00B375E0"/>
    <w:rsid w:val="00B4008A"/>
    <w:rsid w:val="00B4010F"/>
    <w:rsid w:val="00B40883"/>
    <w:rsid w:val="00B40F83"/>
    <w:rsid w:val="00B4121B"/>
    <w:rsid w:val="00B41657"/>
    <w:rsid w:val="00B416FC"/>
    <w:rsid w:val="00B42322"/>
    <w:rsid w:val="00B424DB"/>
    <w:rsid w:val="00B425AF"/>
    <w:rsid w:val="00B428DE"/>
    <w:rsid w:val="00B433EA"/>
    <w:rsid w:val="00B435FF"/>
    <w:rsid w:val="00B43EB7"/>
    <w:rsid w:val="00B4495F"/>
    <w:rsid w:val="00B449E7"/>
    <w:rsid w:val="00B44C28"/>
    <w:rsid w:val="00B45001"/>
    <w:rsid w:val="00B4522C"/>
    <w:rsid w:val="00B452DA"/>
    <w:rsid w:val="00B462F8"/>
    <w:rsid w:val="00B46ACB"/>
    <w:rsid w:val="00B46D6D"/>
    <w:rsid w:val="00B46DA8"/>
    <w:rsid w:val="00B4752F"/>
    <w:rsid w:val="00B47901"/>
    <w:rsid w:val="00B47DBF"/>
    <w:rsid w:val="00B47EC1"/>
    <w:rsid w:val="00B5037D"/>
    <w:rsid w:val="00B50E85"/>
    <w:rsid w:val="00B50FF5"/>
    <w:rsid w:val="00B510AE"/>
    <w:rsid w:val="00B516AE"/>
    <w:rsid w:val="00B51FFB"/>
    <w:rsid w:val="00B5205A"/>
    <w:rsid w:val="00B52647"/>
    <w:rsid w:val="00B53B2E"/>
    <w:rsid w:val="00B53BD9"/>
    <w:rsid w:val="00B548D6"/>
    <w:rsid w:val="00B56427"/>
    <w:rsid w:val="00B570B3"/>
    <w:rsid w:val="00B574DC"/>
    <w:rsid w:val="00B574F2"/>
    <w:rsid w:val="00B57A9D"/>
    <w:rsid w:val="00B60127"/>
    <w:rsid w:val="00B60A5B"/>
    <w:rsid w:val="00B60D7A"/>
    <w:rsid w:val="00B60DA9"/>
    <w:rsid w:val="00B61070"/>
    <w:rsid w:val="00B612F8"/>
    <w:rsid w:val="00B61468"/>
    <w:rsid w:val="00B619C1"/>
    <w:rsid w:val="00B62627"/>
    <w:rsid w:val="00B6278B"/>
    <w:rsid w:val="00B629CB"/>
    <w:rsid w:val="00B62BC0"/>
    <w:rsid w:val="00B62C22"/>
    <w:rsid w:val="00B62E35"/>
    <w:rsid w:val="00B62ECA"/>
    <w:rsid w:val="00B63156"/>
    <w:rsid w:val="00B632FA"/>
    <w:rsid w:val="00B63701"/>
    <w:rsid w:val="00B63E50"/>
    <w:rsid w:val="00B6405A"/>
    <w:rsid w:val="00B642E6"/>
    <w:rsid w:val="00B64699"/>
    <w:rsid w:val="00B65696"/>
    <w:rsid w:val="00B65AB1"/>
    <w:rsid w:val="00B65B86"/>
    <w:rsid w:val="00B662F1"/>
    <w:rsid w:val="00B664E8"/>
    <w:rsid w:val="00B6696C"/>
    <w:rsid w:val="00B66A85"/>
    <w:rsid w:val="00B66E55"/>
    <w:rsid w:val="00B6748E"/>
    <w:rsid w:val="00B674E7"/>
    <w:rsid w:val="00B676AE"/>
    <w:rsid w:val="00B678FB"/>
    <w:rsid w:val="00B703CC"/>
    <w:rsid w:val="00B70B71"/>
    <w:rsid w:val="00B70ECB"/>
    <w:rsid w:val="00B720C6"/>
    <w:rsid w:val="00B72239"/>
    <w:rsid w:val="00B72F0C"/>
    <w:rsid w:val="00B730FF"/>
    <w:rsid w:val="00B73530"/>
    <w:rsid w:val="00B7354A"/>
    <w:rsid w:val="00B74316"/>
    <w:rsid w:val="00B7431E"/>
    <w:rsid w:val="00B74471"/>
    <w:rsid w:val="00B75277"/>
    <w:rsid w:val="00B75815"/>
    <w:rsid w:val="00B75830"/>
    <w:rsid w:val="00B759A6"/>
    <w:rsid w:val="00B75B0F"/>
    <w:rsid w:val="00B7616D"/>
    <w:rsid w:val="00B76881"/>
    <w:rsid w:val="00B76D5B"/>
    <w:rsid w:val="00B76E9A"/>
    <w:rsid w:val="00B773ED"/>
    <w:rsid w:val="00B77733"/>
    <w:rsid w:val="00B77F13"/>
    <w:rsid w:val="00B813B3"/>
    <w:rsid w:val="00B81518"/>
    <w:rsid w:val="00B815EA"/>
    <w:rsid w:val="00B81885"/>
    <w:rsid w:val="00B81ACD"/>
    <w:rsid w:val="00B81C50"/>
    <w:rsid w:val="00B81F7D"/>
    <w:rsid w:val="00B827FB"/>
    <w:rsid w:val="00B82A96"/>
    <w:rsid w:val="00B82D7A"/>
    <w:rsid w:val="00B8306F"/>
    <w:rsid w:val="00B830B7"/>
    <w:rsid w:val="00B83AF2"/>
    <w:rsid w:val="00B84150"/>
    <w:rsid w:val="00B8462B"/>
    <w:rsid w:val="00B849D2"/>
    <w:rsid w:val="00B855D7"/>
    <w:rsid w:val="00B858AA"/>
    <w:rsid w:val="00B85B61"/>
    <w:rsid w:val="00B8647E"/>
    <w:rsid w:val="00B8692F"/>
    <w:rsid w:val="00B86B08"/>
    <w:rsid w:val="00B87671"/>
    <w:rsid w:val="00B879D4"/>
    <w:rsid w:val="00B900EB"/>
    <w:rsid w:val="00B90B0F"/>
    <w:rsid w:val="00B90DAB"/>
    <w:rsid w:val="00B91182"/>
    <w:rsid w:val="00B914E7"/>
    <w:rsid w:val="00B91630"/>
    <w:rsid w:val="00B93315"/>
    <w:rsid w:val="00B9358C"/>
    <w:rsid w:val="00B936D0"/>
    <w:rsid w:val="00B9395C"/>
    <w:rsid w:val="00B9488D"/>
    <w:rsid w:val="00B94D83"/>
    <w:rsid w:val="00B953AA"/>
    <w:rsid w:val="00B954D8"/>
    <w:rsid w:val="00B955C5"/>
    <w:rsid w:val="00B9598C"/>
    <w:rsid w:val="00B95DFE"/>
    <w:rsid w:val="00B95F06"/>
    <w:rsid w:val="00B968C2"/>
    <w:rsid w:val="00B96FC6"/>
    <w:rsid w:val="00B97122"/>
    <w:rsid w:val="00B971EA"/>
    <w:rsid w:val="00B977D8"/>
    <w:rsid w:val="00B97883"/>
    <w:rsid w:val="00B97E9A"/>
    <w:rsid w:val="00BA0316"/>
    <w:rsid w:val="00BA0752"/>
    <w:rsid w:val="00BA07F3"/>
    <w:rsid w:val="00BA106B"/>
    <w:rsid w:val="00BA16E9"/>
    <w:rsid w:val="00BA1DF6"/>
    <w:rsid w:val="00BA2653"/>
    <w:rsid w:val="00BA32D5"/>
    <w:rsid w:val="00BA3A1D"/>
    <w:rsid w:val="00BA411A"/>
    <w:rsid w:val="00BA4661"/>
    <w:rsid w:val="00BA4A4C"/>
    <w:rsid w:val="00BA53F8"/>
    <w:rsid w:val="00BA5596"/>
    <w:rsid w:val="00BA560F"/>
    <w:rsid w:val="00BA6409"/>
    <w:rsid w:val="00BA6634"/>
    <w:rsid w:val="00BA6766"/>
    <w:rsid w:val="00BA6F21"/>
    <w:rsid w:val="00BA79E7"/>
    <w:rsid w:val="00BA7AD1"/>
    <w:rsid w:val="00BA7ADA"/>
    <w:rsid w:val="00BB01BB"/>
    <w:rsid w:val="00BB0348"/>
    <w:rsid w:val="00BB1418"/>
    <w:rsid w:val="00BB1E3C"/>
    <w:rsid w:val="00BB217A"/>
    <w:rsid w:val="00BB3480"/>
    <w:rsid w:val="00BB38E2"/>
    <w:rsid w:val="00BB3B34"/>
    <w:rsid w:val="00BB3BC9"/>
    <w:rsid w:val="00BB3C2D"/>
    <w:rsid w:val="00BB4180"/>
    <w:rsid w:val="00BB42AA"/>
    <w:rsid w:val="00BB473B"/>
    <w:rsid w:val="00BB4776"/>
    <w:rsid w:val="00BB4783"/>
    <w:rsid w:val="00BB495E"/>
    <w:rsid w:val="00BB4A31"/>
    <w:rsid w:val="00BB4CA8"/>
    <w:rsid w:val="00BB4DF4"/>
    <w:rsid w:val="00BB5495"/>
    <w:rsid w:val="00BB5742"/>
    <w:rsid w:val="00BB5793"/>
    <w:rsid w:val="00BB591F"/>
    <w:rsid w:val="00BB59D4"/>
    <w:rsid w:val="00BB6343"/>
    <w:rsid w:val="00BB639D"/>
    <w:rsid w:val="00BB672E"/>
    <w:rsid w:val="00BB6AB9"/>
    <w:rsid w:val="00BB71B5"/>
    <w:rsid w:val="00BB793C"/>
    <w:rsid w:val="00BC05EF"/>
    <w:rsid w:val="00BC1A2A"/>
    <w:rsid w:val="00BC1F91"/>
    <w:rsid w:val="00BC2641"/>
    <w:rsid w:val="00BC2FAF"/>
    <w:rsid w:val="00BC3468"/>
    <w:rsid w:val="00BC34A8"/>
    <w:rsid w:val="00BC37EF"/>
    <w:rsid w:val="00BC381D"/>
    <w:rsid w:val="00BC392B"/>
    <w:rsid w:val="00BC4210"/>
    <w:rsid w:val="00BC4770"/>
    <w:rsid w:val="00BC4EE4"/>
    <w:rsid w:val="00BC4F54"/>
    <w:rsid w:val="00BC5250"/>
    <w:rsid w:val="00BC54AD"/>
    <w:rsid w:val="00BC5659"/>
    <w:rsid w:val="00BC5D9F"/>
    <w:rsid w:val="00BC6102"/>
    <w:rsid w:val="00BC61C7"/>
    <w:rsid w:val="00BC63F7"/>
    <w:rsid w:val="00BC6DAA"/>
    <w:rsid w:val="00BD0044"/>
    <w:rsid w:val="00BD0DCA"/>
    <w:rsid w:val="00BD0E67"/>
    <w:rsid w:val="00BD12B2"/>
    <w:rsid w:val="00BD16BA"/>
    <w:rsid w:val="00BD1919"/>
    <w:rsid w:val="00BD1AD9"/>
    <w:rsid w:val="00BD1D72"/>
    <w:rsid w:val="00BD24D8"/>
    <w:rsid w:val="00BD2613"/>
    <w:rsid w:val="00BD264B"/>
    <w:rsid w:val="00BD2726"/>
    <w:rsid w:val="00BD2823"/>
    <w:rsid w:val="00BD36C4"/>
    <w:rsid w:val="00BD38C1"/>
    <w:rsid w:val="00BD461D"/>
    <w:rsid w:val="00BD5020"/>
    <w:rsid w:val="00BD61FB"/>
    <w:rsid w:val="00BD661B"/>
    <w:rsid w:val="00BD6E44"/>
    <w:rsid w:val="00BD706A"/>
    <w:rsid w:val="00BD71DC"/>
    <w:rsid w:val="00BD7D06"/>
    <w:rsid w:val="00BE115B"/>
    <w:rsid w:val="00BE12F1"/>
    <w:rsid w:val="00BE144C"/>
    <w:rsid w:val="00BE14B5"/>
    <w:rsid w:val="00BE1830"/>
    <w:rsid w:val="00BE1B44"/>
    <w:rsid w:val="00BE1CB2"/>
    <w:rsid w:val="00BE1FD1"/>
    <w:rsid w:val="00BE2E2C"/>
    <w:rsid w:val="00BE3616"/>
    <w:rsid w:val="00BE4877"/>
    <w:rsid w:val="00BE4A42"/>
    <w:rsid w:val="00BE4B23"/>
    <w:rsid w:val="00BE5913"/>
    <w:rsid w:val="00BE5933"/>
    <w:rsid w:val="00BE5A52"/>
    <w:rsid w:val="00BE5C3B"/>
    <w:rsid w:val="00BE6883"/>
    <w:rsid w:val="00BE68AB"/>
    <w:rsid w:val="00BE6A2D"/>
    <w:rsid w:val="00BE77EA"/>
    <w:rsid w:val="00BE7A72"/>
    <w:rsid w:val="00BE7B82"/>
    <w:rsid w:val="00BE7FFD"/>
    <w:rsid w:val="00BF013F"/>
    <w:rsid w:val="00BF0239"/>
    <w:rsid w:val="00BF0A90"/>
    <w:rsid w:val="00BF0BF6"/>
    <w:rsid w:val="00BF10A6"/>
    <w:rsid w:val="00BF1400"/>
    <w:rsid w:val="00BF1788"/>
    <w:rsid w:val="00BF17F6"/>
    <w:rsid w:val="00BF2F03"/>
    <w:rsid w:val="00BF3418"/>
    <w:rsid w:val="00BF3B01"/>
    <w:rsid w:val="00BF3C70"/>
    <w:rsid w:val="00BF3CB1"/>
    <w:rsid w:val="00BF3F0C"/>
    <w:rsid w:val="00BF463F"/>
    <w:rsid w:val="00BF46E3"/>
    <w:rsid w:val="00BF4A16"/>
    <w:rsid w:val="00BF4BE6"/>
    <w:rsid w:val="00BF4C5B"/>
    <w:rsid w:val="00BF57C7"/>
    <w:rsid w:val="00BF596F"/>
    <w:rsid w:val="00BF60EB"/>
    <w:rsid w:val="00BF640D"/>
    <w:rsid w:val="00BF721B"/>
    <w:rsid w:val="00BF7C32"/>
    <w:rsid w:val="00C00126"/>
    <w:rsid w:val="00C00158"/>
    <w:rsid w:val="00C00230"/>
    <w:rsid w:val="00C003C1"/>
    <w:rsid w:val="00C007FB"/>
    <w:rsid w:val="00C00D44"/>
    <w:rsid w:val="00C0241A"/>
    <w:rsid w:val="00C02C8E"/>
    <w:rsid w:val="00C0315F"/>
    <w:rsid w:val="00C0382E"/>
    <w:rsid w:val="00C03C23"/>
    <w:rsid w:val="00C03FBA"/>
    <w:rsid w:val="00C04810"/>
    <w:rsid w:val="00C05168"/>
    <w:rsid w:val="00C0536C"/>
    <w:rsid w:val="00C05801"/>
    <w:rsid w:val="00C05902"/>
    <w:rsid w:val="00C05944"/>
    <w:rsid w:val="00C05E2D"/>
    <w:rsid w:val="00C05EEA"/>
    <w:rsid w:val="00C06ED4"/>
    <w:rsid w:val="00C0715F"/>
    <w:rsid w:val="00C071D8"/>
    <w:rsid w:val="00C076E0"/>
    <w:rsid w:val="00C079CF"/>
    <w:rsid w:val="00C100F5"/>
    <w:rsid w:val="00C1011C"/>
    <w:rsid w:val="00C1123A"/>
    <w:rsid w:val="00C115B8"/>
    <w:rsid w:val="00C11C17"/>
    <w:rsid w:val="00C11E7E"/>
    <w:rsid w:val="00C12273"/>
    <w:rsid w:val="00C1258F"/>
    <w:rsid w:val="00C12FCC"/>
    <w:rsid w:val="00C1371D"/>
    <w:rsid w:val="00C13BF3"/>
    <w:rsid w:val="00C1407C"/>
    <w:rsid w:val="00C150CC"/>
    <w:rsid w:val="00C157BF"/>
    <w:rsid w:val="00C15C2E"/>
    <w:rsid w:val="00C15CBF"/>
    <w:rsid w:val="00C173E3"/>
    <w:rsid w:val="00C178DD"/>
    <w:rsid w:val="00C203DE"/>
    <w:rsid w:val="00C2088A"/>
    <w:rsid w:val="00C21702"/>
    <w:rsid w:val="00C21D97"/>
    <w:rsid w:val="00C21DB6"/>
    <w:rsid w:val="00C21F6F"/>
    <w:rsid w:val="00C22637"/>
    <w:rsid w:val="00C22719"/>
    <w:rsid w:val="00C22BAE"/>
    <w:rsid w:val="00C23076"/>
    <w:rsid w:val="00C2313D"/>
    <w:rsid w:val="00C2338A"/>
    <w:rsid w:val="00C2519A"/>
    <w:rsid w:val="00C2550D"/>
    <w:rsid w:val="00C25A14"/>
    <w:rsid w:val="00C26123"/>
    <w:rsid w:val="00C2695D"/>
    <w:rsid w:val="00C26B79"/>
    <w:rsid w:val="00C273BE"/>
    <w:rsid w:val="00C27DC3"/>
    <w:rsid w:val="00C27E91"/>
    <w:rsid w:val="00C301B7"/>
    <w:rsid w:val="00C30310"/>
    <w:rsid w:val="00C30356"/>
    <w:rsid w:val="00C309B3"/>
    <w:rsid w:val="00C30B33"/>
    <w:rsid w:val="00C3160A"/>
    <w:rsid w:val="00C31722"/>
    <w:rsid w:val="00C31C07"/>
    <w:rsid w:val="00C31C57"/>
    <w:rsid w:val="00C31E26"/>
    <w:rsid w:val="00C31E5E"/>
    <w:rsid w:val="00C3343D"/>
    <w:rsid w:val="00C3391F"/>
    <w:rsid w:val="00C33BCB"/>
    <w:rsid w:val="00C33BEF"/>
    <w:rsid w:val="00C33DC9"/>
    <w:rsid w:val="00C34048"/>
    <w:rsid w:val="00C3406C"/>
    <w:rsid w:val="00C34447"/>
    <w:rsid w:val="00C3474A"/>
    <w:rsid w:val="00C34DDD"/>
    <w:rsid w:val="00C34DFE"/>
    <w:rsid w:val="00C34F4F"/>
    <w:rsid w:val="00C35607"/>
    <w:rsid w:val="00C35F66"/>
    <w:rsid w:val="00C36680"/>
    <w:rsid w:val="00C36F37"/>
    <w:rsid w:val="00C4007A"/>
    <w:rsid w:val="00C404D5"/>
    <w:rsid w:val="00C406A8"/>
    <w:rsid w:val="00C40ABF"/>
    <w:rsid w:val="00C40B10"/>
    <w:rsid w:val="00C40BA1"/>
    <w:rsid w:val="00C41BEC"/>
    <w:rsid w:val="00C41F20"/>
    <w:rsid w:val="00C42DD4"/>
    <w:rsid w:val="00C4361F"/>
    <w:rsid w:val="00C4393F"/>
    <w:rsid w:val="00C44390"/>
    <w:rsid w:val="00C444F6"/>
    <w:rsid w:val="00C44511"/>
    <w:rsid w:val="00C4462B"/>
    <w:rsid w:val="00C448A5"/>
    <w:rsid w:val="00C44D66"/>
    <w:rsid w:val="00C45F4E"/>
    <w:rsid w:val="00C46BB3"/>
    <w:rsid w:val="00C46BFD"/>
    <w:rsid w:val="00C475EC"/>
    <w:rsid w:val="00C47DCD"/>
    <w:rsid w:val="00C47E23"/>
    <w:rsid w:val="00C47F66"/>
    <w:rsid w:val="00C502A1"/>
    <w:rsid w:val="00C50585"/>
    <w:rsid w:val="00C50C4D"/>
    <w:rsid w:val="00C50E67"/>
    <w:rsid w:val="00C5138D"/>
    <w:rsid w:val="00C518CC"/>
    <w:rsid w:val="00C51A23"/>
    <w:rsid w:val="00C51B1B"/>
    <w:rsid w:val="00C527F6"/>
    <w:rsid w:val="00C52982"/>
    <w:rsid w:val="00C53624"/>
    <w:rsid w:val="00C54677"/>
    <w:rsid w:val="00C548FD"/>
    <w:rsid w:val="00C55139"/>
    <w:rsid w:val="00C554F6"/>
    <w:rsid w:val="00C55C28"/>
    <w:rsid w:val="00C55D3F"/>
    <w:rsid w:val="00C5602B"/>
    <w:rsid w:val="00C560BA"/>
    <w:rsid w:val="00C56284"/>
    <w:rsid w:val="00C5630E"/>
    <w:rsid w:val="00C57931"/>
    <w:rsid w:val="00C57B9C"/>
    <w:rsid w:val="00C6020D"/>
    <w:rsid w:val="00C60818"/>
    <w:rsid w:val="00C60C0B"/>
    <w:rsid w:val="00C60C80"/>
    <w:rsid w:val="00C61C2F"/>
    <w:rsid w:val="00C61F67"/>
    <w:rsid w:val="00C61FE9"/>
    <w:rsid w:val="00C623C8"/>
    <w:rsid w:val="00C628FD"/>
    <w:rsid w:val="00C6397C"/>
    <w:rsid w:val="00C644A7"/>
    <w:rsid w:val="00C648EA"/>
    <w:rsid w:val="00C65562"/>
    <w:rsid w:val="00C6645D"/>
    <w:rsid w:val="00C66841"/>
    <w:rsid w:val="00C669E4"/>
    <w:rsid w:val="00C66D16"/>
    <w:rsid w:val="00C67B8F"/>
    <w:rsid w:val="00C67DEF"/>
    <w:rsid w:val="00C70367"/>
    <w:rsid w:val="00C70959"/>
    <w:rsid w:val="00C71998"/>
    <w:rsid w:val="00C72095"/>
    <w:rsid w:val="00C7385B"/>
    <w:rsid w:val="00C73A60"/>
    <w:rsid w:val="00C74C61"/>
    <w:rsid w:val="00C74E3E"/>
    <w:rsid w:val="00C750DA"/>
    <w:rsid w:val="00C75471"/>
    <w:rsid w:val="00C75F95"/>
    <w:rsid w:val="00C762E7"/>
    <w:rsid w:val="00C7696D"/>
    <w:rsid w:val="00C77A2B"/>
    <w:rsid w:val="00C77C45"/>
    <w:rsid w:val="00C77F30"/>
    <w:rsid w:val="00C809B7"/>
    <w:rsid w:val="00C80F1F"/>
    <w:rsid w:val="00C81359"/>
    <w:rsid w:val="00C814F8"/>
    <w:rsid w:val="00C81698"/>
    <w:rsid w:val="00C81E99"/>
    <w:rsid w:val="00C81F2C"/>
    <w:rsid w:val="00C82290"/>
    <w:rsid w:val="00C8274D"/>
    <w:rsid w:val="00C827CB"/>
    <w:rsid w:val="00C829F3"/>
    <w:rsid w:val="00C82E95"/>
    <w:rsid w:val="00C83027"/>
    <w:rsid w:val="00C8313B"/>
    <w:rsid w:val="00C83174"/>
    <w:rsid w:val="00C83458"/>
    <w:rsid w:val="00C83736"/>
    <w:rsid w:val="00C83816"/>
    <w:rsid w:val="00C84085"/>
    <w:rsid w:val="00C841A1"/>
    <w:rsid w:val="00C84771"/>
    <w:rsid w:val="00C84B09"/>
    <w:rsid w:val="00C84CD8"/>
    <w:rsid w:val="00C84DDA"/>
    <w:rsid w:val="00C853FD"/>
    <w:rsid w:val="00C85CD5"/>
    <w:rsid w:val="00C85E81"/>
    <w:rsid w:val="00C85ED3"/>
    <w:rsid w:val="00C860E9"/>
    <w:rsid w:val="00C86912"/>
    <w:rsid w:val="00C87389"/>
    <w:rsid w:val="00C8780B"/>
    <w:rsid w:val="00C903B1"/>
    <w:rsid w:val="00C90B60"/>
    <w:rsid w:val="00C90DE8"/>
    <w:rsid w:val="00C9149E"/>
    <w:rsid w:val="00C9150F"/>
    <w:rsid w:val="00C91A85"/>
    <w:rsid w:val="00C91A8C"/>
    <w:rsid w:val="00C91C20"/>
    <w:rsid w:val="00C93074"/>
    <w:rsid w:val="00C93931"/>
    <w:rsid w:val="00C943FE"/>
    <w:rsid w:val="00C94613"/>
    <w:rsid w:val="00C94E40"/>
    <w:rsid w:val="00C95073"/>
    <w:rsid w:val="00C950C9"/>
    <w:rsid w:val="00C955AC"/>
    <w:rsid w:val="00C95C41"/>
    <w:rsid w:val="00C96626"/>
    <w:rsid w:val="00C96842"/>
    <w:rsid w:val="00C970D8"/>
    <w:rsid w:val="00C975EF"/>
    <w:rsid w:val="00C97E03"/>
    <w:rsid w:val="00CA0225"/>
    <w:rsid w:val="00CA0359"/>
    <w:rsid w:val="00CA07D1"/>
    <w:rsid w:val="00CA0ADF"/>
    <w:rsid w:val="00CA0FBC"/>
    <w:rsid w:val="00CA1079"/>
    <w:rsid w:val="00CA120A"/>
    <w:rsid w:val="00CA13C2"/>
    <w:rsid w:val="00CA18AB"/>
    <w:rsid w:val="00CA1BB1"/>
    <w:rsid w:val="00CA2373"/>
    <w:rsid w:val="00CA248E"/>
    <w:rsid w:val="00CA288A"/>
    <w:rsid w:val="00CA28D6"/>
    <w:rsid w:val="00CA3448"/>
    <w:rsid w:val="00CA45FF"/>
    <w:rsid w:val="00CA48FE"/>
    <w:rsid w:val="00CA5400"/>
    <w:rsid w:val="00CA63DE"/>
    <w:rsid w:val="00CA6D04"/>
    <w:rsid w:val="00CA71F3"/>
    <w:rsid w:val="00CA73DF"/>
    <w:rsid w:val="00CB02CB"/>
    <w:rsid w:val="00CB064D"/>
    <w:rsid w:val="00CB0915"/>
    <w:rsid w:val="00CB0D08"/>
    <w:rsid w:val="00CB13A8"/>
    <w:rsid w:val="00CB14E8"/>
    <w:rsid w:val="00CB160C"/>
    <w:rsid w:val="00CB16E6"/>
    <w:rsid w:val="00CB1A98"/>
    <w:rsid w:val="00CB295D"/>
    <w:rsid w:val="00CB2B8D"/>
    <w:rsid w:val="00CB2C55"/>
    <w:rsid w:val="00CB2F57"/>
    <w:rsid w:val="00CB3483"/>
    <w:rsid w:val="00CB3BB0"/>
    <w:rsid w:val="00CB40C1"/>
    <w:rsid w:val="00CB42FE"/>
    <w:rsid w:val="00CB4D0D"/>
    <w:rsid w:val="00CB52AE"/>
    <w:rsid w:val="00CB5390"/>
    <w:rsid w:val="00CB546E"/>
    <w:rsid w:val="00CB5825"/>
    <w:rsid w:val="00CB5BEE"/>
    <w:rsid w:val="00CB6489"/>
    <w:rsid w:val="00CB675B"/>
    <w:rsid w:val="00CB7F17"/>
    <w:rsid w:val="00CC00E0"/>
    <w:rsid w:val="00CC028C"/>
    <w:rsid w:val="00CC0440"/>
    <w:rsid w:val="00CC1124"/>
    <w:rsid w:val="00CC17E2"/>
    <w:rsid w:val="00CC18E1"/>
    <w:rsid w:val="00CC1942"/>
    <w:rsid w:val="00CC1BA6"/>
    <w:rsid w:val="00CC1CAD"/>
    <w:rsid w:val="00CC1FAC"/>
    <w:rsid w:val="00CC20AA"/>
    <w:rsid w:val="00CC2536"/>
    <w:rsid w:val="00CC25B8"/>
    <w:rsid w:val="00CC2606"/>
    <w:rsid w:val="00CC3A23"/>
    <w:rsid w:val="00CC3ED5"/>
    <w:rsid w:val="00CC4AC9"/>
    <w:rsid w:val="00CC5020"/>
    <w:rsid w:val="00CC5245"/>
    <w:rsid w:val="00CC58A9"/>
    <w:rsid w:val="00CC611F"/>
    <w:rsid w:val="00CC6B4E"/>
    <w:rsid w:val="00CC6C32"/>
    <w:rsid w:val="00CC6C9E"/>
    <w:rsid w:val="00CC6DE6"/>
    <w:rsid w:val="00CC73C4"/>
    <w:rsid w:val="00CC79B9"/>
    <w:rsid w:val="00CC7EAF"/>
    <w:rsid w:val="00CD0020"/>
    <w:rsid w:val="00CD0529"/>
    <w:rsid w:val="00CD1497"/>
    <w:rsid w:val="00CD1B3F"/>
    <w:rsid w:val="00CD2312"/>
    <w:rsid w:val="00CD338C"/>
    <w:rsid w:val="00CD3FD0"/>
    <w:rsid w:val="00CD45A5"/>
    <w:rsid w:val="00CD4ABE"/>
    <w:rsid w:val="00CD4D03"/>
    <w:rsid w:val="00CD4DA7"/>
    <w:rsid w:val="00CD5BBB"/>
    <w:rsid w:val="00CD5F50"/>
    <w:rsid w:val="00CD60F1"/>
    <w:rsid w:val="00CD64F2"/>
    <w:rsid w:val="00CD689B"/>
    <w:rsid w:val="00CD69BB"/>
    <w:rsid w:val="00CD6A71"/>
    <w:rsid w:val="00CD6CAC"/>
    <w:rsid w:val="00CD7BFD"/>
    <w:rsid w:val="00CD7ECF"/>
    <w:rsid w:val="00CE00F7"/>
    <w:rsid w:val="00CE084A"/>
    <w:rsid w:val="00CE1557"/>
    <w:rsid w:val="00CE1D81"/>
    <w:rsid w:val="00CE241B"/>
    <w:rsid w:val="00CE244C"/>
    <w:rsid w:val="00CE2695"/>
    <w:rsid w:val="00CE2EDB"/>
    <w:rsid w:val="00CE329B"/>
    <w:rsid w:val="00CE3632"/>
    <w:rsid w:val="00CE369A"/>
    <w:rsid w:val="00CE36A5"/>
    <w:rsid w:val="00CE44E5"/>
    <w:rsid w:val="00CE4910"/>
    <w:rsid w:val="00CE4B14"/>
    <w:rsid w:val="00CE4B2E"/>
    <w:rsid w:val="00CE53B2"/>
    <w:rsid w:val="00CE562E"/>
    <w:rsid w:val="00CE5E51"/>
    <w:rsid w:val="00CE698B"/>
    <w:rsid w:val="00CE6B35"/>
    <w:rsid w:val="00CE6B63"/>
    <w:rsid w:val="00CE7001"/>
    <w:rsid w:val="00CE71DF"/>
    <w:rsid w:val="00CE7BAD"/>
    <w:rsid w:val="00CE7E27"/>
    <w:rsid w:val="00CF0230"/>
    <w:rsid w:val="00CF0E5C"/>
    <w:rsid w:val="00CF102E"/>
    <w:rsid w:val="00CF1950"/>
    <w:rsid w:val="00CF1B07"/>
    <w:rsid w:val="00CF3354"/>
    <w:rsid w:val="00CF35FD"/>
    <w:rsid w:val="00CF36FA"/>
    <w:rsid w:val="00CF3B9A"/>
    <w:rsid w:val="00CF428B"/>
    <w:rsid w:val="00CF4536"/>
    <w:rsid w:val="00CF5726"/>
    <w:rsid w:val="00CF5888"/>
    <w:rsid w:val="00CF653E"/>
    <w:rsid w:val="00CF6774"/>
    <w:rsid w:val="00CF6A45"/>
    <w:rsid w:val="00CF6A7B"/>
    <w:rsid w:val="00CF6EAA"/>
    <w:rsid w:val="00CF6F97"/>
    <w:rsid w:val="00CF707D"/>
    <w:rsid w:val="00CF78B2"/>
    <w:rsid w:val="00CF798A"/>
    <w:rsid w:val="00D001F6"/>
    <w:rsid w:val="00D00514"/>
    <w:rsid w:val="00D0064D"/>
    <w:rsid w:val="00D00D92"/>
    <w:rsid w:val="00D01132"/>
    <w:rsid w:val="00D011C7"/>
    <w:rsid w:val="00D01506"/>
    <w:rsid w:val="00D0150E"/>
    <w:rsid w:val="00D015D1"/>
    <w:rsid w:val="00D01884"/>
    <w:rsid w:val="00D01E0B"/>
    <w:rsid w:val="00D0270C"/>
    <w:rsid w:val="00D02BE5"/>
    <w:rsid w:val="00D03940"/>
    <w:rsid w:val="00D03C98"/>
    <w:rsid w:val="00D03D1E"/>
    <w:rsid w:val="00D04261"/>
    <w:rsid w:val="00D04753"/>
    <w:rsid w:val="00D04C30"/>
    <w:rsid w:val="00D04FE5"/>
    <w:rsid w:val="00D0502E"/>
    <w:rsid w:val="00D05ABA"/>
    <w:rsid w:val="00D05FC8"/>
    <w:rsid w:val="00D064E5"/>
    <w:rsid w:val="00D065FC"/>
    <w:rsid w:val="00D0708A"/>
    <w:rsid w:val="00D0718A"/>
    <w:rsid w:val="00D0733C"/>
    <w:rsid w:val="00D07BBF"/>
    <w:rsid w:val="00D10545"/>
    <w:rsid w:val="00D1086C"/>
    <w:rsid w:val="00D108DA"/>
    <w:rsid w:val="00D108F1"/>
    <w:rsid w:val="00D10C28"/>
    <w:rsid w:val="00D10CAB"/>
    <w:rsid w:val="00D11092"/>
    <w:rsid w:val="00D11CDF"/>
    <w:rsid w:val="00D11EF7"/>
    <w:rsid w:val="00D11FD5"/>
    <w:rsid w:val="00D1202A"/>
    <w:rsid w:val="00D1219E"/>
    <w:rsid w:val="00D126D5"/>
    <w:rsid w:val="00D1299D"/>
    <w:rsid w:val="00D130EF"/>
    <w:rsid w:val="00D1321E"/>
    <w:rsid w:val="00D1359F"/>
    <w:rsid w:val="00D13AA2"/>
    <w:rsid w:val="00D13F9F"/>
    <w:rsid w:val="00D14038"/>
    <w:rsid w:val="00D14850"/>
    <w:rsid w:val="00D14EB0"/>
    <w:rsid w:val="00D16FA3"/>
    <w:rsid w:val="00D17931"/>
    <w:rsid w:val="00D20087"/>
    <w:rsid w:val="00D20189"/>
    <w:rsid w:val="00D201A0"/>
    <w:rsid w:val="00D20277"/>
    <w:rsid w:val="00D20B63"/>
    <w:rsid w:val="00D21256"/>
    <w:rsid w:val="00D213CD"/>
    <w:rsid w:val="00D217D7"/>
    <w:rsid w:val="00D21B48"/>
    <w:rsid w:val="00D21D88"/>
    <w:rsid w:val="00D22A9A"/>
    <w:rsid w:val="00D2346F"/>
    <w:rsid w:val="00D241B0"/>
    <w:rsid w:val="00D24272"/>
    <w:rsid w:val="00D24412"/>
    <w:rsid w:val="00D24E49"/>
    <w:rsid w:val="00D25118"/>
    <w:rsid w:val="00D25785"/>
    <w:rsid w:val="00D25AAB"/>
    <w:rsid w:val="00D25B1F"/>
    <w:rsid w:val="00D25BE8"/>
    <w:rsid w:val="00D25DF2"/>
    <w:rsid w:val="00D26C1F"/>
    <w:rsid w:val="00D26E96"/>
    <w:rsid w:val="00D272E7"/>
    <w:rsid w:val="00D27831"/>
    <w:rsid w:val="00D302C8"/>
    <w:rsid w:val="00D304AD"/>
    <w:rsid w:val="00D307ED"/>
    <w:rsid w:val="00D30F06"/>
    <w:rsid w:val="00D31304"/>
    <w:rsid w:val="00D31870"/>
    <w:rsid w:val="00D31B9D"/>
    <w:rsid w:val="00D31C06"/>
    <w:rsid w:val="00D3252C"/>
    <w:rsid w:val="00D32DC1"/>
    <w:rsid w:val="00D33977"/>
    <w:rsid w:val="00D33AC8"/>
    <w:rsid w:val="00D33BB8"/>
    <w:rsid w:val="00D33E78"/>
    <w:rsid w:val="00D34290"/>
    <w:rsid w:val="00D343FF"/>
    <w:rsid w:val="00D34E23"/>
    <w:rsid w:val="00D354F8"/>
    <w:rsid w:val="00D35760"/>
    <w:rsid w:val="00D35A17"/>
    <w:rsid w:val="00D35A4B"/>
    <w:rsid w:val="00D35A5C"/>
    <w:rsid w:val="00D3616E"/>
    <w:rsid w:val="00D36CF3"/>
    <w:rsid w:val="00D36FF1"/>
    <w:rsid w:val="00D373FA"/>
    <w:rsid w:val="00D37E33"/>
    <w:rsid w:val="00D40ABA"/>
    <w:rsid w:val="00D4112B"/>
    <w:rsid w:val="00D41226"/>
    <w:rsid w:val="00D42023"/>
    <w:rsid w:val="00D42254"/>
    <w:rsid w:val="00D42287"/>
    <w:rsid w:val="00D4407F"/>
    <w:rsid w:val="00D45488"/>
    <w:rsid w:val="00D46C19"/>
    <w:rsid w:val="00D46DC0"/>
    <w:rsid w:val="00D47733"/>
    <w:rsid w:val="00D47AFE"/>
    <w:rsid w:val="00D47D83"/>
    <w:rsid w:val="00D47E99"/>
    <w:rsid w:val="00D50249"/>
    <w:rsid w:val="00D5052A"/>
    <w:rsid w:val="00D50536"/>
    <w:rsid w:val="00D5077F"/>
    <w:rsid w:val="00D507E2"/>
    <w:rsid w:val="00D507F4"/>
    <w:rsid w:val="00D511F2"/>
    <w:rsid w:val="00D51230"/>
    <w:rsid w:val="00D51868"/>
    <w:rsid w:val="00D519CF"/>
    <w:rsid w:val="00D51B0B"/>
    <w:rsid w:val="00D5235A"/>
    <w:rsid w:val="00D523D3"/>
    <w:rsid w:val="00D52598"/>
    <w:rsid w:val="00D52B65"/>
    <w:rsid w:val="00D52BE6"/>
    <w:rsid w:val="00D535ED"/>
    <w:rsid w:val="00D54E74"/>
    <w:rsid w:val="00D5519A"/>
    <w:rsid w:val="00D556A3"/>
    <w:rsid w:val="00D55BC5"/>
    <w:rsid w:val="00D561A8"/>
    <w:rsid w:val="00D56C14"/>
    <w:rsid w:val="00D56CBB"/>
    <w:rsid w:val="00D57394"/>
    <w:rsid w:val="00D57BB3"/>
    <w:rsid w:val="00D57DDF"/>
    <w:rsid w:val="00D604AD"/>
    <w:rsid w:val="00D6077D"/>
    <w:rsid w:val="00D60B76"/>
    <w:rsid w:val="00D60D71"/>
    <w:rsid w:val="00D61666"/>
    <w:rsid w:val="00D61D9D"/>
    <w:rsid w:val="00D6235E"/>
    <w:rsid w:val="00D628D5"/>
    <w:rsid w:val="00D63A4D"/>
    <w:rsid w:val="00D63D30"/>
    <w:rsid w:val="00D6426D"/>
    <w:rsid w:val="00D642B8"/>
    <w:rsid w:val="00D645BB"/>
    <w:rsid w:val="00D645EE"/>
    <w:rsid w:val="00D64614"/>
    <w:rsid w:val="00D658EC"/>
    <w:rsid w:val="00D65AB2"/>
    <w:rsid w:val="00D65CAE"/>
    <w:rsid w:val="00D65F4A"/>
    <w:rsid w:val="00D665E5"/>
    <w:rsid w:val="00D66E3B"/>
    <w:rsid w:val="00D67415"/>
    <w:rsid w:val="00D67E0D"/>
    <w:rsid w:val="00D70E35"/>
    <w:rsid w:val="00D715ED"/>
    <w:rsid w:val="00D7160D"/>
    <w:rsid w:val="00D72732"/>
    <w:rsid w:val="00D730E6"/>
    <w:rsid w:val="00D732FE"/>
    <w:rsid w:val="00D740C2"/>
    <w:rsid w:val="00D74240"/>
    <w:rsid w:val="00D74735"/>
    <w:rsid w:val="00D74ADC"/>
    <w:rsid w:val="00D74ED1"/>
    <w:rsid w:val="00D763C7"/>
    <w:rsid w:val="00D765AA"/>
    <w:rsid w:val="00D76E6A"/>
    <w:rsid w:val="00D77548"/>
    <w:rsid w:val="00D77A6B"/>
    <w:rsid w:val="00D77F58"/>
    <w:rsid w:val="00D80ADB"/>
    <w:rsid w:val="00D80F7B"/>
    <w:rsid w:val="00D81537"/>
    <w:rsid w:val="00D82446"/>
    <w:rsid w:val="00D8270A"/>
    <w:rsid w:val="00D827AD"/>
    <w:rsid w:val="00D82945"/>
    <w:rsid w:val="00D82C30"/>
    <w:rsid w:val="00D83174"/>
    <w:rsid w:val="00D83348"/>
    <w:rsid w:val="00D83622"/>
    <w:rsid w:val="00D83D49"/>
    <w:rsid w:val="00D8450A"/>
    <w:rsid w:val="00D84C58"/>
    <w:rsid w:val="00D84D94"/>
    <w:rsid w:val="00D84E4A"/>
    <w:rsid w:val="00D85D21"/>
    <w:rsid w:val="00D85E2E"/>
    <w:rsid w:val="00D85F82"/>
    <w:rsid w:val="00D85FC3"/>
    <w:rsid w:val="00D863B7"/>
    <w:rsid w:val="00D86796"/>
    <w:rsid w:val="00D86DDE"/>
    <w:rsid w:val="00D87815"/>
    <w:rsid w:val="00D87864"/>
    <w:rsid w:val="00D90059"/>
    <w:rsid w:val="00D90C94"/>
    <w:rsid w:val="00D9169F"/>
    <w:rsid w:val="00D9179C"/>
    <w:rsid w:val="00D91BD9"/>
    <w:rsid w:val="00D91D62"/>
    <w:rsid w:val="00D92416"/>
    <w:rsid w:val="00D9254A"/>
    <w:rsid w:val="00D93809"/>
    <w:rsid w:val="00D9386B"/>
    <w:rsid w:val="00D938B6"/>
    <w:rsid w:val="00D93905"/>
    <w:rsid w:val="00D93B61"/>
    <w:rsid w:val="00D93CDA"/>
    <w:rsid w:val="00D93E3C"/>
    <w:rsid w:val="00D96C3D"/>
    <w:rsid w:val="00D97929"/>
    <w:rsid w:val="00D97B0C"/>
    <w:rsid w:val="00D97C90"/>
    <w:rsid w:val="00DA10C9"/>
    <w:rsid w:val="00DA211D"/>
    <w:rsid w:val="00DA2FEB"/>
    <w:rsid w:val="00DA303B"/>
    <w:rsid w:val="00DA30C3"/>
    <w:rsid w:val="00DA324C"/>
    <w:rsid w:val="00DA33AF"/>
    <w:rsid w:val="00DA3826"/>
    <w:rsid w:val="00DA3B51"/>
    <w:rsid w:val="00DA3C07"/>
    <w:rsid w:val="00DA576D"/>
    <w:rsid w:val="00DA64C2"/>
    <w:rsid w:val="00DA6729"/>
    <w:rsid w:val="00DA712A"/>
    <w:rsid w:val="00DA716E"/>
    <w:rsid w:val="00DA7C33"/>
    <w:rsid w:val="00DA7D07"/>
    <w:rsid w:val="00DB040E"/>
    <w:rsid w:val="00DB0A75"/>
    <w:rsid w:val="00DB0DD4"/>
    <w:rsid w:val="00DB0E06"/>
    <w:rsid w:val="00DB13AB"/>
    <w:rsid w:val="00DB1669"/>
    <w:rsid w:val="00DB2090"/>
    <w:rsid w:val="00DB2BE2"/>
    <w:rsid w:val="00DB4582"/>
    <w:rsid w:val="00DB4A6B"/>
    <w:rsid w:val="00DB4E7B"/>
    <w:rsid w:val="00DB4F94"/>
    <w:rsid w:val="00DB55C9"/>
    <w:rsid w:val="00DB565D"/>
    <w:rsid w:val="00DB581D"/>
    <w:rsid w:val="00DB5ACF"/>
    <w:rsid w:val="00DB647E"/>
    <w:rsid w:val="00DB64FC"/>
    <w:rsid w:val="00DB692A"/>
    <w:rsid w:val="00DB6BB3"/>
    <w:rsid w:val="00DB7211"/>
    <w:rsid w:val="00DB7F46"/>
    <w:rsid w:val="00DC0930"/>
    <w:rsid w:val="00DC0E03"/>
    <w:rsid w:val="00DC1376"/>
    <w:rsid w:val="00DC18F4"/>
    <w:rsid w:val="00DC209A"/>
    <w:rsid w:val="00DC2204"/>
    <w:rsid w:val="00DC2427"/>
    <w:rsid w:val="00DC2BCD"/>
    <w:rsid w:val="00DC2DC8"/>
    <w:rsid w:val="00DC36C7"/>
    <w:rsid w:val="00DC36CD"/>
    <w:rsid w:val="00DC37DB"/>
    <w:rsid w:val="00DC40BA"/>
    <w:rsid w:val="00DC4265"/>
    <w:rsid w:val="00DC4428"/>
    <w:rsid w:val="00DC4B24"/>
    <w:rsid w:val="00DC4C2C"/>
    <w:rsid w:val="00DC5190"/>
    <w:rsid w:val="00DC5B89"/>
    <w:rsid w:val="00DC67C9"/>
    <w:rsid w:val="00DC6FAC"/>
    <w:rsid w:val="00DC71C2"/>
    <w:rsid w:val="00DC72C5"/>
    <w:rsid w:val="00DC7859"/>
    <w:rsid w:val="00DC7944"/>
    <w:rsid w:val="00DC7AEC"/>
    <w:rsid w:val="00DC7C05"/>
    <w:rsid w:val="00DD17C5"/>
    <w:rsid w:val="00DD1969"/>
    <w:rsid w:val="00DD1A9B"/>
    <w:rsid w:val="00DD1FDB"/>
    <w:rsid w:val="00DD3248"/>
    <w:rsid w:val="00DD3828"/>
    <w:rsid w:val="00DD3C6E"/>
    <w:rsid w:val="00DD44C8"/>
    <w:rsid w:val="00DD4708"/>
    <w:rsid w:val="00DD4946"/>
    <w:rsid w:val="00DD51FC"/>
    <w:rsid w:val="00DD52C4"/>
    <w:rsid w:val="00DD5B00"/>
    <w:rsid w:val="00DD5E27"/>
    <w:rsid w:val="00DD62F9"/>
    <w:rsid w:val="00DD6A19"/>
    <w:rsid w:val="00DD72E6"/>
    <w:rsid w:val="00DD783F"/>
    <w:rsid w:val="00DD7C04"/>
    <w:rsid w:val="00DE0DB7"/>
    <w:rsid w:val="00DE1134"/>
    <w:rsid w:val="00DE1631"/>
    <w:rsid w:val="00DE18EC"/>
    <w:rsid w:val="00DE1F6D"/>
    <w:rsid w:val="00DE3187"/>
    <w:rsid w:val="00DE32D3"/>
    <w:rsid w:val="00DE3617"/>
    <w:rsid w:val="00DE3B4F"/>
    <w:rsid w:val="00DE445E"/>
    <w:rsid w:val="00DE488D"/>
    <w:rsid w:val="00DE53EF"/>
    <w:rsid w:val="00DE5677"/>
    <w:rsid w:val="00DE595C"/>
    <w:rsid w:val="00DE6402"/>
    <w:rsid w:val="00DE7400"/>
    <w:rsid w:val="00DE79A7"/>
    <w:rsid w:val="00DE7F9F"/>
    <w:rsid w:val="00DF0A8F"/>
    <w:rsid w:val="00DF1746"/>
    <w:rsid w:val="00DF175C"/>
    <w:rsid w:val="00DF29D5"/>
    <w:rsid w:val="00DF2C00"/>
    <w:rsid w:val="00DF325B"/>
    <w:rsid w:val="00DF3730"/>
    <w:rsid w:val="00DF3E7A"/>
    <w:rsid w:val="00DF3F8F"/>
    <w:rsid w:val="00DF4BB3"/>
    <w:rsid w:val="00DF4C50"/>
    <w:rsid w:val="00DF4F34"/>
    <w:rsid w:val="00DF4FCE"/>
    <w:rsid w:val="00DF53F2"/>
    <w:rsid w:val="00DF58E8"/>
    <w:rsid w:val="00DF6185"/>
    <w:rsid w:val="00DF61A9"/>
    <w:rsid w:val="00DF6636"/>
    <w:rsid w:val="00DF69A5"/>
    <w:rsid w:val="00DF6EE2"/>
    <w:rsid w:val="00DF71EA"/>
    <w:rsid w:val="00DF7D1E"/>
    <w:rsid w:val="00DF7E82"/>
    <w:rsid w:val="00DF7EE1"/>
    <w:rsid w:val="00E0094E"/>
    <w:rsid w:val="00E00AB9"/>
    <w:rsid w:val="00E00FEF"/>
    <w:rsid w:val="00E01129"/>
    <w:rsid w:val="00E021C2"/>
    <w:rsid w:val="00E02FB0"/>
    <w:rsid w:val="00E030F2"/>
    <w:rsid w:val="00E039C4"/>
    <w:rsid w:val="00E03D4B"/>
    <w:rsid w:val="00E03E16"/>
    <w:rsid w:val="00E03E47"/>
    <w:rsid w:val="00E045C2"/>
    <w:rsid w:val="00E04A78"/>
    <w:rsid w:val="00E04F5A"/>
    <w:rsid w:val="00E05EE2"/>
    <w:rsid w:val="00E069B5"/>
    <w:rsid w:val="00E06FA7"/>
    <w:rsid w:val="00E07B78"/>
    <w:rsid w:val="00E07C83"/>
    <w:rsid w:val="00E07E04"/>
    <w:rsid w:val="00E104A8"/>
    <w:rsid w:val="00E10892"/>
    <w:rsid w:val="00E10905"/>
    <w:rsid w:val="00E11998"/>
    <w:rsid w:val="00E12036"/>
    <w:rsid w:val="00E125C1"/>
    <w:rsid w:val="00E12D25"/>
    <w:rsid w:val="00E1307A"/>
    <w:rsid w:val="00E130AD"/>
    <w:rsid w:val="00E134DF"/>
    <w:rsid w:val="00E13E5B"/>
    <w:rsid w:val="00E14245"/>
    <w:rsid w:val="00E147A9"/>
    <w:rsid w:val="00E14B40"/>
    <w:rsid w:val="00E14C2E"/>
    <w:rsid w:val="00E15601"/>
    <w:rsid w:val="00E15AFB"/>
    <w:rsid w:val="00E1623A"/>
    <w:rsid w:val="00E16ED9"/>
    <w:rsid w:val="00E175E4"/>
    <w:rsid w:val="00E17637"/>
    <w:rsid w:val="00E20202"/>
    <w:rsid w:val="00E202A6"/>
    <w:rsid w:val="00E208B9"/>
    <w:rsid w:val="00E20DE8"/>
    <w:rsid w:val="00E212BB"/>
    <w:rsid w:val="00E2132F"/>
    <w:rsid w:val="00E21680"/>
    <w:rsid w:val="00E216D3"/>
    <w:rsid w:val="00E21D11"/>
    <w:rsid w:val="00E21D77"/>
    <w:rsid w:val="00E2240E"/>
    <w:rsid w:val="00E227AF"/>
    <w:rsid w:val="00E22921"/>
    <w:rsid w:val="00E23279"/>
    <w:rsid w:val="00E2377D"/>
    <w:rsid w:val="00E246D8"/>
    <w:rsid w:val="00E24E2D"/>
    <w:rsid w:val="00E24E44"/>
    <w:rsid w:val="00E25D30"/>
    <w:rsid w:val="00E25F6E"/>
    <w:rsid w:val="00E262EE"/>
    <w:rsid w:val="00E2634F"/>
    <w:rsid w:val="00E26623"/>
    <w:rsid w:val="00E2668F"/>
    <w:rsid w:val="00E26B0C"/>
    <w:rsid w:val="00E26E10"/>
    <w:rsid w:val="00E2712F"/>
    <w:rsid w:val="00E27600"/>
    <w:rsid w:val="00E27891"/>
    <w:rsid w:val="00E27939"/>
    <w:rsid w:val="00E3055E"/>
    <w:rsid w:val="00E3064C"/>
    <w:rsid w:val="00E3081C"/>
    <w:rsid w:val="00E308E3"/>
    <w:rsid w:val="00E30D24"/>
    <w:rsid w:val="00E30D2A"/>
    <w:rsid w:val="00E31034"/>
    <w:rsid w:val="00E3105A"/>
    <w:rsid w:val="00E3134C"/>
    <w:rsid w:val="00E31422"/>
    <w:rsid w:val="00E31A43"/>
    <w:rsid w:val="00E31C7D"/>
    <w:rsid w:val="00E31E1C"/>
    <w:rsid w:val="00E323E4"/>
    <w:rsid w:val="00E32506"/>
    <w:rsid w:val="00E329BF"/>
    <w:rsid w:val="00E34FFF"/>
    <w:rsid w:val="00E3557B"/>
    <w:rsid w:val="00E35A30"/>
    <w:rsid w:val="00E36244"/>
    <w:rsid w:val="00E36CD3"/>
    <w:rsid w:val="00E36FF2"/>
    <w:rsid w:val="00E37CBD"/>
    <w:rsid w:val="00E37CD3"/>
    <w:rsid w:val="00E4049B"/>
    <w:rsid w:val="00E4053A"/>
    <w:rsid w:val="00E41463"/>
    <w:rsid w:val="00E41B45"/>
    <w:rsid w:val="00E42139"/>
    <w:rsid w:val="00E43FF3"/>
    <w:rsid w:val="00E44583"/>
    <w:rsid w:val="00E4481C"/>
    <w:rsid w:val="00E459E9"/>
    <w:rsid w:val="00E45F73"/>
    <w:rsid w:val="00E46FB9"/>
    <w:rsid w:val="00E4761F"/>
    <w:rsid w:val="00E47AF2"/>
    <w:rsid w:val="00E504D0"/>
    <w:rsid w:val="00E51051"/>
    <w:rsid w:val="00E518D4"/>
    <w:rsid w:val="00E51979"/>
    <w:rsid w:val="00E522C2"/>
    <w:rsid w:val="00E52398"/>
    <w:rsid w:val="00E5351A"/>
    <w:rsid w:val="00E535D2"/>
    <w:rsid w:val="00E53C76"/>
    <w:rsid w:val="00E541A4"/>
    <w:rsid w:val="00E548A4"/>
    <w:rsid w:val="00E54F91"/>
    <w:rsid w:val="00E55082"/>
    <w:rsid w:val="00E55CEB"/>
    <w:rsid w:val="00E55E91"/>
    <w:rsid w:val="00E55F32"/>
    <w:rsid w:val="00E56169"/>
    <w:rsid w:val="00E561B0"/>
    <w:rsid w:val="00E563BE"/>
    <w:rsid w:val="00E56CFE"/>
    <w:rsid w:val="00E56F3F"/>
    <w:rsid w:val="00E57587"/>
    <w:rsid w:val="00E60E7D"/>
    <w:rsid w:val="00E6122F"/>
    <w:rsid w:val="00E615EA"/>
    <w:rsid w:val="00E61795"/>
    <w:rsid w:val="00E61864"/>
    <w:rsid w:val="00E618E3"/>
    <w:rsid w:val="00E61C67"/>
    <w:rsid w:val="00E62512"/>
    <w:rsid w:val="00E62805"/>
    <w:rsid w:val="00E62968"/>
    <w:rsid w:val="00E62F22"/>
    <w:rsid w:val="00E63198"/>
    <w:rsid w:val="00E6432E"/>
    <w:rsid w:val="00E643FF"/>
    <w:rsid w:val="00E6455A"/>
    <w:rsid w:val="00E64BBB"/>
    <w:rsid w:val="00E64F02"/>
    <w:rsid w:val="00E65C05"/>
    <w:rsid w:val="00E6607D"/>
    <w:rsid w:val="00E66217"/>
    <w:rsid w:val="00E66402"/>
    <w:rsid w:val="00E664D8"/>
    <w:rsid w:val="00E66BAF"/>
    <w:rsid w:val="00E67038"/>
    <w:rsid w:val="00E67B99"/>
    <w:rsid w:val="00E700D0"/>
    <w:rsid w:val="00E70241"/>
    <w:rsid w:val="00E703DE"/>
    <w:rsid w:val="00E7068F"/>
    <w:rsid w:val="00E70892"/>
    <w:rsid w:val="00E70E75"/>
    <w:rsid w:val="00E7142B"/>
    <w:rsid w:val="00E71645"/>
    <w:rsid w:val="00E71686"/>
    <w:rsid w:val="00E71926"/>
    <w:rsid w:val="00E71A45"/>
    <w:rsid w:val="00E7208A"/>
    <w:rsid w:val="00E7227A"/>
    <w:rsid w:val="00E722C0"/>
    <w:rsid w:val="00E72529"/>
    <w:rsid w:val="00E72D48"/>
    <w:rsid w:val="00E73FE0"/>
    <w:rsid w:val="00E747F1"/>
    <w:rsid w:val="00E74813"/>
    <w:rsid w:val="00E74A09"/>
    <w:rsid w:val="00E74B9A"/>
    <w:rsid w:val="00E74DF4"/>
    <w:rsid w:val="00E74F9B"/>
    <w:rsid w:val="00E74FCC"/>
    <w:rsid w:val="00E753A6"/>
    <w:rsid w:val="00E753BD"/>
    <w:rsid w:val="00E7595E"/>
    <w:rsid w:val="00E760B3"/>
    <w:rsid w:val="00E7670F"/>
    <w:rsid w:val="00E77311"/>
    <w:rsid w:val="00E776CF"/>
    <w:rsid w:val="00E778B6"/>
    <w:rsid w:val="00E77C06"/>
    <w:rsid w:val="00E811D0"/>
    <w:rsid w:val="00E81BF1"/>
    <w:rsid w:val="00E82366"/>
    <w:rsid w:val="00E828FC"/>
    <w:rsid w:val="00E8296E"/>
    <w:rsid w:val="00E82E67"/>
    <w:rsid w:val="00E8361A"/>
    <w:rsid w:val="00E85189"/>
    <w:rsid w:val="00E85402"/>
    <w:rsid w:val="00E861B9"/>
    <w:rsid w:val="00E86269"/>
    <w:rsid w:val="00E8645A"/>
    <w:rsid w:val="00E86D88"/>
    <w:rsid w:val="00E86D9E"/>
    <w:rsid w:val="00E86FBE"/>
    <w:rsid w:val="00E87022"/>
    <w:rsid w:val="00E8739E"/>
    <w:rsid w:val="00E87DE9"/>
    <w:rsid w:val="00E90031"/>
    <w:rsid w:val="00E904AB"/>
    <w:rsid w:val="00E9120D"/>
    <w:rsid w:val="00E9172B"/>
    <w:rsid w:val="00E91CFF"/>
    <w:rsid w:val="00E92BA9"/>
    <w:rsid w:val="00E93649"/>
    <w:rsid w:val="00E93C17"/>
    <w:rsid w:val="00E93C95"/>
    <w:rsid w:val="00E94310"/>
    <w:rsid w:val="00E94E33"/>
    <w:rsid w:val="00E9625F"/>
    <w:rsid w:val="00E97639"/>
    <w:rsid w:val="00E9784E"/>
    <w:rsid w:val="00E97AD0"/>
    <w:rsid w:val="00EA052B"/>
    <w:rsid w:val="00EA0859"/>
    <w:rsid w:val="00EA09DA"/>
    <w:rsid w:val="00EA0AFB"/>
    <w:rsid w:val="00EA0E22"/>
    <w:rsid w:val="00EA0F18"/>
    <w:rsid w:val="00EA17BD"/>
    <w:rsid w:val="00EA1B89"/>
    <w:rsid w:val="00EA2233"/>
    <w:rsid w:val="00EA24C8"/>
    <w:rsid w:val="00EA2605"/>
    <w:rsid w:val="00EA266F"/>
    <w:rsid w:val="00EA3480"/>
    <w:rsid w:val="00EA4202"/>
    <w:rsid w:val="00EA4AC0"/>
    <w:rsid w:val="00EA4C02"/>
    <w:rsid w:val="00EA4EF6"/>
    <w:rsid w:val="00EA5707"/>
    <w:rsid w:val="00EA57C4"/>
    <w:rsid w:val="00EA61CC"/>
    <w:rsid w:val="00EA665A"/>
    <w:rsid w:val="00EA717E"/>
    <w:rsid w:val="00EA78C5"/>
    <w:rsid w:val="00EA7C9B"/>
    <w:rsid w:val="00EB03E8"/>
    <w:rsid w:val="00EB1306"/>
    <w:rsid w:val="00EB159E"/>
    <w:rsid w:val="00EB16DF"/>
    <w:rsid w:val="00EB2047"/>
    <w:rsid w:val="00EB2227"/>
    <w:rsid w:val="00EB3107"/>
    <w:rsid w:val="00EB3142"/>
    <w:rsid w:val="00EB31C9"/>
    <w:rsid w:val="00EB3A65"/>
    <w:rsid w:val="00EB4151"/>
    <w:rsid w:val="00EB43FC"/>
    <w:rsid w:val="00EB50EB"/>
    <w:rsid w:val="00EB52A2"/>
    <w:rsid w:val="00EB546D"/>
    <w:rsid w:val="00EB59EE"/>
    <w:rsid w:val="00EB602C"/>
    <w:rsid w:val="00EB6637"/>
    <w:rsid w:val="00EB668D"/>
    <w:rsid w:val="00EB6966"/>
    <w:rsid w:val="00EB6D47"/>
    <w:rsid w:val="00EB6DAA"/>
    <w:rsid w:val="00EB761A"/>
    <w:rsid w:val="00EB79F8"/>
    <w:rsid w:val="00EB7F00"/>
    <w:rsid w:val="00EC0371"/>
    <w:rsid w:val="00EC0673"/>
    <w:rsid w:val="00EC10B6"/>
    <w:rsid w:val="00EC1467"/>
    <w:rsid w:val="00EC23C7"/>
    <w:rsid w:val="00EC2A9A"/>
    <w:rsid w:val="00EC2AB8"/>
    <w:rsid w:val="00EC2FF3"/>
    <w:rsid w:val="00EC34AE"/>
    <w:rsid w:val="00EC3B16"/>
    <w:rsid w:val="00EC3C87"/>
    <w:rsid w:val="00EC4281"/>
    <w:rsid w:val="00EC4F75"/>
    <w:rsid w:val="00EC5047"/>
    <w:rsid w:val="00EC5D7F"/>
    <w:rsid w:val="00EC5DEF"/>
    <w:rsid w:val="00EC66C6"/>
    <w:rsid w:val="00EC69FA"/>
    <w:rsid w:val="00EC6AE3"/>
    <w:rsid w:val="00EC6D87"/>
    <w:rsid w:val="00EC79AA"/>
    <w:rsid w:val="00EC7A54"/>
    <w:rsid w:val="00EC7F81"/>
    <w:rsid w:val="00ED00CF"/>
    <w:rsid w:val="00ED0577"/>
    <w:rsid w:val="00ED13D1"/>
    <w:rsid w:val="00ED171F"/>
    <w:rsid w:val="00ED17F3"/>
    <w:rsid w:val="00ED1927"/>
    <w:rsid w:val="00ED1B9E"/>
    <w:rsid w:val="00ED3182"/>
    <w:rsid w:val="00ED3404"/>
    <w:rsid w:val="00ED3750"/>
    <w:rsid w:val="00ED3B1B"/>
    <w:rsid w:val="00ED3F4D"/>
    <w:rsid w:val="00ED42A1"/>
    <w:rsid w:val="00ED5ADC"/>
    <w:rsid w:val="00ED5BFE"/>
    <w:rsid w:val="00ED6061"/>
    <w:rsid w:val="00ED6754"/>
    <w:rsid w:val="00ED679D"/>
    <w:rsid w:val="00ED6BEF"/>
    <w:rsid w:val="00ED7BEF"/>
    <w:rsid w:val="00EE065F"/>
    <w:rsid w:val="00EE0A7F"/>
    <w:rsid w:val="00EE0DF9"/>
    <w:rsid w:val="00EE0F9A"/>
    <w:rsid w:val="00EE10A4"/>
    <w:rsid w:val="00EE125E"/>
    <w:rsid w:val="00EE1D42"/>
    <w:rsid w:val="00EE1D46"/>
    <w:rsid w:val="00EE2110"/>
    <w:rsid w:val="00EE2676"/>
    <w:rsid w:val="00EE27F6"/>
    <w:rsid w:val="00EE29B0"/>
    <w:rsid w:val="00EE42B4"/>
    <w:rsid w:val="00EE486C"/>
    <w:rsid w:val="00EE4A31"/>
    <w:rsid w:val="00EE4BA5"/>
    <w:rsid w:val="00EE4F26"/>
    <w:rsid w:val="00EE5582"/>
    <w:rsid w:val="00EE5B56"/>
    <w:rsid w:val="00EE5BE7"/>
    <w:rsid w:val="00EE617C"/>
    <w:rsid w:val="00EE624E"/>
    <w:rsid w:val="00EE6939"/>
    <w:rsid w:val="00EE6F2A"/>
    <w:rsid w:val="00EE6F86"/>
    <w:rsid w:val="00EE7B02"/>
    <w:rsid w:val="00EE7D8D"/>
    <w:rsid w:val="00EE7E6D"/>
    <w:rsid w:val="00EF02F3"/>
    <w:rsid w:val="00EF05C0"/>
    <w:rsid w:val="00EF0B7D"/>
    <w:rsid w:val="00EF0DA4"/>
    <w:rsid w:val="00EF0DC7"/>
    <w:rsid w:val="00EF16C5"/>
    <w:rsid w:val="00EF1D06"/>
    <w:rsid w:val="00EF27A0"/>
    <w:rsid w:val="00EF317A"/>
    <w:rsid w:val="00EF3191"/>
    <w:rsid w:val="00EF392A"/>
    <w:rsid w:val="00EF3931"/>
    <w:rsid w:val="00EF3ED0"/>
    <w:rsid w:val="00EF42E4"/>
    <w:rsid w:val="00EF5418"/>
    <w:rsid w:val="00EF5CD0"/>
    <w:rsid w:val="00EF70D0"/>
    <w:rsid w:val="00EF7476"/>
    <w:rsid w:val="00EF7893"/>
    <w:rsid w:val="00EF7CE7"/>
    <w:rsid w:val="00F00B4A"/>
    <w:rsid w:val="00F00FE6"/>
    <w:rsid w:val="00F0123A"/>
    <w:rsid w:val="00F018C4"/>
    <w:rsid w:val="00F01D6C"/>
    <w:rsid w:val="00F01DFC"/>
    <w:rsid w:val="00F01ED6"/>
    <w:rsid w:val="00F03352"/>
    <w:rsid w:val="00F03C8E"/>
    <w:rsid w:val="00F04F21"/>
    <w:rsid w:val="00F068D0"/>
    <w:rsid w:val="00F06F8A"/>
    <w:rsid w:val="00F07DAD"/>
    <w:rsid w:val="00F1031B"/>
    <w:rsid w:val="00F10590"/>
    <w:rsid w:val="00F1085F"/>
    <w:rsid w:val="00F10E1B"/>
    <w:rsid w:val="00F110EC"/>
    <w:rsid w:val="00F116BA"/>
    <w:rsid w:val="00F1192E"/>
    <w:rsid w:val="00F11A7A"/>
    <w:rsid w:val="00F11E51"/>
    <w:rsid w:val="00F1207F"/>
    <w:rsid w:val="00F12165"/>
    <w:rsid w:val="00F12B9F"/>
    <w:rsid w:val="00F13B26"/>
    <w:rsid w:val="00F13BB4"/>
    <w:rsid w:val="00F13F3C"/>
    <w:rsid w:val="00F140D1"/>
    <w:rsid w:val="00F141B9"/>
    <w:rsid w:val="00F1432E"/>
    <w:rsid w:val="00F14599"/>
    <w:rsid w:val="00F147E4"/>
    <w:rsid w:val="00F14DEA"/>
    <w:rsid w:val="00F14FC4"/>
    <w:rsid w:val="00F155CC"/>
    <w:rsid w:val="00F157E0"/>
    <w:rsid w:val="00F15ABB"/>
    <w:rsid w:val="00F16B31"/>
    <w:rsid w:val="00F16E07"/>
    <w:rsid w:val="00F1705B"/>
    <w:rsid w:val="00F17261"/>
    <w:rsid w:val="00F179BF"/>
    <w:rsid w:val="00F17C15"/>
    <w:rsid w:val="00F17D1D"/>
    <w:rsid w:val="00F20774"/>
    <w:rsid w:val="00F20BC0"/>
    <w:rsid w:val="00F21218"/>
    <w:rsid w:val="00F217D8"/>
    <w:rsid w:val="00F21B23"/>
    <w:rsid w:val="00F21E82"/>
    <w:rsid w:val="00F21EE7"/>
    <w:rsid w:val="00F22053"/>
    <w:rsid w:val="00F220B9"/>
    <w:rsid w:val="00F22225"/>
    <w:rsid w:val="00F22542"/>
    <w:rsid w:val="00F228A0"/>
    <w:rsid w:val="00F2378F"/>
    <w:rsid w:val="00F23CC9"/>
    <w:rsid w:val="00F23D3F"/>
    <w:rsid w:val="00F245D5"/>
    <w:rsid w:val="00F24609"/>
    <w:rsid w:val="00F24B79"/>
    <w:rsid w:val="00F2514E"/>
    <w:rsid w:val="00F253EE"/>
    <w:rsid w:val="00F25940"/>
    <w:rsid w:val="00F25C42"/>
    <w:rsid w:val="00F25F0F"/>
    <w:rsid w:val="00F264D9"/>
    <w:rsid w:val="00F26E13"/>
    <w:rsid w:val="00F27148"/>
    <w:rsid w:val="00F2763D"/>
    <w:rsid w:val="00F27EFB"/>
    <w:rsid w:val="00F301EC"/>
    <w:rsid w:val="00F30488"/>
    <w:rsid w:val="00F305D5"/>
    <w:rsid w:val="00F30C81"/>
    <w:rsid w:val="00F3110C"/>
    <w:rsid w:val="00F31117"/>
    <w:rsid w:val="00F31566"/>
    <w:rsid w:val="00F31CFE"/>
    <w:rsid w:val="00F31D2C"/>
    <w:rsid w:val="00F320AC"/>
    <w:rsid w:val="00F32A5E"/>
    <w:rsid w:val="00F333FB"/>
    <w:rsid w:val="00F3356F"/>
    <w:rsid w:val="00F33C79"/>
    <w:rsid w:val="00F34310"/>
    <w:rsid w:val="00F346D2"/>
    <w:rsid w:val="00F353B0"/>
    <w:rsid w:val="00F35867"/>
    <w:rsid w:val="00F359A1"/>
    <w:rsid w:val="00F36161"/>
    <w:rsid w:val="00F365C0"/>
    <w:rsid w:val="00F366F1"/>
    <w:rsid w:val="00F36757"/>
    <w:rsid w:val="00F36AED"/>
    <w:rsid w:val="00F37441"/>
    <w:rsid w:val="00F37E2C"/>
    <w:rsid w:val="00F40C07"/>
    <w:rsid w:val="00F40C4F"/>
    <w:rsid w:val="00F40E75"/>
    <w:rsid w:val="00F41837"/>
    <w:rsid w:val="00F4213B"/>
    <w:rsid w:val="00F4232C"/>
    <w:rsid w:val="00F42426"/>
    <w:rsid w:val="00F42B9C"/>
    <w:rsid w:val="00F42D2E"/>
    <w:rsid w:val="00F42E63"/>
    <w:rsid w:val="00F42EEE"/>
    <w:rsid w:val="00F435E6"/>
    <w:rsid w:val="00F440AE"/>
    <w:rsid w:val="00F443E8"/>
    <w:rsid w:val="00F448E6"/>
    <w:rsid w:val="00F44D93"/>
    <w:rsid w:val="00F4509A"/>
    <w:rsid w:val="00F456FA"/>
    <w:rsid w:val="00F4572E"/>
    <w:rsid w:val="00F45CEB"/>
    <w:rsid w:val="00F46284"/>
    <w:rsid w:val="00F46C4C"/>
    <w:rsid w:val="00F479DB"/>
    <w:rsid w:val="00F5005D"/>
    <w:rsid w:val="00F50990"/>
    <w:rsid w:val="00F51209"/>
    <w:rsid w:val="00F513D5"/>
    <w:rsid w:val="00F51705"/>
    <w:rsid w:val="00F51EB1"/>
    <w:rsid w:val="00F520D0"/>
    <w:rsid w:val="00F529A7"/>
    <w:rsid w:val="00F531FA"/>
    <w:rsid w:val="00F5377B"/>
    <w:rsid w:val="00F54245"/>
    <w:rsid w:val="00F54FC7"/>
    <w:rsid w:val="00F554EA"/>
    <w:rsid w:val="00F55506"/>
    <w:rsid w:val="00F56AD9"/>
    <w:rsid w:val="00F56FF0"/>
    <w:rsid w:val="00F57F94"/>
    <w:rsid w:val="00F6071A"/>
    <w:rsid w:val="00F60B72"/>
    <w:rsid w:val="00F60E24"/>
    <w:rsid w:val="00F60F7E"/>
    <w:rsid w:val="00F60FC2"/>
    <w:rsid w:val="00F62479"/>
    <w:rsid w:val="00F62A77"/>
    <w:rsid w:val="00F62E13"/>
    <w:rsid w:val="00F637F7"/>
    <w:rsid w:val="00F63C3E"/>
    <w:rsid w:val="00F64923"/>
    <w:rsid w:val="00F64F60"/>
    <w:rsid w:val="00F656A8"/>
    <w:rsid w:val="00F65AED"/>
    <w:rsid w:val="00F66057"/>
    <w:rsid w:val="00F66353"/>
    <w:rsid w:val="00F665A9"/>
    <w:rsid w:val="00F6679F"/>
    <w:rsid w:val="00F66A74"/>
    <w:rsid w:val="00F66A91"/>
    <w:rsid w:val="00F671C9"/>
    <w:rsid w:val="00F67ED5"/>
    <w:rsid w:val="00F700CD"/>
    <w:rsid w:val="00F70796"/>
    <w:rsid w:val="00F71600"/>
    <w:rsid w:val="00F71799"/>
    <w:rsid w:val="00F724C7"/>
    <w:rsid w:val="00F729AF"/>
    <w:rsid w:val="00F72EDA"/>
    <w:rsid w:val="00F72F3E"/>
    <w:rsid w:val="00F731CE"/>
    <w:rsid w:val="00F73583"/>
    <w:rsid w:val="00F73773"/>
    <w:rsid w:val="00F7402F"/>
    <w:rsid w:val="00F7476F"/>
    <w:rsid w:val="00F74A5A"/>
    <w:rsid w:val="00F7515E"/>
    <w:rsid w:val="00F75551"/>
    <w:rsid w:val="00F75784"/>
    <w:rsid w:val="00F76345"/>
    <w:rsid w:val="00F7636E"/>
    <w:rsid w:val="00F80563"/>
    <w:rsid w:val="00F806C5"/>
    <w:rsid w:val="00F80852"/>
    <w:rsid w:val="00F80EC5"/>
    <w:rsid w:val="00F81D90"/>
    <w:rsid w:val="00F8244F"/>
    <w:rsid w:val="00F82618"/>
    <w:rsid w:val="00F82753"/>
    <w:rsid w:val="00F8287B"/>
    <w:rsid w:val="00F82F18"/>
    <w:rsid w:val="00F83073"/>
    <w:rsid w:val="00F83FBE"/>
    <w:rsid w:val="00F84649"/>
    <w:rsid w:val="00F848BD"/>
    <w:rsid w:val="00F84D94"/>
    <w:rsid w:val="00F85598"/>
    <w:rsid w:val="00F858BE"/>
    <w:rsid w:val="00F8692F"/>
    <w:rsid w:val="00F86976"/>
    <w:rsid w:val="00F869A8"/>
    <w:rsid w:val="00F873D2"/>
    <w:rsid w:val="00F8746C"/>
    <w:rsid w:val="00F9016E"/>
    <w:rsid w:val="00F90895"/>
    <w:rsid w:val="00F908C8"/>
    <w:rsid w:val="00F90AE3"/>
    <w:rsid w:val="00F9170F"/>
    <w:rsid w:val="00F91914"/>
    <w:rsid w:val="00F922BD"/>
    <w:rsid w:val="00F925B5"/>
    <w:rsid w:val="00F92C3A"/>
    <w:rsid w:val="00F93F00"/>
    <w:rsid w:val="00F948E6"/>
    <w:rsid w:val="00F9565D"/>
    <w:rsid w:val="00F95914"/>
    <w:rsid w:val="00F95E0D"/>
    <w:rsid w:val="00F96223"/>
    <w:rsid w:val="00F9642C"/>
    <w:rsid w:val="00F96596"/>
    <w:rsid w:val="00F96DC2"/>
    <w:rsid w:val="00F9750D"/>
    <w:rsid w:val="00F97FA3"/>
    <w:rsid w:val="00FA1273"/>
    <w:rsid w:val="00FA1557"/>
    <w:rsid w:val="00FA2A51"/>
    <w:rsid w:val="00FA2C05"/>
    <w:rsid w:val="00FA2F4D"/>
    <w:rsid w:val="00FA2F55"/>
    <w:rsid w:val="00FA3065"/>
    <w:rsid w:val="00FA34D2"/>
    <w:rsid w:val="00FA375A"/>
    <w:rsid w:val="00FA3C76"/>
    <w:rsid w:val="00FA3E62"/>
    <w:rsid w:val="00FA41A4"/>
    <w:rsid w:val="00FA46B3"/>
    <w:rsid w:val="00FA4BDC"/>
    <w:rsid w:val="00FA5894"/>
    <w:rsid w:val="00FA5F3F"/>
    <w:rsid w:val="00FA61BB"/>
    <w:rsid w:val="00FA6B53"/>
    <w:rsid w:val="00FB13E0"/>
    <w:rsid w:val="00FB1588"/>
    <w:rsid w:val="00FB1703"/>
    <w:rsid w:val="00FB1763"/>
    <w:rsid w:val="00FB242F"/>
    <w:rsid w:val="00FB27D7"/>
    <w:rsid w:val="00FB2807"/>
    <w:rsid w:val="00FB2B25"/>
    <w:rsid w:val="00FB2C47"/>
    <w:rsid w:val="00FB2CD8"/>
    <w:rsid w:val="00FB3B84"/>
    <w:rsid w:val="00FB422D"/>
    <w:rsid w:val="00FB48D7"/>
    <w:rsid w:val="00FB5217"/>
    <w:rsid w:val="00FB5553"/>
    <w:rsid w:val="00FB58B1"/>
    <w:rsid w:val="00FB5F1F"/>
    <w:rsid w:val="00FB784C"/>
    <w:rsid w:val="00FB7F36"/>
    <w:rsid w:val="00FC003A"/>
    <w:rsid w:val="00FC01DB"/>
    <w:rsid w:val="00FC0CC2"/>
    <w:rsid w:val="00FC11A6"/>
    <w:rsid w:val="00FC1226"/>
    <w:rsid w:val="00FC1EDD"/>
    <w:rsid w:val="00FC1F6B"/>
    <w:rsid w:val="00FC2103"/>
    <w:rsid w:val="00FC21D3"/>
    <w:rsid w:val="00FC2279"/>
    <w:rsid w:val="00FC236D"/>
    <w:rsid w:val="00FC2BE4"/>
    <w:rsid w:val="00FC3A2C"/>
    <w:rsid w:val="00FC3E5C"/>
    <w:rsid w:val="00FC3EBF"/>
    <w:rsid w:val="00FC48EA"/>
    <w:rsid w:val="00FC4C7C"/>
    <w:rsid w:val="00FC55F8"/>
    <w:rsid w:val="00FC5EA1"/>
    <w:rsid w:val="00FC5FEF"/>
    <w:rsid w:val="00FC65F1"/>
    <w:rsid w:val="00FC713E"/>
    <w:rsid w:val="00FC78D9"/>
    <w:rsid w:val="00FC7B36"/>
    <w:rsid w:val="00FC7CCF"/>
    <w:rsid w:val="00FD02D6"/>
    <w:rsid w:val="00FD06D7"/>
    <w:rsid w:val="00FD0A59"/>
    <w:rsid w:val="00FD0D73"/>
    <w:rsid w:val="00FD1EA8"/>
    <w:rsid w:val="00FD25B9"/>
    <w:rsid w:val="00FD2832"/>
    <w:rsid w:val="00FD295F"/>
    <w:rsid w:val="00FD308B"/>
    <w:rsid w:val="00FD321B"/>
    <w:rsid w:val="00FD39E1"/>
    <w:rsid w:val="00FD3AB3"/>
    <w:rsid w:val="00FD46A2"/>
    <w:rsid w:val="00FD4E37"/>
    <w:rsid w:val="00FD4EE6"/>
    <w:rsid w:val="00FD5F21"/>
    <w:rsid w:val="00FD61D8"/>
    <w:rsid w:val="00FD678F"/>
    <w:rsid w:val="00FD68B8"/>
    <w:rsid w:val="00FD6A5A"/>
    <w:rsid w:val="00FD6E64"/>
    <w:rsid w:val="00FD701B"/>
    <w:rsid w:val="00FD72D5"/>
    <w:rsid w:val="00FD78F2"/>
    <w:rsid w:val="00FD7EFF"/>
    <w:rsid w:val="00FD7FEC"/>
    <w:rsid w:val="00FE06A9"/>
    <w:rsid w:val="00FE0815"/>
    <w:rsid w:val="00FE13CB"/>
    <w:rsid w:val="00FE199D"/>
    <w:rsid w:val="00FE26DF"/>
    <w:rsid w:val="00FE26ED"/>
    <w:rsid w:val="00FE2851"/>
    <w:rsid w:val="00FE3217"/>
    <w:rsid w:val="00FE32B0"/>
    <w:rsid w:val="00FE367C"/>
    <w:rsid w:val="00FE3771"/>
    <w:rsid w:val="00FE3B55"/>
    <w:rsid w:val="00FE3B58"/>
    <w:rsid w:val="00FE3CF8"/>
    <w:rsid w:val="00FE3DE1"/>
    <w:rsid w:val="00FE3EC2"/>
    <w:rsid w:val="00FE460F"/>
    <w:rsid w:val="00FE4A0D"/>
    <w:rsid w:val="00FE4BDD"/>
    <w:rsid w:val="00FE5910"/>
    <w:rsid w:val="00FE5A38"/>
    <w:rsid w:val="00FE62CF"/>
    <w:rsid w:val="00FE6370"/>
    <w:rsid w:val="00FE66E4"/>
    <w:rsid w:val="00FE6864"/>
    <w:rsid w:val="00FE6F00"/>
    <w:rsid w:val="00FE77BC"/>
    <w:rsid w:val="00FE7BC1"/>
    <w:rsid w:val="00FE7C89"/>
    <w:rsid w:val="00FE7D17"/>
    <w:rsid w:val="00FE7D66"/>
    <w:rsid w:val="00FF00F8"/>
    <w:rsid w:val="00FF0153"/>
    <w:rsid w:val="00FF01BC"/>
    <w:rsid w:val="00FF03C8"/>
    <w:rsid w:val="00FF0718"/>
    <w:rsid w:val="00FF07F1"/>
    <w:rsid w:val="00FF1577"/>
    <w:rsid w:val="00FF1A99"/>
    <w:rsid w:val="00FF2178"/>
    <w:rsid w:val="00FF2191"/>
    <w:rsid w:val="00FF239C"/>
    <w:rsid w:val="00FF3496"/>
    <w:rsid w:val="00FF3E81"/>
    <w:rsid w:val="00FF3E95"/>
    <w:rsid w:val="00FF3EB5"/>
    <w:rsid w:val="00FF46AB"/>
    <w:rsid w:val="00FF46BD"/>
    <w:rsid w:val="00FF49F4"/>
    <w:rsid w:val="00FF4A38"/>
    <w:rsid w:val="00FF4A39"/>
    <w:rsid w:val="00FF4A91"/>
    <w:rsid w:val="00FF4D18"/>
    <w:rsid w:val="00FF521E"/>
    <w:rsid w:val="00FF568E"/>
    <w:rsid w:val="00FF577C"/>
    <w:rsid w:val="00FF5B09"/>
    <w:rsid w:val="00FF5CCF"/>
    <w:rsid w:val="00FF5F58"/>
    <w:rsid w:val="00FF60D5"/>
    <w:rsid w:val="00FF622F"/>
    <w:rsid w:val="00FF6704"/>
    <w:rsid w:val="00FF6E36"/>
    <w:rsid w:val="00FF791D"/>
    <w:rsid w:val="00FF7CE8"/>
    <w:rsid w:val="00FF7F37"/>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2289"/>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sz w:val="22"/>
        <w:szCs w:val="22"/>
        <w:lang w:val="en-AU" w:eastAsia="en-AU" w:bidi="ar-SA"/>
      </w:rPr>
    </w:rPrDefault>
    <w:pPrDefault/>
  </w:docDefaults>
  <w:latentStyles w:defLockedState="1" w:defUIPriority="99" w:defSemiHidden="1" w:defUnhideWhenUsed="1" w:defQFormat="0" w:count="267">
    <w:lsdException w:name="Normal" w:locked="0" w:semiHidden="0" w:uiPriority="0" w:unhideWhenUsed="0" w:qFormat="1"/>
    <w:lsdException w:name="heading 1" w:locked="0" w:semiHidden="0" w:unhideWhenUsed="0" w:qFormat="1"/>
    <w:lsdException w:name="heading 2" w:locked="0" w:semiHidden="0" w:unhideWhenUsed="0" w:qFormat="1"/>
    <w:lsdException w:name="heading 3" w:locked="0" w:semiHidden="0" w:unhideWhenUsed="0" w:qFormat="1"/>
    <w:lsdException w:name="heading 4" w:locked="0" w:semiHidden="0" w:unhideWhenUsed="0" w:qFormat="1"/>
    <w:lsdException w:name="heading 5" w:locked="0" w:semiHidden="0" w:unhideWhenUsed="0" w:qFormat="1"/>
    <w:lsdException w:name="heading 6" w:locked="0" w:semiHidden="0" w:unhideWhenUsed="0" w:qFormat="1"/>
    <w:lsdException w:name="heading 7" w:locked="0" w:semiHidden="0" w:unhideWhenUsed="0" w:qFormat="1"/>
    <w:lsdException w:name="heading 8" w:locked="0" w:semiHidden="0" w:unhideWhenUsed="0" w:qFormat="1"/>
    <w:lsdException w:name="heading 9" w:locked="0" w:semiHidden="0" w:unhideWhenUsed="0" w:qFormat="1"/>
    <w:lsdException w:name="toc 1" w:uiPriority="39"/>
    <w:lsdException w:name="toc 2" w:uiPriority="39"/>
    <w:lsdException w:name="toc 3" w:uiPriority="39"/>
    <w:lsdException w:name="toc 4" w:uiPriority="39"/>
    <w:lsdException w:name="toc 6" w:locked="0" w:semiHidden="0" w:uiPriority="0" w:unhideWhenUsed="0"/>
    <w:lsdException w:name="toc 7" w:locked="0" w:semiHidden="0" w:uiPriority="0" w:unhideWhenUsed="0"/>
    <w:lsdException w:name="toc 8" w:locked="0" w:semiHidden="0" w:uiPriority="0" w:unhideWhenUsed="0"/>
    <w:lsdException w:name="toc 9" w:locked="0" w:semiHidden="0" w:uiPriority="0" w:unhideWhenUsed="0"/>
    <w:lsdException w:name="caption" w:locked="0" w:semiHidden="0" w:uiPriority="35" w:unhideWhenUsed="0" w:qFormat="1"/>
    <w:lsdException w:name="Title" w:locked="0" w:semiHidden="0" w:unhideWhenUsed="0" w:qFormat="1"/>
    <w:lsdException w:name="Default Paragraph Font" w:locked="0" w:semiHidden="0" w:uiPriority="1" w:unhideWhenUsed="0"/>
    <w:lsdException w:name="Subtitle" w:locked="0" w:semiHidden="0" w:uiPriority="0" w:unhideWhenUsed="0" w:qFormat="1"/>
    <w:lsdException w:name="Strong" w:locked="0" w:semiHidden="0" w:unhideWhenUsed="0" w:qFormat="1"/>
    <w:lsdException w:name="Emphasis" w:locked="0" w:semiHidden="0" w:uiPriority="20" w:unhideWhenUsed="0" w:qFormat="1"/>
    <w:lsdException w:name="Table Grid" w:locked="0" w:semiHidden="0" w:uiPriority="0" w:unhideWhenUsed="0"/>
    <w:lsdException w:name="Placeholder Text" w:locked="0" w:unhideWhenUsed="0"/>
    <w:lsdException w:name="No Spacing" w:locked="0" w:semiHidden="0" w:unhideWhenUsed="0" w:qFormat="1"/>
    <w:lsdException w:name="Light Shading" w:locked="0" w:semiHidden="0" w:uiPriority="60" w:unhideWhenUsed="0"/>
    <w:lsdException w:name="Light List" w:locked="0" w:semiHidden="0" w:uiPriority="61" w:unhideWhenUsed="0"/>
    <w:lsdException w:name="Light Grid" w:locked="0" w:semiHidden="0" w:uiPriority="62" w:unhideWhenUsed="0"/>
    <w:lsdException w:name="Medium Shading 1" w:locked="0" w:semiHidden="0" w:uiPriority="63" w:unhideWhenUsed="0"/>
    <w:lsdException w:name="Medium Shading 2" w:locked="0" w:semiHidden="0" w:uiPriority="64" w:unhideWhenUsed="0"/>
    <w:lsdException w:name="Medium List 1" w:locked="0" w:semiHidden="0" w:uiPriority="65" w:unhideWhenUsed="0"/>
    <w:lsdException w:name="Medium List 2" w:locked="0" w:semiHidden="0" w:uiPriority="66" w:unhideWhenUsed="0"/>
    <w:lsdException w:name="Medium Grid 1" w:locked="0" w:semiHidden="0" w:uiPriority="67" w:unhideWhenUsed="0"/>
    <w:lsdException w:name="Medium Grid 2" w:locked="0" w:semiHidden="0" w:uiPriority="68" w:unhideWhenUsed="0"/>
    <w:lsdException w:name="Medium Grid 3" w:locked="0" w:semiHidden="0" w:uiPriority="69" w:unhideWhenUsed="0"/>
    <w:lsdException w:name="Dark List" w:locked="0" w:semiHidden="0" w:uiPriority="70" w:unhideWhenUsed="0"/>
    <w:lsdException w:name="Colorful Shading" w:locked="0" w:semiHidden="0" w:uiPriority="71" w:unhideWhenUsed="0"/>
    <w:lsdException w:name="Colorful List" w:locked="0" w:semiHidden="0" w:uiPriority="72" w:unhideWhenUsed="0"/>
    <w:lsdException w:name="Colorful Grid" w:locked="0" w:semiHidden="0" w:uiPriority="73" w:unhideWhenUsed="0"/>
    <w:lsdException w:name="Light Shading Accent 1" w:locked="0" w:semiHidden="0" w:uiPriority="60" w:unhideWhenUsed="0"/>
    <w:lsdException w:name="Light List Accent 1" w:locked="0" w:semiHidden="0" w:uiPriority="61" w:unhideWhenUsed="0"/>
    <w:lsdException w:name="Light Grid Accent 1" w:locked="0" w:semiHidden="0" w:uiPriority="62" w:unhideWhenUsed="0"/>
    <w:lsdException w:name="Medium Shading 1 Accent 1" w:locked="0" w:semiHidden="0" w:uiPriority="63" w:unhideWhenUsed="0"/>
    <w:lsdException w:name="Medium Shading 2 Accent 1" w:locked="0" w:semiHidden="0" w:uiPriority="64" w:unhideWhenUsed="0"/>
    <w:lsdException w:name="Medium List 1 Accent 1" w:locked="0" w:semiHidden="0" w:uiPriority="65" w:unhideWhenUsed="0"/>
    <w:lsdException w:name="Revision" w:locked="0" w:unhideWhenUsed="0"/>
    <w:lsdException w:name="List Paragraph" w:locked="0" w:semiHidden="0" w:uiPriority="34" w:unhideWhenUsed="0" w:qFormat="1"/>
    <w:lsdException w:name="Quote" w:locked="0" w:semiHidden="0" w:uiPriority="29" w:unhideWhenUsed="0" w:qFormat="1"/>
    <w:lsdException w:name="Intense Quote" w:locked="0" w:semiHidden="0" w:uiPriority="30" w:unhideWhenUsed="0" w:qFormat="1"/>
    <w:lsdException w:name="Medium List 2 Accent 1" w:locked="0" w:semiHidden="0" w:uiPriority="66" w:unhideWhenUsed="0"/>
    <w:lsdException w:name="Medium Grid 1 Accent 1" w:locked="0" w:semiHidden="0" w:uiPriority="67" w:unhideWhenUsed="0"/>
    <w:lsdException w:name="Medium Grid 2 Accent 1" w:locked="0" w:semiHidden="0" w:uiPriority="68" w:unhideWhenUsed="0"/>
    <w:lsdException w:name="Medium Grid 3 Accent 1" w:locked="0" w:semiHidden="0" w:uiPriority="69" w:unhideWhenUsed="0"/>
    <w:lsdException w:name="Dark List Accent 1" w:locked="0" w:semiHidden="0" w:uiPriority="70" w:unhideWhenUsed="0"/>
    <w:lsdException w:name="Colorful Shading Accent 1" w:locked="0" w:semiHidden="0" w:uiPriority="71" w:unhideWhenUsed="0"/>
    <w:lsdException w:name="Colorful List Accent 1" w:locked="0" w:semiHidden="0" w:uiPriority="72" w:unhideWhenUsed="0"/>
    <w:lsdException w:name="Colorful Grid Accent 1" w:locked="0" w:semiHidden="0" w:uiPriority="73" w:unhideWhenUsed="0"/>
    <w:lsdException w:name="Light Shading Accent 2" w:locked="0" w:semiHidden="0" w:uiPriority="60" w:unhideWhenUsed="0"/>
    <w:lsdException w:name="Light List Accent 2" w:locked="0" w:semiHidden="0" w:uiPriority="61" w:unhideWhenUsed="0"/>
    <w:lsdException w:name="Light Grid Accent 2" w:locked="0" w:semiHidden="0" w:uiPriority="62" w:unhideWhenUsed="0"/>
    <w:lsdException w:name="Medium Shading 1 Accent 2" w:locked="0" w:semiHidden="0" w:uiPriority="63" w:unhideWhenUsed="0"/>
    <w:lsdException w:name="Medium Shading 2 Accent 2" w:locked="0" w:semiHidden="0" w:uiPriority="64" w:unhideWhenUsed="0"/>
    <w:lsdException w:name="Medium List 1 Accent 2" w:locked="0" w:semiHidden="0" w:uiPriority="65" w:unhideWhenUsed="0"/>
    <w:lsdException w:name="Medium List 2 Accent 2" w:locked="0" w:semiHidden="0" w:uiPriority="66" w:unhideWhenUsed="0"/>
    <w:lsdException w:name="Medium Grid 1 Accent 2" w:locked="0" w:semiHidden="0" w:uiPriority="67" w:unhideWhenUsed="0"/>
    <w:lsdException w:name="Medium Grid 2 Accent 2" w:locked="0" w:semiHidden="0" w:uiPriority="68" w:unhideWhenUsed="0"/>
    <w:lsdException w:name="Medium Grid 3 Accent 2" w:locked="0" w:semiHidden="0" w:uiPriority="69" w:unhideWhenUsed="0"/>
    <w:lsdException w:name="Dark List Accent 2" w:locked="0" w:semiHidden="0" w:uiPriority="70" w:unhideWhenUsed="0"/>
    <w:lsdException w:name="Colorful Shading Accent 2" w:locked="0" w:semiHidden="0" w:uiPriority="71" w:unhideWhenUsed="0"/>
    <w:lsdException w:name="Colorful List Accent 2" w:locked="0" w:semiHidden="0" w:uiPriority="72" w:unhideWhenUsed="0"/>
    <w:lsdException w:name="Colorful Grid Accent 2" w:locked="0" w:semiHidden="0" w:uiPriority="73" w:unhideWhenUsed="0"/>
    <w:lsdException w:name="Light Shading Accent 3" w:locked="0" w:semiHidden="0" w:uiPriority="60" w:unhideWhenUsed="0"/>
    <w:lsdException w:name="Light List Accent 3" w:locked="0" w:semiHidden="0" w:uiPriority="61" w:unhideWhenUsed="0"/>
    <w:lsdException w:name="Light Grid Accent 3" w:locked="0" w:semiHidden="0" w:uiPriority="62" w:unhideWhenUsed="0"/>
    <w:lsdException w:name="Medium Shading 1 Accent 3" w:locked="0" w:semiHidden="0" w:uiPriority="63" w:unhideWhenUsed="0"/>
    <w:lsdException w:name="Medium Shading 2 Accent 3" w:locked="0" w:semiHidden="0" w:uiPriority="64" w:unhideWhenUsed="0"/>
    <w:lsdException w:name="Medium List 1 Accent 3" w:locked="0" w:semiHidden="0" w:uiPriority="65" w:unhideWhenUsed="0"/>
    <w:lsdException w:name="Medium List 2 Accent 3" w:locked="0" w:semiHidden="0" w:uiPriority="66" w:unhideWhenUsed="0"/>
    <w:lsdException w:name="Medium Grid 1 Accent 3" w:locked="0" w:semiHidden="0" w:uiPriority="67" w:unhideWhenUsed="0"/>
    <w:lsdException w:name="Medium Grid 2 Accent 3" w:locked="0" w:semiHidden="0" w:uiPriority="68" w:unhideWhenUsed="0"/>
    <w:lsdException w:name="Medium Grid 3 Accent 3" w:locked="0" w:semiHidden="0" w:uiPriority="69" w:unhideWhenUsed="0"/>
    <w:lsdException w:name="Dark List Accent 3" w:locked="0" w:semiHidden="0" w:uiPriority="70" w:unhideWhenUsed="0"/>
    <w:lsdException w:name="Colorful Shading Accent 3" w:locked="0" w:semiHidden="0" w:uiPriority="71" w:unhideWhenUsed="0"/>
    <w:lsdException w:name="Colorful List Accent 3" w:locked="0" w:semiHidden="0" w:uiPriority="72" w:unhideWhenUsed="0"/>
    <w:lsdException w:name="Colorful Grid Accent 3" w:locked="0" w:semiHidden="0" w:uiPriority="73" w:unhideWhenUsed="0"/>
    <w:lsdException w:name="Light Shading Accent 4" w:locked="0" w:semiHidden="0" w:uiPriority="60" w:unhideWhenUsed="0"/>
    <w:lsdException w:name="Light List Accent 4" w:locked="0" w:semiHidden="0" w:uiPriority="61" w:unhideWhenUsed="0"/>
    <w:lsdException w:name="Light Grid Accent 4" w:locked="0" w:semiHidden="0" w:uiPriority="62" w:unhideWhenUsed="0"/>
    <w:lsdException w:name="Medium Shading 1 Accent 4" w:locked="0" w:semiHidden="0" w:uiPriority="63" w:unhideWhenUsed="0"/>
    <w:lsdException w:name="Medium Shading 2 Accent 4" w:locked="0" w:semiHidden="0" w:uiPriority="64" w:unhideWhenUsed="0"/>
    <w:lsdException w:name="Medium List 1 Accent 4" w:locked="0" w:semiHidden="0" w:uiPriority="65" w:unhideWhenUsed="0"/>
    <w:lsdException w:name="Medium List 2 Accent 4" w:locked="0" w:semiHidden="0" w:uiPriority="66" w:unhideWhenUsed="0"/>
    <w:lsdException w:name="Medium Grid 1 Accent 4" w:locked="0" w:semiHidden="0" w:uiPriority="67" w:unhideWhenUsed="0"/>
    <w:lsdException w:name="Medium Grid 2 Accent 4" w:locked="0" w:semiHidden="0" w:uiPriority="68" w:unhideWhenUsed="0"/>
    <w:lsdException w:name="Medium Grid 3 Accent 4" w:locked="0" w:semiHidden="0" w:uiPriority="69" w:unhideWhenUsed="0"/>
    <w:lsdException w:name="Dark List Accent 4" w:locked="0" w:semiHidden="0" w:uiPriority="70" w:unhideWhenUsed="0"/>
    <w:lsdException w:name="Colorful Shading Accent 4" w:locked="0" w:semiHidden="0" w:uiPriority="71" w:unhideWhenUsed="0"/>
    <w:lsdException w:name="Colorful List Accent 4" w:locked="0" w:semiHidden="0" w:uiPriority="72" w:unhideWhenUsed="0"/>
    <w:lsdException w:name="Colorful Grid Accent 4" w:locked="0" w:semiHidden="0" w:uiPriority="73" w:unhideWhenUsed="0"/>
    <w:lsdException w:name="Light Shading Accent 5" w:locked="0" w:semiHidden="0" w:uiPriority="60" w:unhideWhenUsed="0"/>
    <w:lsdException w:name="Light List Accent 5" w:locked="0" w:semiHidden="0" w:uiPriority="61" w:unhideWhenUsed="0"/>
    <w:lsdException w:name="Light Grid Accent 5" w:locked="0" w:semiHidden="0" w:uiPriority="62" w:unhideWhenUsed="0"/>
    <w:lsdException w:name="Medium Shading 1 Accent 5" w:locked="0" w:semiHidden="0" w:uiPriority="63" w:unhideWhenUsed="0"/>
    <w:lsdException w:name="Medium Shading 2 Accent 5" w:locked="0" w:semiHidden="0" w:uiPriority="64" w:unhideWhenUsed="0"/>
    <w:lsdException w:name="Medium List 1 Accent 5" w:locked="0" w:semiHidden="0" w:uiPriority="65" w:unhideWhenUsed="0"/>
    <w:lsdException w:name="Medium List 2 Accent 5" w:locked="0" w:semiHidden="0" w:uiPriority="66" w:unhideWhenUsed="0"/>
    <w:lsdException w:name="Medium Grid 1 Accent 5" w:locked="0" w:semiHidden="0" w:uiPriority="67" w:unhideWhenUsed="0"/>
    <w:lsdException w:name="Medium Grid 2 Accent 5" w:locked="0" w:semiHidden="0" w:uiPriority="68" w:unhideWhenUsed="0"/>
    <w:lsdException w:name="Medium Grid 3 Accent 5" w:locked="0" w:semiHidden="0" w:uiPriority="69" w:unhideWhenUsed="0"/>
    <w:lsdException w:name="Dark List Accent 5" w:locked="0" w:semiHidden="0" w:uiPriority="70" w:unhideWhenUsed="0"/>
    <w:lsdException w:name="Colorful Shading Accent 5" w:locked="0" w:semiHidden="0" w:uiPriority="71" w:unhideWhenUsed="0"/>
    <w:lsdException w:name="Colorful List Accent 5" w:locked="0" w:semiHidden="0" w:uiPriority="72" w:unhideWhenUsed="0"/>
    <w:lsdException w:name="Colorful Grid Accent 5" w:locked="0" w:semiHidden="0" w:uiPriority="73" w:unhideWhenUsed="0"/>
    <w:lsdException w:name="Light Shading Accent 6" w:locked="0" w:semiHidden="0" w:uiPriority="60" w:unhideWhenUsed="0"/>
    <w:lsdException w:name="Light List Accent 6" w:locked="0" w:semiHidden="0" w:uiPriority="61" w:unhideWhenUsed="0"/>
    <w:lsdException w:name="Light Grid Accent 6" w:locked="0" w:semiHidden="0" w:uiPriority="62" w:unhideWhenUsed="0"/>
    <w:lsdException w:name="Medium Shading 1 Accent 6" w:locked="0" w:semiHidden="0" w:uiPriority="63" w:unhideWhenUsed="0"/>
    <w:lsdException w:name="Medium Shading 2 Accent 6" w:locked="0" w:semiHidden="0" w:uiPriority="64" w:unhideWhenUsed="0"/>
    <w:lsdException w:name="Medium List 1 Accent 6" w:locked="0" w:semiHidden="0" w:uiPriority="65" w:unhideWhenUsed="0"/>
    <w:lsdException w:name="Medium List 2 Accent 6" w:locked="0" w:semiHidden="0" w:uiPriority="66" w:unhideWhenUsed="0"/>
    <w:lsdException w:name="Medium Grid 1 Accent 6" w:locked="0" w:semiHidden="0" w:uiPriority="67" w:unhideWhenUsed="0"/>
    <w:lsdException w:name="Medium Grid 2 Accent 6" w:locked="0" w:semiHidden="0" w:uiPriority="68" w:unhideWhenUsed="0"/>
    <w:lsdException w:name="Medium Grid 3 Accent 6" w:locked="0" w:semiHidden="0" w:uiPriority="69" w:unhideWhenUsed="0"/>
    <w:lsdException w:name="Dark List Accent 6" w:locked="0" w:semiHidden="0" w:uiPriority="70" w:unhideWhenUsed="0"/>
    <w:lsdException w:name="Colorful Shading Accent 6" w:locked="0" w:semiHidden="0" w:uiPriority="71" w:unhideWhenUsed="0"/>
    <w:lsdException w:name="Colorful List Accent 6" w:locked="0" w:semiHidden="0" w:uiPriority="72" w:unhideWhenUsed="0"/>
    <w:lsdException w:name="Colorful Grid Accent 6" w:locked="0" w:semiHidden="0" w:uiPriority="73" w:unhideWhenUsed="0"/>
    <w:lsdException w:name="Subtle Emphasis" w:locked="0" w:semiHidden="0" w:uiPriority="19" w:unhideWhenUsed="0" w:qFormat="1"/>
    <w:lsdException w:name="Intense Emphasis" w:locked="0" w:semiHidden="0" w:uiPriority="21" w:unhideWhenUsed="0" w:qFormat="1"/>
    <w:lsdException w:name="Subtle Reference" w:locked="0" w:semiHidden="0" w:uiPriority="31" w:unhideWhenUsed="0" w:qFormat="1"/>
    <w:lsdException w:name="Intense Reference" w:locked="0" w:semiHidden="0" w:uiPriority="32" w:unhideWhenUsed="0" w:qFormat="1"/>
    <w:lsdException w:name="Book Title" w:locked="0" w:semiHidden="0" w:uiPriority="33" w:unhideWhenUsed="0" w:qFormat="1"/>
    <w:lsdException w:name="Bibliography" w:locked="0" w:uiPriority="37"/>
    <w:lsdException w:name="TOC Heading" w:locked="0" w:uiPriority="39" w:qFormat="1"/>
  </w:latentStyles>
  <w:style w:type="paragraph" w:default="1" w:styleId="Normal">
    <w:name w:val="Normal"/>
    <w:qFormat/>
    <w:rsid w:val="0034322A"/>
    <w:rPr>
      <w:rFonts w:ascii="Arial" w:hAnsi="Arial"/>
      <w:szCs w:val="20"/>
      <w:lang w:val="en-GB" w:eastAsia="en-US"/>
    </w:rPr>
  </w:style>
  <w:style w:type="paragraph" w:styleId="Heading1">
    <w:name w:val="heading 1"/>
    <w:basedOn w:val="Normal"/>
    <w:next w:val="Normal"/>
    <w:link w:val="Heading1Char"/>
    <w:autoRedefine/>
    <w:uiPriority w:val="99"/>
    <w:qFormat/>
    <w:rsid w:val="00E63198"/>
    <w:pPr>
      <w:keepNext/>
      <w:spacing w:after="480"/>
      <w:jc w:val="center"/>
      <w:outlineLvl w:val="0"/>
    </w:pPr>
    <w:rPr>
      <w:b/>
      <w:color w:val="000000" w:themeColor="text1"/>
      <w:kern w:val="28"/>
      <w:sz w:val="36"/>
      <w:szCs w:val="28"/>
    </w:rPr>
  </w:style>
  <w:style w:type="paragraph" w:styleId="Heading2">
    <w:name w:val="heading 2"/>
    <w:aliases w:val="h2"/>
    <w:basedOn w:val="Normal"/>
    <w:next w:val="Normal"/>
    <w:link w:val="Heading2Char1"/>
    <w:uiPriority w:val="99"/>
    <w:qFormat/>
    <w:rsid w:val="00A86825"/>
    <w:pPr>
      <w:keepNext/>
      <w:keepLines/>
      <w:spacing w:after="120"/>
      <w:outlineLvl w:val="1"/>
    </w:pPr>
    <w:rPr>
      <w:rFonts w:eastAsiaTheme="majorEastAsia" w:cstheme="majorBidi"/>
      <w:b/>
      <w:bCs/>
      <w:color w:val="000000" w:themeColor="text1"/>
      <w:sz w:val="26"/>
      <w:szCs w:val="26"/>
    </w:rPr>
  </w:style>
  <w:style w:type="paragraph" w:styleId="Heading3">
    <w:name w:val="heading 3"/>
    <w:basedOn w:val="Normal"/>
    <w:next w:val="Normal"/>
    <w:link w:val="Heading3Char"/>
    <w:autoRedefine/>
    <w:uiPriority w:val="99"/>
    <w:qFormat/>
    <w:rsid w:val="005E2797"/>
    <w:pPr>
      <w:keepNext/>
      <w:spacing w:after="120"/>
      <w:outlineLvl w:val="2"/>
    </w:pPr>
    <w:rPr>
      <w:b/>
      <w:i/>
      <w:color w:val="000000" w:themeColor="text1"/>
      <w:sz w:val="24"/>
    </w:rPr>
  </w:style>
  <w:style w:type="paragraph" w:styleId="Heading4">
    <w:name w:val="heading 4"/>
    <w:basedOn w:val="Caption"/>
    <w:next w:val="Normal"/>
    <w:link w:val="Heading4Char"/>
    <w:uiPriority w:val="99"/>
    <w:qFormat/>
    <w:rsid w:val="0010223B"/>
    <w:pPr>
      <w:outlineLvl w:val="3"/>
    </w:pPr>
    <w:rPr>
      <w:rFonts w:ascii="Arial" w:hAnsi="Arial"/>
      <w:i/>
      <w:sz w:val="22"/>
    </w:rPr>
  </w:style>
  <w:style w:type="paragraph" w:styleId="Heading5">
    <w:name w:val="heading 5"/>
    <w:basedOn w:val="Normal"/>
    <w:next w:val="Normal"/>
    <w:link w:val="Heading5Char"/>
    <w:autoRedefine/>
    <w:uiPriority w:val="99"/>
    <w:qFormat/>
    <w:rsid w:val="007F0719"/>
    <w:pPr>
      <w:keepNext/>
      <w:spacing w:after="120"/>
      <w:outlineLvl w:val="4"/>
    </w:pPr>
    <w:rPr>
      <w:rFonts w:ascii="Gill Sans MT" w:hAnsi="Gill Sans MT"/>
      <w:b/>
      <w:color w:val="000000"/>
    </w:rPr>
  </w:style>
  <w:style w:type="paragraph" w:styleId="Heading6">
    <w:name w:val="heading 6"/>
    <w:basedOn w:val="Caption"/>
    <w:next w:val="Normal"/>
    <w:link w:val="Heading6Char"/>
    <w:uiPriority w:val="99"/>
    <w:qFormat/>
    <w:rsid w:val="00101A1B"/>
    <w:pPr>
      <w:keepNext/>
      <w:outlineLvl w:val="5"/>
    </w:pPr>
    <w:rPr>
      <w:color w:val="000000"/>
    </w:rPr>
  </w:style>
  <w:style w:type="paragraph" w:styleId="Heading7">
    <w:name w:val="heading 7"/>
    <w:aliases w:val="Tables"/>
    <w:basedOn w:val="Normal"/>
    <w:next w:val="Normal"/>
    <w:link w:val="Heading7Char"/>
    <w:uiPriority w:val="99"/>
    <w:qFormat/>
    <w:rsid w:val="00181E96"/>
    <w:pPr>
      <w:keepNext/>
      <w:outlineLvl w:val="6"/>
    </w:pPr>
    <w:rPr>
      <w:rFonts w:ascii="Arial Narrow" w:hAnsi="Arial Narrow"/>
      <w:sz w:val="20"/>
      <w:szCs w:val="24"/>
    </w:rPr>
  </w:style>
  <w:style w:type="paragraph" w:styleId="Heading8">
    <w:name w:val="heading 8"/>
    <w:basedOn w:val="Normal"/>
    <w:next w:val="Normal"/>
    <w:link w:val="Heading8Char"/>
    <w:uiPriority w:val="99"/>
    <w:qFormat/>
    <w:rsid w:val="00B83AF2"/>
    <w:pPr>
      <w:spacing w:before="240" w:after="60"/>
      <w:outlineLvl w:val="7"/>
    </w:pPr>
    <w:rPr>
      <w:rFonts w:ascii="Calibri" w:hAnsi="Calibri"/>
      <w:i/>
      <w:iCs/>
      <w:sz w:val="24"/>
      <w:szCs w:val="24"/>
    </w:rPr>
  </w:style>
  <w:style w:type="paragraph" w:styleId="Heading9">
    <w:name w:val="heading 9"/>
    <w:basedOn w:val="Normal"/>
    <w:next w:val="Normal"/>
    <w:link w:val="Heading9Char"/>
    <w:uiPriority w:val="99"/>
    <w:qFormat/>
    <w:rsid w:val="00B83AF2"/>
    <w:pPr>
      <w:keepNext/>
      <w:ind w:left="180"/>
      <w:outlineLvl w:val="8"/>
    </w:pPr>
    <w:rPr>
      <w:rFonts w:ascii="Cambria" w:hAnsi="Cambria"/>
      <w:sz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9"/>
    <w:locked/>
    <w:rsid w:val="00E63198"/>
    <w:rPr>
      <w:rFonts w:ascii="Arial" w:hAnsi="Arial"/>
      <w:b/>
      <w:color w:val="000000" w:themeColor="text1"/>
      <w:kern w:val="28"/>
      <w:sz w:val="36"/>
      <w:szCs w:val="28"/>
      <w:lang w:val="en-GB" w:eastAsia="en-US"/>
    </w:rPr>
  </w:style>
  <w:style w:type="character" w:customStyle="1" w:styleId="Heading2Char">
    <w:name w:val="Heading 2 Char"/>
    <w:aliases w:val="h2 Char"/>
    <w:basedOn w:val="DefaultParagraphFont"/>
    <w:uiPriority w:val="99"/>
    <w:locked/>
    <w:rsid w:val="002D1934"/>
    <w:rPr>
      <w:rFonts w:ascii="Arial" w:hAnsi="Arial"/>
      <w:b/>
      <w:color w:val="000000" w:themeColor="text1"/>
      <w:sz w:val="28"/>
      <w:szCs w:val="20"/>
      <w:lang w:val="en-GB" w:eastAsia="en-US"/>
    </w:rPr>
  </w:style>
  <w:style w:type="character" w:customStyle="1" w:styleId="Heading3Char">
    <w:name w:val="Heading 3 Char"/>
    <w:basedOn w:val="DefaultParagraphFont"/>
    <w:link w:val="Heading3"/>
    <w:uiPriority w:val="99"/>
    <w:locked/>
    <w:rsid w:val="005E2797"/>
    <w:rPr>
      <w:rFonts w:ascii="Arial" w:hAnsi="Arial"/>
      <w:b/>
      <w:i/>
      <w:color w:val="000000" w:themeColor="text1"/>
      <w:sz w:val="24"/>
      <w:szCs w:val="20"/>
      <w:lang w:val="en-GB" w:eastAsia="en-US"/>
    </w:rPr>
  </w:style>
  <w:style w:type="character" w:customStyle="1" w:styleId="Heading4Char">
    <w:name w:val="Heading 4 Char"/>
    <w:basedOn w:val="DefaultParagraphFont"/>
    <w:link w:val="Heading4"/>
    <w:uiPriority w:val="99"/>
    <w:locked/>
    <w:rsid w:val="0010223B"/>
    <w:rPr>
      <w:rFonts w:ascii="Arial" w:eastAsia="SimSun" w:hAnsi="Arial"/>
      <w:i/>
      <w:szCs w:val="24"/>
      <w:lang w:val="en-GB" w:eastAsia="en-US"/>
    </w:rPr>
  </w:style>
  <w:style w:type="character" w:customStyle="1" w:styleId="Heading5Char">
    <w:name w:val="Heading 5 Char"/>
    <w:basedOn w:val="DefaultParagraphFont"/>
    <w:link w:val="Heading5"/>
    <w:uiPriority w:val="99"/>
    <w:locked/>
    <w:rsid w:val="007F0719"/>
    <w:rPr>
      <w:rFonts w:ascii="Gill Sans MT" w:hAnsi="Gill Sans MT" w:cs="Times New Roman"/>
      <w:b/>
      <w:color w:val="000000"/>
      <w:sz w:val="22"/>
      <w:lang w:val="en-GB" w:eastAsia="en-US"/>
    </w:rPr>
  </w:style>
  <w:style w:type="character" w:customStyle="1" w:styleId="Heading6Char">
    <w:name w:val="Heading 6 Char"/>
    <w:basedOn w:val="DefaultParagraphFont"/>
    <w:link w:val="Heading6"/>
    <w:uiPriority w:val="99"/>
    <w:locked/>
    <w:rsid w:val="00101A1B"/>
    <w:rPr>
      <w:rFonts w:ascii="Arial Narrow" w:eastAsia="SimSun" w:hAnsi="Arial Narrow"/>
      <w:color w:val="000000"/>
      <w:sz w:val="20"/>
      <w:szCs w:val="24"/>
      <w:lang w:val="en-GB" w:eastAsia="en-US"/>
    </w:rPr>
  </w:style>
  <w:style w:type="character" w:customStyle="1" w:styleId="Heading7Char">
    <w:name w:val="Heading 7 Char"/>
    <w:aliases w:val="Tables Char"/>
    <w:basedOn w:val="DefaultParagraphFont"/>
    <w:link w:val="Heading7"/>
    <w:uiPriority w:val="99"/>
    <w:locked/>
    <w:rsid w:val="00181E96"/>
    <w:rPr>
      <w:rFonts w:ascii="Arial Narrow" w:hAnsi="Arial Narrow"/>
      <w:sz w:val="20"/>
      <w:szCs w:val="24"/>
      <w:lang w:val="en-GB" w:eastAsia="en-US"/>
    </w:rPr>
  </w:style>
  <w:style w:type="character" w:customStyle="1" w:styleId="Heading8Char">
    <w:name w:val="Heading 8 Char"/>
    <w:basedOn w:val="DefaultParagraphFont"/>
    <w:link w:val="Heading8"/>
    <w:uiPriority w:val="99"/>
    <w:locked/>
    <w:rsid w:val="00D24E49"/>
    <w:rPr>
      <w:rFonts w:ascii="Calibri" w:hAnsi="Calibri" w:cs="Times New Roman"/>
      <w:i/>
      <w:sz w:val="24"/>
      <w:lang w:val="en-GB" w:eastAsia="en-US"/>
    </w:rPr>
  </w:style>
  <w:style w:type="character" w:customStyle="1" w:styleId="Heading9Char">
    <w:name w:val="Heading 9 Char"/>
    <w:basedOn w:val="DefaultParagraphFont"/>
    <w:link w:val="Heading9"/>
    <w:uiPriority w:val="99"/>
    <w:locked/>
    <w:rsid w:val="00D24E49"/>
    <w:rPr>
      <w:rFonts w:ascii="Cambria" w:hAnsi="Cambria" w:cs="Times New Roman"/>
      <w:lang w:val="en-GB" w:eastAsia="en-US"/>
    </w:rPr>
  </w:style>
  <w:style w:type="paragraph" w:customStyle="1" w:styleId="References">
    <w:name w:val="References"/>
    <w:basedOn w:val="Normal"/>
    <w:rsid w:val="002D39EC"/>
    <w:pPr>
      <w:spacing w:after="120"/>
      <w:ind w:left="288" w:hanging="288"/>
    </w:pPr>
    <w:rPr>
      <w:szCs w:val="22"/>
      <w:lang w:val="en-AU"/>
    </w:rPr>
  </w:style>
  <w:style w:type="character" w:styleId="CommentReference">
    <w:name w:val="annotation reference"/>
    <w:basedOn w:val="DefaultParagraphFont"/>
    <w:uiPriority w:val="99"/>
    <w:rsid w:val="00CE562E"/>
    <w:rPr>
      <w:rFonts w:cs="Times New Roman"/>
      <w:sz w:val="28"/>
    </w:rPr>
  </w:style>
  <w:style w:type="paragraph" w:styleId="CommentText">
    <w:name w:val="annotation text"/>
    <w:basedOn w:val="Normal"/>
    <w:link w:val="CommentTextChar"/>
    <w:uiPriority w:val="99"/>
    <w:rsid w:val="00F82F18"/>
    <w:pPr>
      <w:numPr>
        <w:numId w:val="1"/>
      </w:numPr>
    </w:pPr>
    <w:rPr>
      <w:rFonts w:ascii="Gill Sans MT" w:hAnsi="Gill Sans MT"/>
      <w:sz w:val="20"/>
      <w:lang w:val="en-AU" w:eastAsia="en-AU"/>
    </w:rPr>
  </w:style>
  <w:style w:type="character" w:customStyle="1" w:styleId="CommentTextChar">
    <w:name w:val="Comment Text Char"/>
    <w:basedOn w:val="DefaultParagraphFont"/>
    <w:link w:val="CommentText"/>
    <w:uiPriority w:val="99"/>
    <w:locked/>
    <w:rsid w:val="001B0F0D"/>
    <w:rPr>
      <w:rFonts w:ascii="Gill Sans MT" w:hAnsi="Gill Sans MT"/>
      <w:sz w:val="20"/>
      <w:szCs w:val="20"/>
    </w:rPr>
  </w:style>
  <w:style w:type="paragraph" w:styleId="Footer">
    <w:name w:val="footer"/>
    <w:basedOn w:val="Normal"/>
    <w:link w:val="FooterChar"/>
    <w:uiPriority w:val="99"/>
    <w:rsid w:val="00F82F18"/>
    <w:pPr>
      <w:tabs>
        <w:tab w:val="center" w:pos="4153"/>
        <w:tab w:val="right" w:pos="8306"/>
      </w:tabs>
      <w:spacing w:line="320" w:lineRule="exact"/>
    </w:pPr>
    <w:rPr>
      <w:rFonts w:ascii="Gill Sans MT" w:hAnsi="Gill Sans MT"/>
      <w:sz w:val="20"/>
    </w:rPr>
  </w:style>
  <w:style w:type="character" w:customStyle="1" w:styleId="FooterChar">
    <w:name w:val="Footer Char"/>
    <w:basedOn w:val="DefaultParagraphFont"/>
    <w:link w:val="Footer"/>
    <w:uiPriority w:val="99"/>
    <w:locked/>
    <w:rsid w:val="00D24E49"/>
    <w:rPr>
      <w:rFonts w:ascii="Gill Sans MT" w:hAnsi="Gill Sans MT" w:cs="Times New Roman"/>
      <w:sz w:val="20"/>
      <w:lang w:val="en-GB" w:eastAsia="en-US"/>
    </w:rPr>
  </w:style>
  <w:style w:type="paragraph" w:customStyle="1" w:styleId="Reportsummary">
    <w:name w:val="Report summary"/>
    <w:basedOn w:val="Normal"/>
    <w:uiPriority w:val="99"/>
    <w:rsid w:val="00454E56"/>
    <w:pPr>
      <w:tabs>
        <w:tab w:val="num" w:pos="432"/>
      </w:tabs>
      <w:spacing w:after="240"/>
      <w:ind w:left="432" w:hanging="432"/>
    </w:pPr>
    <w:rPr>
      <w:sz w:val="24"/>
    </w:rPr>
  </w:style>
  <w:style w:type="paragraph" w:customStyle="1" w:styleId="Reportrefs">
    <w:name w:val="Report refs"/>
    <w:basedOn w:val="Normal"/>
    <w:uiPriority w:val="99"/>
    <w:rsid w:val="00454E56"/>
    <w:pPr>
      <w:spacing w:after="180"/>
      <w:ind w:left="432" w:hanging="432"/>
    </w:pPr>
    <w:rPr>
      <w:sz w:val="24"/>
    </w:rPr>
  </w:style>
  <w:style w:type="paragraph" w:styleId="TOC4">
    <w:name w:val="toc 4"/>
    <w:basedOn w:val="Normal"/>
    <w:next w:val="Normal"/>
    <w:autoRedefine/>
    <w:uiPriority w:val="39"/>
    <w:rsid w:val="00AF7697"/>
    <w:pPr>
      <w:tabs>
        <w:tab w:val="left" w:pos="1440"/>
        <w:tab w:val="right" w:leader="dot" w:pos="9072"/>
      </w:tabs>
      <w:ind w:left="567"/>
    </w:pPr>
    <w:rPr>
      <w:noProof/>
      <w:szCs w:val="24"/>
      <w:lang w:val="en-AU"/>
    </w:rPr>
  </w:style>
  <w:style w:type="paragraph" w:customStyle="1" w:styleId="Figure">
    <w:name w:val="Figure"/>
    <w:basedOn w:val="Normal"/>
    <w:link w:val="FigureChar"/>
    <w:rsid w:val="00A073A3"/>
    <w:pPr>
      <w:spacing w:before="120"/>
    </w:pPr>
    <w:rPr>
      <w:rFonts w:ascii="Arial Narrow" w:hAnsi="Arial Narrow"/>
    </w:rPr>
  </w:style>
  <w:style w:type="character" w:customStyle="1" w:styleId="FigureChar">
    <w:name w:val="Figure Char"/>
    <w:link w:val="Figure"/>
    <w:locked/>
    <w:rsid w:val="003E6AF6"/>
    <w:rPr>
      <w:rFonts w:ascii="Arial Narrow" w:hAnsi="Arial Narrow"/>
      <w:sz w:val="22"/>
      <w:lang w:val="en-GB" w:eastAsia="en-US"/>
    </w:rPr>
  </w:style>
  <w:style w:type="paragraph" w:customStyle="1" w:styleId="Table">
    <w:name w:val="Table"/>
    <w:basedOn w:val="Normal"/>
    <w:link w:val="TableChar"/>
    <w:rsid w:val="00812140"/>
    <w:pPr>
      <w:spacing w:before="120" w:after="120"/>
    </w:pPr>
    <w:rPr>
      <w:rFonts w:ascii="Arial Narrow" w:hAnsi="Arial Narrow"/>
    </w:rPr>
  </w:style>
  <w:style w:type="character" w:customStyle="1" w:styleId="TableChar">
    <w:name w:val="Table Char"/>
    <w:link w:val="Table"/>
    <w:locked/>
    <w:rsid w:val="003E6AF6"/>
    <w:rPr>
      <w:rFonts w:ascii="Arial Narrow" w:hAnsi="Arial Narrow"/>
      <w:sz w:val="22"/>
      <w:lang w:val="en-GB" w:eastAsia="en-US"/>
    </w:rPr>
  </w:style>
  <w:style w:type="paragraph" w:customStyle="1" w:styleId="Infopage">
    <w:name w:val="Info page"/>
    <w:basedOn w:val="Normal"/>
    <w:uiPriority w:val="99"/>
    <w:rsid w:val="00F50990"/>
    <w:rPr>
      <w:rFonts w:ascii="Arial Narrow" w:hAnsi="Arial Narrow"/>
      <w:szCs w:val="22"/>
    </w:rPr>
  </w:style>
  <w:style w:type="paragraph" w:styleId="TOC1">
    <w:name w:val="toc 1"/>
    <w:basedOn w:val="Normal"/>
    <w:next w:val="Normal"/>
    <w:autoRedefine/>
    <w:uiPriority w:val="39"/>
    <w:rsid w:val="00D14EB0"/>
  </w:style>
  <w:style w:type="paragraph" w:customStyle="1" w:styleId="TableContents">
    <w:name w:val="Table Contents"/>
    <w:basedOn w:val="Normal"/>
    <w:uiPriority w:val="99"/>
    <w:rsid w:val="00454E56"/>
    <w:pPr>
      <w:suppressLineNumbers/>
      <w:suppressAutoHyphens/>
      <w:spacing w:after="142" w:line="276" w:lineRule="auto"/>
    </w:pPr>
    <w:rPr>
      <w:rFonts w:ascii="Trebuchet MS" w:hAnsi="Trebuchet MS"/>
      <w:sz w:val="21"/>
      <w:lang w:val="en-US"/>
    </w:rPr>
  </w:style>
  <w:style w:type="paragraph" w:styleId="NormalWeb">
    <w:name w:val="Normal (Web)"/>
    <w:basedOn w:val="Normal"/>
    <w:uiPriority w:val="99"/>
    <w:rsid w:val="00B83AF2"/>
    <w:pPr>
      <w:spacing w:before="100" w:beforeAutospacing="1" w:after="100" w:afterAutospacing="1"/>
    </w:pPr>
    <w:rPr>
      <w:rFonts w:ascii="Times New Roman" w:hAnsi="Times New Roman"/>
      <w:sz w:val="24"/>
      <w:szCs w:val="24"/>
      <w:lang w:val="en-AU" w:eastAsia="en-AU"/>
    </w:rPr>
  </w:style>
  <w:style w:type="character" w:styleId="Hyperlink">
    <w:name w:val="Hyperlink"/>
    <w:basedOn w:val="DefaultParagraphFont"/>
    <w:uiPriority w:val="99"/>
    <w:rsid w:val="00B83AF2"/>
    <w:rPr>
      <w:rFonts w:cs="Times New Roman"/>
      <w:color w:val="0000FF"/>
      <w:u w:val="single"/>
    </w:rPr>
  </w:style>
  <w:style w:type="paragraph" w:customStyle="1" w:styleId="name1">
    <w:name w:val="name1"/>
    <w:basedOn w:val="Normal"/>
    <w:uiPriority w:val="99"/>
    <w:rsid w:val="00B83AF2"/>
    <w:pPr>
      <w:keepNext/>
      <w:tabs>
        <w:tab w:val="left" w:pos="284"/>
        <w:tab w:val="left" w:pos="567"/>
        <w:tab w:val="left" w:pos="851"/>
        <w:tab w:val="left" w:pos="1134"/>
      </w:tabs>
    </w:pPr>
    <w:rPr>
      <w:rFonts w:eastAsia="MS Mincho"/>
      <w:b/>
      <w:sz w:val="20"/>
      <w:lang w:val="en-AU"/>
    </w:rPr>
  </w:style>
  <w:style w:type="paragraph" w:styleId="DocumentMap">
    <w:name w:val="Document Map"/>
    <w:basedOn w:val="Normal"/>
    <w:link w:val="DocumentMapChar"/>
    <w:uiPriority w:val="99"/>
    <w:semiHidden/>
    <w:rsid w:val="00EB03E8"/>
    <w:pPr>
      <w:shd w:val="clear" w:color="auto" w:fill="000080"/>
    </w:pPr>
    <w:rPr>
      <w:rFonts w:ascii="Times New Roman" w:hAnsi="Times New Roman"/>
      <w:sz w:val="2"/>
    </w:rPr>
  </w:style>
  <w:style w:type="character" w:customStyle="1" w:styleId="DocumentMapChar">
    <w:name w:val="Document Map Char"/>
    <w:basedOn w:val="DefaultParagraphFont"/>
    <w:link w:val="DocumentMap"/>
    <w:uiPriority w:val="99"/>
    <w:semiHidden/>
    <w:locked/>
    <w:rsid w:val="00D24E49"/>
    <w:rPr>
      <w:rFonts w:cs="Times New Roman"/>
      <w:sz w:val="2"/>
      <w:lang w:val="en-GB" w:eastAsia="en-US"/>
    </w:rPr>
  </w:style>
  <w:style w:type="paragraph" w:styleId="BalloonText">
    <w:name w:val="Balloon Text"/>
    <w:basedOn w:val="Normal"/>
    <w:link w:val="BalloonTextChar"/>
    <w:uiPriority w:val="99"/>
    <w:rsid w:val="00CE562E"/>
    <w:rPr>
      <w:rFonts w:ascii="Times New Roman" w:hAnsi="Times New Roman"/>
      <w:sz w:val="16"/>
    </w:rPr>
  </w:style>
  <w:style w:type="character" w:customStyle="1" w:styleId="BalloonTextChar">
    <w:name w:val="Balloon Text Char"/>
    <w:basedOn w:val="DefaultParagraphFont"/>
    <w:link w:val="BalloonText"/>
    <w:uiPriority w:val="99"/>
    <w:locked/>
    <w:rsid w:val="00CE562E"/>
    <w:rPr>
      <w:rFonts w:cs="Times New Roman"/>
      <w:sz w:val="16"/>
      <w:lang w:val="en-GB" w:eastAsia="en-US"/>
    </w:rPr>
  </w:style>
  <w:style w:type="paragraph" w:styleId="Title">
    <w:name w:val="Title"/>
    <w:basedOn w:val="Normal"/>
    <w:link w:val="TitleChar"/>
    <w:uiPriority w:val="99"/>
    <w:qFormat/>
    <w:rsid w:val="00FD46A2"/>
    <w:pPr>
      <w:jc w:val="center"/>
    </w:pPr>
    <w:rPr>
      <w:rFonts w:ascii="Cambria" w:hAnsi="Cambria"/>
      <w:b/>
      <w:bCs/>
      <w:kern w:val="28"/>
      <w:sz w:val="32"/>
      <w:szCs w:val="32"/>
    </w:rPr>
  </w:style>
  <w:style w:type="character" w:customStyle="1" w:styleId="TitleChar">
    <w:name w:val="Title Char"/>
    <w:basedOn w:val="DefaultParagraphFont"/>
    <w:link w:val="Title"/>
    <w:uiPriority w:val="99"/>
    <w:locked/>
    <w:rsid w:val="00D24E49"/>
    <w:rPr>
      <w:rFonts w:ascii="Cambria" w:hAnsi="Cambria" w:cs="Times New Roman"/>
      <w:b/>
      <w:kern w:val="28"/>
      <w:sz w:val="32"/>
      <w:lang w:val="en-GB" w:eastAsia="en-US"/>
    </w:rPr>
  </w:style>
  <w:style w:type="character" w:styleId="PageNumber">
    <w:name w:val="page number"/>
    <w:basedOn w:val="DefaultParagraphFont"/>
    <w:uiPriority w:val="99"/>
    <w:rsid w:val="00FD46A2"/>
    <w:rPr>
      <w:rFonts w:cs="Times New Roman"/>
    </w:rPr>
  </w:style>
  <w:style w:type="paragraph" w:styleId="TOC2">
    <w:name w:val="toc 2"/>
    <w:basedOn w:val="Normal"/>
    <w:next w:val="Normal"/>
    <w:autoRedefine/>
    <w:uiPriority w:val="39"/>
    <w:rsid w:val="004A699B"/>
    <w:pPr>
      <w:ind w:left="220"/>
    </w:pPr>
  </w:style>
  <w:style w:type="paragraph" w:styleId="TOC3">
    <w:name w:val="toc 3"/>
    <w:basedOn w:val="Normal"/>
    <w:next w:val="Normal"/>
    <w:autoRedefine/>
    <w:uiPriority w:val="39"/>
    <w:rsid w:val="004A699B"/>
    <w:pPr>
      <w:ind w:left="440"/>
    </w:pPr>
  </w:style>
  <w:style w:type="paragraph" w:styleId="TOC5">
    <w:name w:val="toc 5"/>
    <w:basedOn w:val="Normal"/>
    <w:next w:val="Normal"/>
    <w:autoRedefine/>
    <w:uiPriority w:val="99"/>
    <w:semiHidden/>
    <w:rsid w:val="004A699B"/>
    <w:pPr>
      <w:ind w:left="880"/>
    </w:pPr>
  </w:style>
  <w:style w:type="paragraph" w:customStyle="1" w:styleId="StyleTitleOptimum">
    <w:name w:val="Style Title + Optimum"/>
    <w:basedOn w:val="Title"/>
    <w:uiPriority w:val="99"/>
    <w:rsid w:val="00FD46A2"/>
    <w:rPr>
      <w:rFonts w:ascii="Arial Black" w:hAnsi="Arial Black"/>
      <w:b w:val="0"/>
    </w:rPr>
  </w:style>
  <w:style w:type="paragraph" w:customStyle="1" w:styleId="StyleHeading5Optimum">
    <w:name w:val="Style Heading 5 + Optimum"/>
    <w:basedOn w:val="Heading5"/>
    <w:uiPriority w:val="99"/>
    <w:rsid w:val="00FD46A2"/>
    <w:pPr>
      <w:spacing w:after="60"/>
    </w:pPr>
    <w:rPr>
      <w:bCs/>
      <w:i/>
      <w:sz w:val="32"/>
    </w:rPr>
  </w:style>
  <w:style w:type="paragraph" w:customStyle="1" w:styleId="StyleHeading4After6pt">
    <w:name w:val="Style Heading 4 + After:  6 pt"/>
    <w:basedOn w:val="Heading4"/>
    <w:uiPriority w:val="99"/>
    <w:rsid w:val="00FD46A2"/>
    <w:rPr>
      <w:b/>
      <w:bCs/>
      <w:i w:val="0"/>
      <w:iCs/>
    </w:rPr>
  </w:style>
  <w:style w:type="character" w:customStyle="1" w:styleId="pubref">
    <w:name w:val="pubref"/>
    <w:rsid w:val="00FD46A2"/>
  </w:style>
  <w:style w:type="paragraph" w:styleId="FootnoteText">
    <w:name w:val="footnote text"/>
    <w:basedOn w:val="Normal"/>
    <w:link w:val="FootnoteTextChar"/>
    <w:uiPriority w:val="99"/>
    <w:semiHidden/>
    <w:rsid w:val="00FD46A2"/>
    <w:rPr>
      <w:rFonts w:ascii="Gill Sans MT" w:hAnsi="Gill Sans MT"/>
      <w:sz w:val="20"/>
    </w:rPr>
  </w:style>
  <w:style w:type="character" w:customStyle="1" w:styleId="FootnoteTextChar">
    <w:name w:val="Footnote Text Char"/>
    <w:basedOn w:val="DefaultParagraphFont"/>
    <w:link w:val="FootnoteText"/>
    <w:uiPriority w:val="99"/>
    <w:semiHidden/>
    <w:locked/>
    <w:rsid w:val="00D24E49"/>
    <w:rPr>
      <w:rFonts w:ascii="Gill Sans MT" w:hAnsi="Gill Sans MT" w:cs="Times New Roman"/>
      <w:sz w:val="20"/>
      <w:lang w:val="en-GB" w:eastAsia="en-US"/>
    </w:rPr>
  </w:style>
  <w:style w:type="paragraph" w:styleId="ListBullet2">
    <w:name w:val="List Bullet 2"/>
    <w:basedOn w:val="Normal"/>
    <w:uiPriority w:val="99"/>
    <w:rsid w:val="00FD46A2"/>
    <w:pPr>
      <w:tabs>
        <w:tab w:val="num" w:pos="432"/>
      </w:tabs>
      <w:spacing w:before="120"/>
      <w:ind w:left="432" w:hanging="432"/>
    </w:pPr>
    <w:rPr>
      <w:rFonts w:ascii="Optimum" w:hAnsi="Optimum"/>
      <w:szCs w:val="24"/>
      <w:lang w:val="en-AU"/>
    </w:rPr>
  </w:style>
  <w:style w:type="paragraph" w:styleId="PlainText">
    <w:name w:val="Plain Text"/>
    <w:basedOn w:val="Normal"/>
    <w:link w:val="PlainTextChar"/>
    <w:uiPriority w:val="99"/>
    <w:rsid w:val="00FD46A2"/>
    <w:rPr>
      <w:rFonts w:ascii="Courier New" w:hAnsi="Courier New"/>
      <w:sz w:val="20"/>
    </w:rPr>
  </w:style>
  <w:style w:type="character" w:customStyle="1" w:styleId="PlainTextChar">
    <w:name w:val="Plain Text Char"/>
    <w:basedOn w:val="DefaultParagraphFont"/>
    <w:link w:val="PlainText"/>
    <w:uiPriority w:val="99"/>
    <w:locked/>
    <w:rsid w:val="00D24E49"/>
    <w:rPr>
      <w:rFonts w:ascii="Courier New" w:hAnsi="Courier New" w:cs="Times New Roman"/>
      <w:sz w:val="20"/>
      <w:lang w:val="en-GB" w:eastAsia="en-US"/>
    </w:rPr>
  </w:style>
  <w:style w:type="paragraph" w:customStyle="1" w:styleId="references0">
    <w:name w:val="references"/>
    <w:basedOn w:val="Normal"/>
    <w:uiPriority w:val="99"/>
    <w:rsid w:val="00FD46A2"/>
    <w:pPr>
      <w:spacing w:before="100" w:beforeAutospacing="1" w:after="100" w:afterAutospacing="1"/>
    </w:pPr>
    <w:rPr>
      <w:rFonts w:ascii="Arial Unicode MS" w:eastAsia="Arial Unicode MS" w:hAnsi="Arial Unicode MS" w:cs="Arial Unicode MS"/>
      <w:sz w:val="24"/>
      <w:szCs w:val="24"/>
      <w:lang w:val="en-AU"/>
    </w:rPr>
  </w:style>
  <w:style w:type="paragraph" w:customStyle="1" w:styleId="Heading54">
    <w:name w:val="Heading 54"/>
    <w:basedOn w:val="Heading5"/>
    <w:uiPriority w:val="99"/>
    <w:rsid w:val="00FD46A2"/>
    <w:pPr>
      <w:keepNext w:val="0"/>
      <w:spacing w:before="240" w:after="60"/>
    </w:pPr>
    <w:rPr>
      <w:rFonts w:ascii="Times New Roman" w:hAnsi="Times New Roman"/>
      <w:bCs/>
      <w:i/>
      <w:iCs/>
      <w:sz w:val="24"/>
      <w:szCs w:val="24"/>
      <w:u w:val="single"/>
      <w:lang w:val="en-AU"/>
    </w:rPr>
  </w:style>
  <w:style w:type="paragraph" w:customStyle="1" w:styleId="xl551">
    <w:name w:val="xl551"/>
    <w:basedOn w:val="Normal"/>
    <w:uiPriority w:val="99"/>
    <w:rsid w:val="00FD46A2"/>
    <w:pPr>
      <w:pBdr>
        <w:top w:val="single" w:sz="8" w:space="0" w:color="auto"/>
        <w:left w:val="single" w:sz="8" w:space="0" w:color="auto"/>
        <w:right w:val="single" w:sz="4" w:space="0" w:color="C0C0C0"/>
      </w:pBdr>
      <w:spacing w:before="100" w:beforeAutospacing="1" w:after="100" w:afterAutospacing="1"/>
      <w:jc w:val="center"/>
      <w:textAlignment w:val="center"/>
    </w:pPr>
    <w:rPr>
      <w:rFonts w:eastAsia="Arial Unicode MS" w:cs="Arial"/>
      <w:color w:val="000000"/>
      <w:sz w:val="18"/>
      <w:szCs w:val="18"/>
      <w:lang w:val="en-AU"/>
    </w:rPr>
  </w:style>
  <w:style w:type="paragraph" w:customStyle="1" w:styleId="xl741">
    <w:name w:val="xl741"/>
    <w:basedOn w:val="Normal"/>
    <w:uiPriority w:val="99"/>
    <w:rsid w:val="00FD46A2"/>
    <w:pPr>
      <w:pBdr>
        <w:bottom w:val="single" w:sz="8" w:space="0" w:color="auto"/>
      </w:pBdr>
      <w:spacing w:before="100" w:beforeAutospacing="1" w:after="100" w:afterAutospacing="1"/>
    </w:pPr>
    <w:rPr>
      <w:rFonts w:ascii="Arial Unicode MS" w:eastAsia="Arial Unicode MS" w:hAnsi="Arial Unicode MS" w:cs="Arial Unicode MS"/>
      <w:sz w:val="24"/>
      <w:szCs w:val="24"/>
      <w:lang w:val="en-AU"/>
    </w:rPr>
  </w:style>
  <w:style w:type="paragraph" w:customStyle="1" w:styleId="xl251">
    <w:name w:val="xl251"/>
    <w:basedOn w:val="Normal"/>
    <w:uiPriority w:val="99"/>
    <w:rsid w:val="00FD46A2"/>
    <w:pPr>
      <w:spacing w:before="100" w:beforeAutospacing="1" w:after="100" w:afterAutospacing="1"/>
      <w:jc w:val="center"/>
      <w:textAlignment w:val="center"/>
    </w:pPr>
    <w:rPr>
      <w:rFonts w:eastAsia="Arial Unicode MS" w:cs="Arial"/>
      <w:sz w:val="16"/>
      <w:szCs w:val="16"/>
      <w:lang w:val="en-AU"/>
    </w:rPr>
  </w:style>
  <w:style w:type="character" w:styleId="Strong">
    <w:name w:val="Strong"/>
    <w:basedOn w:val="DefaultParagraphFont"/>
    <w:uiPriority w:val="99"/>
    <w:qFormat/>
    <w:rsid w:val="00FD46A2"/>
    <w:rPr>
      <w:rFonts w:cs="Times New Roman"/>
      <w:b/>
    </w:rPr>
  </w:style>
  <w:style w:type="paragraph" w:customStyle="1" w:styleId="Style2">
    <w:name w:val="Style2"/>
    <w:basedOn w:val="Heading5"/>
    <w:uiPriority w:val="99"/>
    <w:rsid w:val="00FD46A2"/>
    <w:pPr>
      <w:keepNext w:val="0"/>
      <w:spacing w:before="240" w:after="60"/>
    </w:pPr>
    <w:rPr>
      <w:rFonts w:ascii="Times New Roman" w:hAnsi="Times New Roman"/>
      <w:bCs/>
      <w:i/>
      <w:iCs/>
      <w:sz w:val="24"/>
      <w:szCs w:val="24"/>
      <w:u w:val="single"/>
      <w:lang w:val="en-AU"/>
    </w:rPr>
  </w:style>
  <w:style w:type="paragraph" w:customStyle="1" w:styleId="Style3">
    <w:name w:val="Style3"/>
    <w:basedOn w:val="Heading5"/>
    <w:uiPriority w:val="99"/>
    <w:rsid w:val="00FD46A2"/>
    <w:pPr>
      <w:keepNext w:val="0"/>
      <w:spacing w:before="240" w:after="60"/>
    </w:pPr>
    <w:rPr>
      <w:rFonts w:ascii="Times New Roman" w:hAnsi="Times New Roman"/>
      <w:bCs/>
      <w:i/>
      <w:iCs/>
      <w:sz w:val="24"/>
      <w:szCs w:val="24"/>
      <w:u w:val="single"/>
      <w:lang w:val="en-AU"/>
    </w:rPr>
  </w:style>
  <w:style w:type="paragraph" w:customStyle="1" w:styleId="Style4">
    <w:name w:val="Style4"/>
    <w:basedOn w:val="Heading5"/>
    <w:autoRedefine/>
    <w:uiPriority w:val="99"/>
    <w:rsid w:val="00FD46A2"/>
    <w:pPr>
      <w:keepNext w:val="0"/>
      <w:spacing w:before="240" w:after="60"/>
    </w:pPr>
    <w:rPr>
      <w:rFonts w:ascii="Times New Roman" w:hAnsi="Times New Roman"/>
      <w:bCs/>
      <w:i/>
      <w:iCs/>
      <w:sz w:val="24"/>
      <w:szCs w:val="24"/>
      <w:u w:val="single"/>
      <w:lang w:val="en-AU"/>
    </w:rPr>
  </w:style>
  <w:style w:type="paragraph" w:styleId="BodyTextIndent">
    <w:name w:val="Body Text Indent"/>
    <w:basedOn w:val="Normal"/>
    <w:link w:val="BodyTextIndentChar"/>
    <w:uiPriority w:val="99"/>
    <w:rsid w:val="00FD46A2"/>
    <w:pPr>
      <w:spacing w:after="120"/>
      <w:ind w:left="283"/>
    </w:pPr>
    <w:rPr>
      <w:rFonts w:ascii="Gill Sans MT" w:hAnsi="Gill Sans MT"/>
      <w:sz w:val="20"/>
    </w:rPr>
  </w:style>
  <w:style w:type="character" w:customStyle="1" w:styleId="BodyTextIndentChar">
    <w:name w:val="Body Text Indent Char"/>
    <w:basedOn w:val="DefaultParagraphFont"/>
    <w:link w:val="BodyTextIndent"/>
    <w:uiPriority w:val="99"/>
    <w:locked/>
    <w:rsid w:val="00D24E49"/>
    <w:rPr>
      <w:rFonts w:ascii="Gill Sans MT" w:hAnsi="Gill Sans MT" w:cs="Times New Roman"/>
      <w:sz w:val="20"/>
      <w:lang w:val="en-GB" w:eastAsia="en-US"/>
    </w:rPr>
  </w:style>
  <w:style w:type="paragraph" w:customStyle="1" w:styleId="TOCfig-table">
    <w:name w:val="TOC fig-table"/>
    <w:basedOn w:val="Normal"/>
    <w:uiPriority w:val="99"/>
    <w:rsid w:val="00FD46A2"/>
    <w:pPr>
      <w:tabs>
        <w:tab w:val="left" w:pos="1152"/>
        <w:tab w:val="right" w:leader="dot" w:pos="8640"/>
      </w:tabs>
      <w:spacing w:before="120"/>
      <w:ind w:left="1152" w:right="720" w:hanging="1152"/>
    </w:pPr>
    <w:rPr>
      <w:b/>
      <w:sz w:val="20"/>
    </w:rPr>
  </w:style>
  <w:style w:type="table" w:styleId="TableGrid">
    <w:name w:val="Table Grid"/>
    <w:basedOn w:val="TableNormal"/>
    <w:rsid w:val="00FD46A2"/>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ableofFigures">
    <w:name w:val="table of figures"/>
    <w:basedOn w:val="Normal"/>
    <w:next w:val="Normal"/>
    <w:uiPriority w:val="99"/>
    <w:rsid w:val="00E5351A"/>
    <w:pPr>
      <w:ind w:left="440" w:hanging="440"/>
    </w:pPr>
    <w:rPr>
      <w:rFonts w:asciiTheme="minorHAnsi" w:hAnsiTheme="minorHAnsi"/>
      <w:b/>
      <w:bCs/>
      <w:sz w:val="20"/>
    </w:rPr>
  </w:style>
  <w:style w:type="paragraph" w:styleId="Header">
    <w:name w:val="header"/>
    <w:basedOn w:val="Normal"/>
    <w:link w:val="HeaderChar"/>
    <w:uiPriority w:val="99"/>
    <w:rsid w:val="00E24E44"/>
    <w:pPr>
      <w:pBdr>
        <w:bottom w:val="single" w:sz="4" w:space="1" w:color="auto"/>
      </w:pBdr>
      <w:tabs>
        <w:tab w:val="right" w:pos="8496"/>
      </w:tabs>
    </w:pPr>
    <w:rPr>
      <w:rFonts w:ascii="Gill Sans MT" w:hAnsi="Gill Sans MT"/>
      <w:sz w:val="20"/>
    </w:rPr>
  </w:style>
  <w:style w:type="character" w:customStyle="1" w:styleId="HeaderChar">
    <w:name w:val="Header Char"/>
    <w:basedOn w:val="DefaultParagraphFont"/>
    <w:link w:val="Header"/>
    <w:uiPriority w:val="99"/>
    <w:locked/>
    <w:rsid w:val="00D24E49"/>
    <w:rPr>
      <w:rFonts w:ascii="Gill Sans MT" w:hAnsi="Gill Sans MT" w:cs="Times New Roman"/>
      <w:sz w:val="20"/>
      <w:lang w:val="en-GB" w:eastAsia="en-US"/>
    </w:rPr>
  </w:style>
  <w:style w:type="paragraph" w:customStyle="1" w:styleId="Head4">
    <w:name w:val="Head 4"/>
    <w:basedOn w:val="Heading3"/>
    <w:uiPriority w:val="99"/>
    <w:rsid w:val="00E24E44"/>
    <w:pPr>
      <w:spacing w:before="120" w:after="240"/>
      <w:outlineLvl w:val="9"/>
    </w:pPr>
    <w:rPr>
      <w:b w:val="0"/>
      <w:smallCaps/>
      <w:sz w:val="22"/>
      <w:u w:val="single"/>
    </w:rPr>
  </w:style>
  <w:style w:type="paragraph" w:customStyle="1" w:styleId="Bodytxt">
    <w:name w:val="Body txt"/>
    <w:basedOn w:val="Normal"/>
    <w:uiPriority w:val="99"/>
    <w:rsid w:val="00E24E44"/>
    <w:pPr>
      <w:spacing w:line="320" w:lineRule="exact"/>
    </w:pPr>
  </w:style>
  <w:style w:type="paragraph" w:styleId="BodyText">
    <w:name w:val="Body Text"/>
    <w:basedOn w:val="Normal"/>
    <w:link w:val="BodyTextChar"/>
    <w:uiPriority w:val="99"/>
    <w:rsid w:val="00E24E44"/>
    <w:pPr>
      <w:autoSpaceDE w:val="0"/>
      <w:autoSpaceDN w:val="0"/>
      <w:adjustRightInd w:val="0"/>
      <w:spacing w:line="360" w:lineRule="auto"/>
    </w:pPr>
    <w:rPr>
      <w:rFonts w:ascii="Gill Sans MT" w:hAnsi="Gill Sans MT"/>
      <w:sz w:val="20"/>
    </w:rPr>
  </w:style>
  <w:style w:type="character" w:customStyle="1" w:styleId="BodyTextChar">
    <w:name w:val="Body Text Char"/>
    <w:basedOn w:val="DefaultParagraphFont"/>
    <w:link w:val="BodyText"/>
    <w:uiPriority w:val="99"/>
    <w:locked/>
    <w:rsid w:val="00D24E49"/>
    <w:rPr>
      <w:rFonts w:ascii="Gill Sans MT" w:hAnsi="Gill Sans MT" w:cs="Times New Roman"/>
      <w:sz w:val="20"/>
      <w:lang w:val="en-GB" w:eastAsia="en-US"/>
    </w:rPr>
  </w:style>
  <w:style w:type="character" w:customStyle="1" w:styleId="CharChar">
    <w:name w:val="Char Char"/>
    <w:uiPriority w:val="99"/>
    <w:rsid w:val="00E24E44"/>
    <w:rPr>
      <w:rFonts w:ascii="Arial" w:hAnsi="Arial"/>
      <w:b/>
      <w:kern w:val="32"/>
      <w:sz w:val="32"/>
      <w:lang w:val="en-AU" w:eastAsia="en-US"/>
    </w:rPr>
  </w:style>
  <w:style w:type="paragraph" w:styleId="BodyTextIndent2">
    <w:name w:val="Body Text Indent 2"/>
    <w:basedOn w:val="Normal"/>
    <w:link w:val="BodyTextIndent2Char"/>
    <w:uiPriority w:val="99"/>
    <w:rsid w:val="00E24E44"/>
    <w:pPr>
      <w:tabs>
        <w:tab w:val="left" w:pos="993"/>
      </w:tabs>
      <w:ind w:left="1704" w:hanging="1704"/>
    </w:pPr>
    <w:rPr>
      <w:rFonts w:ascii="Gill Sans MT" w:hAnsi="Gill Sans MT"/>
      <w:sz w:val="20"/>
    </w:rPr>
  </w:style>
  <w:style w:type="character" w:customStyle="1" w:styleId="BodyTextIndent2Char">
    <w:name w:val="Body Text Indent 2 Char"/>
    <w:basedOn w:val="DefaultParagraphFont"/>
    <w:link w:val="BodyTextIndent2"/>
    <w:uiPriority w:val="99"/>
    <w:locked/>
    <w:rsid w:val="00D24E49"/>
    <w:rPr>
      <w:rFonts w:ascii="Gill Sans MT" w:hAnsi="Gill Sans MT" w:cs="Times New Roman"/>
      <w:sz w:val="20"/>
      <w:lang w:val="en-GB" w:eastAsia="en-US"/>
    </w:rPr>
  </w:style>
  <w:style w:type="character" w:customStyle="1" w:styleId="CaptionChar">
    <w:name w:val="Caption Char"/>
    <w:uiPriority w:val="99"/>
    <w:rsid w:val="00E24E44"/>
    <w:rPr>
      <w:rFonts w:eastAsia="SimSun"/>
      <w:sz w:val="24"/>
      <w:lang w:val="en-GB" w:eastAsia="en-US"/>
    </w:rPr>
  </w:style>
  <w:style w:type="paragraph" w:styleId="BodyText2">
    <w:name w:val="Body Text 2"/>
    <w:basedOn w:val="Normal"/>
    <w:link w:val="BodyText2Char"/>
    <w:uiPriority w:val="99"/>
    <w:rsid w:val="00E24E44"/>
    <w:pPr>
      <w:spacing w:after="120" w:line="480" w:lineRule="auto"/>
    </w:pPr>
    <w:rPr>
      <w:rFonts w:ascii="Times New Roman" w:hAnsi="Times New Roman"/>
      <w:sz w:val="24"/>
      <w:szCs w:val="24"/>
      <w:lang w:val="en-AU"/>
    </w:rPr>
  </w:style>
  <w:style w:type="character" w:customStyle="1" w:styleId="BodyText2Char">
    <w:name w:val="Body Text 2 Char"/>
    <w:basedOn w:val="DefaultParagraphFont"/>
    <w:link w:val="BodyText2"/>
    <w:uiPriority w:val="99"/>
    <w:locked/>
    <w:rsid w:val="00E24E44"/>
    <w:rPr>
      <w:rFonts w:cs="Times New Roman"/>
      <w:sz w:val="24"/>
      <w:lang w:val="en-AU" w:eastAsia="en-US"/>
    </w:rPr>
  </w:style>
  <w:style w:type="character" w:styleId="Emphasis">
    <w:name w:val="Emphasis"/>
    <w:basedOn w:val="DefaultParagraphFont"/>
    <w:uiPriority w:val="20"/>
    <w:qFormat/>
    <w:rsid w:val="00E24E44"/>
    <w:rPr>
      <w:rFonts w:cs="Times New Roman"/>
      <w:i/>
    </w:rPr>
  </w:style>
  <w:style w:type="character" w:customStyle="1" w:styleId="CharChar1">
    <w:name w:val="Char Char1"/>
    <w:uiPriority w:val="99"/>
    <w:rsid w:val="00E24E44"/>
    <w:rPr>
      <w:rFonts w:ascii="Arial" w:eastAsia="MS Mincho" w:hAnsi="Arial"/>
      <w:b/>
      <w:kern w:val="32"/>
      <w:sz w:val="32"/>
      <w:lang w:val="en-AU" w:eastAsia="ja-JP"/>
    </w:rPr>
  </w:style>
  <w:style w:type="paragraph" w:styleId="BodyTextIndent3">
    <w:name w:val="Body Text Indent 3"/>
    <w:basedOn w:val="Normal"/>
    <w:link w:val="BodyTextIndent3Char"/>
    <w:uiPriority w:val="99"/>
    <w:rsid w:val="00E24E44"/>
    <w:pPr>
      <w:spacing w:after="120"/>
      <w:ind w:left="283"/>
    </w:pPr>
    <w:rPr>
      <w:rFonts w:ascii="Gill Sans MT" w:hAnsi="Gill Sans MT"/>
      <w:sz w:val="16"/>
      <w:szCs w:val="16"/>
    </w:rPr>
  </w:style>
  <w:style w:type="character" w:customStyle="1" w:styleId="BodyTextIndent3Char">
    <w:name w:val="Body Text Indent 3 Char"/>
    <w:basedOn w:val="DefaultParagraphFont"/>
    <w:link w:val="BodyTextIndent3"/>
    <w:uiPriority w:val="99"/>
    <w:locked/>
    <w:rsid w:val="00D24E49"/>
    <w:rPr>
      <w:rFonts w:ascii="Gill Sans MT" w:hAnsi="Gill Sans MT" w:cs="Times New Roman"/>
      <w:sz w:val="16"/>
      <w:lang w:val="en-GB" w:eastAsia="en-US"/>
    </w:rPr>
  </w:style>
  <w:style w:type="paragraph" w:styleId="CommentSubject">
    <w:name w:val="annotation subject"/>
    <w:basedOn w:val="CommentText"/>
    <w:next w:val="CommentText"/>
    <w:link w:val="CommentSubjectChar"/>
    <w:uiPriority w:val="99"/>
    <w:semiHidden/>
    <w:rsid w:val="00E24E44"/>
    <w:rPr>
      <w:b/>
      <w:bCs/>
    </w:rPr>
  </w:style>
  <w:style w:type="character" w:customStyle="1" w:styleId="CommentSubjectChar">
    <w:name w:val="Comment Subject Char"/>
    <w:basedOn w:val="CommentTextChar"/>
    <w:link w:val="CommentSubject"/>
    <w:uiPriority w:val="99"/>
    <w:semiHidden/>
    <w:locked/>
    <w:rsid w:val="00D24E49"/>
    <w:rPr>
      <w:rFonts w:ascii="Gill Sans MT" w:hAnsi="Gill Sans MT"/>
      <w:b/>
      <w:bCs/>
      <w:sz w:val="20"/>
      <w:szCs w:val="20"/>
    </w:rPr>
  </w:style>
  <w:style w:type="paragraph" w:styleId="Caption">
    <w:name w:val="caption"/>
    <w:aliases w:val="Figures"/>
    <w:basedOn w:val="Normal"/>
    <w:next w:val="Normal"/>
    <w:uiPriority w:val="35"/>
    <w:qFormat/>
    <w:rsid w:val="00A7442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 w:val="left" w:pos="23760"/>
        <w:tab w:val="left" w:pos="24480"/>
        <w:tab w:val="left" w:pos="25200"/>
        <w:tab w:val="left" w:pos="25920"/>
        <w:tab w:val="left" w:pos="26640"/>
      </w:tabs>
      <w:spacing w:line="240" w:lineRule="atLeast"/>
      <w:ind w:right="232"/>
    </w:pPr>
    <w:rPr>
      <w:rFonts w:ascii="Arial Narrow" w:eastAsia="SimSun" w:hAnsi="Arial Narrow"/>
      <w:sz w:val="20"/>
      <w:szCs w:val="24"/>
    </w:rPr>
  </w:style>
  <w:style w:type="paragraph" w:customStyle="1" w:styleId="Captions">
    <w:name w:val="Captions"/>
    <w:basedOn w:val="Normal"/>
    <w:uiPriority w:val="99"/>
    <w:semiHidden/>
    <w:rsid w:val="00E24E44"/>
    <w:rPr>
      <w:rFonts w:ascii="Times New Roman" w:hAnsi="Times New Roman"/>
      <w:i/>
      <w:sz w:val="24"/>
      <w:szCs w:val="24"/>
      <w:lang w:val="en-AU"/>
    </w:rPr>
  </w:style>
  <w:style w:type="paragraph" w:customStyle="1" w:styleId="Pa3">
    <w:name w:val="Pa3"/>
    <w:basedOn w:val="Normal"/>
    <w:next w:val="Normal"/>
    <w:uiPriority w:val="99"/>
    <w:rsid w:val="00E24E44"/>
    <w:pPr>
      <w:autoSpaceDE w:val="0"/>
      <w:autoSpaceDN w:val="0"/>
      <w:adjustRightInd w:val="0"/>
      <w:spacing w:line="161" w:lineRule="atLeast"/>
    </w:pPr>
    <w:rPr>
      <w:rFonts w:ascii="Minion Pro" w:eastAsia="MS Mincho" w:hAnsi="Minion Pro"/>
      <w:sz w:val="24"/>
      <w:szCs w:val="24"/>
      <w:lang w:val="en-AU" w:eastAsia="ja-JP"/>
    </w:rPr>
  </w:style>
  <w:style w:type="character" w:customStyle="1" w:styleId="A3">
    <w:name w:val="A3"/>
    <w:uiPriority w:val="99"/>
    <w:rsid w:val="00E24E44"/>
    <w:rPr>
      <w:color w:val="221E1F"/>
      <w:sz w:val="22"/>
    </w:rPr>
  </w:style>
  <w:style w:type="paragraph" w:customStyle="1" w:styleId="default">
    <w:name w:val="default"/>
    <w:basedOn w:val="Normal"/>
    <w:uiPriority w:val="99"/>
    <w:rsid w:val="00E24E44"/>
    <w:pPr>
      <w:autoSpaceDE w:val="0"/>
      <w:autoSpaceDN w:val="0"/>
    </w:pPr>
    <w:rPr>
      <w:rFonts w:ascii="Times New Roman" w:eastAsia="MS Mincho" w:hAnsi="Times New Roman"/>
      <w:color w:val="000000"/>
      <w:sz w:val="24"/>
      <w:szCs w:val="24"/>
      <w:lang w:val="en-AU" w:eastAsia="ja-JP"/>
    </w:rPr>
  </w:style>
  <w:style w:type="character" w:customStyle="1" w:styleId="ant1">
    <w:name w:val="ant1"/>
    <w:uiPriority w:val="99"/>
    <w:rsid w:val="00E561B0"/>
  </w:style>
  <w:style w:type="paragraph" w:customStyle="1" w:styleId="table0">
    <w:name w:val="table"/>
    <w:basedOn w:val="Normal"/>
    <w:uiPriority w:val="99"/>
    <w:rsid w:val="00312ADA"/>
    <w:pPr>
      <w:spacing w:after="120"/>
    </w:pPr>
    <w:rPr>
      <w:rFonts w:ascii="Arial Narrow" w:hAnsi="Arial Narrow"/>
      <w:szCs w:val="22"/>
      <w:lang w:val="en-AU" w:eastAsia="en-AU"/>
    </w:rPr>
  </w:style>
  <w:style w:type="character" w:styleId="FootnoteReference">
    <w:name w:val="footnote reference"/>
    <w:basedOn w:val="DefaultParagraphFont"/>
    <w:uiPriority w:val="99"/>
    <w:semiHidden/>
    <w:rsid w:val="00CC1124"/>
    <w:rPr>
      <w:rFonts w:cs="Times New Roman"/>
      <w:vertAlign w:val="superscript"/>
    </w:rPr>
  </w:style>
  <w:style w:type="character" w:customStyle="1" w:styleId="authors5">
    <w:name w:val="authors5"/>
    <w:uiPriority w:val="99"/>
    <w:rsid w:val="00337D61"/>
  </w:style>
  <w:style w:type="character" w:styleId="FollowedHyperlink">
    <w:name w:val="FollowedHyperlink"/>
    <w:basedOn w:val="DefaultParagraphFont"/>
    <w:uiPriority w:val="99"/>
    <w:rsid w:val="00A67D00"/>
    <w:rPr>
      <w:rFonts w:cs="Times New Roman"/>
      <w:color w:val="800080"/>
      <w:u w:val="single"/>
    </w:rPr>
  </w:style>
  <w:style w:type="paragraph" w:styleId="ListParagraph">
    <w:name w:val="List Paragraph"/>
    <w:basedOn w:val="Normal"/>
    <w:link w:val="ListParagraphChar"/>
    <w:uiPriority w:val="34"/>
    <w:qFormat/>
    <w:rsid w:val="00C05902"/>
    <w:pPr>
      <w:ind w:left="720"/>
      <w:contextualSpacing/>
    </w:pPr>
    <w:rPr>
      <w:szCs w:val="24"/>
      <w:lang w:eastAsia="en-GB"/>
    </w:rPr>
  </w:style>
  <w:style w:type="paragraph" w:customStyle="1" w:styleId="Default0">
    <w:name w:val="Default"/>
    <w:rsid w:val="00857BA7"/>
    <w:pPr>
      <w:autoSpaceDE w:val="0"/>
      <w:autoSpaceDN w:val="0"/>
      <w:adjustRightInd w:val="0"/>
    </w:pPr>
    <w:rPr>
      <w:rFonts w:ascii="Calibri" w:hAnsi="Calibri" w:cs="Calibri"/>
      <w:color w:val="000000"/>
      <w:sz w:val="24"/>
      <w:szCs w:val="24"/>
      <w:lang w:val="en-GB" w:eastAsia="en-GB"/>
    </w:rPr>
  </w:style>
  <w:style w:type="paragraph" w:styleId="Revision">
    <w:name w:val="Revision"/>
    <w:hidden/>
    <w:uiPriority w:val="99"/>
    <w:semiHidden/>
    <w:rsid w:val="00B62BC0"/>
    <w:rPr>
      <w:rFonts w:ascii="Gill Sans MT" w:hAnsi="Gill Sans MT"/>
      <w:szCs w:val="20"/>
      <w:lang w:val="en-GB" w:eastAsia="en-US"/>
    </w:rPr>
  </w:style>
  <w:style w:type="paragraph" w:styleId="NoSpacing">
    <w:name w:val="No Spacing"/>
    <w:uiPriority w:val="99"/>
    <w:qFormat/>
    <w:rsid w:val="0034322A"/>
    <w:rPr>
      <w:rFonts w:ascii="Gill Sans MT" w:hAnsi="Gill Sans MT"/>
      <w:szCs w:val="20"/>
      <w:lang w:val="en-GB" w:eastAsia="en-US"/>
    </w:rPr>
  </w:style>
  <w:style w:type="character" w:customStyle="1" w:styleId="Heading2Char1">
    <w:name w:val="Heading 2 Char1"/>
    <w:aliases w:val="h2 Char1"/>
    <w:basedOn w:val="DefaultParagraphFont"/>
    <w:link w:val="Heading2"/>
    <w:uiPriority w:val="99"/>
    <w:rsid w:val="00A86825"/>
    <w:rPr>
      <w:rFonts w:ascii="Arial" w:eastAsiaTheme="majorEastAsia" w:hAnsi="Arial" w:cstheme="majorBidi"/>
      <w:b/>
      <w:bCs/>
      <w:color w:val="000000" w:themeColor="text1"/>
      <w:sz w:val="26"/>
      <w:szCs w:val="26"/>
      <w:lang w:val="en-GB" w:eastAsia="en-US"/>
    </w:rPr>
  </w:style>
  <w:style w:type="character" w:styleId="SubtleReference">
    <w:name w:val="Subtle Reference"/>
    <w:basedOn w:val="DefaultParagraphFont"/>
    <w:uiPriority w:val="31"/>
    <w:qFormat/>
    <w:rsid w:val="00A74428"/>
    <w:rPr>
      <w:rFonts w:ascii="Arial Narrow" w:hAnsi="Arial Narrow"/>
      <w:smallCaps/>
      <w:color w:val="000000" w:themeColor="text1"/>
      <w:sz w:val="20"/>
      <w:u w:val="none"/>
    </w:rPr>
  </w:style>
  <w:style w:type="character" w:styleId="IntenseReference">
    <w:name w:val="Intense Reference"/>
    <w:aliases w:val="fig tab body"/>
    <w:basedOn w:val="FigureChar"/>
    <w:uiPriority w:val="32"/>
    <w:qFormat/>
    <w:rsid w:val="00A74428"/>
    <w:rPr>
      <w:rFonts w:ascii="Arial Narrow" w:hAnsi="Arial Narrow"/>
      <w:b w:val="0"/>
      <w:bCs/>
      <w:caps w:val="0"/>
      <w:smallCaps w:val="0"/>
      <w:color w:val="000000" w:themeColor="text1"/>
      <w:spacing w:val="0"/>
      <w:w w:val="100"/>
      <w:sz w:val="20"/>
      <w:u w:val="none"/>
      <w:lang w:val="en-GB" w:eastAsia="en-US"/>
    </w:rPr>
  </w:style>
  <w:style w:type="character" w:customStyle="1" w:styleId="cit-issue1">
    <w:name w:val="cit-issue1"/>
    <w:basedOn w:val="DefaultParagraphFont"/>
    <w:rsid w:val="00554D92"/>
    <w:rPr>
      <w:vanish/>
      <w:webHidden w:val="0"/>
      <w:specVanish w:val="0"/>
    </w:rPr>
  </w:style>
  <w:style w:type="character" w:customStyle="1" w:styleId="cit-vol2">
    <w:name w:val="cit-vol2"/>
    <w:basedOn w:val="DefaultParagraphFont"/>
    <w:rsid w:val="00554D92"/>
  </w:style>
  <w:style w:type="character" w:customStyle="1" w:styleId="cit-elocation">
    <w:name w:val="cit-elocation"/>
    <w:basedOn w:val="DefaultParagraphFont"/>
    <w:rsid w:val="00554D92"/>
  </w:style>
  <w:style w:type="character" w:customStyle="1" w:styleId="cit-sep2">
    <w:name w:val="cit-sep2"/>
    <w:basedOn w:val="DefaultParagraphFont"/>
    <w:rsid w:val="00554D92"/>
  </w:style>
  <w:style w:type="character" w:customStyle="1" w:styleId="cit-doi3">
    <w:name w:val="cit-doi3"/>
    <w:basedOn w:val="DefaultParagraphFont"/>
    <w:rsid w:val="00554D92"/>
  </w:style>
  <w:style w:type="character" w:customStyle="1" w:styleId="ListParagraphChar">
    <w:name w:val="List Paragraph Char"/>
    <w:basedOn w:val="DefaultParagraphFont"/>
    <w:link w:val="ListParagraph"/>
    <w:uiPriority w:val="34"/>
    <w:locked/>
    <w:rsid w:val="00C05902"/>
    <w:rPr>
      <w:rFonts w:ascii="Arial" w:hAnsi="Arial"/>
      <w:szCs w:val="24"/>
      <w:lang w:val="en-GB" w:eastAsia="en-GB"/>
    </w:rPr>
  </w:style>
  <w:style w:type="paragraph" w:styleId="Bibliography">
    <w:name w:val="Bibliography"/>
    <w:basedOn w:val="Normal"/>
    <w:next w:val="Normal"/>
    <w:uiPriority w:val="37"/>
    <w:semiHidden/>
    <w:unhideWhenUsed/>
    <w:rsid w:val="007D0E38"/>
  </w:style>
  <w:style w:type="paragraph" w:styleId="BlockText">
    <w:name w:val="Block Text"/>
    <w:basedOn w:val="Normal"/>
    <w:uiPriority w:val="99"/>
    <w:semiHidden/>
    <w:unhideWhenUsed/>
    <w:locked/>
    <w:rsid w:val="007D0E38"/>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3">
    <w:name w:val="Body Text 3"/>
    <w:basedOn w:val="Normal"/>
    <w:link w:val="BodyText3Char"/>
    <w:uiPriority w:val="99"/>
    <w:semiHidden/>
    <w:unhideWhenUsed/>
    <w:locked/>
    <w:rsid w:val="007D0E38"/>
    <w:pPr>
      <w:spacing w:after="120"/>
    </w:pPr>
    <w:rPr>
      <w:sz w:val="16"/>
      <w:szCs w:val="16"/>
    </w:rPr>
  </w:style>
  <w:style w:type="character" w:customStyle="1" w:styleId="BodyText3Char">
    <w:name w:val="Body Text 3 Char"/>
    <w:basedOn w:val="DefaultParagraphFont"/>
    <w:link w:val="BodyText3"/>
    <w:uiPriority w:val="99"/>
    <w:semiHidden/>
    <w:rsid w:val="007D0E38"/>
    <w:rPr>
      <w:rFonts w:ascii="Arial" w:hAnsi="Arial"/>
      <w:sz w:val="16"/>
      <w:szCs w:val="16"/>
      <w:lang w:val="en-GB" w:eastAsia="en-US"/>
    </w:rPr>
  </w:style>
  <w:style w:type="paragraph" w:styleId="BodyTextFirstIndent">
    <w:name w:val="Body Text First Indent"/>
    <w:basedOn w:val="BodyText"/>
    <w:link w:val="BodyTextFirstIndentChar"/>
    <w:uiPriority w:val="99"/>
    <w:semiHidden/>
    <w:unhideWhenUsed/>
    <w:locked/>
    <w:rsid w:val="007D0E38"/>
    <w:pPr>
      <w:autoSpaceDE/>
      <w:autoSpaceDN/>
      <w:adjustRightInd/>
      <w:spacing w:line="240" w:lineRule="auto"/>
      <w:ind w:firstLine="360"/>
    </w:pPr>
    <w:rPr>
      <w:rFonts w:ascii="Arial" w:hAnsi="Arial"/>
      <w:sz w:val="22"/>
    </w:rPr>
  </w:style>
  <w:style w:type="character" w:customStyle="1" w:styleId="BodyTextFirstIndentChar">
    <w:name w:val="Body Text First Indent Char"/>
    <w:basedOn w:val="BodyTextChar"/>
    <w:link w:val="BodyTextFirstIndent"/>
    <w:uiPriority w:val="99"/>
    <w:semiHidden/>
    <w:rsid w:val="007D0E38"/>
    <w:rPr>
      <w:rFonts w:ascii="Arial" w:hAnsi="Arial" w:cs="Times New Roman"/>
      <w:sz w:val="20"/>
      <w:szCs w:val="20"/>
      <w:lang w:val="en-GB" w:eastAsia="en-US"/>
    </w:rPr>
  </w:style>
  <w:style w:type="paragraph" w:styleId="BodyTextFirstIndent2">
    <w:name w:val="Body Text First Indent 2"/>
    <w:basedOn w:val="BodyTextIndent"/>
    <w:link w:val="BodyTextFirstIndent2Char"/>
    <w:uiPriority w:val="99"/>
    <w:semiHidden/>
    <w:unhideWhenUsed/>
    <w:locked/>
    <w:rsid w:val="007D0E38"/>
    <w:pPr>
      <w:spacing w:after="0"/>
      <w:ind w:left="360" w:firstLine="360"/>
    </w:pPr>
    <w:rPr>
      <w:rFonts w:ascii="Arial" w:hAnsi="Arial"/>
      <w:sz w:val="22"/>
    </w:rPr>
  </w:style>
  <w:style w:type="character" w:customStyle="1" w:styleId="BodyTextFirstIndent2Char">
    <w:name w:val="Body Text First Indent 2 Char"/>
    <w:basedOn w:val="BodyTextIndentChar"/>
    <w:link w:val="BodyTextFirstIndent2"/>
    <w:uiPriority w:val="99"/>
    <w:semiHidden/>
    <w:rsid w:val="007D0E38"/>
    <w:rPr>
      <w:rFonts w:ascii="Arial" w:hAnsi="Arial" w:cs="Times New Roman"/>
      <w:sz w:val="20"/>
      <w:szCs w:val="20"/>
      <w:lang w:val="en-GB" w:eastAsia="en-US"/>
    </w:rPr>
  </w:style>
  <w:style w:type="paragraph" w:styleId="Closing">
    <w:name w:val="Closing"/>
    <w:basedOn w:val="Normal"/>
    <w:link w:val="ClosingChar"/>
    <w:uiPriority w:val="99"/>
    <w:semiHidden/>
    <w:unhideWhenUsed/>
    <w:locked/>
    <w:rsid w:val="007D0E38"/>
    <w:pPr>
      <w:ind w:left="4252"/>
    </w:pPr>
  </w:style>
  <w:style w:type="character" w:customStyle="1" w:styleId="ClosingChar">
    <w:name w:val="Closing Char"/>
    <w:basedOn w:val="DefaultParagraphFont"/>
    <w:link w:val="Closing"/>
    <w:uiPriority w:val="99"/>
    <w:semiHidden/>
    <w:rsid w:val="007D0E38"/>
    <w:rPr>
      <w:rFonts w:ascii="Arial" w:hAnsi="Arial"/>
      <w:szCs w:val="20"/>
      <w:lang w:val="en-GB" w:eastAsia="en-US"/>
    </w:rPr>
  </w:style>
  <w:style w:type="paragraph" w:styleId="Date">
    <w:name w:val="Date"/>
    <w:basedOn w:val="Normal"/>
    <w:next w:val="Normal"/>
    <w:link w:val="DateChar"/>
    <w:uiPriority w:val="99"/>
    <w:semiHidden/>
    <w:unhideWhenUsed/>
    <w:locked/>
    <w:rsid w:val="007D0E38"/>
  </w:style>
  <w:style w:type="character" w:customStyle="1" w:styleId="DateChar">
    <w:name w:val="Date Char"/>
    <w:basedOn w:val="DefaultParagraphFont"/>
    <w:link w:val="Date"/>
    <w:uiPriority w:val="99"/>
    <w:semiHidden/>
    <w:rsid w:val="007D0E38"/>
    <w:rPr>
      <w:rFonts w:ascii="Arial" w:hAnsi="Arial"/>
      <w:szCs w:val="20"/>
      <w:lang w:val="en-GB" w:eastAsia="en-US"/>
    </w:rPr>
  </w:style>
  <w:style w:type="paragraph" w:styleId="E-mailSignature">
    <w:name w:val="E-mail Signature"/>
    <w:basedOn w:val="Normal"/>
    <w:link w:val="E-mailSignatureChar"/>
    <w:uiPriority w:val="99"/>
    <w:semiHidden/>
    <w:unhideWhenUsed/>
    <w:locked/>
    <w:rsid w:val="007D0E38"/>
  </w:style>
  <w:style w:type="character" w:customStyle="1" w:styleId="E-mailSignatureChar">
    <w:name w:val="E-mail Signature Char"/>
    <w:basedOn w:val="DefaultParagraphFont"/>
    <w:link w:val="E-mailSignature"/>
    <w:uiPriority w:val="99"/>
    <w:semiHidden/>
    <w:rsid w:val="007D0E38"/>
    <w:rPr>
      <w:rFonts w:ascii="Arial" w:hAnsi="Arial"/>
      <w:szCs w:val="20"/>
      <w:lang w:val="en-GB" w:eastAsia="en-US"/>
    </w:rPr>
  </w:style>
  <w:style w:type="paragraph" w:styleId="EndnoteText">
    <w:name w:val="endnote text"/>
    <w:basedOn w:val="Normal"/>
    <w:link w:val="EndnoteTextChar"/>
    <w:uiPriority w:val="99"/>
    <w:semiHidden/>
    <w:unhideWhenUsed/>
    <w:locked/>
    <w:rsid w:val="007D0E38"/>
    <w:rPr>
      <w:sz w:val="20"/>
    </w:rPr>
  </w:style>
  <w:style w:type="character" w:customStyle="1" w:styleId="EndnoteTextChar">
    <w:name w:val="Endnote Text Char"/>
    <w:basedOn w:val="DefaultParagraphFont"/>
    <w:link w:val="EndnoteText"/>
    <w:uiPriority w:val="99"/>
    <w:semiHidden/>
    <w:rsid w:val="007D0E38"/>
    <w:rPr>
      <w:rFonts w:ascii="Arial" w:hAnsi="Arial"/>
      <w:sz w:val="20"/>
      <w:szCs w:val="20"/>
      <w:lang w:val="en-GB" w:eastAsia="en-US"/>
    </w:rPr>
  </w:style>
  <w:style w:type="paragraph" w:styleId="EnvelopeAddress">
    <w:name w:val="envelope address"/>
    <w:basedOn w:val="Normal"/>
    <w:uiPriority w:val="99"/>
    <w:semiHidden/>
    <w:unhideWhenUsed/>
    <w:locked/>
    <w:rsid w:val="007D0E38"/>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locked/>
    <w:rsid w:val="007D0E38"/>
    <w:rPr>
      <w:rFonts w:asciiTheme="majorHAnsi" w:eastAsiaTheme="majorEastAsia" w:hAnsiTheme="majorHAnsi" w:cstheme="majorBidi"/>
      <w:sz w:val="20"/>
    </w:rPr>
  </w:style>
  <w:style w:type="paragraph" w:styleId="HTMLAddress">
    <w:name w:val="HTML Address"/>
    <w:basedOn w:val="Normal"/>
    <w:link w:val="HTMLAddressChar"/>
    <w:uiPriority w:val="99"/>
    <w:semiHidden/>
    <w:unhideWhenUsed/>
    <w:locked/>
    <w:rsid w:val="007D0E38"/>
    <w:rPr>
      <w:i/>
      <w:iCs/>
    </w:rPr>
  </w:style>
  <w:style w:type="character" w:customStyle="1" w:styleId="HTMLAddressChar">
    <w:name w:val="HTML Address Char"/>
    <w:basedOn w:val="DefaultParagraphFont"/>
    <w:link w:val="HTMLAddress"/>
    <w:uiPriority w:val="99"/>
    <w:semiHidden/>
    <w:rsid w:val="007D0E38"/>
    <w:rPr>
      <w:rFonts w:ascii="Arial" w:hAnsi="Arial"/>
      <w:i/>
      <w:iCs/>
      <w:szCs w:val="20"/>
      <w:lang w:val="en-GB" w:eastAsia="en-US"/>
    </w:rPr>
  </w:style>
  <w:style w:type="paragraph" w:styleId="HTMLPreformatted">
    <w:name w:val="HTML Preformatted"/>
    <w:basedOn w:val="Normal"/>
    <w:link w:val="HTMLPreformattedChar"/>
    <w:uiPriority w:val="99"/>
    <w:semiHidden/>
    <w:unhideWhenUsed/>
    <w:locked/>
    <w:rsid w:val="007D0E38"/>
    <w:rPr>
      <w:rFonts w:ascii="Consolas" w:hAnsi="Consolas" w:cs="Consolas"/>
      <w:sz w:val="20"/>
    </w:rPr>
  </w:style>
  <w:style w:type="character" w:customStyle="1" w:styleId="HTMLPreformattedChar">
    <w:name w:val="HTML Preformatted Char"/>
    <w:basedOn w:val="DefaultParagraphFont"/>
    <w:link w:val="HTMLPreformatted"/>
    <w:uiPriority w:val="99"/>
    <w:semiHidden/>
    <w:rsid w:val="007D0E38"/>
    <w:rPr>
      <w:rFonts w:ascii="Consolas" w:hAnsi="Consolas" w:cs="Consolas"/>
      <w:sz w:val="20"/>
      <w:szCs w:val="20"/>
      <w:lang w:val="en-GB" w:eastAsia="en-US"/>
    </w:rPr>
  </w:style>
  <w:style w:type="paragraph" w:styleId="Index1">
    <w:name w:val="index 1"/>
    <w:basedOn w:val="Normal"/>
    <w:next w:val="Normal"/>
    <w:autoRedefine/>
    <w:uiPriority w:val="99"/>
    <w:semiHidden/>
    <w:unhideWhenUsed/>
    <w:locked/>
    <w:rsid w:val="007D0E38"/>
    <w:pPr>
      <w:ind w:left="220" w:hanging="220"/>
    </w:pPr>
  </w:style>
  <w:style w:type="paragraph" w:styleId="Index2">
    <w:name w:val="index 2"/>
    <w:basedOn w:val="Normal"/>
    <w:next w:val="Normal"/>
    <w:autoRedefine/>
    <w:uiPriority w:val="99"/>
    <w:semiHidden/>
    <w:unhideWhenUsed/>
    <w:locked/>
    <w:rsid w:val="007D0E38"/>
    <w:pPr>
      <w:ind w:left="440" w:hanging="220"/>
    </w:pPr>
  </w:style>
  <w:style w:type="paragraph" w:styleId="Index3">
    <w:name w:val="index 3"/>
    <w:basedOn w:val="Normal"/>
    <w:next w:val="Normal"/>
    <w:autoRedefine/>
    <w:uiPriority w:val="99"/>
    <w:semiHidden/>
    <w:unhideWhenUsed/>
    <w:locked/>
    <w:rsid w:val="007D0E38"/>
    <w:pPr>
      <w:ind w:left="660" w:hanging="220"/>
    </w:pPr>
  </w:style>
  <w:style w:type="paragraph" w:styleId="Index4">
    <w:name w:val="index 4"/>
    <w:basedOn w:val="Normal"/>
    <w:next w:val="Normal"/>
    <w:autoRedefine/>
    <w:uiPriority w:val="99"/>
    <w:semiHidden/>
    <w:unhideWhenUsed/>
    <w:locked/>
    <w:rsid w:val="007D0E38"/>
    <w:pPr>
      <w:ind w:left="880" w:hanging="220"/>
    </w:pPr>
  </w:style>
  <w:style w:type="paragraph" w:styleId="Index5">
    <w:name w:val="index 5"/>
    <w:basedOn w:val="Normal"/>
    <w:next w:val="Normal"/>
    <w:autoRedefine/>
    <w:uiPriority w:val="99"/>
    <w:semiHidden/>
    <w:unhideWhenUsed/>
    <w:locked/>
    <w:rsid w:val="007D0E38"/>
    <w:pPr>
      <w:ind w:left="1100" w:hanging="220"/>
    </w:pPr>
  </w:style>
  <w:style w:type="paragraph" w:styleId="Index6">
    <w:name w:val="index 6"/>
    <w:basedOn w:val="Normal"/>
    <w:next w:val="Normal"/>
    <w:autoRedefine/>
    <w:uiPriority w:val="99"/>
    <w:semiHidden/>
    <w:unhideWhenUsed/>
    <w:locked/>
    <w:rsid w:val="007D0E38"/>
    <w:pPr>
      <w:ind w:left="1320" w:hanging="220"/>
    </w:pPr>
  </w:style>
  <w:style w:type="paragraph" w:styleId="Index7">
    <w:name w:val="index 7"/>
    <w:basedOn w:val="Normal"/>
    <w:next w:val="Normal"/>
    <w:autoRedefine/>
    <w:uiPriority w:val="99"/>
    <w:semiHidden/>
    <w:unhideWhenUsed/>
    <w:locked/>
    <w:rsid w:val="007D0E38"/>
    <w:pPr>
      <w:ind w:left="1540" w:hanging="220"/>
    </w:pPr>
  </w:style>
  <w:style w:type="paragraph" w:styleId="Index8">
    <w:name w:val="index 8"/>
    <w:basedOn w:val="Normal"/>
    <w:next w:val="Normal"/>
    <w:autoRedefine/>
    <w:uiPriority w:val="99"/>
    <w:semiHidden/>
    <w:unhideWhenUsed/>
    <w:locked/>
    <w:rsid w:val="007D0E38"/>
    <w:pPr>
      <w:ind w:left="1760" w:hanging="220"/>
    </w:pPr>
  </w:style>
  <w:style w:type="paragraph" w:styleId="Index9">
    <w:name w:val="index 9"/>
    <w:basedOn w:val="Normal"/>
    <w:next w:val="Normal"/>
    <w:autoRedefine/>
    <w:uiPriority w:val="99"/>
    <w:semiHidden/>
    <w:unhideWhenUsed/>
    <w:locked/>
    <w:rsid w:val="007D0E38"/>
    <w:pPr>
      <w:ind w:left="1980" w:hanging="220"/>
    </w:pPr>
  </w:style>
  <w:style w:type="paragraph" w:styleId="IndexHeading">
    <w:name w:val="index heading"/>
    <w:basedOn w:val="Normal"/>
    <w:next w:val="Index1"/>
    <w:uiPriority w:val="99"/>
    <w:semiHidden/>
    <w:unhideWhenUsed/>
    <w:locked/>
    <w:rsid w:val="007D0E38"/>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7D0E38"/>
    <w:pPr>
      <w:pBdr>
        <w:bottom w:val="single" w:sz="4" w:space="4" w:color="4F81BD" w:themeColor="accent1"/>
      </w:pBdr>
      <w:spacing w:before="200" w:after="280"/>
      <w:ind w:left="936" w:right="936"/>
    </w:pPr>
    <w:rPr>
      <w:b/>
      <w:bCs/>
      <w:i/>
      <w:iCs/>
      <w:color w:val="4F81BD" w:themeColor="accent1"/>
    </w:rPr>
  </w:style>
  <w:style w:type="character" w:customStyle="1" w:styleId="IntenseQuoteChar">
    <w:name w:val="Intense Quote Char"/>
    <w:basedOn w:val="DefaultParagraphFont"/>
    <w:link w:val="IntenseQuote"/>
    <w:uiPriority w:val="30"/>
    <w:rsid w:val="007D0E38"/>
    <w:rPr>
      <w:rFonts w:ascii="Arial" w:hAnsi="Arial"/>
      <w:b/>
      <w:bCs/>
      <w:i/>
      <w:iCs/>
      <w:color w:val="4F81BD" w:themeColor="accent1"/>
      <w:szCs w:val="20"/>
      <w:lang w:val="en-GB" w:eastAsia="en-US"/>
    </w:rPr>
  </w:style>
  <w:style w:type="paragraph" w:styleId="List">
    <w:name w:val="List"/>
    <w:basedOn w:val="Normal"/>
    <w:uiPriority w:val="99"/>
    <w:semiHidden/>
    <w:unhideWhenUsed/>
    <w:locked/>
    <w:rsid w:val="007D0E38"/>
    <w:pPr>
      <w:ind w:left="283" w:hanging="283"/>
      <w:contextualSpacing/>
    </w:pPr>
  </w:style>
  <w:style w:type="paragraph" w:styleId="List2">
    <w:name w:val="List 2"/>
    <w:basedOn w:val="Normal"/>
    <w:uiPriority w:val="99"/>
    <w:semiHidden/>
    <w:unhideWhenUsed/>
    <w:locked/>
    <w:rsid w:val="007D0E38"/>
    <w:pPr>
      <w:ind w:left="566" w:hanging="283"/>
      <w:contextualSpacing/>
    </w:pPr>
  </w:style>
  <w:style w:type="paragraph" w:styleId="List3">
    <w:name w:val="List 3"/>
    <w:basedOn w:val="Normal"/>
    <w:uiPriority w:val="99"/>
    <w:semiHidden/>
    <w:unhideWhenUsed/>
    <w:locked/>
    <w:rsid w:val="007D0E38"/>
    <w:pPr>
      <w:ind w:left="849" w:hanging="283"/>
      <w:contextualSpacing/>
    </w:pPr>
  </w:style>
  <w:style w:type="paragraph" w:styleId="List4">
    <w:name w:val="List 4"/>
    <w:basedOn w:val="Normal"/>
    <w:uiPriority w:val="99"/>
    <w:semiHidden/>
    <w:unhideWhenUsed/>
    <w:locked/>
    <w:rsid w:val="007D0E38"/>
    <w:pPr>
      <w:ind w:left="1132" w:hanging="283"/>
      <w:contextualSpacing/>
    </w:pPr>
  </w:style>
  <w:style w:type="paragraph" w:styleId="List5">
    <w:name w:val="List 5"/>
    <w:basedOn w:val="Normal"/>
    <w:uiPriority w:val="99"/>
    <w:semiHidden/>
    <w:unhideWhenUsed/>
    <w:locked/>
    <w:rsid w:val="007D0E38"/>
    <w:pPr>
      <w:ind w:left="1415" w:hanging="283"/>
      <w:contextualSpacing/>
    </w:pPr>
  </w:style>
  <w:style w:type="paragraph" w:styleId="ListBullet">
    <w:name w:val="List Bullet"/>
    <w:basedOn w:val="Normal"/>
    <w:uiPriority w:val="99"/>
    <w:semiHidden/>
    <w:unhideWhenUsed/>
    <w:locked/>
    <w:rsid w:val="007D0E38"/>
    <w:pPr>
      <w:numPr>
        <w:numId w:val="8"/>
      </w:numPr>
      <w:contextualSpacing/>
    </w:pPr>
  </w:style>
  <w:style w:type="paragraph" w:styleId="ListBullet3">
    <w:name w:val="List Bullet 3"/>
    <w:basedOn w:val="Normal"/>
    <w:uiPriority w:val="99"/>
    <w:semiHidden/>
    <w:unhideWhenUsed/>
    <w:locked/>
    <w:rsid w:val="007D0E38"/>
    <w:pPr>
      <w:numPr>
        <w:numId w:val="9"/>
      </w:numPr>
      <w:contextualSpacing/>
    </w:pPr>
  </w:style>
  <w:style w:type="paragraph" w:styleId="ListBullet4">
    <w:name w:val="List Bullet 4"/>
    <w:basedOn w:val="Normal"/>
    <w:uiPriority w:val="99"/>
    <w:semiHidden/>
    <w:unhideWhenUsed/>
    <w:locked/>
    <w:rsid w:val="007D0E38"/>
    <w:pPr>
      <w:numPr>
        <w:numId w:val="10"/>
      </w:numPr>
      <w:contextualSpacing/>
    </w:pPr>
  </w:style>
  <w:style w:type="paragraph" w:styleId="ListBullet5">
    <w:name w:val="List Bullet 5"/>
    <w:basedOn w:val="Normal"/>
    <w:uiPriority w:val="99"/>
    <w:semiHidden/>
    <w:unhideWhenUsed/>
    <w:locked/>
    <w:rsid w:val="007D0E38"/>
    <w:pPr>
      <w:numPr>
        <w:numId w:val="11"/>
      </w:numPr>
      <w:contextualSpacing/>
    </w:pPr>
  </w:style>
  <w:style w:type="paragraph" w:styleId="ListContinue">
    <w:name w:val="List Continue"/>
    <w:basedOn w:val="Normal"/>
    <w:uiPriority w:val="99"/>
    <w:semiHidden/>
    <w:unhideWhenUsed/>
    <w:locked/>
    <w:rsid w:val="007D0E38"/>
    <w:pPr>
      <w:spacing w:after="120"/>
      <w:ind w:left="283"/>
      <w:contextualSpacing/>
    </w:pPr>
  </w:style>
  <w:style w:type="paragraph" w:styleId="ListContinue2">
    <w:name w:val="List Continue 2"/>
    <w:basedOn w:val="Normal"/>
    <w:uiPriority w:val="99"/>
    <w:semiHidden/>
    <w:unhideWhenUsed/>
    <w:locked/>
    <w:rsid w:val="007D0E38"/>
    <w:pPr>
      <w:spacing w:after="120"/>
      <w:ind w:left="566"/>
      <w:contextualSpacing/>
    </w:pPr>
  </w:style>
  <w:style w:type="paragraph" w:styleId="ListContinue3">
    <w:name w:val="List Continue 3"/>
    <w:basedOn w:val="Normal"/>
    <w:uiPriority w:val="99"/>
    <w:semiHidden/>
    <w:unhideWhenUsed/>
    <w:locked/>
    <w:rsid w:val="007D0E38"/>
    <w:pPr>
      <w:spacing w:after="120"/>
      <w:ind w:left="849"/>
      <w:contextualSpacing/>
    </w:pPr>
  </w:style>
  <w:style w:type="paragraph" w:styleId="ListContinue4">
    <w:name w:val="List Continue 4"/>
    <w:basedOn w:val="Normal"/>
    <w:uiPriority w:val="99"/>
    <w:semiHidden/>
    <w:unhideWhenUsed/>
    <w:locked/>
    <w:rsid w:val="007D0E38"/>
    <w:pPr>
      <w:spacing w:after="120"/>
      <w:ind w:left="1132"/>
      <w:contextualSpacing/>
    </w:pPr>
  </w:style>
  <w:style w:type="paragraph" w:styleId="ListContinue5">
    <w:name w:val="List Continue 5"/>
    <w:basedOn w:val="Normal"/>
    <w:uiPriority w:val="99"/>
    <w:semiHidden/>
    <w:unhideWhenUsed/>
    <w:locked/>
    <w:rsid w:val="007D0E38"/>
    <w:pPr>
      <w:spacing w:after="120"/>
      <w:ind w:left="1415"/>
      <w:contextualSpacing/>
    </w:pPr>
  </w:style>
  <w:style w:type="paragraph" w:styleId="ListNumber">
    <w:name w:val="List Number"/>
    <w:basedOn w:val="Normal"/>
    <w:uiPriority w:val="99"/>
    <w:semiHidden/>
    <w:unhideWhenUsed/>
    <w:locked/>
    <w:rsid w:val="007D0E38"/>
    <w:pPr>
      <w:numPr>
        <w:numId w:val="12"/>
      </w:numPr>
      <w:contextualSpacing/>
    </w:pPr>
  </w:style>
  <w:style w:type="paragraph" w:styleId="ListNumber2">
    <w:name w:val="List Number 2"/>
    <w:basedOn w:val="Normal"/>
    <w:uiPriority w:val="99"/>
    <w:semiHidden/>
    <w:unhideWhenUsed/>
    <w:locked/>
    <w:rsid w:val="007D0E38"/>
    <w:pPr>
      <w:numPr>
        <w:numId w:val="13"/>
      </w:numPr>
      <w:contextualSpacing/>
    </w:pPr>
  </w:style>
  <w:style w:type="paragraph" w:styleId="ListNumber3">
    <w:name w:val="List Number 3"/>
    <w:basedOn w:val="Normal"/>
    <w:uiPriority w:val="99"/>
    <w:semiHidden/>
    <w:unhideWhenUsed/>
    <w:locked/>
    <w:rsid w:val="007D0E38"/>
    <w:pPr>
      <w:numPr>
        <w:numId w:val="14"/>
      </w:numPr>
      <w:contextualSpacing/>
    </w:pPr>
  </w:style>
  <w:style w:type="paragraph" w:styleId="ListNumber4">
    <w:name w:val="List Number 4"/>
    <w:basedOn w:val="Normal"/>
    <w:uiPriority w:val="99"/>
    <w:semiHidden/>
    <w:unhideWhenUsed/>
    <w:locked/>
    <w:rsid w:val="007D0E38"/>
    <w:pPr>
      <w:numPr>
        <w:numId w:val="15"/>
      </w:numPr>
      <w:contextualSpacing/>
    </w:pPr>
  </w:style>
  <w:style w:type="paragraph" w:styleId="ListNumber5">
    <w:name w:val="List Number 5"/>
    <w:basedOn w:val="Normal"/>
    <w:uiPriority w:val="99"/>
    <w:semiHidden/>
    <w:unhideWhenUsed/>
    <w:locked/>
    <w:rsid w:val="007D0E38"/>
    <w:pPr>
      <w:numPr>
        <w:numId w:val="16"/>
      </w:numPr>
      <w:contextualSpacing/>
    </w:pPr>
  </w:style>
  <w:style w:type="paragraph" w:styleId="MacroText">
    <w:name w:val="macro"/>
    <w:link w:val="MacroTextChar"/>
    <w:uiPriority w:val="99"/>
    <w:semiHidden/>
    <w:unhideWhenUsed/>
    <w:locked/>
    <w:rsid w:val="007D0E38"/>
    <w:pPr>
      <w:tabs>
        <w:tab w:val="left" w:pos="480"/>
        <w:tab w:val="left" w:pos="960"/>
        <w:tab w:val="left" w:pos="1440"/>
        <w:tab w:val="left" w:pos="1920"/>
        <w:tab w:val="left" w:pos="2400"/>
        <w:tab w:val="left" w:pos="2880"/>
        <w:tab w:val="left" w:pos="3360"/>
        <w:tab w:val="left" w:pos="3840"/>
        <w:tab w:val="left" w:pos="4320"/>
      </w:tabs>
    </w:pPr>
    <w:rPr>
      <w:rFonts w:ascii="Consolas" w:hAnsi="Consolas" w:cs="Consolas"/>
      <w:sz w:val="20"/>
      <w:szCs w:val="20"/>
      <w:lang w:val="en-GB" w:eastAsia="en-US"/>
    </w:rPr>
  </w:style>
  <w:style w:type="character" w:customStyle="1" w:styleId="MacroTextChar">
    <w:name w:val="Macro Text Char"/>
    <w:basedOn w:val="DefaultParagraphFont"/>
    <w:link w:val="MacroText"/>
    <w:uiPriority w:val="99"/>
    <w:semiHidden/>
    <w:rsid w:val="007D0E38"/>
    <w:rPr>
      <w:rFonts w:ascii="Consolas" w:hAnsi="Consolas" w:cs="Consolas"/>
      <w:sz w:val="20"/>
      <w:szCs w:val="20"/>
      <w:lang w:val="en-GB" w:eastAsia="en-US"/>
    </w:rPr>
  </w:style>
  <w:style w:type="paragraph" w:styleId="MessageHeader">
    <w:name w:val="Message Header"/>
    <w:basedOn w:val="Normal"/>
    <w:link w:val="MessageHeaderChar"/>
    <w:uiPriority w:val="99"/>
    <w:semiHidden/>
    <w:unhideWhenUsed/>
    <w:locked/>
    <w:rsid w:val="007D0E38"/>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7D0E38"/>
    <w:rPr>
      <w:rFonts w:asciiTheme="majorHAnsi" w:eastAsiaTheme="majorEastAsia" w:hAnsiTheme="majorHAnsi" w:cstheme="majorBidi"/>
      <w:sz w:val="24"/>
      <w:szCs w:val="24"/>
      <w:shd w:val="pct20" w:color="auto" w:fill="auto"/>
      <w:lang w:val="en-GB" w:eastAsia="en-US"/>
    </w:rPr>
  </w:style>
  <w:style w:type="paragraph" w:styleId="NormalIndent">
    <w:name w:val="Normal Indent"/>
    <w:basedOn w:val="Normal"/>
    <w:uiPriority w:val="99"/>
    <w:semiHidden/>
    <w:unhideWhenUsed/>
    <w:locked/>
    <w:rsid w:val="007D0E38"/>
    <w:pPr>
      <w:ind w:left="720"/>
    </w:pPr>
  </w:style>
  <w:style w:type="paragraph" w:styleId="NoteHeading">
    <w:name w:val="Note Heading"/>
    <w:basedOn w:val="Normal"/>
    <w:next w:val="Normal"/>
    <w:link w:val="NoteHeadingChar"/>
    <w:uiPriority w:val="99"/>
    <w:semiHidden/>
    <w:unhideWhenUsed/>
    <w:locked/>
    <w:rsid w:val="007D0E38"/>
  </w:style>
  <w:style w:type="character" w:customStyle="1" w:styleId="NoteHeadingChar">
    <w:name w:val="Note Heading Char"/>
    <w:basedOn w:val="DefaultParagraphFont"/>
    <w:link w:val="NoteHeading"/>
    <w:uiPriority w:val="99"/>
    <w:semiHidden/>
    <w:rsid w:val="007D0E38"/>
    <w:rPr>
      <w:rFonts w:ascii="Arial" w:hAnsi="Arial"/>
      <w:szCs w:val="20"/>
      <w:lang w:val="en-GB" w:eastAsia="en-US"/>
    </w:rPr>
  </w:style>
  <w:style w:type="paragraph" w:styleId="Quote">
    <w:name w:val="Quote"/>
    <w:basedOn w:val="Normal"/>
    <w:next w:val="Normal"/>
    <w:link w:val="QuoteChar"/>
    <w:uiPriority w:val="29"/>
    <w:qFormat/>
    <w:rsid w:val="007D0E38"/>
    <w:rPr>
      <w:i/>
      <w:iCs/>
      <w:color w:val="000000" w:themeColor="text1"/>
    </w:rPr>
  </w:style>
  <w:style w:type="character" w:customStyle="1" w:styleId="QuoteChar">
    <w:name w:val="Quote Char"/>
    <w:basedOn w:val="DefaultParagraphFont"/>
    <w:link w:val="Quote"/>
    <w:uiPriority w:val="29"/>
    <w:rsid w:val="007D0E38"/>
    <w:rPr>
      <w:rFonts w:ascii="Arial" w:hAnsi="Arial"/>
      <w:i/>
      <w:iCs/>
      <w:color w:val="000000" w:themeColor="text1"/>
      <w:szCs w:val="20"/>
      <w:lang w:val="en-GB" w:eastAsia="en-US"/>
    </w:rPr>
  </w:style>
  <w:style w:type="paragraph" w:styleId="Salutation">
    <w:name w:val="Salutation"/>
    <w:basedOn w:val="Normal"/>
    <w:next w:val="Normal"/>
    <w:link w:val="SalutationChar"/>
    <w:uiPriority w:val="99"/>
    <w:semiHidden/>
    <w:unhideWhenUsed/>
    <w:locked/>
    <w:rsid w:val="007D0E38"/>
  </w:style>
  <w:style w:type="character" w:customStyle="1" w:styleId="SalutationChar">
    <w:name w:val="Salutation Char"/>
    <w:basedOn w:val="DefaultParagraphFont"/>
    <w:link w:val="Salutation"/>
    <w:uiPriority w:val="99"/>
    <w:semiHidden/>
    <w:rsid w:val="007D0E38"/>
    <w:rPr>
      <w:rFonts w:ascii="Arial" w:hAnsi="Arial"/>
      <w:szCs w:val="20"/>
      <w:lang w:val="en-GB" w:eastAsia="en-US"/>
    </w:rPr>
  </w:style>
  <w:style w:type="paragraph" w:styleId="Signature">
    <w:name w:val="Signature"/>
    <w:basedOn w:val="Normal"/>
    <w:link w:val="SignatureChar"/>
    <w:uiPriority w:val="99"/>
    <w:semiHidden/>
    <w:unhideWhenUsed/>
    <w:locked/>
    <w:rsid w:val="007D0E38"/>
    <w:pPr>
      <w:ind w:left="4252"/>
    </w:pPr>
  </w:style>
  <w:style w:type="character" w:customStyle="1" w:styleId="SignatureChar">
    <w:name w:val="Signature Char"/>
    <w:basedOn w:val="DefaultParagraphFont"/>
    <w:link w:val="Signature"/>
    <w:uiPriority w:val="99"/>
    <w:semiHidden/>
    <w:rsid w:val="007D0E38"/>
    <w:rPr>
      <w:rFonts w:ascii="Arial" w:hAnsi="Arial"/>
      <w:szCs w:val="20"/>
      <w:lang w:val="en-GB" w:eastAsia="en-US"/>
    </w:rPr>
  </w:style>
  <w:style w:type="paragraph" w:styleId="Subtitle">
    <w:name w:val="Subtitle"/>
    <w:basedOn w:val="Normal"/>
    <w:next w:val="Normal"/>
    <w:link w:val="SubtitleChar"/>
    <w:qFormat/>
    <w:rsid w:val="007D0E38"/>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rsid w:val="007D0E38"/>
    <w:rPr>
      <w:rFonts w:asciiTheme="majorHAnsi" w:eastAsiaTheme="majorEastAsia" w:hAnsiTheme="majorHAnsi" w:cstheme="majorBidi"/>
      <w:i/>
      <w:iCs/>
      <w:color w:val="4F81BD" w:themeColor="accent1"/>
      <w:spacing w:val="15"/>
      <w:sz w:val="24"/>
      <w:szCs w:val="24"/>
      <w:lang w:val="en-GB" w:eastAsia="en-US"/>
    </w:rPr>
  </w:style>
  <w:style w:type="paragraph" w:styleId="TableofAuthorities">
    <w:name w:val="table of authorities"/>
    <w:basedOn w:val="Normal"/>
    <w:next w:val="Normal"/>
    <w:uiPriority w:val="99"/>
    <w:semiHidden/>
    <w:unhideWhenUsed/>
    <w:locked/>
    <w:rsid w:val="007D0E38"/>
    <w:pPr>
      <w:ind w:left="220" w:hanging="220"/>
    </w:pPr>
  </w:style>
  <w:style w:type="paragraph" w:styleId="TOAHeading">
    <w:name w:val="toa heading"/>
    <w:basedOn w:val="Normal"/>
    <w:next w:val="Normal"/>
    <w:uiPriority w:val="99"/>
    <w:semiHidden/>
    <w:unhideWhenUsed/>
    <w:locked/>
    <w:rsid w:val="007D0E38"/>
    <w:pPr>
      <w:spacing w:before="120"/>
    </w:pPr>
    <w:rPr>
      <w:rFonts w:asciiTheme="majorHAnsi" w:eastAsiaTheme="majorEastAsia" w:hAnsiTheme="majorHAnsi" w:cstheme="majorBidi"/>
      <w:b/>
      <w:bCs/>
      <w:sz w:val="24"/>
      <w:szCs w:val="24"/>
    </w:rPr>
  </w:style>
  <w:style w:type="paragraph" w:styleId="TOC6">
    <w:name w:val="toc 6"/>
    <w:basedOn w:val="Normal"/>
    <w:next w:val="Normal"/>
    <w:autoRedefine/>
    <w:rsid w:val="007D0E38"/>
    <w:pPr>
      <w:spacing w:after="100"/>
      <w:ind w:left="1100"/>
    </w:pPr>
  </w:style>
  <w:style w:type="paragraph" w:styleId="TOC7">
    <w:name w:val="toc 7"/>
    <w:basedOn w:val="Normal"/>
    <w:next w:val="Normal"/>
    <w:autoRedefine/>
    <w:rsid w:val="007D0E38"/>
    <w:pPr>
      <w:spacing w:after="100"/>
      <w:ind w:left="1320"/>
    </w:pPr>
  </w:style>
  <w:style w:type="paragraph" w:styleId="TOC8">
    <w:name w:val="toc 8"/>
    <w:basedOn w:val="Normal"/>
    <w:next w:val="Normal"/>
    <w:autoRedefine/>
    <w:rsid w:val="007D0E38"/>
    <w:pPr>
      <w:spacing w:after="100"/>
      <w:ind w:left="1540"/>
    </w:pPr>
  </w:style>
  <w:style w:type="paragraph" w:styleId="TOC9">
    <w:name w:val="toc 9"/>
    <w:basedOn w:val="Normal"/>
    <w:next w:val="Normal"/>
    <w:autoRedefine/>
    <w:rsid w:val="007D0E38"/>
    <w:pPr>
      <w:spacing w:after="100"/>
      <w:ind w:left="1760"/>
    </w:pPr>
  </w:style>
  <w:style w:type="paragraph" w:styleId="TOCHeading">
    <w:name w:val="TOC Heading"/>
    <w:basedOn w:val="Heading1"/>
    <w:next w:val="Normal"/>
    <w:uiPriority w:val="39"/>
    <w:semiHidden/>
    <w:unhideWhenUsed/>
    <w:qFormat/>
    <w:rsid w:val="007D0E38"/>
    <w:pPr>
      <w:keepLines/>
      <w:spacing w:before="480" w:after="0"/>
      <w:jc w:val="left"/>
      <w:outlineLvl w:val="9"/>
    </w:pPr>
    <w:rPr>
      <w:rFonts w:asciiTheme="majorHAnsi" w:eastAsiaTheme="majorEastAsia" w:hAnsiTheme="majorHAnsi" w:cstheme="majorBidi"/>
      <w:bCs/>
      <w:color w:val="365F91" w:themeColor="accent1" w:themeShade="BF"/>
      <w:kern w:val="0"/>
      <w:sz w:val="28"/>
    </w:rPr>
  </w:style>
  <w:style w:type="paragraph" w:customStyle="1" w:styleId="List-bullet-Council">
    <w:name w:val="List-bullet-Council"/>
    <w:basedOn w:val="Normal"/>
    <w:qFormat/>
    <w:rsid w:val="00C406A8"/>
    <w:pPr>
      <w:spacing w:after="40"/>
      <w:ind w:left="360" w:hanging="360"/>
    </w:pPr>
    <w:rPr>
      <w:rFonts w:ascii="Gill Sans MT" w:hAnsi="Gill Sans MT"/>
      <w:sz w:val="20"/>
      <w:lang w:val="en-AU"/>
    </w:rPr>
  </w:style>
  <w:style w:type="character" w:customStyle="1" w:styleId="math">
    <w:name w:val="math"/>
    <w:basedOn w:val="DefaultParagraphFont"/>
    <w:rsid w:val="00E94E33"/>
  </w:style>
  <w:style w:type="character" w:customStyle="1" w:styleId="st">
    <w:name w:val="st"/>
    <w:basedOn w:val="DefaultParagraphFont"/>
    <w:rsid w:val="00E94E33"/>
  </w:style>
  <w:style w:type="paragraph" w:customStyle="1" w:styleId="Imprint">
    <w:name w:val="Imprint"/>
    <w:basedOn w:val="Normal"/>
    <w:rsid w:val="00E94E33"/>
    <w:pPr>
      <w:jc w:val="both"/>
    </w:pPr>
    <w:rPr>
      <w:rFonts w:cs="Arial"/>
      <w:sz w:val="18"/>
      <w:szCs w:val="18"/>
      <w:lang w:val="en-US"/>
    </w:rPr>
  </w:style>
  <w:style w:type="numbering" w:customStyle="1" w:styleId="NoList1">
    <w:name w:val="No List1"/>
    <w:next w:val="NoList"/>
    <w:uiPriority w:val="99"/>
    <w:semiHidden/>
    <w:unhideWhenUsed/>
    <w:rsid w:val="00E94E33"/>
  </w:style>
  <w:style w:type="table" w:customStyle="1" w:styleId="TableGrid1">
    <w:name w:val="Table Grid1"/>
    <w:basedOn w:val="TableNormal"/>
    <w:next w:val="TableGrid"/>
    <w:uiPriority w:val="59"/>
    <w:rsid w:val="00E94E33"/>
    <w:rPr>
      <w:rFonts w:asciiTheme="minorHAnsi" w:eastAsiaTheme="minorHAnsi" w:hAnsiTheme="minorHAnsi" w:cstheme="minorBidi"/>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xl65">
    <w:name w:val="xl65"/>
    <w:basedOn w:val="Normal"/>
    <w:rsid w:val="00E94E33"/>
    <w:pPr>
      <w:spacing w:before="100" w:beforeAutospacing="1" w:after="100" w:afterAutospacing="1"/>
    </w:pPr>
    <w:rPr>
      <w:rFonts w:ascii="Times New Roman" w:hAnsi="Times New Roman"/>
      <w:sz w:val="20"/>
      <w:lang w:val="en-AU" w:eastAsia="en-AU"/>
    </w:rPr>
  </w:style>
  <w:style w:type="paragraph" w:customStyle="1" w:styleId="xl66">
    <w:name w:val="xl66"/>
    <w:basedOn w:val="Normal"/>
    <w:rsid w:val="00E94E33"/>
    <w:pPr>
      <w:shd w:val="clear" w:color="000000" w:fill="A6A6A6"/>
      <w:spacing w:before="100" w:beforeAutospacing="1" w:after="100" w:afterAutospacing="1"/>
    </w:pPr>
    <w:rPr>
      <w:rFonts w:ascii="Times New Roman" w:hAnsi="Times New Roman"/>
      <w:b/>
      <w:bCs/>
      <w:sz w:val="20"/>
      <w:lang w:val="en-AU" w:eastAsia="en-AU"/>
    </w:rPr>
  </w:style>
  <w:style w:type="table" w:styleId="LightGrid">
    <w:name w:val="Light Grid"/>
    <w:basedOn w:val="TableNormal"/>
    <w:uiPriority w:val="62"/>
    <w:rsid w:val="00E94E33"/>
    <w:rPr>
      <w:rFonts w:asciiTheme="minorHAnsi" w:eastAsiaTheme="minorHAnsi" w:hAnsiTheme="minorHAnsi" w:cstheme="minorBidi"/>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rsid w:val="00E94E33"/>
    <w:rPr>
      <w:rFonts w:asciiTheme="minorHAnsi" w:eastAsiaTheme="minorHAnsi" w:hAnsiTheme="minorHAnsi" w:cstheme="minorBidi"/>
      <w:lang w:eastAsia="en-US"/>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sz w:val="22"/>
        <w:szCs w:val="22"/>
        <w:lang w:val="en-AU" w:eastAsia="en-AU" w:bidi="ar-SA"/>
      </w:rPr>
    </w:rPrDefault>
    <w:pPrDefault/>
  </w:docDefaults>
  <w:latentStyles w:defLockedState="1" w:defUIPriority="99" w:defSemiHidden="1" w:defUnhideWhenUsed="1" w:defQFormat="0" w:count="267">
    <w:lsdException w:name="Normal" w:locked="0" w:semiHidden="0" w:uiPriority="0" w:unhideWhenUsed="0" w:qFormat="1"/>
    <w:lsdException w:name="heading 1" w:locked="0" w:semiHidden="0" w:unhideWhenUsed="0" w:qFormat="1"/>
    <w:lsdException w:name="heading 2" w:locked="0" w:semiHidden="0" w:unhideWhenUsed="0" w:qFormat="1"/>
    <w:lsdException w:name="heading 3" w:locked="0" w:semiHidden="0" w:unhideWhenUsed="0" w:qFormat="1"/>
    <w:lsdException w:name="heading 4" w:locked="0" w:semiHidden="0" w:unhideWhenUsed="0" w:qFormat="1"/>
    <w:lsdException w:name="heading 5" w:locked="0" w:semiHidden="0" w:unhideWhenUsed="0" w:qFormat="1"/>
    <w:lsdException w:name="heading 6" w:locked="0" w:semiHidden="0" w:unhideWhenUsed="0" w:qFormat="1"/>
    <w:lsdException w:name="heading 7" w:locked="0" w:semiHidden="0" w:unhideWhenUsed="0" w:qFormat="1"/>
    <w:lsdException w:name="heading 8" w:locked="0" w:semiHidden="0" w:unhideWhenUsed="0" w:qFormat="1"/>
    <w:lsdException w:name="heading 9" w:locked="0" w:semiHidden="0" w:unhideWhenUsed="0" w:qFormat="1"/>
    <w:lsdException w:name="toc 1" w:uiPriority="39"/>
    <w:lsdException w:name="toc 2" w:uiPriority="39"/>
    <w:lsdException w:name="toc 3" w:uiPriority="39"/>
    <w:lsdException w:name="toc 4" w:uiPriority="39"/>
    <w:lsdException w:name="toc 6" w:locked="0" w:semiHidden="0" w:uiPriority="0" w:unhideWhenUsed="0"/>
    <w:lsdException w:name="toc 7" w:locked="0" w:semiHidden="0" w:uiPriority="0" w:unhideWhenUsed="0"/>
    <w:lsdException w:name="toc 8" w:locked="0" w:semiHidden="0" w:uiPriority="0" w:unhideWhenUsed="0"/>
    <w:lsdException w:name="toc 9" w:locked="0" w:semiHidden="0" w:uiPriority="0" w:unhideWhenUsed="0"/>
    <w:lsdException w:name="caption" w:locked="0" w:semiHidden="0" w:uiPriority="35" w:unhideWhenUsed="0" w:qFormat="1"/>
    <w:lsdException w:name="Title" w:locked="0" w:semiHidden="0" w:unhideWhenUsed="0" w:qFormat="1"/>
    <w:lsdException w:name="Default Paragraph Font" w:locked="0" w:semiHidden="0" w:uiPriority="1" w:unhideWhenUsed="0"/>
    <w:lsdException w:name="Subtitle" w:locked="0" w:semiHidden="0" w:uiPriority="0" w:unhideWhenUsed="0" w:qFormat="1"/>
    <w:lsdException w:name="Strong" w:locked="0" w:semiHidden="0" w:unhideWhenUsed="0" w:qFormat="1"/>
    <w:lsdException w:name="Emphasis" w:locked="0" w:semiHidden="0" w:uiPriority="20" w:unhideWhenUsed="0" w:qFormat="1"/>
    <w:lsdException w:name="Table Grid" w:locked="0" w:semiHidden="0" w:uiPriority="0" w:unhideWhenUsed="0"/>
    <w:lsdException w:name="Placeholder Text" w:locked="0" w:unhideWhenUsed="0"/>
    <w:lsdException w:name="No Spacing" w:locked="0" w:semiHidden="0" w:unhideWhenUsed="0" w:qFormat="1"/>
    <w:lsdException w:name="Light Shading" w:locked="0" w:semiHidden="0" w:uiPriority="60" w:unhideWhenUsed="0"/>
    <w:lsdException w:name="Light List" w:locked="0" w:semiHidden="0" w:uiPriority="61" w:unhideWhenUsed="0"/>
    <w:lsdException w:name="Light Grid" w:locked="0" w:semiHidden="0" w:uiPriority="62" w:unhideWhenUsed="0"/>
    <w:lsdException w:name="Medium Shading 1" w:locked="0" w:semiHidden="0" w:uiPriority="63" w:unhideWhenUsed="0"/>
    <w:lsdException w:name="Medium Shading 2" w:locked="0" w:semiHidden="0" w:uiPriority="64" w:unhideWhenUsed="0"/>
    <w:lsdException w:name="Medium List 1" w:locked="0" w:semiHidden="0" w:uiPriority="65" w:unhideWhenUsed="0"/>
    <w:lsdException w:name="Medium List 2" w:locked="0" w:semiHidden="0" w:uiPriority="66" w:unhideWhenUsed="0"/>
    <w:lsdException w:name="Medium Grid 1" w:locked="0" w:semiHidden="0" w:uiPriority="67" w:unhideWhenUsed="0"/>
    <w:lsdException w:name="Medium Grid 2" w:locked="0" w:semiHidden="0" w:uiPriority="68" w:unhideWhenUsed="0"/>
    <w:lsdException w:name="Medium Grid 3" w:locked="0" w:semiHidden="0" w:uiPriority="69" w:unhideWhenUsed="0"/>
    <w:lsdException w:name="Dark List" w:locked="0" w:semiHidden="0" w:uiPriority="70" w:unhideWhenUsed="0"/>
    <w:lsdException w:name="Colorful Shading" w:locked="0" w:semiHidden="0" w:uiPriority="71" w:unhideWhenUsed="0"/>
    <w:lsdException w:name="Colorful List" w:locked="0" w:semiHidden="0" w:uiPriority="72" w:unhideWhenUsed="0"/>
    <w:lsdException w:name="Colorful Grid" w:locked="0" w:semiHidden="0" w:uiPriority="73" w:unhideWhenUsed="0"/>
    <w:lsdException w:name="Light Shading Accent 1" w:locked="0" w:semiHidden="0" w:uiPriority="60" w:unhideWhenUsed="0"/>
    <w:lsdException w:name="Light List Accent 1" w:locked="0" w:semiHidden="0" w:uiPriority="61" w:unhideWhenUsed="0"/>
    <w:lsdException w:name="Light Grid Accent 1" w:locked="0" w:semiHidden="0" w:uiPriority="62" w:unhideWhenUsed="0"/>
    <w:lsdException w:name="Medium Shading 1 Accent 1" w:locked="0" w:semiHidden="0" w:uiPriority="63" w:unhideWhenUsed="0"/>
    <w:lsdException w:name="Medium Shading 2 Accent 1" w:locked="0" w:semiHidden="0" w:uiPriority="64" w:unhideWhenUsed="0"/>
    <w:lsdException w:name="Medium List 1 Accent 1" w:locked="0" w:semiHidden="0" w:uiPriority="65" w:unhideWhenUsed="0"/>
    <w:lsdException w:name="Revision" w:locked="0" w:unhideWhenUsed="0"/>
    <w:lsdException w:name="List Paragraph" w:locked="0" w:semiHidden="0" w:uiPriority="34" w:unhideWhenUsed="0" w:qFormat="1"/>
    <w:lsdException w:name="Quote" w:locked="0" w:semiHidden="0" w:uiPriority="29" w:unhideWhenUsed="0" w:qFormat="1"/>
    <w:lsdException w:name="Intense Quote" w:locked="0" w:semiHidden="0" w:uiPriority="30" w:unhideWhenUsed="0" w:qFormat="1"/>
    <w:lsdException w:name="Medium List 2 Accent 1" w:locked="0" w:semiHidden="0" w:uiPriority="66" w:unhideWhenUsed="0"/>
    <w:lsdException w:name="Medium Grid 1 Accent 1" w:locked="0" w:semiHidden="0" w:uiPriority="67" w:unhideWhenUsed="0"/>
    <w:lsdException w:name="Medium Grid 2 Accent 1" w:locked="0" w:semiHidden="0" w:uiPriority="68" w:unhideWhenUsed="0"/>
    <w:lsdException w:name="Medium Grid 3 Accent 1" w:locked="0" w:semiHidden="0" w:uiPriority="69" w:unhideWhenUsed="0"/>
    <w:lsdException w:name="Dark List Accent 1" w:locked="0" w:semiHidden="0" w:uiPriority="70" w:unhideWhenUsed="0"/>
    <w:lsdException w:name="Colorful Shading Accent 1" w:locked="0" w:semiHidden="0" w:uiPriority="71" w:unhideWhenUsed="0"/>
    <w:lsdException w:name="Colorful List Accent 1" w:locked="0" w:semiHidden="0" w:uiPriority="72" w:unhideWhenUsed="0"/>
    <w:lsdException w:name="Colorful Grid Accent 1" w:locked="0" w:semiHidden="0" w:uiPriority="73" w:unhideWhenUsed="0"/>
    <w:lsdException w:name="Light Shading Accent 2" w:locked="0" w:semiHidden="0" w:uiPriority="60" w:unhideWhenUsed="0"/>
    <w:lsdException w:name="Light List Accent 2" w:locked="0" w:semiHidden="0" w:uiPriority="61" w:unhideWhenUsed="0"/>
    <w:lsdException w:name="Light Grid Accent 2" w:locked="0" w:semiHidden="0" w:uiPriority="62" w:unhideWhenUsed="0"/>
    <w:lsdException w:name="Medium Shading 1 Accent 2" w:locked="0" w:semiHidden="0" w:uiPriority="63" w:unhideWhenUsed="0"/>
    <w:lsdException w:name="Medium Shading 2 Accent 2" w:locked="0" w:semiHidden="0" w:uiPriority="64" w:unhideWhenUsed="0"/>
    <w:lsdException w:name="Medium List 1 Accent 2" w:locked="0" w:semiHidden="0" w:uiPriority="65" w:unhideWhenUsed="0"/>
    <w:lsdException w:name="Medium List 2 Accent 2" w:locked="0" w:semiHidden="0" w:uiPriority="66" w:unhideWhenUsed="0"/>
    <w:lsdException w:name="Medium Grid 1 Accent 2" w:locked="0" w:semiHidden="0" w:uiPriority="67" w:unhideWhenUsed="0"/>
    <w:lsdException w:name="Medium Grid 2 Accent 2" w:locked="0" w:semiHidden="0" w:uiPriority="68" w:unhideWhenUsed="0"/>
    <w:lsdException w:name="Medium Grid 3 Accent 2" w:locked="0" w:semiHidden="0" w:uiPriority="69" w:unhideWhenUsed="0"/>
    <w:lsdException w:name="Dark List Accent 2" w:locked="0" w:semiHidden="0" w:uiPriority="70" w:unhideWhenUsed="0"/>
    <w:lsdException w:name="Colorful Shading Accent 2" w:locked="0" w:semiHidden="0" w:uiPriority="71" w:unhideWhenUsed="0"/>
    <w:lsdException w:name="Colorful List Accent 2" w:locked="0" w:semiHidden="0" w:uiPriority="72" w:unhideWhenUsed="0"/>
    <w:lsdException w:name="Colorful Grid Accent 2" w:locked="0" w:semiHidden="0" w:uiPriority="73" w:unhideWhenUsed="0"/>
    <w:lsdException w:name="Light Shading Accent 3" w:locked="0" w:semiHidden="0" w:uiPriority="60" w:unhideWhenUsed="0"/>
    <w:lsdException w:name="Light List Accent 3" w:locked="0" w:semiHidden="0" w:uiPriority="61" w:unhideWhenUsed="0"/>
    <w:lsdException w:name="Light Grid Accent 3" w:locked="0" w:semiHidden="0" w:uiPriority="62" w:unhideWhenUsed="0"/>
    <w:lsdException w:name="Medium Shading 1 Accent 3" w:locked="0" w:semiHidden="0" w:uiPriority="63" w:unhideWhenUsed="0"/>
    <w:lsdException w:name="Medium Shading 2 Accent 3" w:locked="0" w:semiHidden="0" w:uiPriority="64" w:unhideWhenUsed="0"/>
    <w:lsdException w:name="Medium List 1 Accent 3" w:locked="0" w:semiHidden="0" w:uiPriority="65" w:unhideWhenUsed="0"/>
    <w:lsdException w:name="Medium List 2 Accent 3" w:locked="0" w:semiHidden="0" w:uiPriority="66" w:unhideWhenUsed="0"/>
    <w:lsdException w:name="Medium Grid 1 Accent 3" w:locked="0" w:semiHidden="0" w:uiPriority="67" w:unhideWhenUsed="0"/>
    <w:lsdException w:name="Medium Grid 2 Accent 3" w:locked="0" w:semiHidden="0" w:uiPriority="68" w:unhideWhenUsed="0"/>
    <w:lsdException w:name="Medium Grid 3 Accent 3" w:locked="0" w:semiHidden="0" w:uiPriority="69" w:unhideWhenUsed="0"/>
    <w:lsdException w:name="Dark List Accent 3" w:locked="0" w:semiHidden="0" w:uiPriority="70" w:unhideWhenUsed="0"/>
    <w:lsdException w:name="Colorful Shading Accent 3" w:locked="0" w:semiHidden="0" w:uiPriority="71" w:unhideWhenUsed="0"/>
    <w:lsdException w:name="Colorful List Accent 3" w:locked="0" w:semiHidden="0" w:uiPriority="72" w:unhideWhenUsed="0"/>
    <w:lsdException w:name="Colorful Grid Accent 3" w:locked="0" w:semiHidden="0" w:uiPriority="73" w:unhideWhenUsed="0"/>
    <w:lsdException w:name="Light Shading Accent 4" w:locked="0" w:semiHidden="0" w:uiPriority="60" w:unhideWhenUsed="0"/>
    <w:lsdException w:name="Light List Accent 4" w:locked="0" w:semiHidden="0" w:uiPriority="61" w:unhideWhenUsed="0"/>
    <w:lsdException w:name="Light Grid Accent 4" w:locked="0" w:semiHidden="0" w:uiPriority="62" w:unhideWhenUsed="0"/>
    <w:lsdException w:name="Medium Shading 1 Accent 4" w:locked="0" w:semiHidden="0" w:uiPriority="63" w:unhideWhenUsed="0"/>
    <w:lsdException w:name="Medium Shading 2 Accent 4" w:locked="0" w:semiHidden="0" w:uiPriority="64" w:unhideWhenUsed="0"/>
    <w:lsdException w:name="Medium List 1 Accent 4" w:locked="0" w:semiHidden="0" w:uiPriority="65" w:unhideWhenUsed="0"/>
    <w:lsdException w:name="Medium List 2 Accent 4" w:locked="0" w:semiHidden="0" w:uiPriority="66" w:unhideWhenUsed="0"/>
    <w:lsdException w:name="Medium Grid 1 Accent 4" w:locked="0" w:semiHidden="0" w:uiPriority="67" w:unhideWhenUsed="0"/>
    <w:lsdException w:name="Medium Grid 2 Accent 4" w:locked="0" w:semiHidden="0" w:uiPriority="68" w:unhideWhenUsed="0"/>
    <w:lsdException w:name="Medium Grid 3 Accent 4" w:locked="0" w:semiHidden="0" w:uiPriority="69" w:unhideWhenUsed="0"/>
    <w:lsdException w:name="Dark List Accent 4" w:locked="0" w:semiHidden="0" w:uiPriority="70" w:unhideWhenUsed="0"/>
    <w:lsdException w:name="Colorful Shading Accent 4" w:locked="0" w:semiHidden="0" w:uiPriority="71" w:unhideWhenUsed="0"/>
    <w:lsdException w:name="Colorful List Accent 4" w:locked="0" w:semiHidden="0" w:uiPriority="72" w:unhideWhenUsed="0"/>
    <w:lsdException w:name="Colorful Grid Accent 4" w:locked="0" w:semiHidden="0" w:uiPriority="73" w:unhideWhenUsed="0"/>
    <w:lsdException w:name="Light Shading Accent 5" w:locked="0" w:semiHidden="0" w:uiPriority="60" w:unhideWhenUsed="0"/>
    <w:lsdException w:name="Light List Accent 5" w:locked="0" w:semiHidden="0" w:uiPriority="61" w:unhideWhenUsed="0"/>
    <w:lsdException w:name="Light Grid Accent 5" w:locked="0" w:semiHidden="0" w:uiPriority="62" w:unhideWhenUsed="0"/>
    <w:lsdException w:name="Medium Shading 1 Accent 5" w:locked="0" w:semiHidden="0" w:uiPriority="63" w:unhideWhenUsed="0"/>
    <w:lsdException w:name="Medium Shading 2 Accent 5" w:locked="0" w:semiHidden="0" w:uiPriority="64" w:unhideWhenUsed="0"/>
    <w:lsdException w:name="Medium List 1 Accent 5" w:locked="0" w:semiHidden="0" w:uiPriority="65" w:unhideWhenUsed="0"/>
    <w:lsdException w:name="Medium List 2 Accent 5" w:locked="0" w:semiHidden="0" w:uiPriority="66" w:unhideWhenUsed="0"/>
    <w:lsdException w:name="Medium Grid 1 Accent 5" w:locked="0" w:semiHidden="0" w:uiPriority="67" w:unhideWhenUsed="0"/>
    <w:lsdException w:name="Medium Grid 2 Accent 5" w:locked="0" w:semiHidden="0" w:uiPriority="68" w:unhideWhenUsed="0"/>
    <w:lsdException w:name="Medium Grid 3 Accent 5" w:locked="0" w:semiHidden="0" w:uiPriority="69" w:unhideWhenUsed="0"/>
    <w:lsdException w:name="Dark List Accent 5" w:locked="0" w:semiHidden="0" w:uiPriority="70" w:unhideWhenUsed="0"/>
    <w:lsdException w:name="Colorful Shading Accent 5" w:locked="0" w:semiHidden="0" w:uiPriority="71" w:unhideWhenUsed="0"/>
    <w:lsdException w:name="Colorful List Accent 5" w:locked="0" w:semiHidden="0" w:uiPriority="72" w:unhideWhenUsed="0"/>
    <w:lsdException w:name="Colorful Grid Accent 5" w:locked="0" w:semiHidden="0" w:uiPriority="73" w:unhideWhenUsed="0"/>
    <w:lsdException w:name="Light Shading Accent 6" w:locked="0" w:semiHidden="0" w:uiPriority="60" w:unhideWhenUsed="0"/>
    <w:lsdException w:name="Light List Accent 6" w:locked="0" w:semiHidden="0" w:uiPriority="61" w:unhideWhenUsed="0"/>
    <w:lsdException w:name="Light Grid Accent 6" w:locked="0" w:semiHidden="0" w:uiPriority="62" w:unhideWhenUsed="0"/>
    <w:lsdException w:name="Medium Shading 1 Accent 6" w:locked="0" w:semiHidden="0" w:uiPriority="63" w:unhideWhenUsed="0"/>
    <w:lsdException w:name="Medium Shading 2 Accent 6" w:locked="0" w:semiHidden="0" w:uiPriority="64" w:unhideWhenUsed="0"/>
    <w:lsdException w:name="Medium List 1 Accent 6" w:locked="0" w:semiHidden="0" w:uiPriority="65" w:unhideWhenUsed="0"/>
    <w:lsdException w:name="Medium List 2 Accent 6" w:locked="0" w:semiHidden="0" w:uiPriority="66" w:unhideWhenUsed="0"/>
    <w:lsdException w:name="Medium Grid 1 Accent 6" w:locked="0" w:semiHidden="0" w:uiPriority="67" w:unhideWhenUsed="0"/>
    <w:lsdException w:name="Medium Grid 2 Accent 6" w:locked="0" w:semiHidden="0" w:uiPriority="68" w:unhideWhenUsed="0"/>
    <w:lsdException w:name="Medium Grid 3 Accent 6" w:locked="0" w:semiHidden="0" w:uiPriority="69" w:unhideWhenUsed="0"/>
    <w:lsdException w:name="Dark List Accent 6" w:locked="0" w:semiHidden="0" w:uiPriority="70" w:unhideWhenUsed="0"/>
    <w:lsdException w:name="Colorful Shading Accent 6" w:locked="0" w:semiHidden="0" w:uiPriority="71" w:unhideWhenUsed="0"/>
    <w:lsdException w:name="Colorful List Accent 6" w:locked="0" w:semiHidden="0" w:uiPriority="72" w:unhideWhenUsed="0"/>
    <w:lsdException w:name="Colorful Grid Accent 6" w:locked="0" w:semiHidden="0" w:uiPriority="73" w:unhideWhenUsed="0"/>
    <w:lsdException w:name="Subtle Emphasis" w:locked="0" w:semiHidden="0" w:uiPriority="19" w:unhideWhenUsed="0" w:qFormat="1"/>
    <w:lsdException w:name="Intense Emphasis" w:locked="0" w:semiHidden="0" w:uiPriority="21" w:unhideWhenUsed="0" w:qFormat="1"/>
    <w:lsdException w:name="Subtle Reference" w:locked="0" w:semiHidden="0" w:uiPriority="31" w:unhideWhenUsed="0" w:qFormat="1"/>
    <w:lsdException w:name="Intense Reference" w:locked="0" w:semiHidden="0" w:uiPriority="32" w:unhideWhenUsed="0" w:qFormat="1"/>
    <w:lsdException w:name="Book Title" w:locked="0" w:semiHidden="0" w:uiPriority="33" w:unhideWhenUsed="0" w:qFormat="1"/>
    <w:lsdException w:name="Bibliography" w:locked="0" w:uiPriority="37"/>
    <w:lsdException w:name="TOC Heading" w:locked="0" w:uiPriority="39" w:qFormat="1"/>
  </w:latentStyles>
  <w:style w:type="paragraph" w:default="1" w:styleId="Normal">
    <w:name w:val="Normal"/>
    <w:qFormat/>
    <w:rsid w:val="0034322A"/>
    <w:rPr>
      <w:rFonts w:ascii="Arial" w:hAnsi="Arial"/>
      <w:szCs w:val="20"/>
      <w:lang w:val="en-GB" w:eastAsia="en-US"/>
    </w:rPr>
  </w:style>
  <w:style w:type="paragraph" w:styleId="Heading1">
    <w:name w:val="heading 1"/>
    <w:basedOn w:val="Normal"/>
    <w:next w:val="Normal"/>
    <w:link w:val="Heading1Char"/>
    <w:autoRedefine/>
    <w:uiPriority w:val="99"/>
    <w:qFormat/>
    <w:rsid w:val="00E63198"/>
    <w:pPr>
      <w:keepNext/>
      <w:spacing w:after="480"/>
      <w:jc w:val="center"/>
      <w:outlineLvl w:val="0"/>
    </w:pPr>
    <w:rPr>
      <w:b/>
      <w:color w:val="000000" w:themeColor="text1"/>
      <w:kern w:val="28"/>
      <w:sz w:val="36"/>
      <w:szCs w:val="28"/>
    </w:rPr>
  </w:style>
  <w:style w:type="paragraph" w:styleId="Heading2">
    <w:name w:val="heading 2"/>
    <w:aliases w:val="h2"/>
    <w:basedOn w:val="Normal"/>
    <w:next w:val="Normal"/>
    <w:link w:val="Heading2Char1"/>
    <w:uiPriority w:val="99"/>
    <w:qFormat/>
    <w:rsid w:val="00A86825"/>
    <w:pPr>
      <w:keepNext/>
      <w:keepLines/>
      <w:spacing w:after="120"/>
      <w:outlineLvl w:val="1"/>
    </w:pPr>
    <w:rPr>
      <w:rFonts w:eastAsiaTheme="majorEastAsia" w:cstheme="majorBidi"/>
      <w:b/>
      <w:bCs/>
      <w:color w:val="000000" w:themeColor="text1"/>
      <w:sz w:val="26"/>
      <w:szCs w:val="26"/>
    </w:rPr>
  </w:style>
  <w:style w:type="paragraph" w:styleId="Heading3">
    <w:name w:val="heading 3"/>
    <w:basedOn w:val="Normal"/>
    <w:next w:val="Normal"/>
    <w:link w:val="Heading3Char"/>
    <w:autoRedefine/>
    <w:uiPriority w:val="99"/>
    <w:qFormat/>
    <w:rsid w:val="005E2797"/>
    <w:pPr>
      <w:keepNext/>
      <w:spacing w:after="120"/>
      <w:outlineLvl w:val="2"/>
    </w:pPr>
    <w:rPr>
      <w:b/>
      <w:i/>
      <w:color w:val="000000" w:themeColor="text1"/>
      <w:sz w:val="24"/>
    </w:rPr>
  </w:style>
  <w:style w:type="paragraph" w:styleId="Heading4">
    <w:name w:val="heading 4"/>
    <w:basedOn w:val="Caption"/>
    <w:next w:val="Normal"/>
    <w:link w:val="Heading4Char"/>
    <w:uiPriority w:val="99"/>
    <w:qFormat/>
    <w:rsid w:val="0010223B"/>
    <w:pPr>
      <w:outlineLvl w:val="3"/>
    </w:pPr>
    <w:rPr>
      <w:rFonts w:ascii="Arial" w:hAnsi="Arial"/>
      <w:i/>
      <w:sz w:val="22"/>
    </w:rPr>
  </w:style>
  <w:style w:type="paragraph" w:styleId="Heading5">
    <w:name w:val="heading 5"/>
    <w:basedOn w:val="Normal"/>
    <w:next w:val="Normal"/>
    <w:link w:val="Heading5Char"/>
    <w:autoRedefine/>
    <w:uiPriority w:val="99"/>
    <w:qFormat/>
    <w:rsid w:val="007F0719"/>
    <w:pPr>
      <w:keepNext/>
      <w:spacing w:after="120"/>
      <w:outlineLvl w:val="4"/>
    </w:pPr>
    <w:rPr>
      <w:rFonts w:ascii="Gill Sans MT" w:hAnsi="Gill Sans MT"/>
      <w:b/>
      <w:color w:val="000000"/>
    </w:rPr>
  </w:style>
  <w:style w:type="paragraph" w:styleId="Heading6">
    <w:name w:val="heading 6"/>
    <w:basedOn w:val="Caption"/>
    <w:next w:val="Normal"/>
    <w:link w:val="Heading6Char"/>
    <w:uiPriority w:val="99"/>
    <w:qFormat/>
    <w:rsid w:val="00101A1B"/>
    <w:pPr>
      <w:keepNext/>
      <w:outlineLvl w:val="5"/>
    </w:pPr>
    <w:rPr>
      <w:color w:val="000000"/>
    </w:rPr>
  </w:style>
  <w:style w:type="paragraph" w:styleId="Heading7">
    <w:name w:val="heading 7"/>
    <w:aliases w:val="Tables"/>
    <w:basedOn w:val="Normal"/>
    <w:next w:val="Normal"/>
    <w:link w:val="Heading7Char"/>
    <w:uiPriority w:val="99"/>
    <w:qFormat/>
    <w:rsid w:val="00181E96"/>
    <w:pPr>
      <w:keepNext/>
      <w:outlineLvl w:val="6"/>
    </w:pPr>
    <w:rPr>
      <w:rFonts w:ascii="Arial Narrow" w:hAnsi="Arial Narrow"/>
      <w:sz w:val="20"/>
      <w:szCs w:val="24"/>
    </w:rPr>
  </w:style>
  <w:style w:type="paragraph" w:styleId="Heading8">
    <w:name w:val="heading 8"/>
    <w:basedOn w:val="Normal"/>
    <w:next w:val="Normal"/>
    <w:link w:val="Heading8Char"/>
    <w:uiPriority w:val="99"/>
    <w:qFormat/>
    <w:rsid w:val="00B83AF2"/>
    <w:pPr>
      <w:spacing w:before="240" w:after="60"/>
      <w:outlineLvl w:val="7"/>
    </w:pPr>
    <w:rPr>
      <w:rFonts w:ascii="Calibri" w:hAnsi="Calibri"/>
      <w:i/>
      <w:iCs/>
      <w:sz w:val="24"/>
      <w:szCs w:val="24"/>
    </w:rPr>
  </w:style>
  <w:style w:type="paragraph" w:styleId="Heading9">
    <w:name w:val="heading 9"/>
    <w:basedOn w:val="Normal"/>
    <w:next w:val="Normal"/>
    <w:link w:val="Heading9Char"/>
    <w:uiPriority w:val="99"/>
    <w:qFormat/>
    <w:rsid w:val="00B83AF2"/>
    <w:pPr>
      <w:keepNext/>
      <w:ind w:left="180"/>
      <w:outlineLvl w:val="8"/>
    </w:pPr>
    <w:rPr>
      <w:rFonts w:ascii="Cambria" w:hAnsi="Cambria"/>
      <w:sz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9"/>
    <w:locked/>
    <w:rsid w:val="00E63198"/>
    <w:rPr>
      <w:rFonts w:ascii="Arial" w:hAnsi="Arial"/>
      <w:b/>
      <w:color w:val="000000" w:themeColor="text1"/>
      <w:kern w:val="28"/>
      <w:sz w:val="36"/>
      <w:szCs w:val="28"/>
      <w:lang w:val="en-GB" w:eastAsia="en-US"/>
    </w:rPr>
  </w:style>
  <w:style w:type="character" w:customStyle="1" w:styleId="Heading2Char">
    <w:name w:val="Heading 2 Char"/>
    <w:aliases w:val="h2 Char"/>
    <w:basedOn w:val="DefaultParagraphFont"/>
    <w:uiPriority w:val="99"/>
    <w:locked/>
    <w:rsid w:val="002D1934"/>
    <w:rPr>
      <w:rFonts w:ascii="Arial" w:hAnsi="Arial"/>
      <w:b/>
      <w:color w:val="000000" w:themeColor="text1"/>
      <w:sz w:val="28"/>
      <w:szCs w:val="20"/>
      <w:lang w:val="en-GB" w:eastAsia="en-US"/>
    </w:rPr>
  </w:style>
  <w:style w:type="character" w:customStyle="1" w:styleId="Heading3Char">
    <w:name w:val="Heading 3 Char"/>
    <w:basedOn w:val="DefaultParagraphFont"/>
    <w:link w:val="Heading3"/>
    <w:uiPriority w:val="99"/>
    <w:locked/>
    <w:rsid w:val="005E2797"/>
    <w:rPr>
      <w:rFonts w:ascii="Arial" w:hAnsi="Arial"/>
      <w:b/>
      <w:i/>
      <w:color w:val="000000" w:themeColor="text1"/>
      <w:sz w:val="24"/>
      <w:szCs w:val="20"/>
      <w:lang w:val="en-GB" w:eastAsia="en-US"/>
    </w:rPr>
  </w:style>
  <w:style w:type="character" w:customStyle="1" w:styleId="Heading4Char">
    <w:name w:val="Heading 4 Char"/>
    <w:basedOn w:val="DefaultParagraphFont"/>
    <w:link w:val="Heading4"/>
    <w:uiPriority w:val="99"/>
    <w:locked/>
    <w:rsid w:val="0010223B"/>
    <w:rPr>
      <w:rFonts w:ascii="Arial" w:eastAsia="SimSun" w:hAnsi="Arial"/>
      <w:i/>
      <w:szCs w:val="24"/>
      <w:lang w:val="en-GB" w:eastAsia="en-US"/>
    </w:rPr>
  </w:style>
  <w:style w:type="character" w:customStyle="1" w:styleId="Heading5Char">
    <w:name w:val="Heading 5 Char"/>
    <w:basedOn w:val="DefaultParagraphFont"/>
    <w:link w:val="Heading5"/>
    <w:uiPriority w:val="99"/>
    <w:locked/>
    <w:rsid w:val="007F0719"/>
    <w:rPr>
      <w:rFonts w:ascii="Gill Sans MT" w:hAnsi="Gill Sans MT" w:cs="Times New Roman"/>
      <w:b/>
      <w:color w:val="000000"/>
      <w:sz w:val="22"/>
      <w:lang w:val="en-GB" w:eastAsia="en-US"/>
    </w:rPr>
  </w:style>
  <w:style w:type="character" w:customStyle="1" w:styleId="Heading6Char">
    <w:name w:val="Heading 6 Char"/>
    <w:basedOn w:val="DefaultParagraphFont"/>
    <w:link w:val="Heading6"/>
    <w:uiPriority w:val="99"/>
    <w:locked/>
    <w:rsid w:val="00101A1B"/>
    <w:rPr>
      <w:rFonts w:ascii="Arial Narrow" w:eastAsia="SimSun" w:hAnsi="Arial Narrow"/>
      <w:color w:val="000000"/>
      <w:sz w:val="20"/>
      <w:szCs w:val="24"/>
      <w:lang w:val="en-GB" w:eastAsia="en-US"/>
    </w:rPr>
  </w:style>
  <w:style w:type="character" w:customStyle="1" w:styleId="Heading7Char">
    <w:name w:val="Heading 7 Char"/>
    <w:aliases w:val="Tables Char"/>
    <w:basedOn w:val="DefaultParagraphFont"/>
    <w:link w:val="Heading7"/>
    <w:uiPriority w:val="99"/>
    <w:locked/>
    <w:rsid w:val="00181E96"/>
    <w:rPr>
      <w:rFonts w:ascii="Arial Narrow" w:hAnsi="Arial Narrow"/>
      <w:sz w:val="20"/>
      <w:szCs w:val="24"/>
      <w:lang w:val="en-GB" w:eastAsia="en-US"/>
    </w:rPr>
  </w:style>
  <w:style w:type="character" w:customStyle="1" w:styleId="Heading8Char">
    <w:name w:val="Heading 8 Char"/>
    <w:basedOn w:val="DefaultParagraphFont"/>
    <w:link w:val="Heading8"/>
    <w:uiPriority w:val="99"/>
    <w:locked/>
    <w:rsid w:val="00D24E49"/>
    <w:rPr>
      <w:rFonts w:ascii="Calibri" w:hAnsi="Calibri" w:cs="Times New Roman"/>
      <w:i/>
      <w:sz w:val="24"/>
      <w:lang w:val="en-GB" w:eastAsia="en-US"/>
    </w:rPr>
  </w:style>
  <w:style w:type="character" w:customStyle="1" w:styleId="Heading9Char">
    <w:name w:val="Heading 9 Char"/>
    <w:basedOn w:val="DefaultParagraphFont"/>
    <w:link w:val="Heading9"/>
    <w:uiPriority w:val="99"/>
    <w:locked/>
    <w:rsid w:val="00D24E49"/>
    <w:rPr>
      <w:rFonts w:ascii="Cambria" w:hAnsi="Cambria" w:cs="Times New Roman"/>
      <w:lang w:val="en-GB" w:eastAsia="en-US"/>
    </w:rPr>
  </w:style>
  <w:style w:type="paragraph" w:customStyle="1" w:styleId="References">
    <w:name w:val="References"/>
    <w:basedOn w:val="Normal"/>
    <w:rsid w:val="002D39EC"/>
    <w:pPr>
      <w:spacing w:after="120"/>
      <w:ind w:left="288" w:hanging="288"/>
    </w:pPr>
    <w:rPr>
      <w:szCs w:val="22"/>
      <w:lang w:val="en-AU"/>
    </w:rPr>
  </w:style>
  <w:style w:type="character" w:styleId="CommentReference">
    <w:name w:val="annotation reference"/>
    <w:basedOn w:val="DefaultParagraphFont"/>
    <w:uiPriority w:val="99"/>
    <w:rsid w:val="00CE562E"/>
    <w:rPr>
      <w:rFonts w:cs="Times New Roman"/>
      <w:sz w:val="28"/>
    </w:rPr>
  </w:style>
  <w:style w:type="paragraph" w:styleId="CommentText">
    <w:name w:val="annotation text"/>
    <w:basedOn w:val="Normal"/>
    <w:link w:val="CommentTextChar"/>
    <w:uiPriority w:val="99"/>
    <w:rsid w:val="00F82F18"/>
    <w:pPr>
      <w:numPr>
        <w:numId w:val="1"/>
      </w:numPr>
    </w:pPr>
    <w:rPr>
      <w:rFonts w:ascii="Gill Sans MT" w:hAnsi="Gill Sans MT"/>
      <w:sz w:val="20"/>
      <w:lang w:val="en-AU" w:eastAsia="en-AU"/>
    </w:rPr>
  </w:style>
  <w:style w:type="character" w:customStyle="1" w:styleId="CommentTextChar">
    <w:name w:val="Comment Text Char"/>
    <w:basedOn w:val="DefaultParagraphFont"/>
    <w:link w:val="CommentText"/>
    <w:uiPriority w:val="99"/>
    <w:locked/>
    <w:rsid w:val="001B0F0D"/>
    <w:rPr>
      <w:rFonts w:ascii="Gill Sans MT" w:hAnsi="Gill Sans MT"/>
      <w:sz w:val="20"/>
      <w:szCs w:val="20"/>
    </w:rPr>
  </w:style>
  <w:style w:type="paragraph" w:styleId="Footer">
    <w:name w:val="footer"/>
    <w:basedOn w:val="Normal"/>
    <w:link w:val="FooterChar"/>
    <w:uiPriority w:val="99"/>
    <w:rsid w:val="00F82F18"/>
    <w:pPr>
      <w:tabs>
        <w:tab w:val="center" w:pos="4153"/>
        <w:tab w:val="right" w:pos="8306"/>
      </w:tabs>
      <w:spacing w:line="320" w:lineRule="exact"/>
    </w:pPr>
    <w:rPr>
      <w:rFonts w:ascii="Gill Sans MT" w:hAnsi="Gill Sans MT"/>
      <w:sz w:val="20"/>
    </w:rPr>
  </w:style>
  <w:style w:type="character" w:customStyle="1" w:styleId="FooterChar">
    <w:name w:val="Footer Char"/>
    <w:basedOn w:val="DefaultParagraphFont"/>
    <w:link w:val="Footer"/>
    <w:uiPriority w:val="99"/>
    <w:locked/>
    <w:rsid w:val="00D24E49"/>
    <w:rPr>
      <w:rFonts w:ascii="Gill Sans MT" w:hAnsi="Gill Sans MT" w:cs="Times New Roman"/>
      <w:sz w:val="20"/>
      <w:lang w:val="en-GB" w:eastAsia="en-US"/>
    </w:rPr>
  </w:style>
  <w:style w:type="paragraph" w:customStyle="1" w:styleId="Reportsummary">
    <w:name w:val="Report summary"/>
    <w:basedOn w:val="Normal"/>
    <w:uiPriority w:val="99"/>
    <w:rsid w:val="00454E56"/>
    <w:pPr>
      <w:tabs>
        <w:tab w:val="num" w:pos="432"/>
      </w:tabs>
      <w:spacing w:after="240"/>
      <w:ind w:left="432" w:hanging="432"/>
    </w:pPr>
    <w:rPr>
      <w:sz w:val="24"/>
    </w:rPr>
  </w:style>
  <w:style w:type="paragraph" w:customStyle="1" w:styleId="Reportrefs">
    <w:name w:val="Report refs"/>
    <w:basedOn w:val="Normal"/>
    <w:uiPriority w:val="99"/>
    <w:rsid w:val="00454E56"/>
    <w:pPr>
      <w:spacing w:after="180"/>
      <w:ind w:left="432" w:hanging="432"/>
    </w:pPr>
    <w:rPr>
      <w:sz w:val="24"/>
    </w:rPr>
  </w:style>
  <w:style w:type="paragraph" w:styleId="TOC4">
    <w:name w:val="toc 4"/>
    <w:basedOn w:val="Normal"/>
    <w:next w:val="Normal"/>
    <w:autoRedefine/>
    <w:uiPriority w:val="39"/>
    <w:rsid w:val="00AF7697"/>
    <w:pPr>
      <w:tabs>
        <w:tab w:val="left" w:pos="1440"/>
        <w:tab w:val="right" w:leader="dot" w:pos="9072"/>
      </w:tabs>
      <w:ind w:left="567"/>
    </w:pPr>
    <w:rPr>
      <w:noProof/>
      <w:szCs w:val="24"/>
      <w:lang w:val="en-AU"/>
    </w:rPr>
  </w:style>
  <w:style w:type="paragraph" w:customStyle="1" w:styleId="Figure">
    <w:name w:val="Figure"/>
    <w:basedOn w:val="Normal"/>
    <w:link w:val="FigureChar"/>
    <w:rsid w:val="00A073A3"/>
    <w:pPr>
      <w:spacing w:before="120"/>
    </w:pPr>
    <w:rPr>
      <w:rFonts w:ascii="Arial Narrow" w:hAnsi="Arial Narrow"/>
    </w:rPr>
  </w:style>
  <w:style w:type="character" w:customStyle="1" w:styleId="FigureChar">
    <w:name w:val="Figure Char"/>
    <w:link w:val="Figure"/>
    <w:locked/>
    <w:rsid w:val="003E6AF6"/>
    <w:rPr>
      <w:rFonts w:ascii="Arial Narrow" w:hAnsi="Arial Narrow"/>
      <w:sz w:val="22"/>
      <w:lang w:val="en-GB" w:eastAsia="en-US"/>
    </w:rPr>
  </w:style>
  <w:style w:type="paragraph" w:customStyle="1" w:styleId="Table">
    <w:name w:val="Table"/>
    <w:basedOn w:val="Normal"/>
    <w:link w:val="TableChar"/>
    <w:rsid w:val="00812140"/>
    <w:pPr>
      <w:spacing w:before="120" w:after="120"/>
    </w:pPr>
    <w:rPr>
      <w:rFonts w:ascii="Arial Narrow" w:hAnsi="Arial Narrow"/>
    </w:rPr>
  </w:style>
  <w:style w:type="character" w:customStyle="1" w:styleId="TableChar">
    <w:name w:val="Table Char"/>
    <w:link w:val="Table"/>
    <w:locked/>
    <w:rsid w:val="003E6AF6"/>
    <w:rPr>
      <w:rFonts w:ascii="Arial Narrow" w:hAnsi="Arial Narrow"/>
      <w:sz w:val="22"/>
      <w:lang w:val="en-GB" w:eastAsia="en-US"/>
    </w:rPr>
  </w:style>
  <w:style w:type="paragraph" w:customStyle="1" w:styleId="Infopage">
    <w:name w:val="Info page"/>
    <w:basedOn w:val="Normal"/>
    <w:uiPriority w:val="99"/>
    <w:rsid w:val="00F50990"/>
    <w:rPr>
      <w:rFonts w:ascii="Arial Narrow" w:hAnsi="Arial Narrow"/>
      <w:szCs w:val="22"/>
    </w:rPr>
  </w:style>
  <w:style w:type="paragraph" w:styleId="TOC1">
    <w:name w:val="toc 1"/>
    <w:basedOn w:val="Normal"/>
    <w:next w:val="Normal"/>
    <w:autoRedefine/>
    <w:uiPriority w:val="39"/>
    <w:rsid w:val="00D14EB0"/>
  </w:style>
  <w:style w:type="paragraph" w:customStyle="1" w:styleId="TableContents">
    <w:name w:val="Table Contents"/>
    <w:basedOn w:val="Normal"/>
    <w:uiPriority w:val="99"/>
    <w:rsid w:val="00454E56"/>
    <w:pPr>
      <w:suppressLineNumbers/>
      <w:suppressAutoHyphens/>
      <w:spacing w:after="142" w:line="276" w:lineRule="auto"/>
    </w:pPr>
    <w:rPr>
      <w:rFonts w:ascii="Trebuchet MS" w:hAnsi="Trebuchet MS"/>
      <w:sz w:val="21"/>
      <w:lang w:val="en-US"/>
    </w:rPr>
  </w:style>
  <w:style w:type="paragraph" w:styleId="NormalWeb">
    <w:name w:val="Normal (Web)"/>
    <w:basedOn w:val="Normal"/>
    <w:uiPriority w:val="99"/>
    <w:rsid w:val="00B83AF2"/>
    <w:pPr>
      <w:spacing w:before="100" w:beforeAutospacing="1" w:after="100" w:afterAutospacing="1"/>
    </w:pPr>
    <w:rPr>
      <w:rFonts w:ascii="Times New Roman" w:hAnsi="Times New Roman"/>
      <w:sz w:val="24"/>
      <w:szCs w:val="24"/>
      <w:lang w:val="en-AU" w:eastAsia="en-AU"/>
    </w:rPr>
  </w:style>
  <w:style w:type="character" w:styleId="Hyperlink">
    <w:name w:val="Hyperlink"/>
    <w:basedOn w:val="DefaultParagraphFont"/>
    <w:uiPriority w:val="99"/>
    <w:rsid w:val="00B83AF2"/>
    <w:rPr>
      <w:rFonts w:cs="Times New Roman"/>
      <w:color w:val="0000FF"/>
      <w:u w:val="single"/>
    </w:rPr>
  </w:style>
  <w:style w:type="paragraph" w:customStyle="1" w:styleId="name1">
    <w:name w:val="name1"/>
    <w:basedOn w:val="Normal"/>
    <w:uiPriority w:val="99"/>
    <w:rsid w:val="00B83AF2"/>
    <w:pPr>
      <w:keepNext/>
      <w:tabs>
        <w:tab w:val="left" w:pos="284"/>
        <w:tab w:val="left" w:pos="567"/>
        <w:tab w:val="left" w:pos="851"/>
        <w:tab w:val="left" w:pos="1134"/>
      </w:tabs>
    </w:pPr>
    <w:rPr>
      <w:rFonts w:eastAsia="MS Mincho"/>
      <w:b/>
      <w:sz w:val="20"/>
      <w:lang w:val="en-AU"/>
    </w:rPr>
  </w:style>
  <w:style w:type="paragraph" w:styleId="DocumentMap">
    <w:name w:val="Document Map"/>
    <w:basedOn w:val="Normal"/>
    <w:link w:val="DocumentMapChar"/>
    <w:uiPriority w:val="99"/>
    <w:semiHidden/>
    <w:rsid w:val="00EB03E8"/>
    <w:pPr>
      <w:shd w:val="clear" w:color="auto" w:fill="000080"/>
    </w:pPr>
    <w:rPr>
      <w:rFonts w:ascii="Times New Roman" w:hAnsi="Times New Roman"/>
      <w:sz w:val="2"/>
    </w:rPr>
  </w:style>
  <w:style w:type="character" w:customStyle="1" w:styleId="DocumentMapChar">
    <w:name w:val="Document Map Char"/>
    <w:basedOn w:val="DefaultParagraphFont"/>
    <w:link w:val="DocumentMap"/>
    <w:uiPriority w:val="99"/>
    <w:semiHidden/>
    <w:locked/>
    <w:rsid w:val="00D24E49"/>
    <w:rPr>
      <w:rFonts w:cs="Times New Roman"/>
      <w:sz w:val="2"/>
      <w:lang w:val="en-GB" w:eastAsia="en-US"/>
    </w:rPr>
  </w:style>
  <w:style w:type="paragraph" w:styleId="BalloonText">
    <w:name w:val="Balloon Text"/>
    <w:basedOn w:val="Normal"/>
    <w:link w:val="BalloonTextChar"/>
    <w:uiPriority w:val="99"/>
    <w:rsid w:val="00CE562E"/>
    <w:rPr>
      <w:rFonts w:ascii="Times New Roman" w:hAnsi="Times New Roman"/>
      <w:sz w:val="16"/>
    </w:rPr>
  </w:style>
  <w:style w:type="character" w:customStyle="1" w:styleId="BalloonTextChar">
    <w:name w:val="Balloon Text Char"/>
    <w:basedOn w:val="DefaultParagraphFont"/>
    <w:link w:val="BalloonText"/>
    <w:uiPriority w:val="99"/>
    <w:locked/>
    <w:rsid w:val="00CE562E"/>
    <w:rPr>
      <w:rFonts w:cs="Times New Roman"/>
      <w:sz w:val="16"/>
      <w:lang w:val="en-GB" w:eastAsia="en-US"/>
    </w:rPr>
  </w:style>
  <w:style w:type="paragraph" w:styleId="Title">
    <w:name w:val="Title"/>
    <w:basedOn w:val="Normal"/>
    <w:link w:val="TitleChar"/>
    <w:uiPriority w:val="99"/>
    <w:qFormat/>
    <w:rsid w:val="00FD46A2"/>
    <w:pPr>
      <w:jc w:val="center"/>
    </w:pPr>
    <w:rPr>
      <w:rFonts w:ascii="Cambria" w:hAnsi="Cambria"/>
      <w:b/>
      <w:bCs/>
      <w:kern w:val="28"/>
      <w:sz w:val="32"/>
      <w:szCs w:val="32"/>
    </w:rPr>
  </w:style>
  <w:style w:type="character" w:customStyle="1" w:styleId="TitleChar">
    <w:name w:val="Title Char"/>
    <w:basedOn w:val="DefaultParagraphFont"/>
    <w:link w:val="Title"/>
    <w:uiPriority w:val="99"/>
    <w:locked/>
    <w:rsid w:val="00D24E49"/>
    <w:rPr>
      <w:rFonts w:ascii="Cambria" w:hAnsi="Cambria" w:cs="Times New Roman"/>
      <w:b/>
      <w:kern w:val="28"/>
      <w:sz w:val="32"/>
      <w:lang w:val="en-GB" w:eastAsia="en-US"/>
    </w:rPr>
  </w:style>
  <w:style w:type="character" w:styleId="PageNumber">
    <w:name w:val="page number"/>
    <w:basedOn w:val="DefaultParagraphFont"/>
    <w:uiPriority w:val="99"/>
    <w:rsid w:val="00FD46A2"/>
    <w:rPr>
      <w:rFonts w:cs="Times New Roman"/>
    </w:rPr>
  </w:style>
  <w:style w:type="paragraph" w:styleId="TOC2">
    <w:name w:val="toc 2"/>
    <w:basedOn w:val="Normal"/>
    <w:next w:val="Normal"/>
    <w:autoRedefine/>
    <w:uiPriority w:val="39"/>
    <w:rsid w:val="004A699B"/>
    <w:pPr>
      <w:ind w:left="220"/>
    </w:pPr>
  </w:style>
  <w:style w:type="paragraph" w:styleId="TOC3">
    <w:name w:val="toc 3"/>
    <w:basedOn w:val="Normal"/>
    <w:next w:val="Normal"/>
    <w:autoRedefine/>
    <w:uiPriority w:val="39"/>
    <w:rsid w:val="004A699B"/>
    <w:pPr>
      <w:ind w:left="440"/>
    </w:pPr>
  </w:style>
  <w:style w:type="paragraph" w:styleId="TOC5">
    <w:name w:val="toc 5"/>
    <w:basedOn w:val="Normal"/>
    <w:next w:val="Normal"/>
    <w:autoRedefine/>
    <w:uiPriority w:val="99"/>
    <w:semiHidden/>
    <w:rsid w:val="004A699B"/>
    <w:pPr>
      <w:ind w:left="880"/>
    </w:pPr>
  </w:style>
  <w:style w:type="paragraph" w:customStyle="1" w:styleId="StyleTitleOptimum">
    <w:name w:val="Style Title + Optimum"/>
    <w:basedOn w:val="Title"/>
    <w:uiPriority w:val="99"/>
    <w:rsid w:val="00FD46A2"/>
    <w:rPr>
      <w:rFonts w:ascii="Arial Black" w:hAnsi="Arial Black"/>
      <w:b w:val="0"/>
    </w:rPr>
  </w:style>
  <w:style w:type="paragraph" w:customStyle="1" w:styleId="StyleHeading5Optimum">
    <w:name w:val="Style Heading 5 + Optimum"/>
    <w:basedOn w:val="Heading5"/>
    <w:uiPriority w:val="99"/>
    <w:rsid w:val="00FD46A2"/>
    <w:pPr>
      <w:spacing w:after="60"/>
    </w:pPr>
    <w:rPr>
      <w:bCs/>
      <w:i/>
      <w:sz w:val="32"/>
    </w:rPr>
  </w:style>
  <w:style w:type="paragraph" w:customStyle="1" w:styleId="StyleHeading4After6pt">
    <w:name w:val="Style Heading 4 + After:  6 pt"/>
    <w:basedOn w:val="Heading4"/>
    <w:uiPriority w:val="99"/>
    <w:rsid w:val="00FD46A2"/>
    <w:rPr>
      <w:b/>
      <w:bCs/>
      <w:i w:val="0"/>
      <w:iCs/>
    </w:rPr>
  </w:style>
  <w:style w:type="character" w:customStyle="1" w:styleId="pubref">
    <w:name w:val="pubref"/>
    <w:rsid w:val="00FD46A2"/>
  </w:style>
  <w:style w:type="paragraph" w:styleId="FootnoteText">
    <w:name w:val="footnote text"/>
    <w:basedOn w:val="Normal"/>
    <w:link w:val="FootnoteTextChar"/>
    <w:uiPriority w:val="99"/>
    <w:semiHidden/>
    <w:rsid w:val="00FD46A2"/>
    <w:rPr>
      <w:rFonts w:ascii="Gill Sans MT" w:hAnsi="Gill Sans MT"/>
      <w:sz w:val="20"/>
    </w:rPr>
  </w:style>
  <w:style w:type="character" w:customStyle="1" w:styleId="FootnoteTextChar">
    <w:name w:val="Footnote Text Char"/>
    <w:basedOn w:val="DefaultParagraphFont"/>
    <w:link w:val="FootnoteText"/>
    <w:uiPriority w:val="99"/>
    <w:semiHidden/>
    <w:locked/>
    <w:rsid w:val="00D24E49"/>
    <w:rPr>
      <w:rFonts w:ascii="Gill Sans MT" w:hAnsi="Gill Sans MT" w:cs="Times New Roman"/>
      <w:sz w:val="20"/>
      <w:lang w:val="en-GB" w:eastAsia="en-US"/>
    </w:rPr>
  </w:style>
  <w:style w:type="paragraph" w:styleId="ListBullet2">
    <w:name w:val="List Bullet 2"/>
    <w:basedOn w:val="Normal"/>
    <w:uiPriority w:val="99"/>
    <w:rsid w:val="00FD46A2"/>
    <w:pPr>
      <w:tabs>
        <w:tab w:val="num" w:pos="432"/>
      </w:tabs>
      <w:spacing w:before="120"/>
      <w:ind w:left="432" w:hanging="432"/>
    </w:pPr>
    <w:rPr>
      <w:rFonts w:ascii="Optimum" w:hAnsi="Optimum"/>
      <w:szCs w:val="24"/>
      <w:lang w:val="en-AU"/>
    </w:rPr>
  </w:style>
  <w:style w:type="paragraph" w:styleId="PlainText">
    <w:name w:val="Plain Text"/>
    <w:basedOn w:val="Normal"/>
    <w:link w:val="PlainTextChar"/>
    <w:uiPriority w:val="99"/>
    <w:rsid w:val="00FD46A2"/>
    <w:rPr>
      <w:rFonts w:ascii="Courier New" w:hAnsi="Courier New"/>
      <w:sz w:val="20"/>
    </w:rPr>
  </w:style>
  <w:style w:type="character" w:customStyle="1" w:styleId="PlainTextChar">
    <w:name w:val="Plain Text Char"/>
    <w:basedOn w:val="DefaultParagraphFont"/>
    <w:link w:val="PlainText"/>
    <w:uiPriority w:val="99"/>
    <w:locked/>
    <w:rsid w:val="00D24E49"/>
    <w:rPr>
      <w:rFonts w:ascii="Courier New" w:hAnsi="Courier New" w:cs="Times New Roman"/>
      <w:sz w:val="20"/>
      <w:lang w:val="en-GB" w:eastAsia="en-US"/>
    </w:rPr>
  </w:style>
  <w:style w:type="paragraph" w:customStyle="1" w:styleId="references0">
    <w:name w:val="references"/>
    <w:basedOn w:val="Normal"/>
    <w:uiPriority w:val="99"/>
    <w:rsid w:val="00FD46A2"/>
    <w:pPr>
      <w:spacing w:before="100" w:beforeAutospacing="1" w:after="100" w:afterAutospacing="1"/>
    </w:pPr>
    <w:rPr>
      <w:rFonts w:ascii="Arial Unicode MS" w:eastAsia="Arial Unicode MS" w:hAnsi="Arial Unicode MS" w:cs="Arial Unicode MS"/>
      <w:sz w:val="24"/>
      <w:szCs w:val="24"/>
      <w:lang w:val="en-AU"/>
    </w:rPr>
  </w:style>
  <w:style w:type="paragraph" w:customStyle="1" w:styleId="Heading54">
    <w:name w:val="Heading 54"/>
    <w:basedOn w:val="Heading5"/>
    <w:uiPriority w:val="99"/>
    <w:rsid w:val="00FD46A2"/>
    <w:pPr>
      <w:keepNext w:val="0"/>
      <w:spacing w:before="240" w:after="60"/>
    </w:pPr>
    <w:rPr>
      <w:rFonts w:ascii="Times New Roman" w:hAnsi="Times New Roman"/>
      <w:bCs/>
      <w:i/>
      <w:iCs/>
      <w:sz w:val="24"/>
      <w:szCs w:val="24"/>
      <w:u w:val="single"/>
      <w:lang w:val="en-AU"/>
    </w:rPr>
  </w:style>
  <w:style w:type="paragraph" w:customStyle="1" w:styleId="xl551">
    <w:name w:val="xl551"/>
    <w:basedOn w:val="Normal"/>
    <w:uiPriority w:val="99"/>
    <w:rsid w:val="00FD46A2"/>
    <w:pPr>
      <w:pBdr>
        <w:top w:val="single" w:sz="8" w:space="0" w:color="auto"/>
        <w:left w:val="single" w:sz="8" w:space="0" w:color="auto"/>
        <w:right w:val="single" w:sz="4" w:space="0" w:color="C0C0C0"/>
      </w:pBdr>
      <w:spacing w:before="100" w:beforeAutospacing="1" w:after="100" w:afterAutospacing="1"/>
      <w:jc w:val="center"/>
      <w:textAlignment w:val="center"/>
    </w:pPr>
    <w:rPr>
      <w:rFonts w:eastAsia="Arial Unicode MS" w:cs="Arial"/>
      <w:color w:val="000000"/>
      <w:sz w:val="18"/>
      <w:szCs w:val="18"/>
      <w:lang w:val="en-AU"/>
    </w:rPr>
  </w:style>
  <w:style w:type="paragraph" w:customStyle="1" w:styleId="xl741">
    <w:name w:val="xl741"/>
    <w:basedOn w:val="Normal"/>
    <w:uiPriority w:val="99"/>
    <w:rsid w:val="00FD46A2"/>
    <w:pPr>
      <w:pBdr>
        <w:bottom w:val="single" w:sz="8" w:space="0" w:color="auto"/>
      </w:pBdr>
      <w:spacing w:before="100" w:beforeAutospacing="1" w:after="100" w:afterAutospacing="1"/>
    </w:pPr>
    <w:rPr>
      <w:rFonts w:ascii="Arial Unicode MS" w:eastAsia="Arial Unicode MS" w:hAnsi="Arial Unicode MS" w:cs="Arial Unicode MS"/>
      <w:sz w:val="24"/>
      <w:szCs w:val="24"/>
      <w:lang w:val="en-AU"/>
    </w:rPr>
  </w:style>
  <w:style w:type="paragraph" w:customStyle="1" w:styleId="xl251">
    <w:name w:val="xl251"/>
    <w:basedOn w:val="Normal"/>
    <w:uiPriority w:val="99"/>
    <w:rsid w:val="00FD46A2"/>
    <w:pPr>
      <w:spacing w:before="100" w:beforeAutospacing="1" w:after="100" w:afterAutospacing="1"/>
      <w:jc w:val="center"/>
      <w:textAlignment w:val="center"/>
    </w:pPr>
    <w:rPr>
      <w:rFonts w:eastAsia="Arial Unicode MS" w:cs="Arial"/>
      <w:sz w:val="16"/>
      <w:szCs w:val="16"/>
      <w:lang w:val="en-AU"/>
    </w:rPr>
  </w:style>
  <w:style w:type="character" w:styleId="Strong">
    <w:name w:val="Strong"/>
    <w:basedOn w:val="DefaultParagraphFont"/>
    <w:uiPriority w:val="99"/>
    <w:qFormat/>
    <w:rsid w:val="00FD46A2"/>
    <w:rPr>
      <w:rFonts w:cs="Times New Roman"/>
      <w:b/>
    </w:rPr>
  </w:style>
  <w:style w:type="paragraph" w:customStyle="1" w:styleId="Style2">
    <w:name w:val="Style2"/>
    <w:basedOn w:val="Heading5"/>
    <w:uiPriority w:val="99"/>
    <w:rsid w:val="00FD46A2"/>
    <w:pPr>
      <w:keepNext w:val="0"/>
      <w:spacing w:before="240" w:after="60"/>
    </w:pPr>
    <w:rPr>
      <w:rFonts w:ascii="Times New Roman" w:hAnsi="Times New Roman"/>
      <w:bCs/>
      <w:i/>
      <w:iCs/>
      <w:sz w:val="24"/>
      <w:szCs w:val="24"/>
      <w:u w:val="single"/>
      <w:lang w:val="en-AU"/>
    </w:rPr>
  </w:style>
  <w:style w:type="paragraph" w:customStyle="1" w:styleId="Style3">
    <w:name w:val="Style3"/>
    <w:basedOn w:val="Heading5"/>
    <w:uiPriority w:val="99"/>
    <w:rsid w:val="00FD46A2"/>
    <w:pPr>
      <w:keepNext w:val="0"/>
      <w:spacing w:before="240" w:after="60"/>
    </w:pPr>
    <w:rPr>
      <w:rFonts w:ascii="Times New Roman" w:hAnsi="Times New Roman"/>
      <w:bCs/>
      <w:i/>
      <w:iCs/>
      <w:sz w:val="24"/>
      <w:szCs w:val="24"/>
      <w:u w:val="single"/>
      <w:lang w:val="en-AU"/>
    </w:rPr>
  </w:style>
  <w:style w:type="paragraph" w:customStyle="1" w:styleId="Style4">
    <w:name w:val="Style4"/>
    <w:basedOn w:val="Heading5"/>
    <w:autoRedefine/>
    <w:uiPriority w:val="99"/>
    <w:rsid w:val="00FD46A2"/>
    <w:pPr>
      <w:keepNext w:val="0"/>
      <w:spacing w:before="240" w:after="60"/>
    </w:pPr>
    <w:rPr>
      <w:rFonts w:ascii="Times New Roman" w:hAnsi="Times New Roman"/>
      <w:bCs/>
      <w:i/>
      <w:iCs/>
      <w:sz w:val="24"/>
      <w:szCs w:val="24"/>
      <w:u w:val="single"/>
      <w:lang w:val="en-AU"/>
    </w:rPr>
  </w:style>
  <w:style w:type="paragraph" w:styleId="BodyTextIndent">
    <w:name w:val="Body Text Indent"/>
    <w:basedOn w:val="Normal"/>
    <w:link w:val="BodyTextIndentChar"/>
    <w:uiPriority w:val="99"/>
    <w:rsid w:val="00FD46A2"/>
    <w:pPr>
      <w:spacing w:after="120"/>
      <w:ind w:left="283"/>
    </w:pPr>
    <w:rPr>
      <w:rFonts w:ascii="Gill Sans MT" w:hAnsi="Gill Sans MT"/>
      <w:sz w:val="20"/>
    </w:rPr>
  </w:style>
  <w:style w:type="character" w:customStyle="1" w:styleId="BodyTextIndentChar">
    <w:name w:val="Body Text Indent Char"/>
    <w:basedOn w:val="DefaultParagraphFont"/>
    <w:link w:val="BodyTextIndent"/>
    <w:uiPriority w:val="99"/>
    <w:locked/>
    <w:rsid w:val="00D24E49"/>
    <w:rPr>
      <w:rFonts w:ascii="Gill Sans MT" w:hAnsi="Gill Sans MT" w:cs="Times New Roman"/>
      <w:sz w:val="20"/>
      <w:lang w:val="en-GB" w:eastAsia="en-US"/>
    </w:rPr>
  </w:style>
  <w:style w:type="paragraph" w:customStyle="1" w:styleId="TOCfig-table">
    <w:name w:val="TOC fig-table"/>
    <w:basedOn w:val="Normal"/>
    <w:uiPriority w:val="99"/>
    <w:rsid w:val="00FD46A2"/>
    <w:pPr>
      <w:tabs>
        <w:tab w:val="left" w:pos="1152"/>
        <w:tab w:val="right" w:leader="dot" w:pos="8640"/>
      </w:tabs>
      <w:spacing w:before="120"/>
      <w:ind w:left="1152" w:right="720" w:hanging="1152"/>
    </w:pPr>
    <w:rPr>
      <w:b/>
      <w:sz w:val="20"/>
    </w:rPr>
  </w:style>
  <w:style w:type="table" w:styleId="TableGrid">
    <w:name w:val="Table Grid"/>
    <w:basedOn w:val="TableNormal"/>
    <w:rsid w:val="00FD46A2"/>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ableofFigures">
    <w:name w:val="table of figures"/>
    <w:basedOn w:val="Normal"/>
    <w:next w:val="Normal"/>
    <w:uiPriority w:val="99"/>
    <w:rsid w:val="00E5351A"/>
    <w:pPr>
      <w:ind w:left="440" w:hanging="440"/>
    </w:pPr>
    <w:rPr>
      <w:rFonts w:asciiTheme="minorHAnsi" w:hAnsiTheme="minorHAnsi"/>
      <w:b/>
      <w:bCs/>
      <w:sz w:val="20"/>
    </w:rPr>
  </w:style>
  <w:style w:type="paragraph" w:styleId="Header">
    <w:name w:val="header"/>
    <w:basedOn w:val="Normal"/>
    <w:link w:val="HeaderChar"/>
    <w:uiPriority w:val="99"/>
    <w:rsid w:val="00E24E44"/>
    <w:pPr>
      <w:pBdr>
        <w:bottom w:val="single" w:sz="4" w:space="1" w:color="auto"/>
      </w:pBdr>
      <w:tabs>
        <w:tab w:val="right" w:pos="8496"/>
      </w:tabs>
    </w:pPr>
    <w:rPr>
      <w:rFonts w:ascii="Gill Sans MT" w:hAnsi="Gill Sans MT"/>
      <w:sz w:val="20"/>
    </w:rPr>
  </w:style>
  <w:style w:type="character" w:customStyle="1" w:styleId="HeaderChar">
    <w:name w:val="Header Char"/>
    <w:basedOn w:val="DefaultParagraphFont"/>
    <w:link w:val="Header"/>
    <w:uiPriority w:val="99"/>
    <w:locked/>
    <w:rsid w:val="00D24E49"/>
    <w:rPr>
      <w:rFonts w:ascii="Gill Sans MT" w:hAnsi="Gill Sans MT" w:cs="Times New Roman"/>
      <w:sz w:val="20"/>
      <w:lang w:val="en-GB" w:eastAsia="en-US"/>
    </w:rPr>
  </w:style>
  <w:style w:type="paragraph" w:customStyle="1" w:styleId="Head4">
    <w:name w:val="Head 4"/>
    <w:basedOn w:val="Heading3"/>
    <w:uiPriority w:val="99"/>
    <w:rsid w:val="00E24E44"/>
    <w:pPr>
      <w:spacing w:before="120" w:after="240"/>
      <w:outlineLvl w:val="9"/>
    </w:pPr>
    <w:rPr>
      <w:b w:val="0"/>
      <w:smallCaps/>
      <w:sz w:val="22"/>
      <w:u w:val="single"/>
    </w:rPr>
  </w:style>
  <w:style w:type="paragraph" w:customStyle="1" w:styleId="Bodytxt">
    <w:name w:val="Body txt"/>
    <w:basedOn w:val="Normal"/>
    <w:uiPriority w:val="99"/>
    <w:rsid w:val="00E24E44"/>
    <w:pPr>
      <w:spacing w:line="320" w:lineRule="exact"/>
    </w:pPr>
  </w:style>
  <w:style w:type="paragraph" w:styleId="BodyText">
    <w:name w:val="Body Text"/>
    <w:basedOn w:val="Normal"/>
    <w:link w:val="BodyTextChar"/>
    <w:uiPriority w:val="99"/>
    <w:rsid w:val="00E24E44"/>
    <w:pPr>
      <w:autoSpaceDE w:val="0"/>
      <w:autoSpaceDN w:val="0"/>
      <w:adjustRightInd w:val="0"/>
      <w:spacing w:line="360" w:lineRule="auto"/>
    </w:pPr>
    <w:rPr>
      <w:rFonts w:ascii="Gill Sans MT" w:hAnsi="Gill Sans MT"/>
      <w:sz w:val="20"/>
    </w:rPr>
  </w:style>
  <w:style w:type="character" w:customStyle="1" w:styleId="BodyTextChar">
    <w:name w:val="Body Text Char"/>
    <w:basedOn w:val="DefaultParagraphFont"/>
    <w:link w:val="BodyText"/>
    <w:uiPriority w:val="99"/>
    <w:locked/>
    <w:rsid w:val="00D24E49"/>
    <w:rPr>
      <w:rFonts w:ascii="Gill Sans MT" w:hAnsi="Gill Sans MT" w:cs="Times New Roman"/>
      <w:sz w:val="20"/>
      <w:lang w:val="en-GB" w:eastAsia="en-US"/>
    </w:rPr>
  </w:style>
  <w:style w:type="character" w:customStyle="1" w:styleId="CharChar">
    <w:name w:val="Char Char"/>
    <w:uiPriority w:val="99"/>
    <w:rsid w:val="00E24E44"/>
    <w:rPr>
      <w:rFonts w:ascii="Arial" w:hAnsi="Arial"/>
      <w:b/>
      <w:kern w:val="32"/>
      <w:sz w:val="32"/>
      <w:lang w:val="en-AU" w:eastAsia="en-US"/>
    </w:rPr>
  </w:style>
  <w:style w:type="paragraph" w:styleId="BodyTextIndent2">
    <w:name w:val="Body Text Indent 2"/>
    <w:basedOn w:val="Normal"/>
    <w:link w:val="BodyTextIndent2Char"/>
    <w:uiPriority w:val="99"/>
    <w:rsid w:val="00E24E44"/>
    <w:pPr>
      <w:tabs>
        <w:tab w:val="left" w:pos="993"/>
      </w:tabs>
      <w:ind w:left="1704" w:hanging="1704"/>
    </w:pPr>
    <w:rPr>
      <w:rFonts w:ascii="Gill Sans MT" w:hAnsi="Gill Sans MT"/>
      <w:sz w:val="20"/>
    </w:rPr>
  </w:style>
  <w:style w:type="character" w:customStyle="1" w:styleId="BodyTextIndent2Char">
    <w:name w:val="Body Text Indent 2 Char"/>
    <w:basedOn w:val="DefaultParagraphFont"/>
    <w:link w:val="BodyTextIndent2"/>
    <w:uiPriority w:val="99"/>
    <w:locked/>
    <w:rsid w:val="00D24E49"/>
    <w:rPr>
      <w:rFonts w:ascii="Gill Sans MT" w:hAnsi="Gill Sans MT" w:cs="Times New Roman"/>
      <w:sz w:val="20"/>
      <w:lang w:val="en-GB" w:eastAsia="en-US"/>
    </w:rPr>
  </w:style>
  <w:style w:type="character" w:customStyle="1" w:styleId="CaptionChar">
    <w:name w:val="Caption Char"/>
    <w:uiPriority w:val="99"/>
    <w:rsid w:val="00E24E44"/>
    <w:rPr>
      <w:rFonts w:eastAsia="SimSun"/>
      <w:sz w:val="24"/>
      <w:lang w:val="en-GB" w:eastAsia="en-US"/>
    </w:rPr>
  </w:style>
  <w:style w:type="paragraph" w:styleId="BodyText2">
    <w:name w:val="Body Text 2"/>
    <w:basedOn w:val="Normal"/>
    <w:link w:val="BodyText2Char"/>
    <w:uiPriority w:val="99"/>
    <w:rsid w:val="00E24E44"/>
    <w:pPr>
      <w:spacing w:after="120" w:line="480" w:lineRule="auto"/>
    </w:pPr>
    <w:rPr>
      <w:rFonts w:ascii="Times New Roman" w:hAnsi="Times New Roman"/>
      <w:sz w:val="24"/>
      <w:szCs w:val="24"/>
      <w:lang w:val="en-AU"/>
    </w:rPr>
  </w:style>
  <w:style w:type="character" w:customStyle="1" w:styleId="BodyText2Char">
    <w:name w:val="Body Text 2 Char"/>
    <w:basedOn w:val="DefaultParagraphFont"/>
    <w:link w:val="BodyText2"/>
    <w:uiPriority w:val="99"/>
    <w:locked/>
    <w:rsid w:val="00E24E44"/>
    <w:rPr>
      <w:rFonts w:cs="Times New Roman"/>
      <w:sz w:val="24"/>
      <w:lang w:val="en-AU" w:eastAsia="en-US"/>
    </w:rPr>
  </w:style>
  <w:style w:type="character" w:styleId="Emphasis">
    <w:name w:val="Emphasis"/>
    <w:basedOn w:val="DefaultParagraphFont"/>
    <w:uiPriority w:val="20"/>
    <w:qFormat/>
    <w:rsid w:val="00E24E44"/>
    <w:rPr>
      <w:rFonts w:cs="Times New Roman"/>
      <w:i/>
    </w:rPr>
  </w:style>
  <w:style w:type="character" w:customStyle="1" w:styleId="CharChar1">
    <w:name w:val="Char Char1"/>
    <w:uiPriority w:val="99"/>
    <w:rsid w:val="00E24E44"/>
    <w:rPr>
      <w:rFonts w:ascii="Arial" w:eastAsia="MS Mincho" w:hAnsi="Arial"/>
      <w:b/>
      <w:kern w:val="32"/>
      <w:sz w:val="32"/>
      <w:lang w:val="en-AU" w:eastAsia="ja-JP"/>
    </w:rPr>
  </w:style>
  <w:style w:type="paragraph" w:styleId="BodyTextIndent3">
    <w:name w:val="Body Text Indent 3"/>
    <w:basedOn w:val="Normal"/>
    <w:link w:val="BodyTextIndent3Char"/>
    <w:uiPriority w:val="99"/>
    <w:rsid w:val="00E24E44"/>
    <w:pPr>
      <w:spacing w:after="120"/>
      <w:ind w:left="283"/>
    </w:pPr>
    <w:rPr>
      <w:rFonts w:ascii="Gill Sans MT" w:hAnsi="Gill Sans MT"/>
      <w:sz w:val="16"/>
      <w:szCs w:val="16"/>
    </w:rPr>
  </w:style>
  <w:style w:type="character" w:customStyle="1" w:styleId="BodyTextIndent3Char">
    <w:name w:val="Body Text Indent 3 Char"/>
    <w:basedOn w:val="DefaultParagraphFont"/>
    <w:link w:val="BodyTextIndent3"/>
    <w:uiPriority w:val="99"/>
    <w:locked/>
    <w:rsid w:val="00D24E49"/>
    <w:rPr>
      <w:rFonts w:ascii="Gill Sans MT" w:hAnsi="Gill Sans MT" w:cs="Times New Roman"/>
      <w:sz w:val="16"/>
      <w:lang w:val="en-GB" w:eastAsia="en-US"/>
    </w:rPr>
  </w:style>
  <w:style w:type="paragraph" w:styleId="CommentSubject">
    <w:name w:val="annotation subject"/>
    <w:basedOn w:val="CommentText"/>
    <w:next w:val="CommentText"/>
    <w:link w:val="CommentSubjectChar"/>
    <w:uiPriority w:val="99"/>
    <w:semiHidden/>
    <w:rsid w:val="00E24E44"/>
    <w:rPr>
      <w:b/>
      <w:bCs/>
    </w:rPr>
  </w:style>
  <w:style w:type="character" w:customStyle="1" w:styleId="CommentSubjectChar">
    <w:name w:val="Comment Subject Char"/>
    <w:basedOn w:val="CommentTextChar"/>
    <w:link w:val="CommentSubject"/>
    <w:uiPriority w:val="99"/>
    <w:semiHidden/>
    <w:locked/>
    <w:rsid w:val="00D24E49"/>
    <w:rPr>
      <w:rFonts w:ascii="Gill Sans MT" w:hAnsi="Gill Sans MT"/>
      <w:b/>
      <w:bCs/>
      <w:sz w:val="20"/>
      <w:szCs w:val="20"/>
    </w:rPr>
  </w:style>
  <w:style w:type="paragraph" w:styleId="Caption">
    <w:name w:val="caption"/>
    <w:aliases w:val="Figures"/>
    <w:basedOn w:val="Normal"/>
    <w:next w:val="Normal"/>
    <w:uiPriority w:val="35"/>
    <w:qFormat/>
    <w:rsid w:val="00A7442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 w:val="left" w:pos="23760"/>
        <w:tab w:val="left" w:pos="24480"/>
        <w:tab w:val="left" w:pos="25200"/>
        <w:tab w:val="left" w:pos="25920"/>
        <w:tab w:val="left" w:pos="26640"/>
      </w:tabs>
      <w:spacing w:line="240" w:lineRule="atLeast"/>
      <w:ind w:right="232"/>
    </w:pPr>
    <w:rPr>
      <w:rFonts w:ascii="Arial Narrow" w:eastAsia="SimSun" w:hAnsi="Arial Narrow"/>
      <w:sz w:val="20"/>
      <w:szCs w:val="24"/>
    </w:rPr>
  </w:style>
  <w:style w:type="paragraph" w:customStyle="1" w:styleId="Captions">
    <w:name w:val="Captions"/>
    <w:basedOn w:val="Normal"/>
    <w:uiPriority w:val="99"/>
    <w:semiHidden/>
    <w:rsid w:val="00E24E44"/>
    <w:rPr>
      <w:rFonts w:ascii="Times New Roman" w:hAnsi="Times New Roman"/>
      <w:i/>
      <w:sz w:val="24"/>
      <w:szCs w:val="24"/>
      <w:lang w:val="en-AU"/>
    </w:rPr>
  </w:style>
  <w:style w:type="paragraph" w:customStyle="1" w:styleId="Pa3">
    <w:name w:val="Pa3"/>
    <w:basedOn w:val="Normal"/>
    <w:next w:val="Normal"/>
    <w:uiPriority w:val="99"/>
    <w:rsid w:val="00E24E44"/>
    <w:pPr>
      <w:autoSpaceDE w:val="0"/>
      <w:autoSpaceDN w:val="0"/>
      <w:adjustRightInd w:val="0"/>
      <w:spacing w:line="161" w:lineRule="atLeast"/>
    </w:pPr>
    <w:rPr>
      <w:rFonts w:ascii="Minion Pro" w:eastAsia="MS Mincho" w:hAnsi="Minion Pro"/>
      <w:sz w:val="24"/>
      <w:szCs w:val="24"/>
      <w:lang w:val="en-AU" w:eastAsia="ja-JP"/>
    </w:rPr>
  </w:style>
  <w:style w:type="character" w:customStyle="1" w:styleId="A3">
    <w:name w:val="A3"/>
    <w:uiPriority w:val="99"/>
    <w:rsid w:val="00E24E44"/>
    <w:rPr>
      <w:color w:val="221E1F"/>
      <w:sz w:val="22"/>
    </w:rPr>
  </w:style>
  <w:style w:type="paragraph" w:customStyle="1" w:styleId="default">
    <w:name w:val="default"/>
    <w:basedOn w:val="Normal"/>
    <w:uiPriority w:val="99"/>
    <w:rsid w:val="00E24E44"/>
    <w:pPr>
      <w:autoSpaceDE w:val="0"/>
      <w:autoSpaceDN w:val="0"/>
    </w:pPr>
    <w:rPr>
      <w:rFonts w:ascii="Times New Roman" w:eastAsia="MS Mincho" w:hAnsi="Times New Roman"/>
      <w:color w:val="000000"/>
      <w:sz w:val="24"/>
      <w:szCs w:val="24"/>
      <w:lang w:val="en-AU" w:eastAsia="ja-JP"/>
    </w:rPr>
  </w:style>
  <w:style w:type="character" w:customStyle="1" w:styleId="ant1">
    <w:name w:val="ant1"/>
    <w:uiPriority w:val="99"/>
    <w:rsid w:val="00E561B0"/>
  </w:style>
  <w:style w:type="paragraph" w:customStyle="1" w:styleId="table0">
    <w:name w:val="table"/>
    <w:basedOn w:val="Normal"/>
    <w:uiPriority w:val="99"/>
    <w:rsid w:val="00312ADA"/>
    <w:pPr>
      <w:spacing w:after="120"/>
    </w:pPr>
    <w:rPr>
      <w:rFonts w:ascii="Arial Narrow" w:hAnsi="Arial Narrow"/>
      <w:szCs w:val="22"/>
      <w:lang w:val="en-AU" w:eastAsia="en-AU"/>
    </w:rPr>
  </w:style>
  <w:style w:type="character" w:styleId="FootnoteReference">
    <w:name w:val="footnote reference"/>
    <w:basedOn w:val="DefaultParagraphFont"/>
    <w:uiPriority w:val="99"/>
    <w:semiHidden/>
    <w:rsid w:val="00CC1124"/>
    <w:rPr>
      <w:rFonts w:cs="Times New Roman"/>
      <w:vertAlign w:val="superscript"/>
    </w:rPr>
  </w:style>
  <w:style w:type="character" w:customStyle="1" w:styleId="authors5">
    <w:name w:val="authors5"/>
    <w:uiPriority w:val="99"/>
    <w:rsid w:val="00337D61"/>
  </w:style>
  <w:style w:type="character" w:styleId="FollowedHyperlink">
    <w:name w:val="FollowedHyperlink"/>
    <w:basedOn w:val="DefaultParagraphFont"/>
    <w:uiPriority w:val="99"/>
    <w:rsid w:val="00A67D00"/>
    <w:rPr>
      <w:rFonts w:cs="Times New Roman"/>
      <w:color w:val="800080"/>
      <w:u w:val="single"/>
    </w:rPr>
  </w:style>
  <w:style w:type="paragraph" w:styleId="ListParagraph">
    <w:name w:val="List Paragraph"/>
    <w:basedOn w:val="Normal"/>
    <w:link w:val="ListParagraphChar"/>
    <w:uiPriority w:val="34"/>
    <w:qFormat/>
    <w:rsid w:val="00C05902"/>
    <w:pPr>
      <w:ind w:left="720"/>
      <w:contextualSpacing/>
    </w:pPr>
    <w:rPr>
      <w:szCs w:val="24"/>
      <w:lang w:eastAsia="en-GB"/>
    </w:rPr>
  </w:style>
  <w:style w:type="paragraph" w:customStyle="1" w:styleId="Default0">
    <w:name w:val="Default"/>
    <w:rsid w:val="00857BA7"/>
    <w:pPr>
      <w:autoSpaceDE w:val="0"/>
      <w:autoSpaceDN w:val="0"/>
      <w:adjustRightInd w:val="0"/>
    </w:pPr>
    <w:rPr>
      <w:rFonts w:ascii="Calibri" w:hAnsi="Calibri" w:cs="Calibri"/>
      <w:color w:val="000000"/>
      <w:sz w:val="24"/>
      <w:szCs w:val="24"/>
      <w:lang w:val="en-GB" w:eastAsia="en-GB"/>
    </w:rPr>
  </w:style>
  <w:style w:type="paragraph" w:styleId="Revision">
    <w:name w:val="Revision"/>
    <w:hidden/>
    <w:uiPriority w:val="99"/>
    <w:semiHidden/>
    <w:rsid w:val="00B62BC0"/>
    <w:rPr>
      <w:rFonts w:ascii="Gill Sans MT" w:hAnsi="Gill Sans MT"/>
      <w:szCs w:val="20"/>
      <w:lang w:val="en-GB" w:eastAsia="en-US"/>
    </w:rPr>
  </w:style>
  <w:style w:type="paragraph" w:styleId="NoSpacing">
    <w:name w:val="No Spacing"/>
    <w:uiPriority w:val="99"/>
    <w:qFormat/>
    <w:rsid w:val="0034322A"/>
    <w:rPr>
      <w:rFonts w:ascii="Gill Sans MT" w:hAnsi="Gill Sans MT"/>
      <w:szCs w:val="20"/>
      <w:lang w:val="en-GB" w:eastAsia="en-US"/>
    </w:rPr>
  </w:style>
  <w:style w:type="character" w:customStyle="1" w:styleId="Heading2Char1">
    <w:name w:val="Heading 2 Char1"/>
    <w:aliases w:val="h2 Char1"/>
    <w:basedOn w:val="DefaultParagraphFont"/>
    <w:link w:val="Heading2"/>
    <w:uiPriority w:val="99"/>
    <w:rsid w:val="00A86825"/>
    <w:rPr>
      <w:rFonts w:ascii="Arial" w:eastAsiaTheme="majorEastAsia" w:hAnsi="Arial" w:cstheme="majorBidi"/>
      <w:b/>
      <w:bCs/>
      <w:color w:val="000000" w:themeColor="text1"/>
      <w:sz w:val="26"/>
      <w:szCs w:val="26"/>
      <w:lang w:val="en-GB" w:eastAsia="en-US"/>
    </w:rPr>
  </w:style>
  <w:style w:type="character" w:styleId="SubtleReference">
    <w:name w:val="Subtle Reference"/>
    <w:basedOn w:val="DefaultParagraphFont"/>
    <w:uiPriority w:val="31"/>
    <w:qFormat/>
    <w:rsid w:val="00A74428"/>
    <w:rPr>
      <w:rFonts w:ascii="Arial Narrow" w:hAnsi="Arial Narrow"/>
      <w:smallCaps/>
      <w:color w:val="000000" w:themeColor="text1"/>
      <w:sz w:val="20"/>
      <w:u w:val="none"/>
    </w:rPr>
  </w:style>
  <w:style w:type="character" w:styleId="IntenseReference">
    <w:name w:val="Intense Reference"/>
    <w:aliases w:val="fig tab body"/>
    <w:basedOn w:val="FigureChar"/>
    <w:uiPriority w:val="32"/>
    <w:qFormat/>
    <w:rsid w:val="00A74428"/>
    <w:rPr>
      <w:rFonts w:ascii="Arial Narrow" w:hAnsi="Arial Narrow"/>
      <w:b w:val="0"/>
      <w:bCs/>
      <w:caps w:val="0"/>
      <w:smallCaps w:val="0"/>
      <w:color w:val="000000" w:themeColor="text1"/>
      <w:spacing w:val="0"/>
      <w:w w:val="100"/>
      <w:sz w:val="20"/>
      <w:u w:val="none"/>
      <w:lang w:val="en-GB" w:eastAsia="en-US"/>
    </w:rPr>
  </w:style>
  <w:style w:type="character" w:customStyle="1" w:styleId="cit-issue1">
    <w:name w:val="cit-issue1"/>
    <w:basedOn w:val="DefaultParagraphFont"/>
    <w:rsid w:val="00554D92"/>
    <w:rPr>
      <w:vanish/>
      <w:webHidden w:val="0"/>
      <w:specVanish w:val="0"/>
    </w:rPr>
  </w:style>
  <w:style w:type="character" w:customStyle="1" w:styleId="cit-vol2">
    <w:name w:val="cit-vol2"/>
    <w:basedOn w:val="DefaultParagraphFont"/>
    <w:rsid w:val="00554D92"/>
  </w:style>
  <w:style w:type="character" w:customStyle="1" w:styleId="cit-elocation">
    <w:name w:val="cit-elocation"/>
    <w:basedOn w:val="DefaultParagraphFont"/>
    <w:rsid w:val="00554D92"/>
  </w:style>
  <w:style w:type="character" w:customStyle="1" w:styleId="cit-sep2">
    <w:name w:val="cit-sep2"/>
    <w:basedOn w:val="DefaultParagraphFont"/>
    <w:rsid w:val="00554D92"/>
  </w:style>
  <w:style w:type="character" w:customStyle="1" w:styleId="cit-doi3">
    <w:name w:val="cit-doi3"/>
    <w:basedOn w:val="DefaultParagraphFont"/>
    <w:rsid w:val="00554D92"/>
  </w:style>
  <w:style w:type="character" w:customStyle="1" w:styleId="ListParagraphChar">
    <w:name w:val="List Paragraph Char"/>
    <w:basedOn w:val="DefaultParagraphFont"/>
    <w:link w:val="ListParagraph"/>
    <w:uiPriority w:val="34"/>
    <w:locked/>
    <w:rsid w:val="00C05902"/>
    <w:rPr>
      <w:rFonts w:ascii="Arial" w:hAnsi="Arial"/>
      <w:szCs w:val="24"/>
      <w:lang w:val="en-GB" w:eastAsia="en-GB"/>
    </w:rPr>
  </w:style>
  <w:style w:type="paragraph" w:styleId="Bibliography">
    <w:name w:val="Bibliography"/>
    <w:basedOn w:val="Normal"/>
    <w:next w:val="Normal"/>
    <w:uiPriority w:val="37"/>
    <w:semiHidden/>
    <w:unhideWhenUsed/>
    <w:rsid w:val="007D0E38"/>
  </w:style>
  <w:style w:type="paragraph" w:styleId="BlockText">
    <w:name w:val="Block Text"/>
    <w:basedOn w:val="Normal"/>
    <w:uiPriority w:val="99"/>
    <w:semiHidden/>
    <w:unhideWhenUsed/>
    <w:locked/>
    <w:rsid w:val="007D0E38"/>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3">
    <w:name w:val="Body Text 3"/>
    <w:basedOn w:val="Normal"/>
    <w:link w:val="BodyText3Char"/>
    <w:uiPriority w:val="99"/>
    <w:semiHidden/>
    <w:unhideWhenUsed/>
    <w:locked/>
    <w:rsid w:val="007D0E38"/>
    <w:pPr>
      <w:spacing w:after="120"/>
    </w:pPr>
    <w:rPr>
      <w:sz w:val="16"/>
      <w:szCs w:val="16"/>
    </w:rPr>
  </w:style>
  <w:style w:type="character" w:customStyle="1" w:styleId="BodyText3Char">
    <w:name w:val="Body Text 3 Char"/>
    <w:basedOn w:val="DefaultParagraphFont"/>
    <w:link w:val="BodyText3"/>
    <w:uiPriority w:val="99"/>
    <w:semiHidden/>
    <w:rsid w:val="007D0E38"/>
    <w:rPr>
      <w:rFonts w:ascii="Arial" w:hAnsi="Arial"/>
      <w:sz w:val="16"/>
      <w:szCs w:val="16"/>
      <w:lang w:val="en-GB" w:eastAsia="en-US"/>
    </w:rPr>
  </w:style>
  <w:style w:type="paragraph" w:styleId="BodyTextFirstIndent">
    <w:name w:val="Body Text First Indent"/>
    <w:basedOn w:val="BodyText"/>
    <w:link w:val="BodyTextFirstIndentChar"/>
    <w:uiPriority w:val="99"/>
    <w:semiHidden/>
    <w:unhideWhenUsed/>
    <w:locked/>
    <w:rsid w:val="007D0E38"/>
    <w:pPr>
      <w:autoSpaceDE/>
      <w:autoSpaceDN/>
      <w:adjustRightInd/>
      <w:spacing w:line="240" w:lineRule="auto"/>
      <w:ind w:firstLine="360"/>
    </w:pPr>
    <w:rPr>
      <w:rFonts w:ascii="Arial" w:hAnsi="Arial"/>
      <w:sz w:val="22"/>
    </w:rPr>
  </w:style>
  <w:style w:type="character" w:customStyle="1" w:styleId="BodyTextFirstIndentChar">
    <w:name w:val="Body Text First Indent Char"/>
    <w:basedOn w:val="BodyTextChar"/>
    <w:link w:val="BodyTextFirstIndent"/>
    <w:uiPriority w:val="99"/>
    <w:semiHidden/>
    <w:rsid w:val="007D0E38"/>
    <w:rPr>
      <w:rFonts w:ascii="Arial" w:hAnsi="Arial" w:cs="Times New Roman"/>
      <w:sz w:val="20"/>
      <w:szCs w:val="20"/>
      <w:lang w:val="en-GB" w:eastAsia="en-US"/>
    </w:rPr>
  </w:style>
  <w:style w:type="paragraph" w:styleId="BodyTextFirstIndent2">
    <w:name w:val="Body Text First Indent 2"/>
    <w:basedOn w:val="BodyTextIndent"/>
    <w:link w:val="BodyTextFirstIndent2Char"/>
    <w:uiPriority w:val="99"/>
    <w:semiHidden/>
    <w:unhideWhenUsed/>
    <w:locked/>
    <w:rsid w:val="007D0E38"/>
    <w:pPr>
      <w:spacing w:after="0"/>
      <w:ind w:left="360" w:firstLine="360"/>
    </w:pPr>
    <w:rPr>
      <w:rFonts w:ascii="Arial" w:hAnsi="Arial"/>
      <w:sz w:val="22"/>
    </w:rPr>
  </w:style>
  <w:style w:type="character" w:customStyle="1" w:styleId="BodyTextFirstIndent2Char">
    <w:name w:val="Body Text First Indent 2 Char"/>
    <w:basedOn w:val="BodyTextIndentChar"/>
    <w:link w:val="BodyTextFirstIndent2"/>
    <w:uiPriority w:val="99"/>
    <w:semiHidden/>
    <w:rsid w:val="007D0E38"/>
    <w:rPr>
      <w:rFonts w:ascii="Arial" w:hAnsi="Arial" w:cs="Times New Roman"/>
      <w:sz w:val="20"/>
      <w:szCs w:val="20"/>
      <w:lang w:val="en-GB" w:eastAsia="en-US"/>
    </w:rPr>
  </w:style>
  <w:style w:type="paragraph" w:styleId="Closing">
    <w:name w:val="Closing"/>
    <w:basedOn w:val="Normal"/>
    <w:link w:val="ClosingChar"/>
    <w:uiPriority w:val="99"/>
    <w:semiHidden/>
    <w:unhideWhenUsed/>
    <w:locked/>
    <w:rsid w:val="007D0E38"/>
    <w:pPr>
      <w:ind w:left="4252"/>
    </w:pPr>
  </w:style>
  <w:style w:type="character" w:customStyle="1" w:styleId="ClosingChar">
    <w:name w:val="Closing Char"/>
    <w:basedOn w:val="DefaultParagraphFont"/>
    <w:link w:val="Closing"/>
    <w:uiPriority w:val="99"/>
    <w:semiHidden/>
    <w:rsid w:val="007D0E38"/>
    <w:rPr>
      <w:rFonts w:ascii="Arial" w:hAnsi="Arial"/>
      <w:szCs w:val="20"/>
      <w:lang w:val="en-GB" w:eastAsia="en-US"/>
    </w:rPr>
  </w:style>
  <w:style w:type="paragraph" w:styleId="Date">
    <w:name w:val="Date"/>
    <w:basedOn w:val="Normal"/>
    <w:next w:val="Normal"/>
    <w:link w:val="DateChar"/>
    <w:uiPriority w:val="99"/>
    <w:semiHidden/>
    <w:unhideWhenUsed/>
    <w:locked/>
    <w:rsid w:val="007D0E38"/>
  </w:style>
  <w:style w:type="character" w:customStyle="1" w:styleId="DateChar">
    <w:name w:val="Date Char"/>
    <w:basedOn w:val="DefaultParagraphFont"/>
    <w:link w:val="Date"/>
    <w:uiPriority w:val="99"/>
    <w:semiHidden/>
    <w:rsid w:val="007D0E38"/>
    <w:rPr>
      <w:rFonts w:ascii="Arial" w:hAnsi="Arial"/>
      <w:szCs w:val="20"/>
      <w:lang w:val="en-GB" w:eastAsia="en-US"/>
    </w:rPr>
  </w:style>
  <w:style w:type="paragraph" w:styleId="E-mailSignature">
    <w:name w:val="E-mail Signature"/>
    <w:basedOn w:val="Normal"/>
    <w:link w:val="E-mailSignatureChar"/>
    <w:uiPriority w:val="99"/>
    <w:semiHidden/>
    <w:unhideWhenUsed/>
    <w:locked/>
    <w:rsid w:val="007D0E38"/>
  </w:style>
  <w:style w:type="character" w:customStyle="1" w:styleId="E-mailSignatureChar">
    <w:name w:val="E-mail Signature Char"/>
    <w:basedOn w:val="DefaultParagraphFont"/>
    <w:link w:val="E-mailSignature"/>
    <w:uiPriority w:val="99"/>
    <w:semiHidden/>
    <w:rsid w:val="007D0E38"/>
    <w:rPr>
      <w:rFonts w:ascii="Arial" w:hAnsi="Arial"/>
      <w:szCs w:val="20"/>
      <w:lang w:val="en-GB" w:eastAsia="en-US"/>
    </w:rPr>
  </w:style>
  <w:style w:type="paragraph" w:styleId="EndnoteText">
    <w:name w:val="endnote text"/>
    <w:basedOn w:val="Normal"/>
    <w:link w:val="EndnoteTextChar"/>
    <w:uiPriority w:val="99"/>
    <w:semiHidden/>
    <w:unhideWhenUsed/>
    <w:locked/>
    <w:rsid w:val="007D0E38"/>
    <w:rPr>
      <w:sz w:val="20"/>
    </w:rPr>
  </w:style>
  <w:style w:type="character" w:customStyle="1" w:styleId="EndnoteTextChar">
    <w:name w:val="Endnote Text Char"/>
    <w:basedOn w:val="DefaultParagraphFont"/>
    <w:link w:val="EndnoteText"/>
    <w:uiPriority w:val="99"/>
    <w:semiHidden/>
    <w:rsid w:val="007D0E38"/>
    <w:rPr>
      <w:rFonts w:ascii="Arial" w:hAnsi="Arial"/>
      <w:sz w:val="20"/>
      <w:szCs w:val="20"/>
      <w:lang w:val="en-GB" w:eastAsia="en-US"/>
    </w:rPr>
  </w:style>
  <w:style w:type="paragraph" w:styleId="EnvelopeAddress">
    <w:name w:val="envelope address"/>
    <w:basedOn w:val="Normal"/>
    <w:uiPriority w:val="99"/>
    <w:semiHidden/>
    <w:unhideWhenUsed/>
    <w:locked/>
    <w:rsid w:val="007D0E38"/>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locked/>
    <w:rsid w:val="007D0E38"/>
    <w:rPr>
      <w:rFonts w:asciiTheme="majorHAnsi" w:eastAsiaTheme="majorEastAsia" w:hAnsiTheme="majorHAnsi" w:cstheme="majorBidi"/>
      <w:sz w:val="20"/>
    </w:rPr>
  </w:style>
  <w:style w:type="paragraph" w:styleId="HTMLAddress">
    <w:name w:val="HTML Address"/>
    <w:basedOn w:val="Normal"/>
    <w:link w:val="HTMLAddressChar"/>
    <w:uiPriority w:val="99"/>
    <w:semiHidden/>
    <w:unhideWhenUsed/>
    <w:locked/>
    <w:rsid w:val="007D0E38"/>
    <w:rPr>
      <w:i/>
      <w:iCs/>
    </w:rPr>
  </w:style>
  <w:style w:type="character" w:customStyle="1" w:styleId="HTMLAddressChar">
    <w:name w:val="HTML Address Char"/>
    <w:basedOn w:val="DefaultParagraphFont"/>
    <w:link w:val="HTMLAddress"/>
    <w:uiPriority w:val="99"/>
    <w:semiHidden/>
    <w:rsid w:val="007D0E38"/>
    <w:rPr>
      <w:rFonts w:ascii="Arial" w:hAnsi="Arial"/>
      <w:i/>
      <w:iCs/>
      <w:szCs w:val="20"/>
      <w:lang w:val="en-GB" w:eastAsia="en-US"/>
    </w:rPr>
  </w:style>
  <w:style w:type="paragraph" w:styleId="HTMLPreformatted">
    <w:name w:val="HTML Preformatted"/>
    <w:basedOn w:val="Normal"/>
    <w:link w:val="HTMLPreformattedChar"/>
    <w:uiPriority w:val="99"/>
    <w:semiHidden/>
    <w:unhideWhenUsed/>
    <w:locked/>
    <w:rsid w:val="007D0E38"/>
    <w:rPr>
      <w:rFonts w:ascii="Consolas" w:hAnsi="Consolas" w:cs="Consolas"/>
      <w:sz w:val="20"/>
    </w:rPr>
  </w:style>
  <w:style w:type="character" w:customStyle="1" w:styleId="HTMLPreformattedChar">
    <w:name w:val="HTML Preformatted Char"/>
    <w:basedOn w:val="DefaultParagraphFont"/>
    <w:link w:val="HTMLPreformatted"/>
    <w:uiPriority w:val="99"/>
    <w:semiHidden/>
    <w:rsid w:val="007D0E38"/>
    <w:rPr>
      <w:rFonts w:ascii="Consolas" w:hAnsi="Consolas" w:cs="Consolas"/>
      <w:sz w:val="20"/>
      <w:szCs w:val="20"/>
      <w:lang w:val="en-GB" w:eastAsia="en-US"/>
    </w:rPr>
  </w:style>
  <w:style w:type="paragraph" w:styleId="Index1">
    <w:name w:val="index 1"/>
    <w:basedOn w:val="Normal"/>
    <w:next w:val="Normal"/>
    <w:autoRedefine/>
    <w:uiPriority w:val="99"/>
    <w:semiHidden/>
    <w:unhideWhenUsed/>
    <w:locked/>
    <w:rsid w:val="007D0E38"/>
    <w:pPr>
      <w:ind w:left="220" w:hanging="220"/>
    </w:pPr>
  </w:style>
  <w:style w:type="paragraph" w:styleId="Index2">
    <w:name w:val="index 2"/>
    <w:basedOn w:val="Normal"/>
    <w:next w:val="Normal"/>
    <w:autoRedefine/>
    <w:uiPriority w:val="99"/>
    <w:semiHidden/>
    <w:unhideWhenUsed/>
    <w:locked/>
    <w:rsid w:val="007D0E38"/>
    <w:pPr>
      <w:ind w:left="440" w:hanging="220"/>
    </w:pPr>
  </w:style>
  <w:style w:type="paragraph" w:styleId="Index3">
    <w:name w:val="index 3"/>
    <w:basedOn w:val="Normal"/>
    <w:next w:val="Normal"/>
    <w:autoRedefine/>
    <w:uiPriority w:val="99"/>
    <w:semiHidden/>
    <w:unhideWhenUsed/>
    <w:locked/>
    <w:rsid w:val="007D0E38"/>
    <w:pPr>
      <w:ind w:left="660" w:hanging="220"/>
    </w:pPr>
  </w:style>
  <w:style w:type="paragraph" w:styleId="Index4">
    <w:name w:val="index 4"/>
    <w:basedOn w:val="Normal"/>
    <w:next w:val="Normal"/>
    <w:autoRedefine/>
    <w:uiPriority w:val="99"/>
    <w:semiHidden/>
    <w:unhideWhenUsed/>
    <w:locked/>
    <w:rsid w:val="007D0E38"/>
    <w:pPr>
      <w:ind w:left="880" w:hanging="220"/>
    </w:pPr>
  </w:style>
  <w:style w:type="paragraph" w:styleId="Index5">
    <w:name w:val="index 5"/>
    <w:basedOn w:val="Normal"/>
    <w:next w:val="Normal"/>
    <w:autoRedefine/>
    <w:uiPriority w:val="99"/>
    <w:semiHidden/>
    <w:unhideWhenUsed/>
    <w:locked/>
    <w:rsid w:val="007D0E38"/>
    <w:pPr>
      <w:ind w:left="1100" w:hanging="220"/>
    </w:pPr>
  </w:style>
  <w:style w:type="paragraph" w:styleId="Index6">
    <w:name w:val="index 6"/>
    <w:basedOn w:val="Normal"/>
    <w:next w:val="Normal"/>
    <w:autoRedefine/>
    <w:uiPriority w:val="99"/>
    <w:semiHidden/>
    <w:unhideWhenUsed/>
    <w:locked/>
    <w:rsid w:val="007D0E38"/>
    <w:pPr>
      <w:ind w:left="1320" w:hanging="220"/>
    </w:pPr>
  </w:style>
  <w:style w:type="paragraph" w:styleId="Index7">
    <w:name w:val="index 7"/>
    <w:basedOn w:val="Normal"/>
    <w:next w:val="Normal"/>
    <w:autoRedefine/>
    <w:uiPriority w:val="99"/>
    <w:semiHidden/>
    <w:unhideWhenUsed/>
    <w:locked/>
    <w:rsid w:val="007D0E38"/>
    <w:pPr>
      <w:ind w:left="1540" w:hanging="220"/>
    </w:pPr>
  </w:style>
  <w:style w:type="paragraph" w:styleId="Index8">
    <w:name w:val="index 8"/>
    <w:basedOn w:val="Normal"/>
    <w:next w:val="Normal"/>
    <w:autoRedefine/>
    <w:uiPriority w:val="99"/>
    <w:semiHidden/>
    <w:unhideWhenUsed/>
    <w:locked/>
    <w:rsid w:val="007D0E38"/>
    <w:pPr>
      <w:ind w:left="1760" w:hanging="220"/>
    </w:pPr>
  </w:style>
  <w:style w:type="paragraph" w:styleId="Index9">
    <w:name w:val="index 9"/>
    <w:basedOn w:val="Normal"/>
    <w:next w:val="Normal"/>
    <w:autoRedefine/>
    <w:uiPriority w:val="99"/>
    <w:semiHidden/>
    <w:unhideWhenUsed/>
    <w:locked/>
    <w:rsid w:val="007D0E38"/>
    <w:pPr>
      <w:ind w:left="1980" w:hanging="220"/>
    </w:pPr>
  </w:style>
  <w:style w:type="paragraph" w:styleId="IndexHeading">
    <w:name w:val="index heading"/>
    <w:basedOn w:val="Normal"/>
    <w:next w:val="Index1"/>
    <w:uiPriority w:val="99"/>
    <w:semiHidden/>
    <w:unhideWhenUsed/>
    <w:locked/>
    <w:rsid w:val="007D0E38"/>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7D0E38"/>
    <w:pPr>
      <w:pBdr>
        <w:bottom w:val="single" w:sz="4" w:space="4" w:color="4F81BD" w:themeColor="accent1"/>
      </w:pBdr>
      <w:spacing w:before="200" w:after="280"/>
      <w:ind w:left="936" w:right="936"/>
    </w:pPr>
    <w:rPr>
      <w:b/>
      <w:bCs/>
      <w:i/>
      <w:iCs/>
      <w:color w:val="4F81BD" w:themeColor="accent1"/>
    </w:rPr>
  </w:style>
  <w:style w:type="character" w:customStyle="1" w:styleId="IntenseQuoteChar">
    <w:name w:val="Intense Quote Char"/>
    <w:basedOn w:val="DefaultParagraphFont"/>
    <w:link w:val="IntenseQuote"/>
    <w:uiPriority w:val="30"/>
    <w:rsid w:val="007D0E38"/>
    <w:rPr>
      <w:rFonts w:ascii="Arial" w:hAnsi="Arial"/>
      <w:b/>
      <w:bCs/>
      <w:i/>
      <w:iCs/>
      <w:color w:val="4F81BD" w:themeColor="accent1"/>
      <w:szCs w:val="20"/>
      <w:lang w:val="en-GB" w:eastAsia="en-US"/>
    </w:rPr>
  </w:style>
  <w:style w:type="paragraph" w:styleId="List">
    <w:name w:val="List"/>
    <w:basedOn w:val="Normal"/>
    <w:uiPriority w:val="99"/>
    <w:semiHidden/>
    <w:unhideWhenUsed/>
    <w:locked/>
    <w:rsid w:val="007D0E38"/>
    <w:pPr>
      <w:ind w:left="283" w:hanging="283"/>
      <w:contextualSpacing/>
    </w:pPr>
  </w:style>
  <w:style w:type="paragraph" w:styleId="List2">
    <w:name w:val="List 2"/>
    <w:basedOn w:val="Normal"/>
    <w:uiPriority w:val="99"/>
    <w:semiHidden/>
    <w:unhideWhenUsed/>
    <w:locked/>
    <w:rsid w:val="007D0E38"/>
    <w:pPr>
      <w:ind w:left="566" w:hanging="283"/>
      <w:contextualSpacing/>
    </w:pPr>
  </w:style>
  <w:style w:type="paragraph" w:styleId="List3">
    <w:name w:val="List 3"/>
    <w:basedOn w:val="Normal"/>
    <w:uiPriority w:val="99"/>
    <w:semiHidden/>
    <w:unhideWhenUsed/>
    <w:locked/>
    <w:rsid w:val="007D0E38"/>
    <w:pPr>
      <w:ind w:left="849" w:hanging="283"/>
      <w:contextualSpacing/>
    </w:pPr>
  </w:style>
  <w:style w:type="paragraph" w:styleId="List4">
    <w:name w:val="List 4"/>
    <w:basedOn w:val="Normal"/>
    <w:uiPriority w:val="99"/>
    <w:semiHidden/>
    <w:unhideWhenUsed/>
    <w:locked/>
    <w:rsid w:val="007D0E38"/>
    <w:pPr>
      <w:ind w:left="1132" w:hanging="283"/>
      <w:contextualSpacing/>
    </w:pPr>
  </w:style>
  <w:style w:type="paragraph" w:styleId="List5">
    <w:name w:val="List 5"/>
    <w:basedOn w:val="Normal"/>
    <w:uiPriority w:val="99"/>
    <w:semiHidden/>
    <w:unhideWhenUsed/>
    <w:locked/>
    <w:rsid w:val="007D0E38"/>
    <w:pPr>
      <w:ind w:left="1415" w:hanging="283"/>
      <w:contextualSpacing/>
    </w:pPr>
  </w:style>
  <w:style w:type="paragraph" w:styleId="ListBullet">
    <w:name w:val="List Bullet"/>
    <w:basedOn w:val="Normal"/>
    <w:uiPriority w:val="99"/>
    <w:semiHidden/>
    <w:unhideWhenUsed/>
    <w:locked/>
    <w:rsid w:val="007D0E38"/>
    <w:pPr>
      <w:numPr>
        <w:numId w:val="8"/>
      </w:numPr>
      <w:contextualSpacing/>
    </w:pPr>
  </w:style>
  <w:style w:type="paragraph" w:styleId="ListBullet3">
    <w:name w:val="List Bullet 3"/>
    <w:basedOn w:val="Normal"/>
    <w:uiPriority w:val="99"/>
    <w:semiHidden/>
    <w:unhideWhenUsed/>
    <w:locked/>
    <w:rsid w:val="007D0E38"/>
    <w:pPr>
      <w:numPr>
        <w:numId w:val="9"/>
      </w:numPr>
      <w:contextualSpacing/>
    </w:pPr>
  </w:style>
  <w:style w:type="paragraph" w:styleId="ListBullet4">
    <w:name w:val="List Bullet 4"/>
    <w:basedOn w:val="Normal"/>
    <w:uiPriority w:val="99"/>
    <w:semiHidden/>
    <w:unhideWhenUsed/>
    <w:locked/>
    <w:rsid w:val="007D0E38"/>
    <w:pPr>
      <w:numPr>
        <w:numId w:val="10"/>
      </w:numPr>
      <w:contextualSpacing/>
    </w:pPr>
  </w:style>
  <w:style w:type="paragraph" w:styleId="ListBullet5">
    <w:name w:val="List Bullet 5"/>
    <w:basedOn w:val="Normal"/>
    <w:uiPriority w:val="99"/>
    <w:semiHidden/>
    <w:unhideWhenUsed/>
    <w:locked/>
    <w:rsid w:val="007D0E38"/>
    <w:pPr>
      <w:numPr>
        <w:numId w:val="11"/>
      </w:numPr>
      <w:contextualSpacing/>
    </w:pPr>
  </w:style>
  <w:style w:type="paragraph" w:styleId="ListContinue">
    <w:name w:val="List Continue"/>
    <w:basedOn w:val="Normal"/>
    <w:uiPriority w:val="99"/>
    <w:semiHidden/>
    <w:unhideWhenUsed/>
    <w:locked/>
    <w:rsid w:val="007D0E38"/>
    <w:pPr>
      <w:spacing w:after="120"/>
      <w:ind w:left="283"/>
      <w:contextualSpacing/>
    </w:pPr>
  </w:style>
  <w:style w:type="paragraph" w:styleId="ListContinue2">
    <w:name w:val="List Continue 2"/>
    <w:basedOn w:val="Normal"/>
    <w:uiPriority w:val="99"/>
    <w:semiHidden/>
    <w:unhideWhenUsed/>
    <w:locked/>
    <w:rsid w:val="007D0E38"/>
    <w:pPr>
      <w:spacing w:after="120"/>
      <w:ind w:left="566"/>
      <w:contextualSpacing/>
    </w:pPr>
  </w:style>
  <w:style w:type="paragraph" w:styleId="ListContinue3">
    <w:name w:val="List Continue 3"/>
    <w:basedOn w:val="Normal"/>
    <w:uiPriority w:val="99"/>
    <w:semiHidden/>
    <w:unhideWhenUsed/>
    <w:locked/>
    <w:rsid w:val="007D0E38"/>
    <w:pPr>
      <w:spacing w:after="120"/>
      <w:ind w:left="849"/>
      <w:contextualSpacing/>
    </w:pPr>
  </w:style>
  <w:style w:type="paragraph" w:styleId="ListContinue4">
    <w:name w:val="List Continue 4"/>
    <w:basedOn w:val="Normal"/>
    <w:uiPriority w:val="99"/>
    <w:semiHidden/>
    <w:unhideWhenUsed/>
    <w:locked/>
    <w:rsid w:val="007D0E38"/>
    <w:pPr>
      <w:spacing w:after="120"/>
      <w:ind w:left="1132"/>
      <w:contextualSpacing/>
    </w:pPr>
  </w:style>
  <w:style w:type="paragraph" w:styleId="ListContinue5">
    <w:name w:val="List Continue 5"/>
    <w:basedOn w:val="Normal"/>
    <w:uiPriority w:val="99"/>
    <w:semiHidden/>
    <w:unhideWhenUsed/>
    <w:locked/>
    <w:rsid w:val="007D0E38"/>
    <w:pPr>
      <w:spacing w:after="120"/>
      <w:ind w:left="1415"/>
      <w:contextualSpacing/>
    </w:pPr>
  </w:style>
  <w:style w:type="paragraph" w:styleId="ListNumber">
    <w:name w:val="List Number"/>
    <w:basedOn w:val="Normal"/>
    <w:uiPriority w:val="99"/>
    <w:semiHidden/>
    <w:unhideWhenUsed/>
    <w:locked/>
    <w:rsid w:val="007D0E38"/>
    <w:pPr>
      <w:numPr>
        <w:numId w:val="12"/>
      </w:numPr>
      <w:contextualSpacing/>
    </w:pPr>
  </w:style>
  <w:style w:type="paragraph" w:styleId="ListNumber2">
    <w:name w:val="List Number 2"/>
    <w:basedOn w:val="Normal"/>
    <w:uiPriority w:val="99"/>
    <w:semiHidden/>
    <w:unhideWhenUsed/>
    <w:locked/>
    <w:rsid w:val="007D0E38"/>
    <w:pPr>
      <w:numPr>
        <w:numId w:val="13"/>
      </w:numPr>
      <w:contextualSpacing/>
    </w:pPr>
  </w:style>
  <w:style w:type="paragraph" w:styleId="ListNumber3">
    <w:name w:val="List Number 3"/>
    <w:basedOn w:val="Normal"/>
    <w:uiPriority w:val="99"/>
    <w:semiHidden/>
    <w:unhideWhenUsed/>
    <w:locked/>
    <w:rsid w:val="007D0E38"/>
    <w:pPr>
      <w:numPr>
        <w:numId w:val="14"/>
      </w:numPr>
      <w:contextualSpacing/>
    </w:pPr>
  </w:style>
  <w:style w:type="paragraph" w:styleId="ListNumber4">
    <w:name w:val="List Number 4"/>
    <w:basedOn w:val="Normal"/>
    <w:uiPriority w:val="99"/>
    <w:semiHidden/>
    <w:unhideWhenUsed/>
    <w:locked/>
    <w:rsid w:val="007D0E38"/>
    <w:pPr>
      <w:numPr>
        <w:numId w:val="15"/>
      </w:numPr>
      <w:contextualSpacing/>
    </w:pPr>
  </w:style>
  <w:style w:type="paragraph" w:styleId="ListNumber5">
    <w:name w:val="List Number 5"/>
    <w:basedOn w:val="Normal"/>
    <w:uiPriority w:val="99"/>
    <w:semiHidden/>
    <w:unhideWhenUsed/>
    <w:locked/>
    <w:rsid w:val="007D0E38"/>
    <w:pPr>
      <w:numPr>
        <w:numId w:val="16"/>
      </w:numPr>
      <w:contextualSpacing/>
    </w:pPr>
  </w:style>
  <w:style w:type="paragraph" w:styleId="MacroText">
    <w:name w:val="macro"/>
    <w:link w:val="MacroTextChar"/>
    <w:uiPriority w:val="99"/>
    <w:semiHidden/>
    <w:unhideWhenUsed/>
    <w:locked/>
    <w:rsid w:val="007D0E38"/>
    <w:pPr>
      <w:tabs>
        <w:tab w:val="left" w:pos="480"/>
        <w:tab w:val="left" w:pos="960"/>
        <w:tab w:val="left" w:pos="1440"/>
        <w:tab w:val="left" w:pos="1920"/>
        <w:tab w:val="left" w:pos="2400"/>
        <w:tab w:val="left" w:pos="2880"/>
        <w:tab w:val="left" w:pos="3360"/>
        <w:tab w:val="left" w:pos="3840"/>
        <w:tab w:val="left" w:pos="4320"/>
      </w:tabs>
    </w:pPr>
    <w:rPr>
      <w:rFonts w:ascii="Consolas" w:hAnsi="Consolas" w:cs="Consolas"/>
      <w:sz w:val="20"/>
      <w:szCs w:val="20"/>
      <w:lang w:val="en-GB" w:eastAsia="en-US"/>
    </w:rPr>
  </w:style>
  <w:style w:type="character" w:customStyle="1" w:styleId="MacroTextChar">
    <w:name w:val="Macro Text Char"/>
    <w:basedOn w:val="DefaultParagraphFont"/>
    <w:link w:val="MacroText"/>
    <w:uiPriority w:val="99"/>
    <w:semiHidden/>
    <w:rsid w:val="007D0E38"/>
    <w:rPr>
      <w:rFonts w:ascii="Consolas" w:hAnsi="Consolas" w:cs="Consolas"/>
      <w:sz w:val="20"/>
      <w:szCs w:val="20"/>
      <w:lang w:val="en-GB" w:eastAsia="en-US"/>
    </w:rPr>
  </w:style>
  <w:style w:type="paragraph" w:styleId="MessageHeader">
    <w:name w:val="Message Header"/>
    <w:basedOn w:val="Normal"/>
    <w:link w:val="MessageHeaderChar"/>
    <w:uiPriority w:val="99"/>
    <w:semiHidden/>
    <w:unhideWhenUsed/>
    <w:locked/>
    <w:rsid w:val="007D0E38"/>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7D0E38"/>
    <w:rPr>
      <w:rFonts w:asciiTheme="majorHAnsi" w:eastAsiaTheme="majorEastAsia" w:hAnsiTheme="majorHAnsi" w:cstheme="majorBidi"/>
      <w:sz w:val="24"/>
      <w:szCs w:val="24"/>
      <w:shd w:val="pct20" w:color="auto" w:fill="auto"/>
      <w:lang w:val="en-GB" w:eastAsia="en-US"/>
    </w:rPr>
  </w:style>
  <w:style w:type="paragraph" w:styleId="NormalIndent">
    <w:name w:val="Normal Indent"/>
    <w:basedOn w:val="Normal"/>
    <w:uiPriority w:val="99"/>
    <w:semiHidden/>
    <w:unhideWhenUsed/>
    <w:locked/>
    <w:rsid w:val="007D0E38"/>
    <w:pPr>
      <w:ind w:left="720"/>
    </w:pPr>
  </w:style>
  <w:style w:type="paragraph" w:styleId="NoteHeading">
    <w:name w:val="Note Heading"/>
    <w:basedOn w:val="Normal"/>
    <w:next w:val="Normal"/>
    <w:link w:val="NoteHeadingChar"/>
    <w:uiPriority w:val="99"/>
    <w:semiHidden/>
    <w:unhideWhenUsed/>
    <w:locked/>
    <w:rsid w:val="007D0E38"/>
  </w:style>
  <w:style w:type="character" w:customStyle="1" w:styleId="NoteHeadingChar">
    <w:name w:val="Note Heading Char"/>
    <w:basedOn w:val="DefaultParagraphFont"/>
    <w:link w:val="NoteHeading"/>
    <w:uiPriority w:val="99"/>
    <w:semiHidden/>
    <w:rsid w:val="007D0E38"/>
    <w:rPr>
      <w:rFonts w:ascii="Arial" w:hAnsi="Arial"/>
      <w:szCs w:val="20"/>
      <w:lang w:val="en-GB" w:eastAsia="en-US"/>
    </w:rPr>
  </w:style>
  <w:style w:type="paragraph" w:styleId="Quote">
    <w:name w:val="Quote"/>
    <w:basedOn w:val="Normal"/>
    <w:next w:val="Normal"/>
    <w:link w:val="QuoteChar"/>
    <w:uiPriority w:val="29"/>
    <w:qFormat/>
    <w:rsid w:val="007D0E38"/>
    <w:rPr>
      <w:i/>
      <w:iCs/>
      <w:color w:val="000000" w:themeColor="text1"/>
    </w:rPr>
  </w:style>
  <w:style w:type="character" w:customStyle="1" w:styleId="QuoteChar">
    <w:name w:val="Quote Char"/>
    <w:basedOn w:val="DefaultParagraphFont"/>
    <w:link w:val="Quote"/>
    <w:uiPriority w:val="29"/>
    <w:rsid w:val="007D0E38"/>
    <w:rPr>
      <w:rFonts w:ascii="Arial" w:hAnsi="Arial"/>
      <w:i/>
      <w:iCs/>
      <w:color w:val="000000" w:themeColor="text1"/>
      <w:szCs w:val="20"/>
      <w:lang w:val="en-GB" w:eastAsia="en-US"/>
    </w:rPr>
  </w:style>
  <w:style w:type="paragraph" w:styleId="Salutation">
    <w:name w:val="Salutation"/>
    <w:basedOn w:val="Normal"/>
    <w:next w:val="Normal"/>
    <w:link w:val="SalutationChar"/>
    <w:uiPriority w:val="99"/>
    <w:semiHidden/>
    <w:unhideWhenUsed/>
    <w:locked/>
    <w:rsid w:val="007D0E38"/>
  </w:style>
  <w:style w:type="character" w:customStyle="1" w:styleId="SalutationChar">
    <w:name w:val="Salutation Char"/>
    <w:basedOn w:val="DefaultParagraphFont"/>
    <w:link w:val="Salutation"/>
    <w:uiPriority w:val="99"/>
    <w:semiHidden/>
    <w:rsid w:val="007D0E38"/>
    <w:rPr>
      <w:rFonts w:ascii="Arial" w:hAnsi="Arial"/>
      <w:szCs w:val="20"/>
      <w:lang w:val="en-GB" w:eastAsia="en-US"/>
    </w:rPr>
  </w:style>
  <w:style w:type="paragraph" w:styleId="Signature">
    <w:name w:val="Signature"/>
    <w:basedOn w:val="Normal"/>
    <w:link w:val="SignatureChar"/>
    <w:uiPriority w:val="99"/>
    <w:semiHidden/>
    <w:unhideWhenUsed/>
    <w:locked/>
    <w:rsid w:val="007D0E38"/>
    <w:pPr>
      <w:ind w:left="4252"/>
    </w:pPr>
  </w:style>
  <w:style w:type="character" w:customStyle="1" w:styleId="SignatureChar">
    <w:name w:val="Signature Char"/>
    <w:basedOn w:val="DefaultParagraphFont"/>
    <w:link w:val="Signature"/>
    <w:uiPriority w:val="99"/>
    <w:semiHidden/>
    <w:rsid w:val="007D0E38"/>
    <w:rPr>
      <w:rFonts w:ascii="Arial" w:hAnsi="Arial"/>
      <w:szCs w:val="20"/>
      <w:lang w:val="en-GB" w:eastAsia="en-US"/>
    </w:rPr>
  </w:style>
  <w:style w:type="paragraph" w:styleId="Subtitle">
    <w:name w:val="Subtitle"/>
    <w:basedOn w:val="Normal"/>
    <w:next w:val="Normal"/>
    <w:link w:val="SubtitleChar"/>
    <w:qFormat/>
    <w:rsid w:val="007D0E38"/>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rsid w:val="007D0E38"/>
    <w:rPr>
      <w:rFonts w:asciiTheme="majorHAnsi" w:eastAsiaTheme="majorEastAsia" w:hAnsiTheme="majorHAnsi" w:cstheme="majorBidi"/>
      <w:i/>
      <w:iCs/>
      <w:color w:val="4F81BD" w:themeColor="accent1"/>
      <w:spacing w:val="15"/>
      <w:sz w:val="24"/>
      <w:szCs w:val="24"/>
      <w:lang w:val="en-GB" w:eastAsia="en-US"/>
    </w:rPr>
  </w:style>
  <w:style w:type="paragraph" w:styleId="TableofAuthorities">
    <w:name w:val="table of authorities"/>
    <w:basedOn w:val="Normal"/>
    <w:next w:val="Normal"/>
    <w:uiPriority w:val="99"/>
    <w:semiHidden/>
    <w:unhideWhenUsed/>
    <w:locked/>
    <w:rsid w:val="007D0E38"/>
    <w:pPr>
      <w:ind w:left="220" w:hanging="220"/>
    </w:pPr>
  </w:style>
  <w:style w:type="paragraph" w:styleId="TOAHeading">
    <w:name w:val="toa heading"/>
    <w:basedOn w:val="Normal"/>
    <w:next w:val="Normal"/>
    <w:uiPriority w:val="99"/>
    <w:semiHidden/>
    <w:unhideWhenUsed/>
    <w:locked/>
    <w:rsid w:val="007D0E38"/>
    <w:pPr>
      <w:spacing w:before="120"/>
    </w:pPr>
    <w:rPr>
      <w:rFonts w:asciiTheme="majorHAnsi" w:eastAsiaTheme="majorEastAsia" w:hAnsiTheme="majorHAnsi" w:cstheme="majorBidi"/>
      <w:b/>
      <w:bCs/>
      <w:sz w:val="24"/>
      <w:szCs w:val="24"/>
    </w:rPr>
  </w:style>
  <w:style w:type="paragraph" w:styleId="TOC6">
    <w:name w:val="toc 6"/>
    <w:basedOn w:val="Normal"/>
    <w:next w:val="Normal"/>
    <w:autoRedefine/>
    <w:rsid w:val="007D0E38"/>
    <w:pPr>
      <w:spacing w:after="100"/>
      <w:ind w:left="1100"/>
    </w:pPr>
  </w:style>
  <w:style w:type="paragraph" w:styleId="TOC7">
    <w:name w:val="toc 7"/>
    <w:basedOn w:val="Normal"/>
    <w:next w:val="Normal"/>
    <w:autoRedefine/>
    <w:rsid w:val="007D0E38"/>
    <w:pPr>
      <w:spacing w:after="100"/>
      <w:ind w:left="1320"/>
    </w:pPr>
  </w:style>
  <w:style w:type="paragraph" w:styleId="TOC8">
    <w:name w:val="toc 8"/>
    <w:basedOn w:val="Normal"/>
    <w:next w:val="Normal"/>
    <w:autoRedefine/>
    <w:rsid w:val="007D0E38"/>
    <w:pPr>
      <w:spacing w:after="100"/>
      <w:ind w:left="1540"/>
    </w:pPr>
  </w:style>
  <w:style w:type="paragraph" w:styleId="TOC9">
    <w:name w:val="toc 9"/>
    <w:basedOn w:val="Normal"/>
    <w:next w:val="Normal"/>
    <w:autoRedefine/>
    <w:rsid w:val="007D0E38"/>
    <w:pPr>
      <w:spacing w:after="100"/>
      <w:ind w:left="1760"/>
    </w:pPr>
  </w:style>
  <w:style w:type="paragraph" w:styleId="TOCHeading">
    <w:name w:val="TOC Heading"/>
    <w:basedOn w:val="Heading1"/>
    <w:next w:val="Normal"/>
    <w:uiPriority w:val="39"/>
    <w:semiHidden/>
    <w:unhideWhenUsed/>
    <w:qFormat/>
    <w:rsid w:val="007D0E38"/>
    <w:pPr>
      <w:keepLines/>
      <w:spacing w:before="480" w:after="0"/>
      <w:jc w:val="left"/>
      <w:outlineLvl w:val="9"/>
    </w:pPr>
    <w:rPr>
      <w:rFonts w:asciiTheme="majorHAnsi" w:eastAsiaTheme="majorEastAsia" w:hAnsiTheme="majorHAnsi" w:cstheme="majorBidi"/>
      <w:bCs/>
      <w:color w:val="365F91" w:themeColor="accent1" w:themeShade="BF"/>
      <w:kern w:val="0"/>
      <w:sz w:val="28"/>
    </w:rPr>
  </w:style>
  <w:style w:type="paragraph" w:customStyle="1" w:styleId="List-bullet-Council">
    <w:name w:val="List-bullet-Council"/>
    <w:basedOn w:val="Normal"/>
    <w:qFormat/>
    <w:rsid w:val="00C406A8"/>
    <w:pPr>
      <w:spacing w:after="40"/>
      <w:ind w:left="360" w:hanging="360"/>
    </w:pPr>
    <w:rPr>
      <w:rFonts w:ascii="Gill Sans MT" w:hAnsi="Gill Sans MT"/>
      <w:sz w:val="20"/>
      <w:lang w:val="en-AU"/>
    </w:rPr>
  </w:style>
  <w:style w:type="character" w:customStyle="1" w:styleId="math">
    <w:name w:val="math"/>
    <w:basedOn w:val="DefaultParagraphFont"/>
    <w:rsid w:val="00E94E33"/>
  </w:style>
  <w:style w:type="character" w:customStyle="1" w:styleId="st">
    <w:name w:val="st"/>
    <w:basedOn w:val="DefaultParagraphFont"/>
    <w:rsid w:val="00E94E33"/>
  </w:style>
  <w:style w:type="paragraph" w:customStyle="1" w:styleId="Imprint">
    <w:name w:val="Imprint"/>
    <w:basedOn w:val="Normal"/>
    <w:rsid w:val="00E94E33"/>
    <w:pPr>
      <w:jc w:val="both"/>
    </w:pPr>
    <w:rPr>
      <w:rFonts w:cs="Arial"/>
      <w:sz w:val="18"/>
      <w:szCs w:val="18"/>
      <w:lang w:val="en-US"/>
    </w:rPr>
  </w:style>
  <w:style w:type="numbering" w:customStyle="1" w:styleId="NoList1">
    <w:name w:val="No List1"/>
    <w:next w:val="NoList"/>
    <w:uiPriority w:val="99"/>
    <w:semiHidden/>
    <w:unhideWhenUsed/>
    <w:rsid w:val="00E94E33"/>
  </w:style>
  <w:style w:type="table" w:customStyle="1" w:styleId="TableGrid1">
    <w:name w:val="Table Grid1"/>
    <w:basedOn w:val="TableNormal"/>
    <w:next w:val="TableGrid"/>
    <w:uiPriority w:val="59"/>
    <w:rsid w:val="00E94E33"/>
    <w:rPr>
      <w:rFonts w:asciiTheme="minorHAnsi" w:eastAsiaTheme="minorHAnsi" w:hAnsiTheme="minorHAnsi" w:cstheme="minorBidi"/>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xl65">
    <w:name w:val="xl65"/>
    <w:basedOn w:val="Normal"/>
    <w:rsid w:val="00E94E33"/>
    <w:pPr>
      <w:spacing w:before="100" w:beforeAutospacing="1" w:after="100" w:afterAutospacing="1"/>
    </w:pPr>
    <w:rPr>
      <w:rFonts w:ascii="Times New Roman" w:hAnsi="Times New Roman"/>
      <w:sz w:val="20"/>
      <w:lang w:val="en-AU" w:eastAsia="en-AU"/>
    </w:rPr>
  </w:style>
  <w:style w:type="paragraph" w:customStyle="1" w:styleId="xl66">
    <w:name w:val="xl66"/>
    <w:basedOn w:val="Normal"/>
    <w:rsid w:val="00E94E33"/>
    <w:pPr>
      <w:shd w:val="clear" w:color="000000" w:fill="A6A6A6"/>
      <w:spacing w:before="100" w:beforeAutospacing="1" w:after="100" w:afterAutospacing="1"/>
    </w:pPr>
    <w:rPr>
      <w:rFonts w:ascii="Times New Roman" w:hAnsi="Times New Roman"/>
      <w:b/>
      <w:bCs/>
      <w:sz w:val="20"/>
      <w:lang w:val="en-AU" w:eastAsia="en-AU"/>
    </w:rPr>
  </w:style>
  <w:style w:type="table" w:styleId="LightGrid">
    <w:name w:val="Light Grid"/>
    <w:basedOn w:val="TableNormal"/>
    <w:uiPriority w:val="62"/>
    <w:rsid w:val="00E94E33"/>
    <w:rPr>
      <w:rFonts w:asciiTheme="minorHAnsi" w:eastAsiaTheme="minorHAnsi" w:hAnsiTheme="minorHAnsi" w:cstheme="minorBidi"/>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rsid w:val="00E94E33"/>
    <w:rPr>
      <w:rFonts w:asciiTheme="minorHAnsi" w:eastAsiaTheme="minorHAnsi" w:hAnsiTheme="minorHAnsi" w:cstheme="minorBidi"/>
      <w:lang w:eastAsia="en-US"/>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96756971">
      <w:bodyDiv w:val="1"/>
      <w:marLeft w:val="0"/>
      <w:marRight w:val="0"/>
      <w:marTop w:val="0"/>
      <w:marBottom w:val="0"/>
      <w:divBdr>
        <w:top w:val="none" w:sz="0" w:space="0" w:color="auto"/>
        <w:left w:val="none" w:sz="0" w:space="0" w:color="auto"/>
        <w:bottom w:val="none" w:sz="0" w:space="0" w:color="auto"/>
        <w:right w:val="none" w:sz="0" w:space="0" w:color="auto"/>
      </w:divBdr>
    </w:div>
    <w:div w:id="142281324">
      <w:bodyDiv w:val="1"/>
      <w:marLeft w:val="0"/>
      <w:marRight w:val="0"/>
      <w:marTop w:val="0"/>
      <w:marBottom w:val="0"/>
      <w:divBdr>
        <w:top w:val="none" w:sz="0" w:space="0" w:color="auto"/>
        <w:left w:val="none" w:sz="0" w:space="0" w:color="auto"/>
        <w:bottom w:val="none" w:sz="0" w:space="0" w:color="auto"/>
        <w:right w:val="none" w:sz="0" w:space="0" w:color="auto"/>
      </w:divBdr>
    </w:div>
    <w:div w:id="152374779">
      <w:bodyDiv w:val="1"/>
      <w:marLeft w:val="0"/>
      <w:marRight w:val="0"/>
      <w:marTop w:val="0"/>
      <w:marBottom w:val="0"/>
      <w:divBdr>
        <w:top w:val="none" w:sz="0" w:space="0" w:color="auto"/>
        <w:left w:val="none" w:sz="0" w:space="0" w:color="auto"/>
        <w:bottom w:val="none" w:sz="0" w:space="0" w:color="auto"/>
        <w:right w:val="none" w:sz="0" w:space="0" w:color="auto"/>
      </w:divBdr>
    </w:div>
    <w:div w:id="200437273">
      <w:bodyDiv w:val="1"/>
      <w:marLeft w:val="0"/>
      <w:marRight w:val="0"/>
      <w:marTop w:val="0"/>
      <w:marBottom w:val="0"/>
      <w:divBdr>
        <w:top w:val="none" w:sz="0" w:space="0" w:color="auto"/>
        <w:left w:val="none" w:sz="0" w:space="0" w:color="auto"/>
        <w:bottom w:val="none" w:sz="0" w:space="0" w:color="auto"/>
        <w:right w:val="none" w:sz="0" w:space="0" w:color="auto"/>
      </w:divBdr>
    </w:div>
    <w:div w:id="203560363">
      <w:bodyDiv w:val="1"/>
      <w:marLeft w:val="0"/>
      <w:marRight w:val="0"/>
      <w:marTop w:val="0"/>
      <w:marBottom w:val="0"/>
      <w:divBdr>
        <w:top w:val="none" w:sz="0" w:space="0" w:color="auto"/>
        <w:left w:val="none" w:sz="0" w:space="0" w:color="auto"/>
        <w:bottom w:val="none" w:sz="0" w:space="0" w:color="auto"/>
        <w:right w:val="none" w:sz="0" w:space="0" w:color="auto"/>
      </w:divBdr>
    </w:div>
    <w:div w:id="316493262">
      <w:bodyDiv w:val="1"/>
      <w:marLeft w:val="0"/>
      <w:marRight w:val="0"/>
      <w:marTop w:val="0"/>
      <w:marBottom w:val="0"/>
      <w:divBdr>
        <w:top w:val="none" w:sz="0" w:space="0" w:color="auto"/>
        <w:left w:val="none" w:sz="0" w:space="0" w:color="auto"/>
        <w:bottom w:val="none" w:sz="0" w:space="0" w:color="auto"/>
        <w:right w:val="none" w:sz="0" w:space="0" w:color="auto"/>
      </w:divBdr>
    </w:div>
    <w:div w:id="346563669">
      <w:bodyDiv w:val="1"/>
      <w:marLeft w:val="0"/>
      <w:marRight w:val="0"/>
      <w:marTop w:val="0"/>
      <w:marBottom w:val="0"/>
      <w:divBdr>
        <w:top w:val="none" w:sz="0" w:space="0" w:color="auto"/>
        <w:left w:val="none" w:sz="0" w:space="0" w:color="auto"/>
        <w:bottom w:val="none" w:sz="0" w:space="0" w:color="auto"/>
        <w:right w:val="none" w:sz="0" w:space="0" w:color="auto"/>
      </w:divBdr>
    </w:div>
    <w:div w:id="437288663">
      <w:bodyDiv w:val="1"/>
      <w:marLeft w:val="0"/>
      <w:marRight w:val="0"/>
      <w:marTop w:val="0"/>
      <w:marBottom w:val="0"/>
      <w:divBdr>
        <w:top w:val="none" w:sz="0" w:space="0" w:color="auto"/>
        <w:left w:val="none" w:sz="0" w:space="0" w:color="auto"/>
        <w:bottom w:val="none" w:sz="0" w:space="0" w:color="auto"/>
        <w:right w:val="none" w:sz="0" w:space="0" w:color="auto"/>
      </w:divBdr>
    </w:div>
    <w:div w:id="437600170">
      <w:bodyDiv w:val="1"/>
      <w:marLeft w:val="0"/>
      <w:marRight w:val="0"/>
      <w:marTop w:val="0"/>
      <w:marBottom w:val="0"/>
      <w:divBdr>
        <w:top w:val="none" w:sz="0" w:space="0" w:color="auto"/>
        <w:left w:val="none" w:sz="0" w:space="0" w:color="auto"/>
        <w:bottom w:val="none" w:sz="0" w:space="0" w:color="auto"/>
        <w:right w:val="none" w:sz="0" w:space="0" w:color="auto"/>
      </w:divBdr>
    </w:div>
    <w:div w:id="590041268">
      <w:bodyDiv w:val="1"/>
      <w:marLeft w:val="0"/>
      <w:marRight w:val="0"/>
      <w:marTop w:val="0"/>
      <w:marBottom w:val="0"/>
      <w:divBdr>
        <w:top w:val="none" w:sz="0" w:space="0" w:color="auto"/>
        <w:left w:val="none" w:sz="0" w:space="0" w:color="auto"/>
        <w:bottom w:val="none" w:sz="0" w:space="0" w:color="auto"/>
        <w:right w:val="none" w:sz="0" w:space="0" w:color="auto"/>
      </w:divBdr>
    </w:div>
    <w:div w:id="778794407">
      <w:bodyDiv w:val="1"/>
      <w:marLeft w:val="0"/>
      <w:marRight w:val="0"/>
      <w:marTop w:val="0"/>
      <w:marBottom w:val="0"/>
      <w:divBdr>
        <w:top w:val="none" w:sz="0" w:space="0" w:color="auto"/>
        <w:left w:val="none" w:sz="0" w:space="0" w:color="auto"/>
        <w:bottom w:val="none" w:sz="0" w:space="0" w:color="auto"/>
        <w:right w:val="none" w:sz="0" w:space="0" w:color="auto"/>
      </w:divBdr>
    </w:div>
    <w:div w:id="860359918">
      <w:bodyDiv w:val="1"/>
      <w:marLeft w:val="0"/>
      <w:marRight w:val="0"/>
      <w:marTop w:val="0"/>
      <w:marBottom w:val="0"/>
      <w:divBdr>
        <w:top w:val="none" w:sz="0" w:space="0" w:color="auto"/>
        <w:left w:val="none" w:sz="0" w:space="0" w:color="auto"/>
        <w:bottom w:val="none" w:sz="0" w:space="0" w:color="auto"/>
        <w:right w:val="none" w:sz="0" w:space="0" w:color="auto"/>
      </w:divBdr>
    </w:div>
    <w:div w:id="901214860">
      <w:bodyDiv w:val="1"/>
      <w:marLeft w:val="0"/>
      <w:marRight w:val="0"/>
      <w:marTop w:val="0"/>
      <w:marBottom w:val="0"/>
      <w:divBdr>
        <w:top w:val="none" w:sz="0" w:space="0" w:color="auto"/>
        <w:left w:val="none" w:sz="0" w:space="0" w:color="auto"/>
        <w:bottom w:val="none" w:sz="0" w:space="0" w:color="auto"/>
        <w:right w:val="none" w:sz="0" w:space="0" w:color="auto"/>
      </w:divBdr>
    </w:div>
    <w:div w:id="929042875">
      <w:marLeft w:val="0"/>
      <w:marRight w:val="0"/>
      <w:marTop w:val="0"/>
      <w:marBottom w:val="0"/>
      <w:divBdr>
        <w:top w:val="none" w:sz="0" w:space="0" w:color="auto"/>
        <w:left w:val="none" w:sz="0" w:space="0" w:color="auto"/>
        <w:bottom w:val="none" w:sz="0" w:space="0" w:color="auto"/>
        <w:right w:val="none" w:sz="0" w:space="0" w:color="auto"/>
      </w:divBdr>
    </w:div>
    <w:div w:id="929042876">
      <w:marLeft w:val="0"/>
      <w:marRight w:val="0"/>
      <w:marTop w:val="0"/>
      <w:marBottom w:val="0"/>
      <w:divBdr>
        <w:top w:val="none" w:sz="0" w:space="0" w:color="auto"/>
        <w:left w:val="none" w:sz="0" w:space="0" w:color="auto"/>
        <w:bottom w:val="none" w:sz="0" w:space="0" w:color="auto"/>
        <w:right w:val="none" w:sz="0" w:space="0" w:color="auto"/>
      </w:divBdr>
    </w:div>
    <w:div w:id="929042877">
      <w:marLeft w:val="0"/>
      <w:marRight w:val="0"/>
      <w:marTop w:val="0"/>
      <w:marBottom w:val="0"/>
      <w:divBdr>
        <w:top w:val="none" w:sz="0" w:space="0" w:color="auto"/>
        <w:left w:val="none" w:sz="0" w:space="0" w:color="auto"/>
        <w:bottom w:val="none" w:sz="0" w:space="0" w:color="auto"/>
        <w:right w:val="none" w:sz="0" w:space="0" w:color="auto"/>
      </w:divBdr>
    </w:div>
    <w:div w:id="929042878">
      <w:marLeft w:val="0"/>
      <w:marRight w:val="0"/>
      <w:marTop w:val="0"/>
      <w:marBottom w:val="0"/>
      <w:divBdr>
        <w:top w:val="none" w:sz="0" w:space="0" w:color="auto"/>
        <w:left w:val="none" w:sz="0" w:space="0" w:color="auto"/>
        <w:bottom w:val="none" w:sz="0" w:space="0" w:color="auto"/>
        <w:right w:val="none" w:sz="0" w:space="0" w:color="auto"/>
      </w:divBdr>
    </w:div>
    <w:div w:id="929042879">
      <w:marLeft w:val="0"/>
      <w:marRight w:val="0"/>
      <w:marTop w:val="0"/>
      <w:marBottom w:val="0"/>
      <w:divBdr>
        <w:top w:val="none" w:sz="0" w:space="0" w:color="auto"/>
        <w:left w:val="none" w:sz="0" w:space="0" w:color="auto"/>
        <w:bottom w:val="none" w:sz="0" w:space="0" w:color="auto"/>
        <w:right w:val="none" w:sz="0" w:space="0" w:color="auto"/>
      </w:divBdr>
    </w:div>
    <w:div w:id="929042880">
      <w:marLeft w:val="0"/>
      <w:marRight w:val="0"/>
      <w:marTop w:val="0"/>
      <w:marBottom w:val="0"/>
      <w:divBdr>
        <w:top w:val="none" w:sz="0" w:space="0" w:color="auto"/>
        <w:left w:val="none" w:sz="0" w:space="0" w:color="auto"/>
        <w:bottom w:val="none" w:sz="0" w:space="0" w:color="auto"/>
        <w:right w:val="none" w:sz="0" w:space="0" w:color="auto"/>
      </w:divBdr>
    </w:div>
    <w:div w:id="929042881">
      <w:marLeft w:val="0"/>
      <w:marRight w:val="0"/>
      <w:marTop w:val="0"/>
      <w:marBottom w:val="0"/>
      <w:divBdr>
        <w:top w:val="none" w:sz="0" w:space="0" w:color="auto"/>
        <w:left w:val="none" w:sz="0" w:space="0" w:color="auto"/>
        <w:bottom w:val="none" w:sz="0" w:space="0" w:color="auto"/>
        <w:right w:val="none" w:sz="0" w:space="0" w:color="auto"/>
      </w:divBdr>
    </w:div>
    <w:div w:id="929042882">
      <w:marLeft w:val="0"/>
      <w:marRight w:val="0"/>
      <w:marTop w:val="0"/>
      <w:marBottom w:val="0"/>
      <w:divBdr>
        <w:top w:val="none" w:sz="0" w:space="0" w:color="auto"/>
        <w:left w:val="none" w:sz="0" w:space="0" w:color="auto"/>
        <w:bottom w:val="none" w:sz="0" w:space="0" w:color="auto"/>
        <w:right w:val="none" w:sz="0" w:space="0" w:color="auto"/>
      </w:divBdr>
    </w:div>
    <w:div w:id="929042883">
      <w:marLeft w:val="0"/>
      <w:marRight w:val="0"/>
      <w:marTop w:val="0"/>
      <w:marBottom w:val="0"/>
      <w:divBdr>
        <w:top w:val="none" w:sz="0" w:space="0" w:color="auto"/>
        <w:left w:val="none" w:sz="0" w:space="0" w:color="auto"/>
        <w:bottom w:val="none" w:sz="0" w:space="0" w:color="auto"/>
        <w:right w:val="none" w:sz="0" w:space="0" w:color="auto"/>
      </w:divBdr>
    </w:div>
    <w:div w:id="929042884">
      <w:marLeft w:val="0"/>
      <w:marRight w:val="0"/>
      <w:marTop w:val="0"/>
      <w:marBottom w:val="0"/>
      <w:divBdr>
        <w:top w:val="none" w:sz="0" w:space="0" w:color="auto"/>
        <w:left w:val="none" w:sz="0" w:space="0" w:color="auto"/>
        <w:bottom w:val="none" w:sz="0" w:space="0" w:color="auto"/>
        <w:right w:val="none" w:sz="0" w:space="0" w:color="auto"/>
      </w:divBdr>
    </w:div>
    <w:div w:id="929042885">
      <w:marLeft w:val="0"/>
      <w:marRight w:val="0"/>
      <w:marTop w:val="0"/>
      <w:marBottom w:val="0"/>
      <w:divBdr>
        <w:top w:val="none" w:sz="0" w:space="0" w:color="auto"/>
        <w:left w:val="none" w:sz="0" w:space="0" w:color="auto"/>
        <w:bottom w:val="none" w:sz="0" w:space="0" w:color="auto"/>
        <w:right w:val="none" w:sz="0" w:space="0" w:color="auto"/>
      </w:divBdr>
    </w:div>
    <w:div w:id="929042886">
      <w:marLeft w:val="0"/>
      <w:marRight w:val="0"/>
      <w:marTop w:val="0"/>
      <w:marBottom w:val="0"/>
      <w:divBdr>
        <w:top w:val="none" w:sz="0" w:space="0" w:color="auto"/>
        <w:left w:val="none" w:sz="0" w:space="0" w:color="auto"/>
        <w:bottom w:val="none" w:sz="0" w:space="0" w:color="auto"/>
        <w:right w:val="none" w:sz="0" w:space="0" w:color="auto"/>
      </w:divBdr>
    </w:div>
    <w:div w:id="929042887">
      <w:marLeft w:val="0"/>
      <w:marRight w:val="0"/>
      <w:marTop w:val="0"/>
      <w:marBottom w:val="0"/>
      <w:divBdr>
        <w:top w:val="none" w:sz="0" w:space="0" w:color="auto"/>
        <w:left w:val="none" w:sz="0" w:space="0" w:color="auto"/>
        <w:bottom w:val="none" w:sz="0" w:space="0" w:color="auto"/>
        <w:right w:val="none" w:sz="0" w:space="0" w:color="auto"/>
      </w:divBdr>
    </w:div>
    <w:div w:id="929042888">
      <w:marLeft w:val="0"/>
      <w:marRight w:val="0"/>
      <w:marTop w:val="0"/>
      <w:marBottom w:val="0"/>
      <w:divBdr>
        <w:top w:val="none" w:sz="0" w:space="0" w:color="auto"/>
        <w:left w:val="none" w:sz="0" w:space="0" w:color="auto"/>
        <w:bottom w:val="none" w:sz="0" w:space="0" w:color="auto"/>
        <w:right w:val="none" w:sz="0" w:space="0" w:color="auto"/>
      </w:divBdr>
    </w:div>
    <w:div w:id="929042889">
      <w:marLeft w:val="0"/>
      <w:marRight w:val="0"/>
      <w:marTop w:val="0"/>
      <w:marBottom w:val="0"/>
      <w:divBdr>
        <w:top w:val="none" w:sz="0" w:space="0" w:color="auto"/>
        <w:left w:val="none" w:sz="0" w:space="0" w:color="auto"/>
        <w:bottom w:val="none" w:sz="0" w:space="0" w:color="auto"/>
        <w:right w:val="none" w:sz="0" w:space="0" w:color="auto"/>
      </w:divBdr>
    </w:div>
    <w:div w:id="929042890">
      <w:marLeft w:val="0"/>
      <w:marRight w:val="0"/>
      <w:marTop w:val="0"/>
      <w:marBottom w:val="0"/>
      <w:divBdr>
        <w:top w:val="none" w:sz="0" w:space="0" w:color="auto"/>
        <w:left w:val="none" w:sz="0" w:space="0" w:color="auto"/>
        <w:bottom w:val="none" w:sz="0" w:space="0" w:color="auto"/>
        <w:right w:val="none" w:sz="0" w:space="0" w:color="auto"/>
      </w:divBdr>
    </w:div>
    <w:div w:id="929042891">
      <w:marLeft w:val="0"/>
      <w:marRight w:val="0"/>
      <w:marTop w:val="0"/>
      <w:marBottom w:val="0"/>
      <w:divBdr>
        <w:top w:val="none" w:sz="0" w:space="0" w:color="auto"/>
        <w:left w:val="none" w:sz="0" w:space="0" w:color="auto"/>
        <w:bottom w:val="none" w:sz="0" w:space="0" w:color="auto"/>
        <w:right w:val="none" w:sz="0" w:space="0" w:color="auto"/>
      </w:divBdr>
    </w:div>
    <w:div w:id="929042892">
      <w:marLeft w:val="0"/>
      <w:marRight w:val="0"/>
      <w:marTop w:val="0"/>
      <w:marBottom w:val="0"/>
      <w:divBdr>
        <w:top w:val="none" w:sz="0" w:space="0" w:color="auto"/>
        <w:left w:val="none" w:sz="0" w:space="0" w:color="auto"/>
        <w:bottom w:val="none" w:sz="0" w:space="0" w:color="auto"/>
        <w:right w:val="none" w:sz="0" w:space="0" w:color="auto"/>
      </w:divBdr>
    </w:div>
    <w:div w:id="929042893">
      <w:marLeft w:val="0"/>
      <w:marRight w:val="0"/>
      <w:marTop w:val="0"/>
      <w:marBottom w:val="0"/>
      <w:divBdr>
        <w:top w:val="none" w:sz="0" w:space="0" w:color="auto"/>
        <w:left w:val="none" w:sz="0" w:space="0" w:color="auto"/>
        <w:bottom w:val="none" w:sz="0" w:space="0" w:color="auto"/>
        <w:right w:val="none" w:sz="0" w:space="0" w:color="auto"/>
      </w:divBdr>
    </w:div>
    <w:div w:id="929042894">
      <w:marLeft w:val="0"/>
      <w:marRight w:val="0"/>
      <w:marTop w:val="0"/>
      <w:marBottom w:val="0"/>
      <w:divBdr>
        <w:top w:val="none" w:sz="0" w:space="0" w:color="auto"/>
        <w:left w:val="none" w:sz="0" w:space="0" w:color="auto"/>
        <w:bottom w:val="none" w:sz="0" w:space="0" w:color="auto"/>
        <w:right w:val="none" w:sz="0" w:space="0" w:color="auto"/>
      </w:divBdr>
    </w:div>
    <w:div w:id="929042895">
      <w:marLeft w:val="0"/>
      <w:marRight w:val="0"/>
      <w:marTop w:val="0"/>
      <w:marBottom w:val="0"/>
      <w:divBdr>
        <w:top w:val="none" w:sz="0" w:space="0" w:color="auto"/>
        <w:left w:val="none" w:sz="0" w:space="0" w:color="auto"/>
        <w:bottom w:val="none" w:sz="0" w:space="0" w:color="auto"/>
        <w:right w:val="none" w:sz="0" w:space="0" w:color="auto"/>
      </w:divBdr>
    </w:div>
    <w:div w:id="929042896">
      <w:marLeft w:val="0"/>
      <w:marRight w:val="0"/>
      <w:marTop w:val="0"/>
      <w:marBottom w:val="0"/>
      <w:divBdr>
        <w:top w:val="none" w:sz="0" w:space="0" w:color="auto"/>
        <w:left w:val="none" w:sz="0" w:space="0" w:color="auto"/>
        <w:bottom w:val="none" w:sz="0" w:space="0" w:color="auto"/>
        <w:right w:val="none" w:sz="0" w:space="0" w:color="auto"/>
      </w:divBdr>
    </w:div>
    <w:div w:id="929042899">
      <w:marLeft w:val="0"/>
      <w:marRight w:val="0"/>
      <w:marTop w:val="0"/>
      <w:marBottom w:val="0"/>
      <w:divBdr>
        <w:top w:val="none" w:sz="0" w:space="0" w:color="auto"/>
        <w:left w:val="none" w:sz="0" w:space="0" w:color="auto"/>
        <w:bottom w:val="none" w:sz="0" w:space="0" w:color="auto"/>
        <w:right w:val="none" w:sz="0" w:space="0" w:color="auto"/>
      </w:divBdr>
    </w:div>
    <w:div w:id="929042902">
      <w:marLeft w:val="0"/>
      <w:marRight w:val="0"/>
      <w:marTop w:val="0"/>
      <w:marBottom w:val="0"/>
      <w:divBdr>
        <w:top w:val="none" w:sz="0" w:space="0" w:color="auto"/>
        <w:left w:val="none" w:sz="0" w:space="0" w:color="auto"/>
        <w:bottom w:val="none" w:sz="0" w:space="0" w:color="auto"/>
        <w:right w:val="none" w:sz="0" w:space="0" w:color="auto"/>
      </w:divBdr>
    </w:div>
    <w:div w:id="929042903">
      <w:marLeft w:val="0"/>
      <w:marRight w:val="0"/>
      <w:marTop w:val="0"/>
      <w:marBottom w:val="0"/>
      <w:divBdr>
        <w:top w:val="none" w:sz="0" w:space="0" w:color="auto"/>
        <w:left w:val="none" w:sz="0" w:space="0" w:color="auto"/>
        <w:bottom w:val="none" w:sz="0" w:space="0" w:color="auto"/>
        <w:right w:val="none" w:sz="0" w:space="0" w:color="auto"/>
      </w:divBdr>
      <w:divsChild>
        <w:div w:id="929042927">
          <w:marLeft w:val="0"/>
          <w:marRight w:val="0"/>
          <w:marTop w:val="0"/>
          <w:marBottom w:val="0"/>
          <w:divBdr>
            <w:top w:val="none" w:sz="0" w:space="0" w:color="auto"/>
            <w:left w:val="none" w:sz="0" w:space="0" w:color="auto"/>
            <w:bottom w:val="none" w:sz="0" w:space="0" w:color="auto"/>
            <w:right w:val="none" w:sz="0" w:space="0" w:color="auto"/>
          </w:divBdr>
          <w:divsChild>
            <w:div w:id="9290429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2904">
      <w:marLeft w:val="0"/>
      <w:marRight w:val="0"/>
      <w:marTop w:val="0"/>
      <w:marBottom w:val="0"/>
      <w:divBdr>
        <w:top w:val="none" w:sz="0" w:space="0" w:color="auto"/>
        <w:left w:val="none" w:sz="0" w:space="0" w:color="auto"/>
        <w:bottom w:val="none" w:sz="0" w:space="0" w:color="auto"/>
        <w:right w:val="none" w:sz="0" w:space="0" w:color="auto"/>
      </w:divBdr>
      <w:divsChild>
        <w:div w:id="929042915">
          <w:marLeft w:val="0"/>
          <w:marRight w:val="0"/>
          <w:marTop w:val="0"/>
          <w:marBottom w:val="0"/>
          <w:divBdr>
            <w:top w:val="none" w:sz="0" w:space="0" w:color="auto"/>
            <w:left w:val="none" w:sz="0" w:space="0" w:color="auto"/>
            <w:bottom w:val="none" w:sz="0" w:space="0" w:color="auto"/>
            <w:right w:val="none" w:sz="0" w:space="0" w:color="auto"/>
          </w:divBdr>
          <w:divsChild>
            <w:div w:id="9290429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2905">
      <w:marLeft w:val="0"/>
      <w:marRight w:val="0"/>
      <w:marTop w:val="0"/>
      <w:marBottom w:val="0"/>
      <w:divBdr>
        <w:top w:val="none" w:sz="0" w:space="0" w:color="auto"/>
        <w:left w:val="none" w:sz="0" w:space="0" w:color="auto"/>
        <w:bottom w:val="none" w:sz="0" w:space="0" w:color="auto"/>
        <w:right w:val="none" w:sz="0" w:space="0" w:color="auto"/>
      </w:divBdr>
    </w:div>
    <w:div w:id="929042906">
      <w:marLeft w:val="0"/>
      <w:marRight w:val="0"/>
      <w:marTop w:val="0"/>
      <w:marBottom w:val="0"/>
      <w:divBdr>
        <w:top w:val="none" w:sz="0" w:space="0" w:color="auto"/>
        <w:left w:val="none" w:sz="0" w:space="0" w:color="auto"/>
        <w:bottom w:val="none" w:sz="0" w:space="0" w:color="auto"/>
        <w:right w:val="none" w:sz="0" w:space="0" w:color="auto"/>
      </w:divBdr>
    </w:div>
    <w:div w:id="929042907">
      <w:marLeft w:val="0"/>
      <w:marRight w:val="0"/>
      <w:marTop w:val="0"/>
      <w:marBottom w:val="0"/>
      <w:divBdr>
        <w:top w:val="none" w:sz="0" w:space="0" w:color="auto"/>
        <w:left w:val="none" w:sz="0" w:space="0" w:color="auto"/>
        <w:bottom w:val="none" w:sz="0" w:space="0" w:color="auto"/>
        <w:right w:val="none" w:sz="0" w:space="0" w:color="auto"/>
      </w:divBdr>
    </w:div>
    <w:div w:id="929042908">
      <w:marLeft w:val="0"/>
      <w:marRight w:val="0"/>
      <w:marTop w:val="0"/>
      <w:marBottom w:val="0"/>
      <w:divBdr>
        <w:top w:val="none" w:sz="0" w:space="0" w:color="auto"/>
        <w:left w:val="none" w:sz="0" w:space="0" w:color="auto"/>
        <w:bottom w:val="none" w:sz="0" w:space="0" w:color="auto"/>
        <w:right w:val="none" w:sz="0" w:space="0" w:color="auto"/>
      </w:divBdr>
      <w:divsChild>
        <w:div w:id="929042897">
          <w:marLeft w:val="547"/>
          <w:marRight w:val="0"/>
          <w:marTop w:val="115"/>
          <w:marBottom w:val="0"/>
          <w:divBdr>
            <w:top w:val="none" w:sz="0" w:space="0" w:color="auto"/>
            <w:left w:val="none" w:sz="0" w:space="0" w:color="auto"/>
            <w:bottom w:val="none" w:sz="0" w:space="0" w:color="auto"/>
            <w:right w:val="none" w:sz="0" w:space="0" w:color="auto"/>
          </w:divBdr>
        </w:div>
      </w:divsChild>
    </w:div>
    <w:div w:id="929042910">
      <w:marLeft w:val="0"/>
      <w:marRight w:val="0"/>
      <w:marTop w:val="0"/>
      <w:marBottom w:val="0"/>
      <w:divBdr>
        <w:top w:val="none" w:sz="0" w:space="0" w:color="auto"/>
        <w:left w:val="none" w:sz="0" w:space="0" w:color="auto"/>
        <w:bottom w:val="none" w:sz="0" w:space="0" w:color="auto"/>
        <w:right w:val="none" w:sz="0" w:space="0" w:color="auto"/>
      </w:divBdr>
    </w:div>
    <w:div w:id="929042911">
      <w:marLeft w:val="0"/>
      <w:marRight w:val="0"/>
      <w:marTop w:val="0"/>
      <w:marBottom w:val="0"/>
      <w:divBdr>
        <w:top w:val="none" w:sz="0" w:space="0" w:color="auto"/>
        <w:left w:val="none" w:sz="0" w:space="0" w:color="auto"/>
        <w:bottom w:val="none" w:sz="0" w:space="0" w:color="auto"/>
        <w:right w:val="none" w:sz="0" w:space="0" w:color="auto"/>
      </w:divBdr>
    </w:div>
    <w:div w:id="929042912">
      <w:marLeft w:val="0"/>
      <w:marRight w:val="0"/>
      <w:marTop w:val="0"/>
      <w:marBottom w:val="0"/>
      <w:divBdr>
        <w:top w:val="none" w:sz="0" w:space="0" w:color="auto"/>
        <w:left w:val="none" w:sz="0" w:space="0" w:color="auto"/>
        <w:bottom w:val="none" w:sz="0" w:space="0" w:color="auto"/>
        <w:right w:val="none" w:sz="0" w:space="0" w:color="auto"/>
      </w:divBdr>
      <w:divsChild>
        <w:div w:id="929042913">
          <w:marLeft w:val="0"/>
          <w:marRight w:val="0"/>
          <w:marTop w:val="0"/>
          <w:marBottom w:val="0"/>
          <w:divBdr>
            <w:top w:val="none" w:sz="0" w:space="0" w:color="auto"/>
            <w:left w:val="none" w:sz="0" w:space="0" w:color="auto"/>
            <w:bottom w:val="none" w:sz="0" w:space="0" w:color="auto"/>
            <w:right w:val="none" w:sz="0" w:space="0" w:color="auto"/>
          </w:divBdr>
          <w:divsChild>
            <w:div w:id="9290429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2914">
      <w:marLeft w:val="0"/>
      <w:marRight w:val="0"/>
      <w:marTop w:val="0"/>
      <w:marBottom w:val="0"/>
      <w:divBdr>
        <w:top w:val="none" w:sz="0" w:space="0" w:color="auto"/>
        <w:left w:val="none" w:sz="0" w:space="0" w:color="auto"/>
        <w:bottom w:val="none" w:sz="0" w:space="0" w:color="auto"/>
        <w:right w:val="none" w:sz="0" w:space="0" w:color="auto"/>
      </w:divBdr>
      <w:divsChild>
        <w:div w:id="929042898">
          <w:marLeft w:val="0"/>
          <w:marRight w:val="0"/>
          <w:marTop w:val="0"/>
          <w:marBottom w:val="0"/>
          <w:divBdr>
            <w:top w:val="none" w:sz="0" w:space="0" w:color="auto"/>
            <w:left w:val="none" w:sz="0" w:space="0" w:color="auto"/>
            <w:bottom w:val="none" w:sz="0" w:space="0" w:color="auto"/>
            <w:right w:val="none" w:sz="0" w:space="0" w:color="auto"/>
          </w:divBdr>
          <w:divsChild>
            <w:div w:id="929042900">
              <w:marLeft w:val="0"/>
              <w:marRight w:val="0"/>
              <w:marTop w:val="0"/>
              <w:marBottom w:val="0"/>
              <w:divBdr>
                <w:top w:val="none" w:sz="0" w:space="0" w:color="auto"/>
                <w:left w:val="none" w:sz="0" w:space="0" w:color="auto"/>
                <w:bottom w:val="none" w:sz="0" w:space="0" w:color="auto"/>
                <w:right w:val="none" w:sz="0" w:space="0" w:color="auto"/>
              </w:divBdr>
            </w:div>
            <w:div w:id="9290429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2916">
      <w:marLeft w:val="0"/>
      <w:marRight w:val="0"/>
      <w:marTop w:val="0"/>
      <w:marBottom w:val="0"/>
      <w:divBdr>
        <w:top w:val="none" w:sz="0" w:space="0" w:color="auto"/>
        <w:left w:val="none" w:sz="0" w:space="0" w:color="auto"/>
        <w:bottom w:val="none" w:sz="0" w:space="0" w:color="auto"/>
        <w:right w:val="none" w:sz="0" w:space="0" w:color="auto"/>
      </w:divBdr>
    </w:div>
    <w:div w:id="929042919">
      <w:marLeft w:val="0"/>
      <w:marRight w:val="0"/>
      <w:marTop w:val="0"/>
      <w:marBottom w:val="0"/>
      <w:divBdr>
        <w:top w:val="none" w:sz="0" w:space="0" w:color="auto"/>
        <w:left w:val="none" w:sz="0" w:space="0" w:color="auto"/>
        <w:bottom w:val="none" w:sz="0" w:space="0" w:color="auto"/>
        <w:right w:val="none" w:sz="0" w:space="0" w:color="auto"/>
      </w:divBdr>
    </w:div>
    <w:div w:id="929042920">
      <w:marLeft w:val="0"/>
      <w:marRight w:val="0"/>
      <w:marTop w:val="0"/>
      <w:marBottom w:val="0"/>
      <w:divBdr>
        <w:top w:val="none" w:sz="0" w:space="0" w:color="auto"/>
        <w:left w:val="none" w:sz="0" w:space="0" w:color="auto"/>
        <w:bottom w:val="none" w:sz="0" w:space="0" w:color="auto"/>
        <w:right w:val="none" w:sz="0" w:space="0" w:color="auto"/>
      </w:divBdr>
      <w:divsChild>
        <w:div w:id="929042924">
          <w:marLeft w:val="0"/>
          <w:marRight w:val="0"/>
          <w:marTop w:val="0"/>
          <w:marBottom w:val="0"/>
          <w:divBdr>
            <w:top w:val="none" w:sz="0" w:space="0" w:color="auto"/>
            <w:left w:val="none" w:sz="0" w:space="0" w:color="auto"/>
            <w:bottom w:val="none" w:sz="0" w:space="0" w:color="auto"/>
            <w:right w:val="none" w:sz="0" w:space="0" w:color="auto"/>
          </w:divBdr>
          <w:divsChild>
            <w:div w:id="9290429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2923">
      <w:marLeft w:val="0"/>
      <w:marRight w:val="0"/>
      <w:marTop w:val="0"/>
      <w:marBottom w:val="0"/>
      <w:divBdr>
        <w:top w:val="none" w:sz="0" w:space="0" w:color="auto"/>
        <w:left w:val="none" w:sz="0" w:space="0" w:color="auto"/>
        <w:bottom w:val="none" w:sz="0" w:space="0" w:color="auto"/>
        <w:right w:val="none" w:sz="0" w:space="0" w:color="auto"/>
      </w:divBdr>
    </w:div>
    <w:div w:id="929042925">
      <w:marLeft w:val="0"/>
      <w:marRight w:val="0"/>
      <w:marTop w:val="0"/>
      <w:marBottom w:val="0"/>
      <w:divBdr>
        <w:top w:val="none" w:sz="0" w:space="0" w:color="auto"/>
        <w:left w:val="none" w:sz="0" w:space="0" w:color="auto"/>
        <w:bottom w:val="none" w:sz="0" w:space="0" w:color="auto"/>
        <w:right w:val="none" w:sz="0" w:space="0" w:color="auto"/>
      </w:divBdr>
    </w:div>
    <w:div w:id="929042926">
      <w:marLeft w:val="0"/>
      <w:marRight w:val="0"/>
      <w:marTop w:val="0"/>
      <w:marBottom w:val="0"/>
      <w:divBdr>
        <w:top w:val="none" w:sz="0" w:space="0" w:color="auto"/>
        <w:left w:val="none" w:sz="0" w:space="0" w:color="auto"/>
        <w:bottom w:val="none" w:sz="0" w:space="0" w:color="auto"/>
        <w:right w:val="none" w:sz="0" w:space="0" w:color="auto"/>
      </w:divBdr>
    </w:div>
    <w:div w:id="929042928">
      <w:marLeft w:val="0"/>
      <w:marRight w:val="0"/>
      <w:marTop w:val="0"/>
      <w:marBottom w:val="0"/>
      <w:divBdr>
        <w:top w:val="none" w:sz="0" w:space="0" w:color="auto"/>
        <w:left w:val="none" w:sz="0" w:space="0" w:color="auto"/>
        <w:bottom w:val="none" w:sz="0" w:space="0" w:color="auto"/>
        <w:right w:val="none" w:sz="0" w:space="0" w:color="auto"/>
      </w:divBdr>
    </w:div>
    <w:div w:id="929042929">
      <w:marLeft w:val="0"/>
      <w:marRight w:val="0"/>
      <w:marTop w:val="0"/>
      <w:marBottom w:val="0"/>
      <w:divBdr>
        <w:top w:val="none" w:sz="0" w:space="0" w:color="auto"/>
        <w:left w:val="none" w:sz="0" w:space="0" w:color="auto"/>
        <w:bottom w:val="none" w:sz="0" w:space="0" w:color="auto"/>
        <w:right w:val="none" w:sz="0" w:space="0" w:color="auto"/>
      </w:divBdr>
      <w:divsChild>
        <w:div w:id="929042901">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929042930">
      <w:marLeft w:val="0"/>
      <w:marRight w:val="0"/>
      <w:marTop w:val="0"/>
      <w:marBottom w:val="0"/>
      <w:divBdr>
        <w:top w:val="none" w:sz="0" w:space="0" w:color="auto"/>
        <w:left w:val="none" w:sz="0" w:space="0" w:color="auto"/>
        <w:bottom w:val="none" w:sz="0" w:space="0" w:color="auto"/>
        <w:right w:val="none" w:sz="0" w:space="0" w:color="auto"/>
      </w:divBdr>
    </w:div>
    <w:div w:id="929042931">
      <w:marLeft w:val="0"/>
      <w:marRight w:val="0"/>
      <w:marTop w:val="0"/>
      <w:marBottom w:val="0"/>
      <w:divBdr>
        <w:top w:val="none" w:sz="0" w:space="0" w:color="auto"/>
        <w:left w:val="none" w:sz="0" w:space="0" w:color="auto"/>
        <w:bottom w:val="none" w:sz="0" w:space="0" w:color="auto"/>
        <w:right w:val="none" w:sz="0" w:space="0" w:color="auto"/>
      </w:divBdr>
    </w:div>
    <w:div w:id="929042932">
      <w:marLeft w:val="0"/>
      <w:marRight w:val="0"/>
      <w:marTop w:val="0"/>
      <w:marBottom w:val="0"/>
      <w:divBdr>
        <w:top w:val="none" w:sz="0" w:space="0" w:color="auto"/>
        <w:left w:val="none" w:sz="0" w:space="0" w:color="auto"/>
        <w:bottom w:val="none" w:sz="0" w:space="0" w:color="auto"/>
        <w:right w:val="none" w:sz="0" w:space="0" w:color="auto"/>
      </w:divBdr>
    </w:div>
    <w:div w:id="929042933">
      <w:marLeft w:val="0"/>
      <w:marRight w:val="0"/>
      <w:marTop w:val="0"/>
      <w:marBottom w:val="0"/>
      <w:divBdr>
        <w:top w:val="none" w:sz="0" w:space="0" w:color="auto"/>
        <w:left w:val="none" w:sz="0" w:space="0" w:color="auto"/>
        <w:bottom w:val="none" w:sz="0" w:space="0" w:color="auto"/>
        <w:right w:val="none" w:sz="0" w:space="0" w:color="auto"/>
      </w:divBdr>
    </w:div>
    <w:div w:id="929042934">
      <w:marLeft w:val="0"/>
      <w:marRight w:val="0"/>
      <w:marTop w:val="0"/>
      <w:marBottom w:val="0"/>
      <w:divBdr>
        <w:top w:val="none" w:sz="0" w:space="0" w:color="auto"/>
        <w:left w:val="none" w:sz="0" w:space="0" w:color="auto"/>
        <w:bottom w:val="none" w:sz="0" w:space="0" w:color="auto"/>
        <w:right w:val="none" w:sz="0" w:space="0" w:color="auto"/>
      </w:divBdr>
    </w:div>
    <w:div w:id="929042935">
      <w:marLeft w:val="0"/>
      <w:marRight w:val="0"/>
      <w:marTop w:val="0"/>
      <w:marBottom w:val="0"/>
      <w:divBdr>
        <w:top w:val="none" w:sz="0" w:space="0" w:color="auto"/>
        <w:left w:val="none" w:sz="0" w:space="0" w:color="auto"/>
        <w:bottom w:val="none" w:sz="0" w:space="0" w:color="auto"/>
        <w:right w:val="none" w:sz="0" w:space="0" w:color="auto"/>
      </w:divBdr>
    </w:div>
    <w:div w:id="929042938">
      <w:marLeft w:val="0"/>
      <w:marRight w:val="0"/>
      <w:marTop w:val="0"/>
      <w:marBottom w:val="0"/>
      <w:divBdr>
        <w:top w:val="none" w:sz="0" w:space="0" w:color="auto"/>
        <w:left w:val="none" w:sz="0" w:space="0" w:color="auto"/>
        <w:bottom w:val="none" w:sz="0" w:space="0" w:color="auto"/>
        <w:right w:val="none" w:sz="0" w:space="0" w:color="auto"/>
      </w:divBdr>
    </w:div>
    <w:div w:id="929042941">
      <w:marLeft w:val="0"/>
      <w:marRight w:val="0"/>
      <w:marTop w:val="0"/>
      <w:marBottom w:val="0"/>
      <w:divBdr>
        <w:top w:val="none" w:sz="0" w:space="0" w:color="auto"/>
        <w:left w:val="none" w:sz="0" w:space="0" w:color="auto"/>
        <w:bottom w:val="none" w:sz="0" w:space="0" w:color="auto"/>
        <w:right w:val="none" w:sz="0" w:space="0" w:color="auto"/>
      </w:divBdr>
    </w:div>
    <w:div w:id="929042942">
      <w:marLeft w:val="0"/>
      <w:marRight w:val="0"/>
      <w:marTop w:val="0"/>
      <w:marBottom w:val="0"/>
      <w:divBdr>
        <w:top w:val="none" w:sz="0" w:space="0" w:color="auto"/>
        <w:left w:val="none" w:sz="0" w:space="0" w:color="auto"/>
        <w:bottom w:val="none" w:sz="0" w:space="0" w:color="auto"/>
        <w:right w:val="none" w:sz="0" w:space="0" w:color="auto"/>
      </w:divBdr>
      <w:divsChild>
        <w:div w:id="929042966">
          <w:marLeft w:val="0"/>
          <w:marRight w:val="0"/>
          <w:marTop w:val="0"/>
          <w:marBottom w:val="0"/>
          <w:divBdr>
            <w:top w:val="none" w:sz="0" w:space="0" w:color="auto"/>
            <w:left w:val="none" w:sz="0" w:space="0" w:color="auto"/>
            <w:bottom w:val="none" w:sz="0" w:space="0" w:color="auto"/>
            <w:right w:val="none" w:sz="0" w:space="0" w:color="auto"/>
          </w:divBdr>
          <w:divsChild>
            <w:div w:id="9290429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2943">
      <w:marLeft w:val="0"/>
      <w:marRight w:val="0"/>
      <w:marTop w:val="0"/>
      <w:marBottom w:val="0"/>
      <w:divBdr>
        <w:top w:val="none" w:sz="0" w:space="0" w:color="auto"/>
        <w:left w:val="none" w:sz="0" w:space="0" w:color="auto"/>
        <w:bottom w:val="none" w:sz="0" w:space="0" w:color="auto"/>
        <w:right w:val="none" w:sz="0" w:space="0" w:color="auto"/>
      </w:divBdr>
      <w:divsChild>
        <w:div w:id="929042954">
          <w:marLeft w:val="0"/>
          <w:marRight w:val="0"/>
          <w:marTop w:val="0"/>
          <w:marBottom w:val="0"/>
          <w:divBdr>
            <w:top w:val="none" w:sz="0" w:space="0" w:color="auto"/>
            <w:left w:val="none" w:sz="0" w:space="0" w:color="auto"/>
            <w:bottom w:val="none" w:sz="0" w:space="0" w:color="auto"/>
            <w:right w:val="none" w:sz="0" w:space="0" w:color="auto"/>
          </w:divBdr>
          <w:divsChild>
            <w:div w:id="9290429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2944">
      <w:marLeft w:val="0"/>
      <w:marRight w:val="0"/>
      <w:marTop w:val="0"/>
      <w:marBottom w:val="0"/>
      <w:divBdr>
        <w:top w:val="none" w:sz="0" w:space="0" w:color="auto"/>
        <w:left w:val="none" w:sz="0" w:space="0" w:color="auto"/>
        <w:bottom w:val="none" w:sz="0" w:space="0" w:color="auto"/>
        <w:right w:val="none" w:sz="0" w:space="0" w:color="auto"/>
      </w:divBdr>
    </w:div>
    <w:div w:id="929042945">
      <w:marLeft w:val="0"/>
      <w:marRight w:val="0"/>
      <w:marTop w:val="0"/>
      <w:marBottom w:val="0"/>
      <w:divBdr>
        <w:top w:val="none" w:sz="0" w:space="0" w:color="auto"/>
        <w:left w:val="none" w:sz="0" w:space="0" w:color="auto"/>
        <w:bottom w:val="none" w:sz="0" w:space="0" w:color="auto"/>
        <w:right w:val="none" w:sz="0" w:space="0" w:color="auto"/>
      </w:divBdr>
    </w:div>
    <w:div w:id="929042946">
      <w:marLeft w:val="0"/>
      <w:marRight w:val="0"/>
      <w:marTop w:val="0"/>
      <w:marBottom w:val="0"/>
      <w:divBdr>
        <w:top w:val="none" w:sz="0" w:space="0" w:color="auto"/>
        <w:left w:val="none" w:sz="0" w:space="0" w:color="auto"/>
        <w:bottom w:val="none" w:sz="0" w:space="0" w:color="auto"/>
        <w:right w:val="none" w:sz="0" w:space="0" w:color="auto"/>
      </w:divBdr>
    </w:div>
    <w:div w:id="929042947">
      <w:marLeft w:val="0"/>
      <w:marRight w:val="0"/>
      <w:marTop w:val="0"/>
      <w:marBottom w:val="0"/>
      <w:divBdr>
        <w:top w:val="none" w:sz="0" w:space="0" w:color="auto"/>
        <w:left w:val="none" w:sz="0" w:space="0" w:color="auto"/>
        <w:bottom w:val="none" w:sz="0" w:space="0" w:color="auto"/>
        <w:right w:val="none" w:sz="0" w:space="0" w:color="auto"/>
      </w:divBdr>
      <w:divsChild>
        <w:div w:id="929042936">
          <w:marLeft w:val="547"/>
          <w:marRight w:val="0"/>
          <w:marTop w:val="115"/>
          <w:marBottom w:val="0"/>
          <w:divBdr>
            <w:top w:val="none" w:sz="0" w:space="0" w:color="auto"/>
            <w:left w:val="none" w:sz="0" w:space="0" w:color="auto"/>
            <w:bottom w:val="none" w:sz="0" w:space="0" w:color="auto"/>
            <w:right w:val="none" w:sz="0" w:space="0" w:color="auto"/>
          </w:divBdr>
        </w:div>
      </w:divsChild>
    </w:div>
    <w:div w:id="929042949">
      <w:marLeft w:val="0"/>
      <w:marRight w:val="0"/>
      <w:marTop w:val="0"/>
      <w:marBottom w:val="0"/>
      <w:divBdr>
        <w:top w:val="none" w:sz="0" w:space="0" w:color="auto"/>
        <w:left w:val="none" w:sz="0" w:space="0" w:color="auto"/>
        <w:bottom w:val="none" w:sz="0" w:space="0" w:color="auto"/>
        <w:right w:val="none" w:sz="0" w:space="0" w:color="auto"/>
      </w:divBdr>
    </w:div>
    <w:div w:id="929042950">
      <w:marLeft w:val="0"/>
      <w:marRight w:val="0"/>
      <w:marTop w:val="0"/>
      <w:marBottom w:val="0"/>
      <w:divBdr>
        <w:top w:val="none" w:sz="0" w:space="0" w:color="auto"/>
        <w:left w:val="none" w:sz="0" w:space="0" w:color="auto"/>
        <w:bottom w:val="none" w:sz="0" w:space="0" w:color="auto"/>
        <w:right w:val="none" w:sz="0" w:space="0" w:color="auto"/>
      </w:divBdr>
    </w:div>
    <w:div w:id="929042951">
      <w:marLeft w:val="0"/>
      <w:marRight w:val="0"/>
      <w:marTop w:val="0"/>
      <w:marBottom w:val="0"/>
      <w:divBdr>
        <w:top w:val="none" w:sz="0" w:space="0" w:color="auto"/>
        <w:left w:val="none" w:sz="0" w:space="0" w:color="auto"/>
        <w:bottom w:val="none" w:sz="0" w:space="0" w:color="auto"/>
        <w:right w:val="none" w:sz="0" w:space="0" w:color="auto"/>
      </w:divBdr>
      <w:divsChild>
        <w:div w:id="929042952">
          <w:marLeft w:val="0"/>
          <w:marRight w:val="0"/>
          <w:marTop w:val="0"/>
          <w:marBottom w:val="0"/>
          <w:divBdr>
            <w:top w:val="none" w:sz="0" w:space="0" w:color="auto"/>
            <w:left w:val="none" w:sz="0" w:space="0" w:color="auto"/>
            <w:bottom w:val="none" w:sz="0" w:space="0" w:color="auto"/>
            <w:right w:val="none" w:sz="0" w:space="0" w:color="auto"/>
          </w:divBdr>
          <w:divsChild>
            <w:div w:id="9290429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2953">
      <w:marLeft w:val="0"/>
      <w:marRight w:val="0"/>
      <w:marTop w:val="0"/>
      <w:marBottom w:val="0"/>
      <w:divBdr>
        <w:top w:val="none" w:sz="0" w:space="0" w:color="auto"/>
        <w:left w:val="none" w:sz="0" w:space="0" w:color="auto"/>
        <w:bottom w:val="none" w:sz="0" w:space="0" w:color="auto"/>
        <w:right w:val="none" w:sz="0" w:space="0" w:color="auto"/>
      </w:divBdr>
      <w:divsChild>
        <w:div w:id="929042937">
          <w:marLeft w:val="0"/>
          <w:marRight w:val="0"/>
          <w:marTop w:val="0"/>
          <w:marBottom w:val="0"/>
          <w:divBdr>
            <w:top w:val="none" w:sz="0" w:space="0" w:color="auto"/>
            <w:left w:val="none" w:sz="0" w:space="0" w:color="auto"/>
            <w:bottom w:val="none" w:sz="0" w:space="0" w:color="auto"/>
            <w:right w:val="none" w:sz="0" w:space="0" w:color="auto"/>
          </w:divBdr>
          <w:divsChild>
            <w:div w:id="929042939">
              <w:marLeft w:val="0"/>
              <w:marRight w:val="0"/>
              <w:marTop w:val="0"/>
              <w:marBottom w:val="0"/>
              <w:divBdr>
                <w:top w:val="none" w:sz="0" w:space="0" w:color="auto"/>
                <w:left w:val="none" w:sz="0" w:space="0" w:color="auto"/>
                <w:bottom w:val="none" w:sz="0" w:space="0" w:color="auto"/>
                <w:right w:val="none" w:sz="0" w:space="0" w:color="auto"/>
              </w:divBdr>
            </w:div>
            <w:div w:id="9290429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2955">
      <w:marLeft w:val="0"/>
      <w:marRight w:val="0"/>
      <w:marTop w:val="0"/>
      <w:marBottom w:val="0"/>
      <w:divBdr>
        <w:top w:val="none" w:sz="0" w:space="0" w:color="auto"/>
        <w:left w:val="none" w:sz="0" w:space="0" w:color="auto"/>
        <w:bottom w:val="none" w:sz="0" w:space="0" w:color="auto"/>
        <w:right w:val="none" w:sz="0" w:space="0" w:color="auto"/>
      </w:divBdr>
    </w:div>
    <w:div w:id="929042958">
      <w:marLeft w:val="0"/>
      <w:marRight w:val="0"/>
      <w:marTop w:val="0"/>
      <w:marBottom w:val="0"/>
      <w:divBdr>
        <w:top w:val="none" w:sz="0" w:space="0" w:color="auto"/>
        <w:left w:val="none" w:sz="0" w:space="0" w:color="auto"/>
        <w:bottom w:val="none" w:sz="0" w:space="0" w:color="auto"/>
        <w:right w:val="none" w:sz="0" w:space="0" w:color="auto"/>
      </w:divBdr>
    </w:div>
    <w:div w:id="929042959">
      <w:marLeft w:val="0"/>
      <w:marRight w:val="0"/>
      <w:marTop w:val="0"/>
      <w:marBottom w:val="0"/>
      <w:divBdr>
        <w:top w:val="none" w:sz="0" w:space="0" w:color="auto"/>
        <w:left w:val="none" w:sz="0" w:space="0" w:color="auto"/>
        <w:bottom w:val="none" w:sz="0" w:space="0" w:color="auto"/>
        <w:right w:val="none" w:sz="0" w:space="0" w:color="auto"/>
      </w:divBdr>
      <w:divsChild>
        <w:div w:id="929042963">
          <w:marLeft w:val="0"/>
          <w:marRight w:val="0"/>
          <w:marTop w:val="0"/>
          <w:marBottom w:val="0"/>
          <w:divBdr>
            <w:top w:val="none" w:sz="0" w:space="0" w:color="auto"/>
            <w:left w:val="none" w:sz="0" w:space="0" w:color="auto"/>
            <w:bottom w:val="none" w:sz="0" w:space="0" w:color="auto"/>
            <w:right w:val="none" w:sz="0" w:space="0" w:color="auto"/>
          </w:divBdr>
          <w:divsChild>
            <w:div w:id="9290429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2962">
      <w:marLeft w:val="0"/>
      <w:marRight w:val="0"/>
      <w:marTop w:val="0"/>
      <w:marBottom w:val="0"/>
      <w:divBdr>
        <w:top w:val="none" w:sz="0" w:space="0" w:color="auto"/>
        <w:left w:val="none" w:sz="0" w:space="0" w:color="auto"/>
        <w:bottom w:val="none" w:sz="0" w:space="0" w:color="auto"/>
        <w:right w:val="none" w:sz="0" w:space="0" w:color="auto"/>
      </w:divBdr>
    </w:div>
    <w:div w:id="929042964">
      <w:marLeft w:val="0"/>
      <w:marRight w:val="0"/>
      <w:marTop w:val="0"/>
      <w:marBottom w:val="0"/>
      <w:divBdr>
        <w:top w:val="none" w:sz="0" w:space="0" w:color="auto"/>
        <w:left w:val="none" w:sz="0" w:space="0" w:color="auto"/>
        <w:bottom w:val="none" w:sz="0" w:space="0" w:color="auto"/>
        <w:right w:val="none" w:sz="0" w:space="0" w:color="auto"/>
      </w:divBdr>
    </w:div>
    <w:div w:id="929042965">
      <w:marLeft w:val="0"/>
      <w:marRight w:val="0"/>
      <w:marTop w:val="0"/>
      <w:marBottom w:val="0"/>
      <w:divBdr>
        <w:top w:val="none" w:sz="0" w:space="0" w:color="auto"/>
        <w:left w:val="none" w:sz="0" w:space="0" w:color="auto"/>
        <w:bottom w:val="none" w:sz="0" w:space="0" w:color="auto"/>
        <w:right w:val="none" w:sz="0" w:space="0" w:color="auto"/>
      </w:divBdr>
    </w:div>
    <w:div w:id="929042967">
      <w:marLeft w:val="0"/>
      <w:marRight w:val="0"/>
      <w:marTop w:val="0"/>
      <w:marBottom w:val="0"/>
      <w:divBdr>
        <w:top w:val="none" w:sz="0" w:space="0" w:color="auto"/>
        <w:left w:val="none" w:sz="0" w:space="0" w:color="auto"/>
        <w:bottom w:val="none" w:sz="0" w:space="0" w:color="auto"/>
        <w:right w:val="none" w:sz="0" w:space="0" w:color="auto"/>
      </w:divBdr>
    </w:div>
    <w:div w:id="929042968">
      <w:marLeft w:val="0"/>
      <w:marRight w:val="0"/>
      <w:marTop w:val="0"/>
      <w:marBottom w:val="0"/>
      <w:divBdr>
        <w:top w:val="none" w:sz="0" w:space="0" w:color="auto"/>
        <w:left w:val="none" w:sz="0" w:space="0" w:color="auto"/>
        <w:bottom w:val="none" w:sz="0" w:space="0" w:color="auto"/>
        <w:right w:val="none" w:sz="0" w:space="0" w:color="auto"/>
      </w:divBdr>
      <w:divsChild>
        <w:div w:id="929042940">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929042969">
      <w:marLeft w:val="0"/>
      <w:marRight w:val="0"/>
      <w:marTop w:val="0"/>
      <w:marBottom w:val="0"/>
      <w:divBdr>
        <w:top w:val="none" w:sz="0" w:space="0" w:color="auto"/>
        <w:left w:val="none" w:sz="0" w:space="0" w:color="auto"/>
        <w:bottom w:val="none" w:sz="0" w:space="0" w:color="auto"/>
        <w:right w:val="none" w:sz="0" w:space="0" w:color="auto"/>
      </w:divBdr>
    </w:div>
    <w:div w:id="929042970">
      <w:marLeft w:val="0"/>
      <w:marRight w:val="0"/>
      <w:marTop w:val="0"/>
      <w:marBottom w:val="0"/>
      <w:divBdr>
        <w:top w:val="none" w:sz="0" w:space="0" w:color="auto"/>
        <w:left w:val="none" w:sz="0" w:space="0" w:color="auto"/>
        <w:bottom w:val="none" w:sz="0" w:space="0" w:color="auto"/>
        <w:right w:val="none" w:sz="0" w:space="0" w:color="auto"/>
      </w:divBdr>
    </w:div>
    <w:div w:id="929042971">
      <w:marLeft w:val="0"/>
      <w:marRight w:val="0"/>
      <w:marTop w:val="0"/>
      <w:marBottom w:val="0"/>
      <w:divBdr>
        <w:top w:val="none" w:sz="0" w:space="0" w:color="auto"/>
        <w:left w:val="none" w:sz="0" w:space="0" w:color="auto"/>
        <w:bottom w:val="none" w:sz="0" w:space="0" w:color="auto"/>
        <w:right w:val="none" w:sz="0" w:space="0" w:color="auto"/>
      </w:divBdr>
    </w:div>
    <w:div w:id="929042972">
      <w:marLeft w:val="0"/>
      <w:marRight w:val="0"/>
      <w:marTop w:val="0"/>
      <w:marBottom w:val="0"/>
      <w:divBdr>
        <w:top w:val="none" w:sz="0" w:space="0" w:color="auto"/>
        <w:left w:val="none" w:sz="0" w:space="0" w:color="auto"/>
        <w:bottom w:val="none" w:sz="0" w:space="0" w:color="auto"/>
        <w:right w:val="none" w:sz="0" w:space="0" w:color="auto"/>
      </w:divBdr>
    </w:div>
    <w:div w:id="929042973">
      <w:marLeft w:val="0"/>
      <w:marRight w:val="0"/>
      <w:marTop w:val="0"/>
      <w:marBottom w:val="0"/>
      <w:divBdr>
        <w:top w:val="none" w:sz="0" w:space="0" w:color="auto"/>
        <w:left w:val="none" w:sz="0" w:space="0" w:color="auto"/>
        <w:bottom w:val="none" w:sz="0" w:space="0" w:color="auto"/>
        <w:right w:val="none" w:sz="0" w:space="0" w:color="auto"/>
      </w:divBdr>
    </w:div>
    <w:div w:id="929042976">
      <w:marLeft w:val="0"/>
      <w:marRight w:val="0"/>
      <w:marTop w:val="0"/>
      <w:marBottom w:val="0"/>
      <w:divBdr>
        <w:top w:val="none" w:sz="0" w:space="0" w:color="auto"/>
        <w:left w:val="none" w:sz="0" w:space="0" w:color="auto"/>
        <w:bottom w:val="none" w:sz="0" w:space="0" w:color="auto"/>
        <w:right w:val="none" w:sz="0" w:space="0" w:color="auto"/>
      </w:divBdr>
    </w:div>
    <w:div w:id="929042979">
      <w:marLeft w:val="0"/>
      <w:marRight w:val="0"/>
      <w:marTop w:val="0"/>
      <w:marBottom w:val="0"/>
      <w:divBdr>
        <w:top w:val="none" w:sz="0" w:space="0" w:color="auto"/>
        <w:left w:val="none" w:sz="0" w:space="0" w:color="auto"/>
        <w:bottom w:val="none" w:sz="0" w:space="0" w:color="auto"/>
        <w:right w:val="none" w:sz="0" w:space="0" w:color="auto"/>
      </w:divBdr>
    </w:div>
    <w:div w:id="929042980">
      <w:marLeft w:val="0"/>
      <w:marRight w:val="0"/>
      <w:marTop w:val="0"/>
      <w:marBottom w:val="0"/>
      <w:divBdr>
        <w:top w:val="none" w:sz="0" w:space="0" w:color="auto"/>
        <w:left w:val="none" w:sz="0" w:space="0" w:color="auto"/>
        <w:bottom w:val="none" w:sz="0" w:space="0" w:color="auto"/>
        <w:right w:val="none" w:sz="0" w:space="0" w:color="auto"/>
      </w:divBdr>
      <w:divsChild>
        <w:div w:id="929043004">
          <w:marLeft w:val="0"/>
          <w:marRight w:val="0"/>
          <w:marTop w:val="0"/>
          <w:marBottom w:val="0"/>
          <w:divBdr>
            <w:top w:val="none" w:sz="0" w:space="0" w:color="auto"/>
            <w:left w:val="none" w:sz="0" w:space="0" w:color="auto"/>
            <w:bottom w:val="none" w:sz="0" w:space="0" w:color="auto"/>
            <w:right w:val="none" w:sz="0" w:space="0" w:color="auto"/>
          </w:divBdr>
          <w:divsChild>
            <w:div w:id="9290429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2981">
      <w:marLeft w:val="0"/>
      <w:marRight w:val="0"/>
      <w:marTop w:val="0"/>
      <w:marBottom w:val="0"/>
      <w:divBdr>
        <w:top w:val="none" w:sz="0" w:space="0" w:color="auto"/>
        <w:left w:val="none" w:sz="0" w:space="0" w:color="auto"/>
        <w:bottom w:val="none" w:sz="0" w:space="0" w:color="auto"/>
        <w:right w:val="none" w:sz="0" w:space="0" w:color="auto"/>
      </w:divBdr>
      <w:divsChild>
        <w:div w:id="929042992">
          <w:marLeft w:val="0"/>
          <w:marRight w:val="0"/>
          <w:marTop w:val="0"/>
          <w:marBottom w:val="0"/>
          <w:divBdr>
            <w:top w:val="none" w:sz="0" w:space="0" w:color="auto"/>
            <w:left w:val="none" w:sz="0" w:space="0" w:color="auto"/>
            <w:bottom w:val="none" w:sz="0" w:space="0" w:color="auto"/>
            <w:right w:val="none" w:sz="0" w:space="0" w:color="auto"/>
          </w:divBdr>
          <w:divsChild>
            <w:div w:id="9290429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2982">
      <w:marLeft w:val="0"/>
      <w:marRight w:val="0"/>
      <w:marTop w:val="0"/>
      <w:marBottom w:val="0"/>
      <w:divBdr>
        <w:top w:val="none" w:sz="0" w:space="0" w:color="auto"/>
        <w:left w:val="none" w:sz="0" w:space="0" w:color="auto"/>
        <w:bottom w:val="none" w:sz="0" w:space="0" w:color="auto"/>
        <w:right w:val="none" w:sz="0" w:space="0" w:color="auto"/>
      </w:divBdr>
    </w:div>
    <w:div w:id="929042983">
      <w:marLeft w:val="0"/>
      <w:marRight w:val="0"/>
      <w:marTop w:val="0"/>
      <w:marBottom w:val="0"/>
      <w:divBdr>
        <w:top w:val="none" w:sz="0" w:space="0" w:color="auto"/>
        <w:left w:val="none" w:sz="0" w:space="0" w:color="auto"/>
        <w:bottom w:val="none" w:sz="0" w:space="0" w:color="auto"/>
        <w:right w:val="none" w:sz="0" w:space="0" w:color="auto"/>
      </w:divBdr>
    </w:div>
    <w:div w:id="929042984">
      <w:marLeft w:val="0"/>
      <w:marRight w:val="0"/>
      <w:marTop w:val="0"/>
      <w:marBottom w:val="0"/>
      <w:divBdr>
        <w:top w:val="none" w:sz="0" w:space="0" w:color="auto"/>
        <w:left w:val="none" w:sz="0" w:space="0" w:color="auto"/>
        <w:bottom w:val="none" w:sz="0" w:space="0" w:color="auto"/>
        <w:right w:val="none" w:sz="0" w:space="0" w:color="auto"/>
      </w:divBdr>
    </w:div>
    <w:div w:id="929042985">
      <w:marLeft w:val="0"/>
      <w:marRight w:val="0"/>
      <w:marTop w:val="0"/>
      <w:marBottom w:val="0"/>
      <w:divBdr>
        <w:top w:val="none" w:sz="0" w:space="0" w:color="auto"/>
        <w:left w:val="none" w:sz="0" w:space="0" w:color="auto"/>
        <w:bottom w:val="none" w:sz="0" w:space="0" w:color="auto"/>
        <w:right w:val="none" w:sz="0" w:space="0" w:color="auto"/>
      </w:divBdr>
      <w:divsChild>
        <w:div w:id="929042974">
          <w:marLeft w:val="547"/>
          <w:marRight w:val="0"/>
          <w:marTop w:val="115"/>
          <w:marBottom w:val="0"/>
          <w:divBdr>
            <w:top w:val="none" w:sz="0" w:space="0" w:color="auto"/>
            <w:left w:val="none" w:sz="0" w:space="0" w:color="auto"/>
            <w:bottom w:val="none" w:sz="0" w:space="0" w:color="auto"/>
            <w:right w:val="none" w:sz="0" w:space="0" w:color="auto"/>
          </w:divBdr>
        </w:div>
      </w:divsChild>
    </w:div>
    <w:div w:id="929042987">
      <w:marLeft w:val="0"/>
      <w:marRight w:val="0"/>
      <w:marTop w:val="0"/>
      <w:marBottom w:val="0"/>
      <w:divBdr>
        <w:top w:val="none" w:sz="0" w:space="0" w:color="auto"/>
        <w:left w:val="none" w:sz="0" w:space="0" w:color="auto"/>
        <w:bottom w:val="none" w:sz="0" w:space="0" w:color="auto"/>
        <w:right w:val="none" w:sz="0" w:space="0" w:color="auto"/>
      </w:divBdr>
    </w:div>
    <w:div w:id="929042988">
      <w:marLeft w:val="0"/>
      <w:marRight w:val="0"/>
      <w:marTop w:val="0"/>
      <w:marBottom w:val="0"/>
      <w:divBdr>
        <w:top w:val="none" w:sz="0" w:space="0" w:color="auto"/>
        <w:left w:val="none" w:sz="0" w:space="0" w:color="auto"/>
        <w:bottom w:val="none" w:sz="0" w:space="0" w:color="auto"/>
        <w:right w:val="none" w:sz="0" w:space="0" w:color="auto"/>
      </w:divBdr>
    </w:div>
    <w:div w:id="929042989">
      <w:marLeft w:val="0"/>
      <w:marRight w:val="0"/>
      <w:marTop w:val="0"/>
      <w:marBottom w:val="0"/>
      <w:divBdr>
        <w:top w:val="none" w:sz="0" w:space="0" w:color="auto"/>
        <w:left w:val="none" w:sz="0" w:space="0" w:color="auto"/>
        <w:bottom w:val="none" w:sz="0" w:space="0" w:color="auto"/>
        <w:right w:val="none" w:sz="0" w:space="0" w:color="auto"/>
      </w:divBdr>
      <w:divsChild>
        <w:div w:id="929042990">
          <w:marLeft w:val="0"/>
          <w:marRight w:val="0"/>
          <w:marTop w:val="0"/>
          <w:marBottom w:val="0"/>
          <w:divBdr>
            <w:top w:val="none" w:sz="0" w:space="0" w:color="auto"/>
            <w:left w:val="none" w:sz="0" w:space="0" w:color="auto"/>
            <w:bottom w:val="none" w:sz="0" w:space="0" w:color="auto"/>
            <w:right w:val="none" w:sz="0" w:space="0" w:color="auto"/>
          </w:divBdr>
          <w:divsChild>
            <w:div w:id="9290429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2991">
      <w:marLeft w:val="0"/>
      <w:marRight w:val="0"/>
      <w:marTop w:val="0"/>
      <w:marBottom w:val="0"/>
      <w:divBdr>
        <w:top w:val="none" w:sz="0" w:space="0" w:color="auto"/>
        <w:left w:val="none" w:sz="0" w:space="0" w:color="auto"/>
        <w:bottom w:val="none" w:sz="0" w:space="0" w:color="auto"/>
        <w:right w:val="none" w:sz="0" w:space="0" w:color="auto"/>
      </w:divBdr>
      <w:divsChild>
        <w:div w:id="929042975">
          <w:marLeft w:val="0"/>
          <w:marRight w:val="0"/>
          <w:marTop w:val="0"/>
          <w:marBottom w:val="0"/>
          <w:divBdr>
            <w:top w:val="none" w:sz="0" w:space="0" w:color="auto"/>
            <w:left w:val="none" w:sz="0" w:space="0" w:color="auto"/>
            <w:bottom w:val="none" w:sz="0" w:space="0" w:color="auto"/>
            <w:right w:val="none" w:sz="0" w:space="0" w:color="auto"/>
          </w:divBdr>
          <w:divsChild>
            <w:div w:id="929042977">
              <w:marLeft w:val="0"/>
              <w:marRight w:val="0"/>
              <w:marTop w:val="0"/>
              <w:marBottom w:val="0"/>
              <w:divBdr>
                <w:top w:val="none" w:sz="0" w:space="0" w:color="auto"/>
                <w:left w:val="none" w:sz="0" w:space="0" w:color="auto"/>
                <w:bottom w:val="none" w:sz="0" w:space="0" w:color="auto"/>
                <w:right w:val="none" w:sz="0" w:space="0" w:color="auto"/>
              </w:divBdr>
            </w:div>
            <w:div w:id="9290429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2993">
      <w:marLeft w:val="0"/>
      <w:marRight w:val="0"/>
      <w:marTop w:val="0"/>
      <w:marBottom w:val="0"/>
      <w:divBdr>
        <w:top w:val="none" w:sz="0" w:space="0" w:color="auto"/>
        <w:left w:val="none" w:sz="0" w:space="0" w:color="auto"/>
        <w:bottom w:val="none" w:sz="0" w:space="0" w:color="auto"/>
        <w:right w:val="none" w:sz="0" w:space="0" w:color="auto"/>
      </w:divBdr>
    </w:div>
    <w:div w:id="929042996">
      <w:marLeft w:val="0"/>
      <w:marRight w:val="0"/>
      <w:marTop w:val="0"/>
      <w:marBottom w:val="0"/>
      <w:divBdr>
        <w:top w:val="none" w:sz="0" w:space="0" w:color="auto"/>
        <w:left w:val="none" w:sz="0" w:space="0" w:color="auto"/>
        <w:bottom w:val="none" w:sz="0" w:space="0" w:color="auto"/>
        <w:right w:val="none" w:sz="0" w:space="0" w:color="auto"/>
      </w:divBdr>
    </w:div>
    <w:div w:id="929042997">
      <w:marLeft w:val="0"/>
      <w:marRight w:val="0"/>
      <w:marTop w:val="0"/>
      <w:marBottom w:val="0"/>
      <w:divBdr>
        <w:top w:val="none" w:sz="0" w:space="0" w:color="auto"/>
        <w:left w:val="none" w:sz="0" w:space="0" w:color="auto"/>
        <w:bottom w:val="none" w:sz="0" w:space="0" w:color="auto"/>
        <w:right w:val="none" w:sz="0" w:space="0" w:color="auto"/>
      </w:divBdr>
      <w:divsChild>
        <w:div w:id="929043001">
          <w:marLeft w:val="0"/>
          <w:marRight w:val="0"/>
          <w:marTop w:val="0"/>
          <w:marBottom w:val="0"/>
          <w:divBdr>
            <w:top w:val="none" w:sz="0" w:space="0" w:color="auto"/>
            <w:left w:val="none" w:sz="0" w:space="0" w:color="auto"/>
            <w:bottom w:val="none" w:sz="0" w:space="0" w:color="auto"/>
            <w:right w:val="none" w:sz="0" w:space="0" w:color="auto"/>
          </w:divBdr>
          <w:divsChild>
            <w:div w:id="9290429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000">
      <w:marLeft w:val="0"/>
      <w:marRight w:val="0"/>
      <w:marTop w:val="0"/>
      <w:marBottom w:val="0"/>
      <w:divBdr>
        <w:top w:val="none" w:sz="0" w:space="0" w:color="auto"/>
        <w:left w:val="none" w:sz="0" w:space="0" w:color="auto"/>
        <w:bottom w:val="none" w:sz="0" w:space="0" w:color="auto"/>
        <w:right w:val="none" w:sz="0" w:space="0" w:color="auto"/>
      </w:divBdr>
    </w:div>
    <w:div w:id="929043002">
      <w:marLeft w:val="0"/>
      <w:marRight w:val="0"/>
      <w:marTop w:val="0"/>
      <w:marBottom w:val="0"/>
      <w:divBdr>
        <w:top w:val="none" w:sz="0" w:space="0" w:color="auto"/>
        <w:left w:val="none" w:sz="0" w:space="0" w:color="auto"/>
        <w:bottom w:val="none" w:sz="0" w:space="0" w:color="auto"/>
        <w:right w:val="none" w:sz="0" w:space="0" w:color="auto"/>
      </w:divBdr>
    </w:div>
    <w:div w:id="929043003">
      <w:marLeft w:val="0"/>
      <w:marRight w:val="0"/>
      <w:marTop w:val="0"/>
      <w:marBottom w:val="0"/>
      <w:divBdr>
        <w:top w:val="none" w:sz="0" w:space="0" w:color="auto"/>
        <w:left w:val="none" w:sz="0" w:space="0" w:color="auto"/>
        <w:bottom w:val="none" w:sz="0" w:space="0" w:color="auto"/>
        <w:right w:val="none" w:sz="0" w:space="0" w:color="auto"/>
      </w:divBdr>
    </w:div>
    <w:div w:id="929043005">
      <w:marLeft w:val="0"/>
      <w:marRight w:val="0"/>
      <w:marTop w:val="0"/>
      <w:marBottom w:val="0"/>
      <w:divBdr>
        <w:top w:val="none" w:sz="0" w:space="0" w:color="auto"/>
        <w:left w:val="none" w:sz="0" w:space="0" w:color="auto"/>
        <w:bottom w:val="none" w:sz="0" w:space="0" w:color="auto"/>
        <w:right w:val="none" w:sz="0" w:space="0" w:color="auto"/>
      </w:divBdr>
    </w:div>
    <w:div w:id="929043006">
      <w:marLeft w:val="0"/>
      <w:marRight w:val="0"/>
      <w:marTop w:val="0"/>
      <w:marBottom w:val="0"/>
      <w:divBdr>
        <w:top w:val="none" w:sz="0" w:space="0" w:color="auto"/>
        <w:left w:val="none" w:sz="0" w:space="0" w:color="auto"/>
        <w:bottom w:val="none" w:sz="0" w:space="0" w:color="auto"/>
        <w:right w:val="none" w:sz="0" w:space="0" w:color="auto"/>
      </w:divBdr>
      <w:divsChild>
        <w:div w:id="929042978">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929043007">
      <w:marLeft w:val="0"/>
      <w:marRight w:val="0"/>
      <w:marTop w:val="0"/>
      <w:marBottom w:val="0"/>
      <w:divBdr>
        <w:top w:val="none" w:sz="0" w:space="0" w:color="auto"/>
        <w:left w:val="none" w:sz="0" w:space="0" w:color="auto"/>
        <w:bottom w:val="none" w:sz="0" w:space="0" w:color="auto"/>
        <w:right w:val="none" w:sz="0" w:space="0" w:color="auto"/>
      </w:divBdr>
    </w:div>
    <w:div w:id="929043008">
      <w:marLeft w:val="0"/>
      <w:marRight w:val="0"/>
      <w:marTop w:val="0"/>
      <w:marBottom w:val="0"/>
      <w:divBdr>
        <w:top w:val="none" w:sz="0" w:space="0" w:color="auto"/>
        <w:left w:val="none" w:sz="0" w:space="0" w:color="auto"/>
        <w:bottom w:val="none" w:sz="0" w:space="0" w:color="auto"/>
        <w:right w:val="none" w:sz="0" w:space="0" w:color="auto"/>
      </w:divBdr>
    </w:div>
    <w:div w:id="929043009">
      <w:marLeft w:val="0"/>
      <w:marRight w:val="0"/>
      <w:marTop w:val="0"/>
      <w:marBottom w:val="0"/>
      <w:divBdr>
        <w:top w:val="none" w:sz="0" w:space="0" w:color="auto"/>
        <w:left w:val="none" w:sz="0" w:space="0" w:color="auto"/>
        <w:bottom w:val="none" w:sz="0" w:space="0" w:color="auto"/>
        <w:right w:val="none" w:sz="0" w:space="0" w:color="auto"/>
      </w:divBdr>
    </w:div>
    <w:div w:id="929043010">
      <w:marLeft w:val="0"/>
      <w:marRight w:val="0"/>
      <w:marTop w:val="0"/>
      <w:marBottom w:val="0"/>
      <w:divBdr>
        <w:top w:val="none" w:sz="0" w:space="0" w:color="auto"/>
        <w:left w:val="none" w:sz="0" w:space="0" w:color="auto"/>
        <w:bottom w:val="none" w:sz="0" w:space="0" w:color="auto"/>
        <w:right w:val="none" w:sz="0" w:space="0" w:color="auto"/>
      </w:divBdr>
    </w:div>
    <w:div w:id="929043011">
      <w:marLeft w:val="0"/>
      <w:marRight w:val="0"/>
      <w:marTop w:val="0"/>
      <w:marBottom w:val="0"/>
      <w:divBdr>
        <w:top w:val="none" w:sz="0" w:space="0" w:color="auto"/>
        <w:left w:val="none" w:sz="0" w:space="0" w:color="auto"/>
        <w:bottom w:val="none" w:sz="0" w:space="0" w:color="auto"/>
        <w:right w:val="none" w:sz="0" w:space="0" w:color="auto"/>
      </w:divBdr>
    </w:div>
    <w:div w:id="929043012">
      <w:marLeft w:val="0"/>
      <w:marRight w:val="0"/>
      <w:marTop w:val="0"/>
      <w:marBottom w:val="0"/>
      <w:divBdr>
        <w:top w:val="none" w:sz="0" w:space="0" w:color="auto"/>
        <w:left w:val="none" w:sz="0" w:space="0" w:color="auto"/>
        <w:bottom w:val="none" w:sz="0" w:space="0" w:color="auto"/>
        <w:right w:val="none" w:sz="0" w:space="0" w:color="auto"/>
      </w:divBdr>
    </w:div>
    <w:div w:id="929043015">
      <w:marLeft w:val="0"/>
      <w:marRight w:val="0"/>
      <w:marTop w:val="0"/>
      <w:marBottom w:val="0"/>
      <w:divBdr>
        <w:top w:val="none" w:sz="0" w:space="0" w:color="auto"/>
        <w:left w:val="none" w:sz="0" w:space="0" w:color="auto"/>
        <w:bottom w:val="none" w:sz="0" w:space="0" w:color="auto"/>
        <w:right w:val="none" w:sz="0" w:space="0" w:color="auto"/>
      </w:divBdr>
    </w:div>
    <w:div w:id="929043018">
      <w:marLeft w:val="0"/>
      <w:marRight w:val="0"/>
      <w:marTop w:val="0"/>
      <w:marBottom w:val="0"/>
      <w:divBdr>
        <w:top w:val="none" w:sz="0" w:space="0" w:color="auto"/>
        <w:left w:val="none" w:sz="0" w:space="0" w:color="auto"/>
        <w:bottom w:val="none" w:sz="0" w:space="0" w:color="auto"/>
        <w:right w:val="none" w:sz="0" w:space="0" w:color="auto"/>
      </w:divBdr>
    </w:div>
    <w:div w:id="929043019">
      <w:marLeft w:val="0"/>
      <w:marRight w:val="0"/>
      <w:marTop w:val="0"/>
      <w:marBottom w:val="0"/>
      <w:divBdr>
        <w:top w:val="none" w:sz="0" w:space="0" w:color="auto"/>
        <w:left w:val="none" w:sz="0" w:space="0" w:color="auto"/>
        <w:bottom w:val="none" w:sz="0" w:space="0" w:color="auto"/>
        <w:right w:val="none" w:sz="0" w:space="0" w:color="auto"/>
      </w:divBdr>
      <w:divsChild>
        <w:div w:id="929043043">
          <w:marLeft w:val="0"/>
          <w:marRight w:val="0"/>
          <w:marTop w:val="0"/>
          <w:marBottom w:val="0"/>
          <w:divBdr>
            <w:top w:val="none" w:sz="0" w:space="0" w:color="auto"/>
            <w:left w:val="none" w:sz="0" w:space="0" w:color="auto"/>
            <w:bottom w:val="none" w:sz="0" w:space="0" w:color="auto"/>
            <w:right w:val="none" w:sz="0" w:space="0" w:color="auto"/>
          </w:divBdr>
          <w:divsChild>
            <w:div w:id="9290430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020">
      <w:marLeft w:val="0"/>
      <w:marRight w:val="0"/>
      <w:marTop w:val="0"/>
      <w:marBottom w:val="0"/>
      <w:divBdr>
        <w:top w:val="none" w:sz="0" w:space="0" w:color="auto"/>
        <w:left w:val="none" w:sz="0" w:space="0" w:color="auto"/>
        <w:bottom w:val="none" w:sz="0" w:space="0" w:color="auto"/>
        <w:right w:val="none" w:sz="0" w:space="0" w:color="auto"/>
      </w:divBdr>
      <w:divsChild>
        <w:div w:id="929043031">
          <w:marLeft w:val="0"/>
          <w:marRight w:val="0"/>
          <w:marTop w:val="0"/>
          <w:marBottom w:val="0"/>
          <w:divBdr>
            <w:top w:val="none" w:sz="0" w:space="0" w:color="auto"/>
            <w:left w:val="none" w:sz="0" w:space="0" w:color="auto"/>
            <w:bottom w:val="none" w:sz="0" w:space="0" w:color="auto"/>
            <w:right w:val="none" w:sz="0" w:space="0" w:color="auto"/>
          </w:divBdr>
          <w:divsChild>
            <w:div w:id="9290430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021">
      <w:marLeft w:val="0"/>
      <w:marRight w:val="0"/>
      <w:marTop w:val="0"/>
      <w:marBottom w:val="0"/>
      <w:divBdr>
        <w:top w:val="none" w:sz="0" w:space="0" w:color="auto"/>
        <w:left w:val="none" w:sz="0" w:space="0" w:color="auto"/>
        <w:bottom w:val="none" w:sz="0" w:space="0" w:color="auto"/>
        <w:right w:val="none" w:sz="0" w:space="0" w:color="auto"/>
      </w:divBdr>
    </w:div>
    <w:div w:id="929043022">
      <w:marLeft w:val="0"/>
      <w:marRight w:val="0"/>
      <w:marTop w:val="0"/>
      <w:marBottom w:val="0"/>
      <w:divBdr>
        <w:top w:val="none" w:sz="0" w:space="0" w:color="auto"/>
        <w:left w:val="none" w:sz="0" w:space="0" w:color="auto"/>
        <w:bottom w:val="none" w:sz="0" w:space="0" w:color="auto"/>
        <w:right w:val="none" w:sz="0" w:space="0" w:color="auto"/>
      </w:divBdr>
    </w:div>
    <w:div w:id="929043023">
      <w:marLeft w:val="0"/>
      <w:marRight w:val="0"/>
      <w:marTop w:val="0"/>
      <w:marBottom w:val="0"/>
      <w:divBdr>
        <w:top w:val="none" w:sz="0" w:space="0" w:color="auto"/>
        <w:left w:val="none" w:sz="0" w:space="0" w:color="auto"/>
        <w:bottom w:val="none" w:sz="0" w:space="0" w:color="auto"/>
        <w:right w:val="none" w:sz="0" w:space="0" w:color="auto"/>
      </w:divBdr>
    </w:div>
    <w:div w:id="929043024">
      <w:marLeft w:val="0"/>
      <w:marRight w:val="0"/>
      <w:marTop w:val="0"/>
      <w:marBottom w:val="0"/>
      <w:divBdr>
        <w:top w:val="none" w:sz="0" w:space="0" w:color="auto"/>
        <w:left w:val="none" w:sz="0" w:space="0" w:color="auto"/>
        <w:bottom w:val="none" w:sz="0" w:space="0" w:color="auto"/>
        <w:right w:val="none" w:sz="0" w:space="0" w:color="auto"/>
      </w:divBdr>
      <w:divsChild>
        <w:div w:id="929043013">
          <w:marLeft w:val="547"/>
          <w:marRight w:val="0"/>
          <w:marTop w:val="115"/>
          <w:marBottom w:val="0"/>
          <w:divBdr>
            <w:top w:val="none" w:sz="0" w:space="0" w:color="auto"/>
            <w:left w:val="none" w:sz="0" w:space="0" w:color="auto"/>
            <w:bottom w:val="none" w:sz="0" w:space="0" w:color="auto"/>
            <w:right w:val="none" w:sz="0" w:space="0" w:color="auto"/>
          </w:divBdr>
        </w:div>
      </w:divsChild>
    </w:div>
    <w:div w:id="929043026">
      <w:marLeft w:val="0"/>
      <w:marRight w:val="0"/>
      <w:marTop w:val="0"/>
      <w:marBottom w:val="0"/>
      <w:divBdr>
        <w:top w:val="none" w:sz="0" w:space="0" w:color="auto"/>
        <w:left w:val="none" w:sz="0" w:space="0" w:color="auto"/>
        <w:bottom w:val="none" w:sz="0" w:space="0" w:color="auto"/>
        <w:right w:val="none" w:sz="0" w:space="0" w:color="auto"/>
      </w:divBdr>
    </w:div>
    <w:div w:id="929043027">
      <w:marLeft w:val="0"/>
      <w:marRight w:val="0"/>
      <w:marTop w:val="0"/>
      <w:marBottom w:val="0"/>
      <w:divBdr>
        <w:top w:val="none" w:sz="0" w:space="0" w:color="auto"/>
        <w:left w:val="none" w:sz="0" w:space="0" w:color="auto"/>
        <w:bottom w:val="none" w:sz="0" w:space="0" w:color="auto"/>
        <w:right w:val="none" w:sz="0" w:space="0" w:color="auto"/>
      </w:divBdr>
    </w:div>
    <w:div w:id="929043028">
      <w:marLeft w:val="0"/>
      <w:marRight w:val="0"/>
      <w:marTop w:val="0"/>
      <w:marBottom w:val="0"/>
      <w:divBdr>
        <w:top w:val="none" w:sz="0" w:space="0" w:color="auto"/>
        <w:left w:val="none" w:sz="0" w:space="0" w:color="auto"/>
        <w:bottom w:val="none" w:sz="0" w:space="0" w:color="auto"/>
        <w:right w:val="none" w:sz="0" w:space="0" w:color="auto"/>
      </w:divBdr>
      <w:divsChild>
        <w:div w:id="929043029">
          <w:marLeft w:val="0"/>
          <w:marRight w:val="0"/>
          <w:marTop w:val="0"/>
          <w:marBottom w:val="0"/>
          <w:divBdr>
            <w:top w:val="none" w:sz="0" w:space="0" w:color="auto"/>
            <w:left w:val="none" w:sz="0" w:space="0" w:color="auto"/>
            <w:bottom w:val="none" w:sz="0" w:space="0" w:color="auto"/>
            <w:right w:val="none" w:sz="0" w:space="0" w:color="auto"/>
          </w:divBdr>
          <w:divsChild>
            <w:div w:id="9290430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030">
      <w:marLeft w:val="0"/>
      <w:marRight w:val="0"/>
      <w:marTop w:val="0"/>
      <w:marBottom w:val="0"/>
      <w:divBdr>
        <w:top w:val="none" w:sz="0" w:space="0" w:color="auto"/>
        <w:left w:val="none" w:sz="0" w:space="0" w:color="auto"/>
        <w:bottom w:val="none" w:sz="0" w:space="0" w:color="auto"/>
        <w:right w:val="none" w:sz="0" w:space="0" w:color="auto"/>
      </w:divBdr>
      <w:divsChild>
        <w:div w:id="929043014">
          <w:marLeft w:val="0"/>
          <w:marRight w:val="0"/>
          <w:marTop w:val="0"/>
          <w:marBottom w:val="0"/>
          <w:divBdr>
            <w:top w:val="none" w:sz="0" w:space="0" w:color="auto"/>
            <w:left w:val="none" w:sz="0" w:space="0" w:color="auto"/>
            <w:bottom w:val="none" w:sz="0" w:space="0" w:color="auto"/>
            <w:right w:val="none" w:sz="0" w:space="0" w:color="auto"/>
          </w:divBdr>
          <w:divsChild>
            <w:div w:id="929043016">
              <w:marLeft w:val="0"/>
              <w:marRight w:val="0"/>
              <w:marTop w:val="0"/>
              <w:marBottom w:val="0"/>
              <w:divBdr>
                <w:top w:val="none" w:sz="0" w:space="0" w:color="auto"/>
                <w:left w:val="none" w:sz="0" w:space="0" w:color="auto"/>
                <w:bottom w:val="none" w:sz="0" w:space="0" w:color="auto"/>
                <w:right w:val="none" w:sz="0" w:space="0" w:color="auto"/>
              </w:divBdr>
            </w:div>
            <w:div w:id="9290430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032">
      <w:marLeft w:val="0"/>
      <w:marRight w:val="0"/>
      <w:marTop w:val="0"/>
      <w:marBottom w:val="0"/>
      <w:divBdr>
        <w:top w:val="none" w:sz="0" w:space="0" w:color="auto"/>
        <w:left w:val="none" w:sz="0" w:space="0" w:color="auto"/>
        <w:bottom w:val="none" w:sz="0" w:space="0" w:color="auto"/>
        <w:right w:val="none" w:sz="0" w:space="0" w:color="auto"/>
      </w:divBdr>
    </w:div>
    <w:div w:id="929043035">
      <w:marLeft w:val="0"/>
      <w:marRight w:val="0"/>
      <w:marTop w:val="0"/>
      <w:marBottom w:val="0"/>
      <w:divBdr>
        <w:top w:val="none" w:sz="0" w:space="0" w:color="auto"/>
        <w:left w:val="none" w:sz="0" w:space="0" w:color="auto"/>
        <w:bottom w:val="none" w:sz="0" w:space="0" w:color="auto"/>
        <w:right w:val="none" w:sz="0" w:space="0" w:color="auto"/>
      </w:divBdr>
    </w:div>
    <w:div w:id="929043036">
      <w:marLeft w:val="0"/>
      <w:marRight w:val="0"/>
      <w:marTop w:val="0"/>
      <w:marBottom w:val="0"/>
      <w:divBdr>
        <w:top w:val="none" w:sz="0" w:space="0" w:color="auto"/>
        <w:left w:val="none" w:sz="0" w:space="0" w:color="auto"/>
        <w:bottom w:val="none" w:sz="0" w:space="0" w:color="auto"/>
        <w:right w:val="none" w:sz="0" w:space="0" w:color="auto"/>
      </w:divBdr>
      <w:divsChild>
        <w:div w:id="929043040">
          <w:marLeft w:val="0"/>
          <w:marRight w:val="0"/>
          <w:marTop w:val="0"/>
          <w:marBottom w:val="0"/>
          <w:divBdr>
            <w:top w:val="none" w:sz="0" w:space="0" w:color="auto"/>
            <w:left w:val="none" w:sz="0" w:space="0" w:color="auto"/>
            <w:bottom w:val="none" w:sz="0" w:space="0" w:color="auto"/>
            <w:right w:val="none" w:sz="0" w:space="0" w:color="auto"/>
          </w:divBdr>
          <w:divsChild>
            <w:div w:id="9290430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039">
      <w:marLeft w:val="0"/>
      <w:marRight w:val="0"/>
      <w:marTop w:val="0"/>
      <w:marBottom w:val="0"/>
      <w:divBdr>
        <w:top w:val="none" w:sz="0" w:space="0" w:color="auto"/>
        <w:left w:val="none" w:sz="0" w:space="0" w:color="auto"/>
        <w:bottom w:val="none" w:sz="0" w:space="0" w:color="auto"/>
        <w:right w:val="none" w:sz="0" w:space="0" w:color="auto"/>
      </w:divBdr>
    </w:div>
    <w:div w:id="929043041">
      <w:marLeft w:val="0"/>
      <w:marRight w:val="0"/>
      <w:marTop w:val="0"/>
      <w:marBottom w:val="0"/>
      <w:divBdr>
        <w:top w:val="none" w:sz="0" w:space="0" w:color="auto"/>
        <w:left w:val="none" w:sz="0" w:space="0" w:color="auto"/>
        <w:bottom w:val="none" w:sz="0" w:space="0" w:color="auto"/>
        <w:right w:val="none" w:sz="0" w:space="0" w:color="auto"/>
      </w:divBdr>
    </w:div>
    <w:div w:id="929043042">
      <w:marLeft w:val="0"/>
      <w:marRight w:val="0"/>
      <w:marTop w:val="0"/>
      <w:marBottom w:val="0"/>
      <w:divBdr>
        <w:top w:val="none" w:sz="0" w:space="0" w:color="auto"/>
        <w:left w:val="none" w:sz="0" w:space="0" w:color="auto"/>
        <w:bottom w:val="none" w:sz="0" w:space="0" w:color="auto"/>
        <w:right w:val="none" w:sz="0" w:space="0" w:color="auto"/>
      </w:divBdr>
    </w:div>
    <w:div w:id="929043044">
      <w:marLeft w:val="0"/>
      <w:marRight w:val="0"/>
      <w:marTop w:val="0"/>
      <w:marBottom w:val="0"/>
      <w:divBdr>
        <w:top w:val="none" w:sz="0" w:space="0" w:color="auto"/>
        <w:left w:val="none" w:sz="0" w:space="0" w:color="auto"/>
        <w:bottom w:val="none" w:sz="0" w:space="0" w:color="auto"/>
        <w:right w:val="none" w:sz="0" w:space="0" w:color="auto"/>
      </w:divBdr>
    </w:div>
    <w:div w:id="929043045">
      <w:marLeft w:val="0"/>
      <w:marRight w:val="0"/>
      <w:marTop w:val="0"/>
      <w:marBottom w:val="0"/>
      <w:divBdr>
        <w:top w:val="none" w:sz="0" w:space="0" w:color="auto"/>
        <w:left w:val="none" w:sz="0" w:space="0" w:color="auto"/>
        <w:bottom w:val="none" w:sz="0" w:space="0" w:color="auto"/>
        <w:right w:val="none" w:sz="0" w:space="0" w:color="auto"/>
      </w:divBdr>
      <w:divsChild>
        <w:div w:id="929043017">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929043046">
      <w:marLeft w:val="0"/>
      <w:marRight w:val="0"/>
      <w:marTop w:val="0"/>
      <w:marBottom w:val="0"/>
      <w:divBdr>
        <w:top w:val="none" w:sz="0" w:space="0" w:color="auto"/>
        <w:left w:val="none" w:sz="0" w:space="0" w:color="auto"/>
        <w:bottom w:val="none" w:sz="0" w:space="0" w:color="auto"/>
        <w:right w:val="none" w:sz="0" w:space="0" w:color="auto"/>
      </w:divBdr>
    </w:div>
    <w:div w:id="929043047">
      <w:marLeft w:val="0"/>
      <w:marRight w:val="0"/>
      <w:marTop w:val="0"/>
      <w:marBottom w:val="0"/>
      <w:divBdr>
        <w:top w:val="none" w:sz="0" w:space="0" w:color="auto"/>
        <w:left w:val="none" w:sz="0" w:space="0" w:color="auto"/>
        <w:bottom w:val="none" w:sz="0" w:space="0" w:color="auto"/>
        <w:right w:val="none" w:sz="0" w:space="0" w:color="auto"/>
      </w:divBdr>
    </w:div>
    <w:div w:id="929043048">
      <w:marLeft w:val="0"/>
      <w:marRight w:val="0"/>
      <w:marTop w:val="0"/>
      <w:marBottom w:val="0"/>
      <w:divBdr>
        <w:top w:val="none" w:sz="0" w:space="0" w:color="auto"/>
        <w:left w:val="none" w:sz="0" w:space="0" w:color="auto"/>
        <w:bottom w:val="none" w:sz="0" w:space="0" w:color="auto"/>
        <w:right w:val="none" w:sz="0" w:space="0" w:color="auto"/>
      </w:divBdr>
    </w:div>
    <w:div w:id="929043049">
      <w:marLeft w:val="0"/>
      <w:marRight w:val="0"/>
      <w:marTop w:val="0"/>
      <w:marBottom w:val="0"/>
      <w:divBdr>
        <w:top w:val="none" w:sz="0" w:space="0" w:color="auto"/>
        <w:left w:val="none" w:sz="0" w:space="0" w:color="auto"/>
        <w:bottom w:val="none" w:sz="0" w:space="0" w:color="auto"/>
        <w:right w:val="none" w:sz="0" w:space="0" w:color="auto"/>
      </w:divBdr>
    </w:div>
    <w:div w:id="929043050">
      <w:marLeft w:val="0"/>
      <w:marRight w:val="0"/>
      <w:marTop w:val="0"/>
      <w:marBottom w:val="0"/>
      <w:divBdr>
        <w:top w:val="none" w:sz="0" w:space="0" w:color="auto"/>
        <w:left w:val="none" w:sz="0" w:space="0" w:color="auto"/>
        <w:bottom w:val="none" w:sz="0" w:space="0" w:color="auto"/>
        <w:right w:val="none" w:sz="0" w:space="0" w:color="auto"/>
      </w:divBdr>
    </w:div>
    <w:div w:id="929043051">
      <w:marLeft w:val="0"/>
      <w:marRight w:val="0"/>
      <w:marTop w:val="0"/>
      <w:marBottom w:val="0"/>
      <w:divBdr>
        <w:top w:val="none" w:sz="0" w:space="0" w:color="auto"/>
        <w:left w:val="none" w:sz="0" w:space="0" w:color="auto"/>
        <w:bottom w:val="none" w:sz="0" w:space="0" w:color="auto"/>
        <w:right w:val="none" w:sz="0" w:space="0" w:color="auto"/>
      </w:divBdr>
    </w:div>
    <w:div w:id="929043052">
      <w:marLeft w:val="0"/>
      <w:marRight w:val="0"/>
      <w:marTop w:val="0"/>
      <w:marBottom w:val="0"/>
      <w:divBdr>
        <w:top w:val="none" w:sz="0" w:space="0" w:color="auto"/>
        <w:left w:val="none" w:sz="0" w:space="0" w:color="auto"/>
        <w:bottom w:val="none" w:sz="0" w:space="0" w:color="auto"/>
        <w:right w:val="none" w:sz="0" w:space="0" w:color="auto"/>
      </w:divBdr>
    </w:div>
    <w:div w:id="929043053">
      <w:marLeft w:val="0"/>
      <w:marRight w:val="0"/>
      <w:marTop w:val="0"/>
      <w:marBottom w:val="0"/>
      <w:divBdr>
        <w:top w:val="none" w:sz="0" w:space="0" w:color="auto"/>
        <w:left w:val="none" w:sz="0" w:space="0" w:color="auto"/>
        <w:bottom w:val="none" w:sz="0" w:space="0" w:color="auto"/>
        <w:right w:val="none" w:sz="0" w:space="0" w:color="auto"/>
      </w:divBdr>
    </w:div>
    <w:div w:id="929043054">
      <w:marLeft w:val="0"/>
      <w:marRight w:val="0"/>
      <w:marTop w:val="0"/>
      <w:marBottom w:val="0"/>
      <w:divBdr>
        <w:top w:val="none" w:sz="0" w:space="0" w:color="auto"/>
        <w:left w:val="none" w:sz="0" w:space="0" w:color="auto"/>
        <w:bottom w:val="none" w:sz="0" w:space="0" w:color="auto"/>
        <w:right w:val="none" w:sz="0" w:space="0" w:color="auto"/>
      </w:divBdr>
    </w:div>
    <w:div w:id="929043063">
      <w:marLeft w:val="0"/>
      <w:marRight w:val="0"/>
      <w:marTop w:val="0"/>
      <w:marBottom w:val="0"/>
      <w:divBdr>
        <w:top w:val="none" w:sz="0" w:space="0" w:color="auto"/>
        <w:left w:val="none" w:sz="0" w:space="0" w:color="auto"/>
        <w:bottom w:val="none" w:sz="0" w:space="0" w:color="auto"/>
        <w:right w:val="none" w:sz="0" w:space="0" w:color="auto"/>
      </w:divBdr>
      <w:divsChild>
        <w:div w:id="929043059">
          <w:marLeft w:val="0"/>
          <w:marRight w:val="0"/>
          <w:marTop w:val="0"/>
          <w:marBottom w:val="0"/>
          <w:divBdr>
            <w:top w:val="none" w:sz="0" w:space="0" w:color="auto"/>
            <w:left w:val="none" w:sz="0" w:space="0" w:color="auto"/>
            <w:bottom w:val="none" w:sz="0" w:space="0" w:color="auto"/>
            <w:right w:val="none" w:sz="0" w:space="0" w:color="auto"/>
          </w:divBdr>
          <w:divsChild>
            <w:div w:id="929043057">
              <w:marLeft w:val="0"/>
              <w:marRight w:val="0"/>
              <w:marTop w:val="0"/>
              <w:marBottom w:val="0"/>
              <w:divBdr>
                <w:top w:val="none" w:sz="0" w:space="0" w:color="auto"/>
                <w:left w:val="none" w:sz="0" w:space="0" w:color="auto"/>
                <w:bottom w:val="none" w:sz="0" w:space="0" w:color="auto"/>
                <w:right w:val="none" w:sz="0" w:space="0" w:color="auto"/>
              </w:divBdr>
              <w:divsChild>
                <w:div w:id="929043062">
                  <w:marLeft w:val="0"/>
                  <w:marRight w:val="0"/>
                  <w:marTop w:val="0"/>
                  <w:marBottom w:val="0"/>
                  <w:divBdr>
                    <w:top w:val="none" w:sz="0" w:space="0" w:color="auto"/>
                    <w:left w:val="none" w:sz="0" w:space="0" w:color="auto"/>
                    <w:bottom w:val="none" w:sz="0" w:space="0" w:color="auto"/>
                    <w:right w:val="none" w:sz="0" w:space="0" w:color="auto"/>
                  </w:divBdr>
                  <w:divsChild>
                    <w:div w:id="929043056">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929043064">
      <w:marLeft w:val="0"/>
      <w:marRight w:val="0"/>
      <w:marTop w:val="0"/>
      <w:marBottom w:val="0"/>
      <w:divBdr>
        <w:top w:val="none" w:sz="0" w:space="0" w:color="auto"/>
        <w:left w:val="none" w:sz="0" w:space="0" w:color="auto"/>
        <w:bottom w:val="none" w:sz="0" w:space="0" w:color="auto"/>
        <w:right w:val="none" w:sz="0" w:space="0" w:color="auto"/>
      </w:divBdr>
      <w:divsChild>
        <w:div w:id="929043055">
          <w:marLeft w:val="0"/>
          <w:marRight w:val="0"/>
          <w:marTop w:val="0"/>
          <w:marBottom w:val="0"/>
          <w:divBdr>
            <w:top w:val="none" w:sz="0" w:space="0" w:color="auto"/>
            <w:left w:val="none" w:sz="0" w:space="0" w:color="auto"/>
            <w:bottom w:val="none" w:sz="0" w:space="0" w:color="auto"/>
            <w:right w:val="none" w:sz="0" w:space="0" w:color="auto"/>
          </w:divBdr>
          <w:divsChild>
            <w:div w:id="929043058">
              <w:marLeft w:val="0"/>
              <w:marRight w:val="0"/>
              <w:marTop w:val="0"/>
              <w:marBottom w:val="0"/>
              <w:divBdr>
                <w:top w:val="none" w:sz="0" w:space="0" w:color="auto"/>
                <w:left w:val="none" w:sz="0" w:space="0" w:color="auto"/>
                <w:bottom w:val="none" w:sz="0" w:space="0" w:color="auto"/>
                <w:right w:val="none" w:sz="0" w:space="0" w:color="auto"/>
              </w:divBdr>
              <w:divsChild>
                <w:div w:id="929043061">
                  <w:marLeft w:val="0"/>
                  <w:marRight w:val="0"/>
                  <w:marTop w:val="0"/>
                  <w:marBottom w:val="0"/>
                  <w:divBdr>
                    <w:top w:val="none" w:sz="0" w:space="0" w:color="auto"/>
                    <w:left w:val="none" w:sz="0" w:space="0" w:color="auto"/>
                    <w:bottom w:val="none" w:sz="0" w:space="0" w:color="auto"/>
                    <w:right w:val="none" w:sz="0" w:space="0" w:color="auto"/>
                  </w:divBdr>
                  <w:divsChild>
                    <w:div w:id="929043060">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929043065">
      <w:marLeft w:val="0"/>
      <w:marRight w:val="0"/>
      <w:marTop w:val="0"/>
      <w:marBottom w:val="0"/>
      <w:divBdr>
        <w:top w:val="none" w:sz="0" w:space="0" w:color="auto"/>
        <w:left w:val="none" w:sz="0" w:space="0" w:color="auto"/>
        <w:bottom w:val="none" w:sz="0" w:space="0" w:color="auto"/>
        <w:right w:val="none" w:sz="0" w:space="0" w:color="auto"/>
      </w:divBdr>
    </w:div>
    <w:div w:id="929043066">
      <w:marLeft w:val="0"/>
      <w:marRight w:val="0"/>
      <w:marTop w:val="0"/>
      <w:marBottom w:val="0"/>
      <w:divBdr>
        <w:top w:val="none" w:sz="0" w:space="0" w:color="auto"/>
        <w:left w:val="none" w:sz="0" w:space="0" w:color="auto"/>
        <w:bottom w:val="none" w:sz="0" w:space="0" w:color="auto"/>
        <w:right w:val="none" w:sz="0" w:space="0" w:color="auto"/>
      </w:divBdr>
    </w:div>
    <w:div w:id="929043067">
      <w:marLeft w:val="0"/>
      <w:marRight w:val="0"/>
      <w:marTop w:val="0"/>
      <w:marBottom w:val="0"/>
      <w:divBdr>
        <w:top w:val="none" w:sz="0" w:space="0" w:color="auto"/>
        <w:left w:val="none" w:sz="0" w:space="0" w:color="auto"/>
        <w:bottom w:val="none" w:sz="0" w:space="0" w:color="auto"/>
        <w:right w:val="none" w:sz="0" w:space="0" w:color="auto"/>
      </w:divBdr>
    </w:div>
    <w:div w:id="929043068">
      <w:marLeft w:val="0"/>
      <w:marRight w:val="0"/>
      <w:marTop w:val="0"/>
      <w:marBottom w:val="0"/>
      <w:divBdr>
        <w:top w:val="none" w:sz="0" w:space="0" w:color="auto"/>
        <w:left w:val="none" w:sz="0" w:space="0" w:color="auto"/>
        <w:bottom w:val="none" w:sz="0" w:space="0" w:color="auto"/>
        <w:right w:val="none" w:sz="0" w:space="0" w:color="auto"/>
      </w:divBdr>
    </w:div>
    <w:div w:id="929043069">
      <w:marLeft w:val="0"/>
      <w:marRight w:val="0"/>
      <w:marTop w:val="0"/>
      <w:marBottom w:val="0"/>
      <w:divBdr>
        <w:top w:val="none" w:sz="0" w:space="0" w:color="auto"/>
        <w:left w:val="none" w:sz="0" w:space="0" w:color="auto"/>
        <w:bottom w:val="none" w:sz="0" w:space="0" w:color="auto"/>
        <w:right w:val="none" w:sz="0" w:space="0" w:color="auto"/>
      </w:divBdr>
    </w:div>
    <w:div w:id="929043070">
      <w:marLeft w:val="0"/>
      <w:marRight w:val="0"/>
      <w:marTop w:val="0"/>
      <w:marBottom w:val="0"/>
      <w:divBdr>
        <w:top w:val="none" w:sz="0" w:space="0" w:color="auto"/>
        <w:left w:val="none" w:sz="0" w:space="0" w:color="auto"/>
        <w:bottom w:val="none" w:sz="0" w:space="0" w:color="auto"/>
        <w:right w:val="none" w:sz="0" w:space="0" w:color="auto"/>
      </w:divBdr>
    </w:div>
    <w:div w:id="929043071">
      <w:marLeft w:val="0"/>
      <w:marRight w:val="0"/>
      <w:marTop w:val="0"/>
      <w:marBottom w:val="0"/>
      <w:divBdr>
        <w:top w:val="none" w:sz="0" w:space="0" w:color="auto"/>
        <w:left w:val="none" w:sz="0" w:space="0" w:color="auto"/>
        <w:bottom w:val="none" w:sz="0" w:space="0" w:color="auto"/>
        <w:right w:val="none" w:sz="0" w:space="0" w:color="auto"/>
      </w:divBdr>
    </w:div>
    <w:div w:id="929043072">
      <w:marLeft w:val="0"/>
      <w:marRight w:val="0"/>
      <w:marTop w:val="0"/>
      <w:marBottom w:val="0"/>
      <w:divBdr>
        <w:top w:val="none" w:sz="0" w:space="0" w:color="auto"/>
        <w:left w:val="none" w:sz="0" w:space="0" w:color="auto"/>
        <w:bottom w:val="none" w:sz="0" w:space="0" w:color="auto"/>
        <w:right w:val="none" w:sz="0" w:space="0" w:color="auto"/>
      </w:divBdr>
    </w:div>
    <w:div w:id="929043073">
      <w:marLeft w:val="0"/>
      <w:marRight w:val="0"/>
      <w:marTop w:val="0"/>
      <w:marBottom w:val="0"/>
      <w:divBdr>
        <w:top w:val="none" w:sz="0" w:space="0" w:color="auto"/>
        <w:left w:val="none" w:sz="0" w:space="0" w:color="auto"/>
        <w:bottom w:val="none" w:sz="0" w:space="0" w:color="auto"/>
        <w:right w:val="none" w:sz="0" w:space="0" w:color="auto"/>
      </w:divBdr>
    </w:div>
    <w:div w:id="929043074">
      <w:marLeft w:val="0"/>
      <w:marRight w:val="0"/>
      <w:marTop w:val="0"/>
      <w:marBottom w:val="0"/>
      <w:divBdr>
        <w:top w:val="none" w:sz="0" w:space="0" w:color="auto"/>
        <w:left w:val="none" w:sz="0" w:space="0" w:color="auto"/>
        <w:bottom w:val="none" w:sz="0" w:space="0" w:color="auto"/>
        <w:right w:val="none" w:sz="0" w:space="0" w:color="auto"/>
      </w:divBdr>
    </w:div>
    <w:div w:id="929043075">
      <w:marLeft w:val="0"/>
      <w:marRight w:val="0"/>
      <w:marTop w:val="0"/>
      <w:marBottom w:val="0"/>
      <w:divBdr>
        <w:top w:val="none" w:sz="0" w:space="0" w:color="auto"/>
        <w:left w:val="none" w:sz="0" w:space="0" w:color="auto"/>
        <w:bottom w:val="none" w:sz="0" w:space="0" w:color="auto"/>
        <w:right w:val="none" w:sz="0" w:space="0" w:color="auto"/>
      </w:divBdr>
    </w:div>
    <w:div w:id="929043076">
      <w:marLeft w:val="0"/>
      <w:marRight w:val="0"/>
      <w:marTop w:val="0"/>
      <w:marBottom w:val="0"/>
      <w:divBdr>
        <w:top w:val="none" w:sz="0" w:space="0" w:color="auto"/>
        <w:left w:val="none" w:sz="0" w:space="0" w:color="auto"/>
        <w:bottom w:val="none" w:sz="0" w:space="0" w:color="auto"/>
        <w:right w:val="none" w:sz="0" w:space="0" w:color="auto"/>
      </w:divBdr>
    </w:div>
    <w:div w:id="929043077">
      <w:marLeft w:val="0"/>
      <w:marRight w:val="0"/>
      <w:marTop w:val="0"/>
      <w:marBottom w:val="0"/>
      <w:divBdr>
        <w:top w:val="none" w:sz="0" w:space="0" w:color="auto"/>
        <w:left w:val="none" w:sz="0" w:space="0" w:color="auto"/>
        <w:bottom w:val="none" w:sz="0" w:space="0" w:color="auto"/>
        <w:right w:val="none" w:sz="0" w:space="0" w:color="auto"/>
      </w:divBdr>
    </w:div>
    <w:div w:id="929043078">
      <w:marLeft w:val="0"/>
      <w:marRight w:val="0"/>
      <w:marTop w:val="0"/>
      <w:marBottom w:val="0"/>
      <w:divBdr>
        <w:top w:val="none" w:sz="0" w:space="0" w:color="auto"/>
        <w:left w:val="none" w:sz="0" w:space="0" w:color="auto"/>
        <w:bottom w:val="none" w:sz="0" w:space="0" w:color="auto"/>
        <w:right w:val="none" w:sz="0" w:space="0" w:color="auto"/>
      </w:divBdr>
    </w:div>
    <w:div w:id="929043079">
      <w:marLeft w:val="0"/>
      <w:marRight w:val="0"/>
      <w:marTop w:val="0"/>
      <w:marBottom w:val="0"/>
      <w:divBdr>
        <w:top w:val="none" w:sz="0" w:space="0" w:color="auto"/>
        <w:left w:val="none" w:sz="0" w:space="0" w:color="auto"/>
        <w:bottom w:val="none" w:sz="0" w:space="0" w:color="auto"/>
        <w:right w:val="none" w:sz="0" w:space="0" w:color="auto"/>
      </w:divBdr>
    </w:div>
    <w:div w:id="929043080">
      <w:marLeft w:val="0"/>
      <w:marRight w:val="0"/>
      <w:marTop w:val="0"/>
      <w:marBottom w:val="0"/>
      <w:divBdr>
        <w:top w:val="none" w:sz="0" w:space="0" w:color="auto"/>
        <w:left w:val="none" w:sz="0" w:space="0" w:color="auto"/>
        <w:bottom w:val="none" w:sz="0" w:space="0" w:color="auto"/>
        <w:right w:val="none" w:sz="0" w:space="0" w:color="auto"/>
      </w:divBdr>
    </w:div>
    <w:div w:id="929043081">
      <w:marLeft w:val="0"/>
      <w:marRight w:val="0"/>
      <w:marTop w:val="0"/>
      <w:marBottom w:val="0"/>
      <w:divBdr>
        <w:top w:val="none" w:sz="0" w:space="0" w:color="auto"/>
        <w:left w:val="none" w:sz="0" w:space="0" w:color="auto"/>
        <w:bottom w:val="none" w:sz="0" w:space="0" w:color="auto"/>
        <w:right w:val="none" w:sz="0" w:space="0" w:color="auto"/>
      </w:divBdr>
    </w:div>
    <w:div w:id="929043082">
      <w:marLeft w:val="0"/>
      <w:marRight w:val="0"/>
      <w:marTop w:val="0"/>
      <w:marBottom w:val="0"/>
      <w:divBdr>
        <w:top w:val="none" w:sz="0" w:space="0" w:color="auto"/>
        <w:left w:val="none" w:sz="0" w:space="0" w:color="auto"/>
        <w:bottom w:val="none" w:sz="0" w:space="0" w:color="auto"/>
        <w:right w:val="none" w:sz="0" w:space="0" w:color="auto"/>
      </w:divBdr>
    </w:div>
    <w:div w:id="929043083">
      <w:marLeft w:val="0"/>
      <w:marRight w:val="0"/>
      <w:marTop w:val="0"/>
      <w:marBottom w:val="0"/>
      <w:divBdr>
        <w:top w:val="none" w:sz="0" w:space="0" w:color="auto"/>
        <w:left w:val="none" w:sz="0" w:space="0" w:color="auto"/>
        <w:bottom w:val="none" w:sz="0" w:space="0" w:color="auto"/>
        <w:right w:val="none" w:sz="0" w:space="0" w:color="auto"/>
      </w:divBdr>
    </w:div>
    <w:div w:id="929043086">
      <w:marLeft w:val="0"/>
      <w:marRight w:val="0"/>
      <w:marTop w:val="0"/>
      <w:marBottom w:val="0"/>
      <w:divBdr>
        <w:top w:val="none" w:sz="0" w:space="0" w:color="auto"/>
        <w:left w:val="none" w:sz="0" w:space="0" w:color="auto"/>
        <w:bottom w:val="none" w:sz="0" w:space="0" w:color="auto"/>
        <w:right w:val="none" w:sz="0" w:space="0" w:color="auto"/>
      </w:divBdr>
    </w:div>
    <w:div w:id="929043089">
      <w:marLeft w:val="0"/>
      <w:marRight w:val="0"/>
      <w:marTop w:val="0"/>
      <w:marBottom w:val="0"/>
      <w:divBdr>
        <w:top w:val="none" w:sz="0" w:space="0" w:color="auto"/>
        <w:left w:val="none" w:sz="0" w:space="0" w:color="auto"/>
        <w:bottom w:val="none" w:sz="0" w:space="0" w:color="auto"/>
        <w:right w:val="none" w:sz="0" w:space="0" w:color="auto"/>
      </w:divBdr>
    </w:div>
    <w:div w:id="929043090">
      <w:marLeft w:val="0"/>
      <w:marRight w:val="0"/>
      <w:marTop w:val="0"/>
      <w:marBottom w:val="0"/>
      <w:divBdr>
        <w:top w:val="none" w:sz="0" w:space="0" w:color="auto"/>
        <w:left w:val="none" w:sz="0" w:space="0" w:color="auto"/>
        <w:bottom w:val="none" w:sz="0" w:space="0" w:color="auto"/>
        <w:right w:val="none" w:sz="0" w:space="0" w:color="auto"/>
      </w:divBdr>
      <w:divsChild>
        <w:div w:id="929043114">
          <w:marLeft w:val="0"/>
          <w:marRight w:val="0"/>
          <w:marTop w:val="0"/>
          <w:marBottom w:val="0"/>
          <w:divBdr>
            <w:top w:val="none" w:sz="0" w:space="0" w:color="auto"/>
            <w:left w:val="none" w:sz="0" w:space="0" w:color="auto"/>
            <w:bottom w:val="none" w:sz="0" w:space="0" w:color="auto"/>
            <w:right w:val="none" w:sz="0" w:space="0" w:color="auto"/>
          </w:divBdr>
          <w:divsChild>
            <w:div w:id="9290431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091">
      <w:marLeft w:val="0"/>
      <w:marRight w:val="0"/>
      <w:marTop w:val="0"/>
      <w:marBottom w:val="0"/>
      <w:divBdr>
        <w:top w:val="none" w:sz="0" w:space="0" w:color="auto"/>
        <w:left w:val="none" w:sz="0" w:space="0" w:color="auto"/>
        <w:bottom w:val="none" w:sz="0" w:space="0" w:color="auto"/>
        <w:right w:val="none" w:sz="0" w:space="0" w:color="auto"/>
      </w:divBdr>
      <w:divsChild>
        <w:div w:id="929043102">
          <w:marLeft w:val="0"/>
          <w:marRight w:val="0"/>
          <w:marTop w:val="0"/>
          <w:marBottom w:val="0"/>
          <w:divBdr>
            <w:top w:val="none" w:sz="0" w:space="0" w:color="auto"/>
            <w:left w:val="none" w:sz="0" w:space="0" w:color="auto"/>
            <w:bottom w:val="none" w:sz="0" w:space="0" w:color="auto"/>
            <w:right w:val="none" w:sz="0" w:space="0" w:color="auto"/>
          </w:divBdr>
          <w:divsChild>
            <w:div w:id="9290431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092">
      <w:marLeft w:val="0"/>
      <w:marRight w:val="0"/>
      <w:marTop w:val="0"/>
      <w:marBottom w:val="0"/>
      <w:divBdr>
        <w:top w:val="none" w:sz="0" w:space="0" w:color="auto"/>
        <w:left w:val="none" w:sz="0" w:space="0" w:color="auto"/>
        <w:bottom w:val="none" w:sz="0" w:space="0" w:color="auto"/>
        <w:right w:val="none" w:sz="0" w:space="0" w:color="auto"/>
      </w:divBdr>
    </w:div>
    <w:div w:id="929043093">
      <w:marLeft w:val="0"/>
      <w:marRight w:val="0"/>
      <w:marTop w:val="0"/>
      <w:marBottom w:val="0"/>
      <w:divBdr>
        <w:top w:val="none" w:sz="0" w:space="0" w:color="auto"/>
        <w:left w:val="none" w:sz="0" w:space="0" w:color="auto"/>
        <w:bottom w:val="none" w:sz="0" w:space="0" w:color="auto"/>
        <w:right w:val="none" w:sz="0" w:space="0" w:color="auto"/>
      </w:divBdr>
    </w:div>
    <w:div w:id="929043094">
      <w:marLeft w:val="0"/>
      <w:marRight w:val="0"/>
      <w:marTop w:val="0"/>
      <w:marBottom w:val="0"/>
      <w:divBdr>
        <w:top w:val="none" w:sz="0" w:space="0" w:color="auto"/>
        <w:left w:val="none" w:sz="0" w:space="0" w:color="auto"/>
        <w:bottom w:val="none" w:sz="0" w:space="0" w:color="auto"/>
        <w:right w:val="none" w:sz="0" w:space="0" w:color="auto"/>
      </w:divBdr>
    </w:div>
    <w:div w:id="929043095">
      <w:marLeft w:val="0"/>
      <w:marRight w:val="0"/>
      <w:marTop w:val="0"/>
      <w:marBottom w:val="0"/>
      <w:divBdr>
        <w:top w:val="none" w:sz="0" w:space="0" w:color="auto"/>
        <w:left w:val="none" w:sz="0" w:space="0" w:color="auto"/>
        <w:bottom w:val="none" w:sz="0" w:space="0" w:color="auto"/>
        <w:right w:val="none" w:sz="0" w:space="0" w:color="auto"/>
      </w:divBdr>
      <w:divsChild>
        <w:div w:id="929043084">
          <w:marLeft w:val="547"/>
          <w:marRight w:val="0"/>
          <w:marTop w:val="115"/>
          <w:marBottom w:val="0"/>
          <w:divBdr>
            <w:top w:val="none" w:sz="0" w:space="0" w:color="auto"/>
            <w:left w:val="none" w:sz="0" w:space="0" w:color="auto"/>
            <w:bottom w:val="none" w:sz="0" w:space="0" w:color="auto"/>
            <w:right w:val="none" w:sz="0" w:space="0" w:color="auto"/>
          </w:divBdr>
        </w:div>
      </w:divsChild>
    </w:div>
    <w:div w:id="929043097">
      <w:marLeft w:val="0"/>
      <w:marRight w:val="0"/>
      <w:marTop w:val="0"/>
      <w:marBottom w:val="0"/>
      <w:divBdr>
        <w:top w:val="none" w:sz="0" w:space="0" w:color="auto"/>
        <w:left w:val="none" w:sz="0" w:space="0" w:color="auto"/>
        <w:bottom w:val="none" w:sz="0" w:space="0" w:color="auto"/>
        <w:right w:val="none" w:sz="0" w:space="0" w:color="auto"/>
      </w:divBdr>
    </w:div>
    <w:div w:id="929043098">
      <w:marLeft w:val="0"/>
      <w:marRight w:val="0"/>
      <w:marTop w:val="0"/>
      <w:marBottom w:val="0"/>
      <w:divBdr>
        <w:top w:val="none" w:sz="0" w:space="0" w:color="auto"/>
        <w:left w:val="none" w:sz="0" w:space="0" w:color="auto"/>
        <w:bottom w:val="none" w:sz="0" w:space="0" w:color="auto"/>
        <w:right w:val="none" w:sz="0" w:space="0" w:color="auto"/>
      </w:divBdr>
    </w:div>
    <w:div w:id="929043099">
      <w:marLeft w:val="0"/>
      <w:marRight w:val="0"/>
      <w:marTop w:val="0"/>
      <w:marBottom w:val="0"/>
      <w:divBdr>
        <w:top w:val="none" w:sz="0" w:space="0" w:color="auto"/>
        <w:left w:val="none" w:sz="0" w:space="0" w:color="auto"/>
        <w:bottom w:val="none" w:sz="0" w:space="0" w:color="auto"/>
        <w:right w:val="none" w:sz="0" w:space="0" w:color="auto"/>
      </w:divBdr>
      <w:divsChild>
        <w:div w:id="929043100">
          <w:marLeft w:val="0"/>
          <w:marRight w:val="0"/>
          <w:marTop w:val="0"/>
          <w:marBottom w:val="0"/>
          <w:divBdr>
            <w:top w:val="none" w:sz="0" w:space="0" w:color="auto"/>
            <w:left w:val="none" w:sz="0" w:space="0" w:color="auto"/>
            <w:bottom w:val="none" w:sz="0" w:space="0" w:color="auto"/>
            <w:right w:val="none" w:sz="0" w:space="0" w:color="auto"/>
          </w:divBdr>
          <w:divsChild>
            <w:div w:id="9290431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101">
      <w:marLeft w:val="0"/>
      <w:marRight w:val="0"/>
      <w:marTop w:val="0"/>
      <w:marBottom w:val="0"/>
      <w:divBdr>
        <w:top w:val="none" w:sz="0" w:space="0" w:color="auto"/>
        <w:left w:val="none" w:sz="0" w:space="0" w:color="auto"/>
        <w:bottom w:val="none" w:sz="0" w:space="0" w:color="auto"/>
        <w:right w:val="none" w:sz="0" w:space="0" w:color="auto"/>
      </w:divBdr>
      <w:divsChild>
        <w:div w:id="929043085">
          <w:marLeft w:val="0"/>
          <w:marRight w:val="0"/>
          <w:marTop w:val="0"/>
          <w:marBottom w:val="0"/>
          <w:divBdr>
            <w:top w:val="none" w:sz="0" w:space="0" w:color="auto"/>
            <w:left w:val="none" w:sz="0" w:space="0" w:color="auto"/>
            <w:bottom w:val="none" w:sz="0" w:space="0" w:color="auto"/>
            <w:right w:val="none" w:sz="0" w:space="0" w:color="auto"/>
          </w:divBdr>
          <w:divsChild>
            <w:div w:id="929043087">
              <w:marLeft w:val="0"/>
              <w:marRight w:val="0"/>
              <w:marTop w:val="0"/>
              <w:marBottom w:val="0"/>
              <w:divBdr>
                <w:top w:val="none" w:sz="0" w:space="0" w:color="auto"/>
                <w:left w:val="none" w:sz="0" w:space="0" w:color="auto"/>
                <w:bottom w:val="none" w:sz="0" w:space="0" w:color="auto"/>
                <w:right w:val="none" w:sz="0" w:space="0" w:color="auto"/>
              </w:divBdr>
            </w:div>
            <w:div w:id="9290430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103">
      <w:marLeft w:val="0"/>
      <w:marRight w:val="0"/>
      <w:marTop w:val="0"/>
      <w:marBottom w:val="0"/>
      <w:divBdr>
        <w:top w:val="none" w:sz="0" w:space="0" w:color="auto"/>
        <w:left w:val="none" w:sz="0" w:space="0" w:color="auto"/>
        <w:bottom w:val="none" w:sz="0" w:space="0" w:color="auto"/>
        <w:right w:val="none" w:sz="0" w:space="0" w:color="auto"/>
      </w:divBdr>
    </w:div>
    <w:div w:id="929043106">
      <w:marLeft w:val="0"/>
      <w:marRight w:val="0"/>
      <w:marTop w:val="0"/>
      <w:marBottom w:val="0"/>
      <w:divBdr>
        <w:top w:val="none" w:sz="0" w:space="0" w:color="auto"/>
        <w:left w:val="none" w:sz="0" w:space="0" w:color="auto"/>
        <w:bottom w:val="none" w:sz="0" w:space="0" w:color="auto"/>
        <w:right w:val="none" w:sz="0" w:space="0" w:color="auto"/>
      </w:divBdr>
    </w:div>
    <w:div w:id="929043107">
      <w:marLeft w:val="0"/>
      <w:marRight w:val="0"/>
      <w:marTop w:val="0"/>
      <w:marBottom w:val="0"/>
      <w:divBdr>
        <w:top w:val="none" w:sz="0" w:space="0" w:color="auto"/>
        <w:left w:val="none" w:sz="0" w:space="0" w:color="auto"/>
        <w:bottom w:val="none" w:sz="0" w:space="0" w:color="auto"/>
        <w:right w:val="none" w:sz="0" w:space="0" w:color="auto"/>
      </w:divBdr>
      <w:divsChild>
        <w:div w:id="929043111">
          <w:marLeft w:val="0"/>
          <w:marRight w:val="0"/>
          <w:marTop w:val="0"/>
          <w:marBottom w:val="0"/>
          <w:divBdr>
            <w:top w:val="none" w:sz="0" w:space="0" w:color="auto"/>
            <w:left w:val="none" w:sz="0" w:space="0" w:color="auto"/>
            <w:bottom w:val="none" w:sz="0" w:space="0" w:color="auto"/>
            <w:right w:val="none" w:sz="0" w:space="0" w:color="auto"/>
          </w:divBdr>
          <w:divsChild>
            <w:div w:id="9290431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110">
      <w:marLeft w:val="0"/>
      <w:marRight w:val="0"/>
      <w:marTop w:val="0"/>
      <w:marBottom w:val="0"/>
      <w:divBdr>
        <w:top w:val="none" w:sz="0" w:space="0" w:color="auto"/>
        <w:left w:val="none" w:sz="0" w:space="0" w:color="auto"/>
        <w:bottom w:val="none" w:sz="0" w:space="0" w:color="auto"/>
        <w:right w:val="none" w:sz="0" w:space="0" w:color="auto"/>
      </w:divBdr>
    </w:div>
    <w:div w:id="929043112">
      <w:marLeft w:val="0"/>
      <w:marRight w:val="0"/>
      <w:marTop w:val="0"/>
      <w:marBottom w:val="0"/>
      <w:divBdr>
        <w:top w:val="none" w:sz="0" w:space="0" w:color="auto"/>
        <w:left w:val="none" w:sz="0" w:space="0" w:color="auto"/>
        <w:bottom w:val="none" w:sz="0" w:space="0" w:color="auto"/>
        <w:right w:val="none" w:sz="0" w:space="0" w:color="auto"/>
      </w:divBdr>
    </w:div>
    <w:div w:id="929043113">
      <w:marLeft w:val="0"/>
      <w:marRight w:val="0"/>
      <w:marTop w:val="0"/>
      <w:marBottom w:val="0"/>
      <w:divBdr>
        <w:top w:val="none" w:sz="0" w:space="0" w:color="auto"/>
        <w:left w:val="none" w:sz="0" w:space="0" w:color="auto"/>
        <w:bottom w:val="none" w:sz="0" w:space="0" w:color="auto"/>
        <w:right w:val="none" w:sz="0" w:space="0" w:color="auto"/>
      </w:divBdr>
    </w:div>
    <w:div w:id="929043115">
      <w:marLeft w:val="0"/>
      <w:marRight w:val="0"/>
      <w:marTop w:val="0"/>
      <w:marBottom w:val="0"/>
      <w:divBdr>
        <w:top w:val="none" w:sz="0" w:space="0" w:color="auto"/>
        <w:left w:val="none" w:sz="0" w:space="0" w:color="auto"/>
        <w:bottom w:val="none" w:sz="0" w:space="0" w:color="auto"/>
        <w:right w:val="none" w:sz="0" w:space="0" w:color="auto"/>
      </w:divBdr>
    </w:div>
    <w:div w:id="929043116">
      <w:marLeft w:val="0"/>
      <w:marRight w:val="0"/>
      <w:marTop w:val="0"/>
      <w:marBottom w:val="0"/>
      <w:divBdr>
        <w:top w:val="none" w:sz="0" w:space="0" w:color="auto"/>
        <w:left w:val="none" w:sz="0" w:space="0" w:color="auto"/>
        <w:bottom w:val="none" w:sz="0" w:space="0" w:color="auto"/>
        <w:right w:val="none" w:sz="0" w:space="0" w:color="auto"/>
      </w:divBdr>
      <w:divsChild>
        <w:div w:id="929043088">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929043117">
      <w:marLeft w:val="0"/>
      <w:marRight w:val="0"/>
      <w:marTop w:val="0"/>
      <w:marBottom w:val="0"/>
      <w:divBdr>
        <w:top w:val="none" w:sz="0" w:space="0" w:color="auto"/>
        <w:left w:val="none" w:sz="0" w:space="0" w:color="auto"/>
        <w:bottom w:val="none" w:sz="0" w:space="0" w:color="auto"/>
        <w:right w:val="none" w:sz="0" w:space="0" w:color="auto"/>
      </w:divBdr>
    </w:div>
    <w:div w:id="929043118">
      <w:marLeft w:val="0"/>
      <w:marRight w:val="0"/>
      <w:marTop w:val="0"/>
      <w:marBottom w:val="0"/>
      <w:divBdr>
        <w:top w:val="none" w:sz="0" w:space="0" w:color="auto"/>
        <w:left w:val="none" w:sz="0" w:space="0" w:color="auto"/>
        <w:bottom w:val="none" w:sz="0" w:space="0" w:color="auto"/>
        <w:right w:val="none" w:sz="0" w:space="0" w:color="auto"/>
      </w:divBdr>
    </w:div>
    <w:div w:id="929043119">
      <w:marLeft w:val="0"/>
      <w:marRight w:val="0"/>
      <w:marTop w:val="0"/>
      <w:marBottom w:val="0"/>
      <w:divBdr>
        <w:top w:val="none" w:sz="0" w:space="0" w:color="auto"/>
        <w:left w:val="none" w:sz="0" w:space="0" w:color="auto"/>
        <w:bottom w:val="none" w:sz="0" w:space="0" w:color="auto"/>
        <w:right w:val="none" w:sz="0" w:space="0" w:color="auto"/>
      </w:divBdr>
    </w:div>
    <w:div w:id="929043120">
      <w:marLeft w:val="0"/>
      <w:marRight w:val="0"/>
      <w:marTop w:val="0"/>
      <w:marBottom w:val="0"/>
      <w:divBdr>
        <w:top w:val="none" w:sz="0" w:space="0" w:color="auto"/>
        <w:left w:val="none" w:sz="0" w:space="0" w:color="auto"/>
        <w:bottom w:val="none" w:sz="0" w:space="0" w:color="auto"/>
        <w:right w:val="none" w:sz="0" w:space="0" w:color="auto"/>
      </w:divBdr>
    </w:div>
    <w:div w:id="929043121">
      <w:marLeft w:val="0"/>
      <w:marRight w:val="0"/>
      <w:marTop w:val="0"/>
      <w:marBottom w:val="0"/>
      <w:divBdr>
        <w:top w:val="none" w:sz="0" w:space="0" w:color="auto"/>
        <w:left w:val="none" w:sz="0" w:space="0" w:color="auto"/>
        <w:bottom w:val="none" w:sz="0" w:space="0" w:color="auto"/>
        <w:right w:val="none" w:sz="0" w:space="0" w:color="auto"/>
      </w:divBdr>
    </w:div>
    <w:div w:id="929043122">
      <w:marLeft w:val="0"/>
      <w:marRight w:val="0"/>
      <w:marTop w:val="0"/>
      <w:marBottom w:val="0"/>
      <w:divBdr>
        <w:top w:val="none" w:sz="0" w:space="0" w:color="auto"/>
        <w:left w:val="none" w:sz="0" w:space="0" w:color="auto"/>
        <w:bottom w:val="none" w:sz="0" w:space="0" w:color="auto"/>
        <w:right w:val="none" w:sz="0" w:space="0" w:color="auto"/>
      </w:divBdr>
    </w:div>
    <w:div w:id="929043125">
      <w:marLeft w:val="0"/>
      <w:marRight w:val="0"/>
      <w:marTop w:val="0"/>
      <w:marBottom w:val="0"/>
      <w:divBdr>
        <w:top w:val="none" w:sz="0" w:space="0" w:color="auto"/>
        <w:left w:val="none" w:sz="0" w:space="0" w:color="auto"/>
        <w:bottom w:val="none" w:sz="0" w:space="0" w:color="auto"/>
        <w:right w:val="none" w:sz="0" w:space="0" w:color="auto"/>
      </w:divBdr>
    </w:div>
    <w:div w:id="929043128">
      <w:marLeft w:val="0"/>
      <w:marRight w:val="0"/>
      <w:marTop w:val="0"/>
      <w:marBottom w:val="0"/>
      <w:divBdr>
        <w:top w:val="none" w:sz="0" w:space="0" w:color="auto"/>
        <w:left w:val="none" w:sz="0" w:space="0" w:color="auto"/>
        <w:bottom w:val="none" w:sz="0" w:space="0" w:color="auto"/>
        <w:right w:val="none" w:sz="0" w:space="0" w:color="auto"/>
      </w:divBdr>
    </w:div>
    <w:div w:id="929043129">
      <w:marLeft w:val="0"/>
      <w:marRight w:val="0"/>
      <w:marTop w:val="0"/>
      <w:marBottom w:val="0"/>
      <w:divBdr>
        <w:top w:val="none" w:sz="0" w:space="0" w:color="auto"/>
        <w:left w:val="none" w:sz="0" w:space="0" w:color="auto"/>
        <w:bottom w:val="none" w:sz="0" w:space="0" w:color="auto"/>
        <w:right w:val="none" w:sz="0" w:space="0" w:color="auto"/>
      </w:divBdr>
      <w:divsChild>
        <w:div w:id="929043153">
          <w:marLeft w:val="0"/>
          <w:marRight w:val="0"/>
          <w:marTop w:val="0"/>
          <w:marBottom w:val="0"/>
          <w:divBdr>
            <w:top w:val="none" w:sz="0" w:space="0" w:color="auto"/>
            <w:left w:val="none" w:sz="0" w:space="0" w:color="auto"/>
            <w:bottom w:val="none" w:sz="0" w:space="0" w:color="auto"/>
            <w:right w:val="none" w:sz="0" w:space="0" w:color="auto"/>
          </w:divBdr>
          <w:divsChild>
            <w:div w:id="9290431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130">
      <w:marLeft w:val="0"/>
      <w:marRight w:val="0"/>
      <w:marTop w:val="0"/>
      <w:marBottom w:val="0"/>
      <w:divBdr>
        <w:top w:val="none" w:sz="0" w:space="0" w:color="auto"/>
        <w:left w:val="none" w:sz="0" w:space="0" w:color="auto"/>
        <w:bottom w:val="none" w:sz="0" w:space="0" w:color="auto"/>
        <w:right w:val="none" w:sz="0" w:space="0" w:color="auto"/>
      </w:divBdr>
      <w:divsChild>
        <w:div w:id="929043141">
          <w:marLeft w:val="0"/>
          <w:marRight w:val="0"/>
          <w:marTop w:val="0"/>
          <w:marBottom w:val="0"/>
          <w:divBdr>
            <w:top w:val="none" w:sz="0" w:space="0" w:color="auto"/>
            <w:left w:val="none" w:sz="0" w:space="0" w:color="auto"/>
            <w:bottom w:val="none" w:sz="0" w:space="0" w:color="auto"/>
            <w:right w:val="none" w:sz="0" w:space="0" w:color="auto"/>
          </w:divBdr>
          <w:divsChild>
            <w:div w:id="9290431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131">
      <w:marLeft w:val="0"/>
      <w:marRight w:val="0"/>
      <w:marTop w:val="0"/>
      <w:marBottom w:val="0"/>
      <w:divBdr>
        <w:top w:val="none" w:sz="0" w:space="0" w:color="auto"/>
        <w:left w:val="none" w:sz="0" w:space="0" w:color="auto"/>
        <w:bottom w:val="none" w:sz="0" w:space="0" w:color="auto"/>
        <w:right w:val="none" w:sz="0" w:space="0" w:color="auto"/>
      </w:divBdr>
    </w:div>
    <w:div w:id="929043132">
      <w:marLeft w:val="0"/>
      <w:marRight w:val="0"/>
      <w:marTop w:val="0"/>
      <w:marBottom w:val="0"/>
      <w:divBdr>
        <w:top w:val="none" w:sz="0" w:space="0" w:color="auto"/>
        <w:left w:val="none" w:sz="0" w:space="0" w:color="auto"/>
        <w:bottom w:val="none" w:sz="0" w:space="0" w:color="auto"/>
        <w:right w:val="none" w:sz="0" w:space="0" w:color="auto"/>
      </w:divBdr>
    </w:div>
    <w:div w:id="929043133">
      <w:marLeft w:val="0"/>
      <w:marRight w:val="0"/>
      <w:marTop w:val="0"/>
      <w:marBottom w:val="0"/>
      <w:divBdr>
        <w:top w:val="none" w:sz="0" w:space="0" w:color="auto"/>
        <w:left w:val="none" w:sz="0" w:space="0" w:color="auto"/>
        <w:bottom w:val="none" w:sz="0" w:space="0" w:color="auto"/>
        <w:right w:val="none" w:sz="0" w:space="0" w:color="auto"/>
      </w:divBdr>
    </w:div>
    <w:div w:id="929043134">
      <w:marLeft w:val="0"/>
      <w:marRight w:val="0"/>
      <w:marTop w:val="0"/>
      <w:marBottom w:val="0"/>
      <w:divBdr>
        <w:top w:val="none" w:sz="0" w:space="0" w:color="auto"/>
        <w:left w:val="none" w:sz="0" w:space="0" w:color="auto"/>
        <w:bottom w:val="none" w:sz="0" w:space="0" w:color="auto"/>
        <w:right w:val="none" w:sz="0" w:space="0" w:color="auto"/>
      </w:divBdr>
      <w:divsChild>
        <w:div w:id="929043123">
          <w:marLeft w:val="547"/>
          <w:marRight w:val="0"/>
          <w:marTop w:val="115"/>
          <w:marBottom w:val="0"/>
          <w:divBdr>
            <w:top w:val="none" w:sz="0" w:space="0" w:color="auto"/>
            <w:left w:val="none" w:sz="0" w:space="0" w:color="auto"/>
            <w:bottom w:val="none" w:sz="0" w:space="0" w:color="auto"/>
            <w:right w:val="none" w:sz="0" w:space="0" w:color="auto"/>
          </w:divBdr>
        </w:div>
      </w:divsChild>
    </w:div>
    <w:div w:id="929043136">
      <w:marLeft w:val="0"/>
      <w:marRight w:val="0"/>
      <w:marTop w:val="0"/>
      <w:marBottom w:val="0"/>
      <w:divBdr>
        <w:top w:val="none" w:sz="0" w:space="0" w:color="auto"/>
        <w:left w:val="none" w:sz="0" w:space="0" w:color="auto"/>
        <w:bottom w:val="none" w:sz="0" w:space="0" w:color="auto"/>
        <w:right w:val="none" w:sz="0" w:space="0" w:color="auto"/>
      </w:divBdr>
    </w:div>
    <w:div w:id="929043137">
      <w:marLeft w:val="0"/>
      <w:marRight w:val="0"/>
      <w:marTop w:val="0"/>
      <w:marBottom w:val="0"/>
      <w:divBdr>
        <w:top w:val="none" w:sz="0" w:space="0" w:color="auto"/>
        <w:left w:val="none" w:sz="0" w:space="0" w:color="auto"/>
        <w:bottom w:val="none" w:sz="0" w:space="0" w:color="auto"/>
        <w:right w:val="none" w:sz="0" w:space="0" w:color="auto"/>
      </w:divBdr>
    </w:div>
    <w:div w:id="929043138">
      <w:marLeft w:val="0"/>
      <w:marRight w:val="0"/>
      <w:marTop w:val="0"/>
      <w:marBottom w:val="0"/>
      <w:divBdr>
        <w:top w:val="none" w:sz="0" w:space="0" w:color="auto"/>
        <w:left w:val="none" w:sz="0" w:space="0" w:color="auto"/>
        <w:bottom w:val="none" w:sz="0" w:space="0" w:color="auto"/>
        <w:right w:val="none" w:sz="0" w:space="0" w:color="auto"/>
      </w:divBdr>
      <w:divsChild>
        <w:div w:id="929043139">
          <w:marLeft w:val="0"/>
          <w:marRight w:val="0"/>
          <w:marTop w:val="0"/>
          <w:marBottom w:val="0"/>
          <w:divBdr>
            <w:top w:val="none" w:sz="0" w:space="0" w:color="auto"/>
            <w:left w:val="none" w:sz="0" w:space="0" w:color="auto"/>
            <w:bottom w:val="none" w:sz="0" w:space="0" w:color="auto"/>
            <w:right w:val="none" w:sz="0" w:space="0" w:color="auto"/>
          </w:divBdr>
          <w:divsChild>
            <w:div w:id="9290431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140">
      <w:marLeft w:val="0"/>
      <w:marRight w:val="0"/>
      <w:marTop w:val="0"/>
      <w:marBottom w:val="0"/>
      <w:divBdr>
        <w:top w:val="none" w:sz="0" w:space="0" w:color="auto"/>
        <w:left w:val="none" w:sz="0" w:space="0" w:color="auto"/>
        <w:bottom w:val="none" w:sz="0" w:space="0" w:color="auto"/>
        <w:right w:val="none" w:sz="0" w:space="0" w:color="auto"/>
      </w:divBdr>
      <w:divsChild>
        <w:div w:id="929043124">
          <w:marLeft w:val="0"/>
          <w:marRight w:val="0"/>
          <w:marTop w:val="0"/>
          <w:marBottom w:val="0"/>
          <w:divBdr>
            <w:top w:val="none" w:sz="0" w:space="0" w:color="auto"/>
            <w:left w:val="none" w:sz="0" w:space="0" w:color="auto"/>
            <w:bottom w:val="none" w:sz="0" w:space="0" w:color="auto"/>
            <w:right w:val="none" w:sz="0" w:space="0" w:color="auto"/>
          </w:divBdr>
          <w:divsChild>
            <w:div w:id="929043126">
              <w:marLeft w:val="0"/>
              <w:marRight w:val="0"/>
              <w:marTop w:val="0"/>
              <w:marBottom w:val="0"/>
              <w:divBdr>
                <w:top w:val="none" w:sz="0" w:space="0" w:color="auto"/>
                <w:left w:val="none" w:sz="0" w:space="0" w:color="auto"/>
                <w:bottom w:val="none" w:sz="0" w:space="0" w:color="auto"/>
                <w:right w:val="none" w:sz="0" w:space="0" w:color="auto"/>
              </w:divBdr>
            </w:div>
            <w:div w:id="9290431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142">
      <w:marLeft w:val="0"/>
      <w:marRight w:val="0"/>
      <w:marTop w:val="0"/>
      <w:marBottom w:val="0"/>
      <w:divBdr>
        <w:top w:val="none" w:sz="0" w:space="0" w:color="auto"/>
        <w:left w:val="none" w:sz="0" w:space="0" w:color="auto"/>
        <w:bottom w:val="none" w:sz="0" w:space="0" w:color="auto"/>
        <w:right w:val="none" w:sz="0" w:space="0" w:color="auto"/>
      </w:divBdr>
    </w:div>
    <w:div w:id="929043145">
      <w:marLeft w:val="0"/>
      <w:marRight w:val="0"/>
      <w:marTop w:val="0"/>
      <w:marBottom w:val="0"/>
      <w:divBdr>
        <w:top w:val="none" w:sz="0" w:space="0" w:color="auto"/>
        <w:left w:val="none" w:sz="0" w:space="0" w:color="auto"/>
        <w:bottom w:val="none" w:sz="0" w:space="0" w:color="auto"/>
        <w:right w:val="none" w:sz="0" w:space="0" w:color="auto"/>
      </w:divBdr>
    </w:div>
    <w:div w:id="929043146">
      <w:marLeft w:val="0"/>
      <w:marRight w:val="0"/>
      <w:marTop w:val="0"/>
      <w:marBottom w:val="0"/>
      <w:divBdr>
        <w:top w:val="none" w:sz="0" w:space="0" w:color="auto"/>
        <w:left w:val="none" w:sz="0" w:space="0" w:color="auto"/>
        <w:bottom w:val="none" w:sz="0" w:space="0" w:color="auto"/>
        <w:right w:val="none" w:sz="0" w:space="0" w:color="auto"/>
      </w:divBdr>
      <w:divsChild>
        <w:div w:id="929043150">
          <w:marLeft w:val="0"/>
          <w:marRight w:val="0"/>
          <w:marTop w:val="0"/>
          <w:marBottom w:val="0"/>
          <w:divBdr>
            <w:top w:val="none" w:sz="0" w:space="0" w:color="auto"/>
            <w:left w:val="none" w:sz="0" w:space="0" w:color="auto"/>
            <w:bottom w:val="none" w:sz="0" w:space="0" w:color="auto"/>
            <w:right w:val="none" w:sz="0" w:space="0" w:color="auto"/>
          </w:divBdr>
          <w:divsChild>
            <w:div w:id="9290431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149">
      <w:marLeft w:val="0"/>
      <w:marRight w:val="0"/>
      <w:marTop w:val="0"/>
      <w:marBottom w:val="0"/>
      <w:divBdr>
        <w:top w:val="none" w:sz="0" w:space="0" w:color="auto"/>
        <w:left w:val="none" w:sz="0" w:space="0" w:color="auto"/>
        <w:bottom w:val="none" w:sz="0" w:space="0" w:color="auto"/>
        <w:right w:val="none" w:sz="0" w:space="0" w:color="auto"/>
      </w:divBdr>
    </w:div>
    <w:div w:id="929043151">
      <w:marLeft w:val="0"/>
      <w:marRight w:val="0"/>
      <w:marTop w:val="0"/>
      <w:marBottom w:val="0"/>
      <w:divBdr>
        <w:top w:val="none" w:sz="0" w:space="0" w:color="auto"/>
        <w:left w:val="none" w:sz="0" w:space="0" w:color="auto"/>
        <w:bottom w:val="none" w:sz="0" w:space="0" w:color="auto"/>
        <w:right w:val="none" w:sz="0" w:space="0" w:color="auto"/>
      </w:divBdr>
    </w:div>
    <w:div w:id="929043152">
      <w:marLeft w:val="0"/>
      <w:marRight w:val="0"/>
      <w:marTop w:val="0"/>
      <w:marBottom w:val="0"/>
      <w:divBdr>
        <w:top w:val="none" w:sz="0" w:space="0" w:color="auto"/>
        <w:left w:val="none" w:sz="0" w:space="0" w:color="auto"/>
        <w:bottom w:val="none" w:sz="0" w:space="0" w:color="auto"/>
        <w:right w:val="none" w:sz="0" w:space="0" w:color="auto"/>
      </w:divBdr>
    </w:div>
    <w:div w:id="929043154">
      <w:marLeft w:val="0"/>
      <w:marRight w:val="0"/>
      <w:marTop w:val="0"/>
      <w:marBottom w:val="0"/>
      <w:divBdr>
        <w:top w:val="none" w:sz="0" w:space="0" w:color="auto"/>
        <w:left w:val="none" w:sz="0" w:space="0" w:color="auto"/>
        <w:bottom w:val="none" w:sz="0" w:space="0" w:color="auto"/>
        <w:right w:val="none" w:sz="0" w:space="0" w:color="auto"/>
      </w:divBdr>
    </w:div>
    <w:div w:id="929043155">
      <w:marLeft w:val="0"/>
      <w:marRight w:val="0"/>
      <w:marTop w:val="0"/>
      <w:marBottom w:val="0"/>
      <w:divBdr>
        <w:top w:val="none" w:sz="0" w:space="0" w:color="auto"/>
        <w:left w:val="none" w:sz="0" w:space="0" w:color="auto"/>
        <w:bottom w:val="none" w:sz="0" w:space="0" w:color="auto"/>
        <w:right w:val="none" w:sz="0" w:space="0" w:color="auto"/>
      </w:divBdr>
      <w:divsChild>
        <w:div w:id="929043127">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929043156">
      <w:marLeft w:val="0"/>
      <w:marRight w:val="0"/>
      <w:marTop w:val="0"/>
      <w:marBottom w:val="0"/>
      <w:divBdr>
        <w:top w:val="none" w:sz="0" w:space="0" w:color="auto"/>
        <w:left w:val="none" w:sz="0" w:space="0" w:color="auto"/>
        <w:bottom w:val="none" w:sz="0" w:space="0" w:color="auto"/>
        <w:right w:val="none" w:sz="0" w:space="0" w:color="auto"/>
      </w:divBdr>
    </w:div>
    <w:div w:id="929043157">
      <w:marLeft w:val="0"/>
      <w:marRight w:val="0"/>
      <w:marTop w:val="0"/>
      <w:marBottom w:val="0"/>
      <w:divBdr>
        <w:top w:val="none" w:sz="0" w:space="0" w:color="auto"/>
        <w:left w:val="none" w:sz="0" w:space="0" w:color="auto"/>
        <w:bottom w:val="none" w:sz="0" w:space="0" w:color="auto"/>
        <w:right w:val="none" w:sz="0" w:space="0" w:color="auto"/>
      </w:divBdr>
    </w:div>
    <w:div w:id="929043158">
      <w:marLeft w:val="0"/>
      <w:marRight w:val="0"/>
      <w:marTop w:val="0"/>
      <w:marBottom w:val="0"/>
      <w:divBdr>
        <w:top w:val="none" w:sz="0" w:space="0" w:color="auto"/>
        <w:left w:val="none" w:sz="0" w:space="0" w:color="auto"/>
        <w:bottom w:val="none" w:sz="0" w:space="0" w:color="auto"/>
        <w:right w:val="none" w:sz="0" w:space="0" w:color="auto"/>
      </w:divBdr>
    </w:div>
    <w:div w:id="929043159">
      <w:marLeft w:val="0"/>
      <w:marRight w:val="0"/>
      <w:marTop w:val="0"/>
      <w:marBottom w:val="0"/>
      <w:divBdr>
        <w:top w:val="none" w:sz="0" w:space="0" w:color="auto"/>
        <w:left w:val="none" w:sz="0" w:space="0" w:color="auto"/>
        <w:bottom w:val="none" w:sz="0" w:space="0" w:color="auto"/>
        <w:right w:val="none" w:sz="0" w:space="0" w:color="auto"/>
      </w:divBdr>
    </w:div>
    <w:div w:id="929043160">
      <w:marLeft w:val="0"/>
      <w:marRight w:val="0"/>
      <w:marTop w:val="0"/>
      <w:marBottom w:val="0"/>
      <w:divBdr>
        <w:top w:val="none" w:sz="0" w:space="0" w:color="auto"/>
        <w:left w:val="none" w:sz="0" w:space="0" w:color="auto"/>
        <w:bottom w:val="none" w:sz="0" w:space="0" w:color="auto"/>
        <w:right w:val="none" w:sz="0" w:space="0" w:color="auto"/>
      </w:divBdr>
    </w:div>
    <w:div w:id="929043163">
      <w:marLeft w:val="0"/>
      <w:marRight w:val="0"/>
      <w:marTop w:val="0"/>
      <w:marBottom w:val="0"/>
      <w:divBdr>
        <w:top w:val="none" w:sz="0" w:space="0" w:color="auto"/>
        <w:left w:val="none" w:sz="0" w:space="0" w:color="auto"/>
        <w:bottom w:val="none" w:sz="0" w:space="0" w:color="auto"/>
        <w:right w:val="none" w:sz="0" w:space="0" w:color="auto"/>
      </w:divBdr>
    </w:div>
    <w:div w:id="929043166">
      <w:marLeft w:val="0"/>
      <w:marRight w:val="0"/>
      <w:marTop w:val="0"/>
      <w:marBottom w:val="0"/>
      <w:divBdr>
        <w:top w:val="none" w:sz="0" w:space="0" w:color="auto"/>
        <w:left w:val="none" w:sz="0" w:space="0" w:color="auto"/>
        <w:bottom w:val="none" w:sz="0" w:space="0" w:color="auto"/>
        <w:right w:val="none" w:sz="0" w:space="0" w:color="auto"/>
      </w:divBdr>
    </w:div>
    <w:div w:id="929043167">
      <w:marLeft w:val="0"/>
      <w:marRight w:val="0"/>
      <w:marTop w:val="0"/>
      <w:marBottom w:val="0"/>
      <w:divBdr>
        <w:top w:val="none" w:sz="0" w:space="0" w:color="auto"/>
        <w:left w:val="none" w:sz="0" w:space="0" w:color="auto"/>
        <w:bottom w:val="none" w:sz="0" w:space="0" w:color="auto"/>
        <w:right w:val="none" w:sz="0" w:space="0" w:color="auto"/>
      </w:divBdr>
      <w:divsChild>
        <w:div w:id="929043191">
          <w:marLeft w:val="0"/>
          <w:marRight w:val="0"/>
          <w:marTop w:val="0"/>
          <w:marBottom w:val="0"/>
          <w:divBdr>
            <w:top w:val="none" w:sz="0" w:space="0" w:color="auto"/>
            <w:left w:val="none" w:sz="0" w:space="0" w:color="auto"/>
            <w:bottom w:val="none" w:sz="0" w:space="0" w:color="auto"/>
            <w:right w:val="none" w:sz="0" w:space="0" w:color="auto"/>
          </w:divBdr>
          <w:divsChild>
            <w:div w:id="9290431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168">
      <w:marLeft w:val="0"/>
      <w:marRight w:val="0"/>
      <w:marTop w:val="0"/>
      <w:marBottom w:val="0"/>
      <w:divBdr>
        <w:top w:val="none" w:sz="0" w:space="0" w:color="auto"/>
        <w:left w:val="none" w:sz="0" w:space="0" w:color="auto"/>
        <w:bottom w:val="none" w:sz="0" w:space="0" w:color="auto"/>
        <w:right w:val="none" w:sz="0" w:space="0" w:color="auto"/>
      </w:divBdr>
      <w:divsChild>
        <w:div w:id="929043179">
          <w:marLeft w:val="0"/>
          <w:marRight w:val="0"/>
          <w:marTop w:val="0"/>
          <w:marBottom w:val="0"/>
          <w:divBdr>
            <w:top w:val="none" w:sz="0" w:space="0" w:color="auto"/>
            <w:left w:val="none" w:sz="0" w:space="0" w:color="auto"/>
            <w:bottom w:val="none" w:sz="0" w:space="0" w:color="auto"/>
            <w:right w:val="none" w:sz="0" w:space="0" w:color="auto"/>
          </w:divBdr>
          <w:divsChild>
            <w:div w:id="9290431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169">
      <w:marLeft w:val="0"/>
      <w:marRight w:val="0"/>
      <w:marTop w:val="0"/>
      <w:marBottom w:val="0"/>
      <w:divBdr>
        <w:top w:val="none" w:sz="0" w:space="0" w:color="auto"/>
        <w:left w:val="none" w:sz="0" w:space="0" w:color="auto"/>
        <w:bottom w:val="none" w:sz="0" w:space="0" w:color="auto"/>
        <w:right w:val="none" w:sz="0" w:space="0" w:color="auto"/>
      </w:divBdr>
    </w:div>
    <w:div w:id="929043170">
      <w:marLeft w:val="0"/>
      <w:marRight w:val="0"/>
      <w:marTop w:val="0"/>
      <w:marBottom w:val="0"/>
      <w:divBdr>
        <w:top w:val="none" w:sz="0" w:space="0" w:color="auto"/>
        <w:left w:val="none" w:sz="0" w:space="0" w:color="auto"/>
        <w:bottom w:val="none" w:sz="0" w:space="0" w:color="auto"/>
        <w:right w:val="none" w:sz="0" w:space="0" w:color="auto"/>
      </w:divBdr>
    </w:div>
    <w:div w:id="929043171">
      <w:marLeft w:val="0"/>
      <w:marRight w:val="0"/>
      <w:marTop w:val="0"/>
      <w:marBottom w:val="0"/>
      <w:divBdr>
        <w:top w:val="none" w:sz="0" w:space="0" w:color="auto"/>
        <w:left w:val="none" w:sz="0" w:space="0" w:color="auto"/>
        <w:bottom w:val="none" w:sz="0" w:space="0" w:color="auto"/>
        <w:right w:val="none" w:sz="0" w:space="0" w:color="auto"/>
      </w:divBdr>
    </w:div>
    <w:div w:id="929043172">
      <w:marLeft w:val="0"/>
      <w:marRight w:val="0"/>
      <w:marTop w:val="0"/>
      <w:marBottom w:val="0"/>
      <w:divBdr>
        <w:top w:val="none" w:sz="0" w:space="0" w:color="auto"/>
        <w:left w:val="none" w:sz="0" w:space="0" w:color="auto"/>
        <w:bottom w:val="none" w:sz="0" w:space="0" w:color="auto"/>
        <w:right w:val="none" w:sz="0" w:space="0" w:color="auto"/>
      </w:divBdr>
      <w:divsChild>
        <w:div w:id="929043161">
          <w:marLeft w:val="547"/>
          <w:marRight w:val="0"/>
          <w:marTop w:val="115"/>
          <w:marBottom w:val="0"/>
          <w:divBdr>
            <w:top w:val="none" w:sz="0" w:space="0" w:color="auto"/>
            <w:left w:val="none" w:sz="0" w:space="0" w:color="auto"/>
            <w:bottom w:val="none" w:sz="0" w:space="0" w:color="auto"/>
            <w:right w:val="none" w:sz="0" w:space="0" w:color="auto"/>
          </w:divBdr>
        </w:div>
      </w:divsChild>
    </w:div>
    <w:div w:id="929043174">
      <w:marLeft w:val="0"/>
      <w:marRight w:val="0"/>
      <w:marTop w:val="0"/>
      <w:marBottom w:val="0"/>
      <w:divBdr>
        <w:top w:val="none" w:sz="0" w:space="0" w:color="auto"/>
        <w:left w:val="none" w:sz="0" w:space="0" w:color="auto"/>
        <w:bottom w:val="none" w:sz="0" w:space="0" w:color="auto"/>
        <w:right w:val="none" w:sz="0" w:space="0" w:color="auto"/>
      </w:divBdr>
    </w:div>
    <w:div w:id="929043175">
      <w:marLeft w:val="0"/>
      <w:marRight w:val="0"/>
      <w:marTop w:val="0"/>
      <w:marBottom w:val="0"/>
      <w:divBdr>
        <w:top w:val="none" w:sz="0" w:space="0" w:color="auto"/>
        <w:left w:val="none" w:sz="0" w:space="0" w:color="auto"/>
        <w:bottom w:val="none" w:sz="0" w:space="0" w:color="auto"/>
        <w:right w:val="none" w:sz="0" w:space="0" w:color="auto"/>
      </w:divBdr>
    </w:div>
    <w:div w:id="929043176">
      <w:marLeft w:val="0"/>
      <w:marRight w:val="0"/>
      <w:marTop w:val="0"/>
      <w:marBottom w:val="0"/>
      <w:divBdr>
        <w:top w:val="none" w:sz="0" w:space="0" w:color="auto"/>
        <w:left w:val="none" w:sz="0" w:space="0" w:color="auto"/>
        <w:bottom w:val="none" w:sz="0" w:space="0" w:color="auto"/>
        <w:right w:val="none" w:sz="0" w:space="0" w:color="auto"/>
      </w:divBdr>
      <w:divsChild>
        <w:div w:id="929043177">
          <w:marLeft w:val="0"/>
          <w:marRight w:val="0"/>
          <w:marTop w:val="0"/>
          <w:marBottom w:val="0"/>
          <w:divBdr>
            <w:top w:val="none" w:sz="0" w:space="0" w:color="auto"/>
            <w:left w:val="none" w:sz="0" w:space="0" w:color="auto"/>
            <w:bottom w:val="none" w:sz="0" w:space="0" w:color="auto"/>
            <w:right w:val="none" w:sz="0" w:space="0" w:color="auto"/>
          </w:divBdr>
          <w:divsChild>
            <w:div w:id="9290431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178">
      <w:marLeft w:val="0"/>
      <w:marRight w:val="0"/>
      <w:marTop w:val="0"/>
      <w:marBottom w:val="0"/>
      <w:divBdr>
        <w:top w:val="none" w:sz="0" w:space="0" w:color="auto"/>
        <w:left w:val="none" w:sz="0" w:space="0" w:color="auto"/>
        <w:bottom w:val="none" w:sz="0" w:space="0" w:color="auto"/>
        <w:right w:val="none" w:sz="0" w:space="0" w:color="auto"/>
      </w:divBdr>
      <w:divsChild>
        <w:div w:id="929043162">
          <w:marLeft w:val="0"/>
          <w:marRight w:val="0"/>
          <w:marTop w:val="0"/>
          <w:marBottom w:val="0"/>
          <w:divBdr>
            <w:top w:val="none" w:sz="0" w:space="0" w:color="auto"/>
            <w:left w:val="none" w:sz="0" w:space="0" w:color="auto"/>
            <w:bottom w:val="none" w:sz="0" w:space="0" w:color="auto"/>
            <w:right w:val="none" w:sz="0" w:space="0" w:color="auto"/>
          </w:divBdr>
          <w:divsChild>
            <w:div w:id="929043164">
              <w:marLeft w:val="0"/>
              <w:marRight w:val="0"/>
              <w:marTop w:val="0"/>
              <w:marBottom w:val="0"/>
              <w:divBdr>
                <w:top w:val="none" w:sz="0" w:space="0" w:color="auto"/>
                <w:left w:val="none" w:sz="0" w:space="0" w:color="auto"/>
                <w:bottom w:val="none" w:sz="0" w:space="0" w:color="auto"/>
                <w:right w:val="none" w:sz="0" w:space="0" w:color="auto"/>
              </w:divBdr>
            </w:div>
            <w:div w:id="9290431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180">
      <w:marLeft w:val="0"/>
      <w:marRight w:val="0"/>
      <w:marTop w:val="0"/>
      <w:marBottom w:val="0"/>
      <w:divBdr>
        <w:top w:val="none" w:sz="0" w:space="0" w:color="auto"/>
        <w:left w:val="none" w:sz="0" w:space="0" w:color="auto"/>
        <w:bottom w:val="none" w:sz="0" w:space="0" w:color="auto"/>
        <w:right w:val="none" w:sz="0" w:space="0" w:color="auto"/>
      </w:divBdr>
    </w:div>
    <w:div w:id="929043183">
      <w:marLeft w:val="0"/>
      <w:marRight w:val="0"/>
      <w:marTop w:val="0"/>
      <w:marBottom w:val="0"/>
      <w:divBdr>
        <w:top w:val="none" w:sz="0" w:space="0" w:color="auto"/>
        <w:left w:val="none" w:sz="0" w:space="0" w:color="auto"/>
        <w:bottom w:val="none" w:sz="0" w:space="0" w:color="auto"/>
        <w:right w:val="none" w:sz="0" w:space="0" w:color="auto"/>
      </w:divBdr>
    </w:div>
    <w:div w:id="929043184">
      <w:marLeft w:val="0"/>
      <w:marRight w:val="0"/>
      <w:marTop w:val="0"/>
      <w:marBottom w:val="0"/>
      <w:divBdr>
        <w:top w:val="none" w:sz="0" w:space="0" w:color="auto"/>
        <w:left w:val="none" w:sz="0" w:space="0" w:color="auto"/>
        <w:bottom w:val="none" w:sz="0" w:space="0" w:color="auto"/>
        <w:right w:val="none" w:sz="0" w:space="0" w:color="auto"/>
      </w:divBdr>
      <w:divsChild>
        <w:div w:id="929043188">
          <w:marLeft w:val="0"/>
          <w:marRight w:val="0"/>
          <w:marTop w:val="0"/>
          <w:marBottom w:val="0"/>
          <w:divBdr>
            <w:top w:val="none" w:sz="0" w:space="0" w:color="auto"/>
            <w:left w:val="none" w:sz="0" w:space="0" w:color="auto"/>
            <w:bottom w:val="none" w:sz="0" w:space="0" w:color="auto"/>
            <w:right w:val="none" w:sz="0" w:space="0" w:color="auto"/>
          </w:divBdr>
          <w:divsChild>
            <w:div w:id="9290431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187">
      <w:marLeft w:val="0"/>
      <w:marRight w:val="0"/>
      <w:marTop w:val="0"/>
      <w:marBottom w:val="0"/>
      <w:divBdr>
        <w:top w:val="none" w:sz="0" w:space="0" w:color="auto"/>
        <w:left w:val="none" w:sz="0" w:space="0" w:color="auto"/>
        <w:bottom w:val="none" w:sz="0" w:space="0" w:color="auto"/>
        <w:right w:val="none" w:sz="0" w:space="0" w:color="auto"/>
      </w:divBdr>
    </w:div>
    <w:div w:id="929043189">
      <w:marLeft w:val="0"/>
      <w:marRight w:val="0"/>
      <w:marTop w:val="0"/>
      <w:marBottom w:val="0"/>
      <w:divBdr>
        <w:top w:val="none" w:sz="0" w:space="0" w:color="auto"/>
        <w:left w:val="none" w:sz="0" w:space="0" w:color="auto"/>
        <w:bottom w:val="none" w:sz="0" w:space="0" w:color="auto"/>
        <w:right w:val="none" w:sz="0" w:space="0" w:color="auto"/>
      </w:divBdr>
    </w:div>
    <w:div w:id="929043190">
      <w:marLeft w:val="0"/>
      <w:marRight w:val="0"/>
      <w:marTop w:val="0"/>
      <w:marBottom w:val="0"/>
      <w:divBdr>
        <w:top w:val="none" w:sz="0" w:space="0" w:color="auto"/>
        <w:left w:val="none" w:sz="0" w:space="0" w:color="auto"/>
        <w:bottom w:val="none" w:sz="0" w:space="0" w:color="auto"/>
        <w:right w:val="none" w:sz="0" w:space="0" w:color="auto"/>
      </w:divBdr>
    </w:div>
    <w:div w:id="929043192">
      <w:marLeft w:val="0"/>
      <w:marRight w:val="0"/>
      <w:marTop w:val="0"/>
      <w:marBottom w:val="0"/>
      <w:divBdr>
        <w:top w:val="none" w:sz="0" w:space="0" w:color="auto"/>
        <w:left w:val="none" w:sz="0" w:space="0" w:color="auto"/>
        <w:bottom w:val="none" w:sz="0" w:space="0" w:color="auto"/>
        <w:right w:val="none" w:sz="0" w:space="0" w:color="auto"/>
      </w:divBdr>
    </w:div>
    <w:div w:id="929043193">
      <w:marLeft w:val="0"/>
      <w:marRight w:val="0"/>
      <w:marTop w:val="0"/>
      <w:marBottom w:val="0"/>
      <w:divBdr>
        <w:top w:val="none" w:sz="0" w:space="0" w:color="auto"/>
        <w:left w:val="none" w:sz="0" w:space="0" w:color="auto"/>
        <w:bottom w:val="none" w:sz="0" w:space="0" w:color="auto"/>
        <w:right w:val="none" w:sz="0" w:space="0" w:color="auto"/>
      </w:divBdr>
      <w:divsChild>
        <w:div w:id="929043165">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929043194">
      <w:marLeft w:val="0"/>
      <w:marRight w:val="0"/>
      <w:marTop w:val="0"/>
      <w:marBottom w:val="0"/>
      <w:divBdr>
        <w:top w:val="none" w:sz="0" w:space="0" w:color="auto"/>
        <w:left w:val="none" w:sz="0" w:space="0" w:color="auto"/>
        <w:bottom w:val="none" w:sz="0" w:space="0" w:color="auto"/>
        <w:right w:val="none" w:sz="0" w:space="0" w:color="auto"/>
      </w:divBdr>
    </w:div>
    <w:div w:id="929043195">
      <w:marLeft w:val="0"/>
      <w:marRight w:val="0"/>
      <w:marTop w:val="0"/>
      <w:marBottom w:val="0"/>
      <w:divBdr>
        <w:top w:val="none" w:sz="0" w:space="0" w:color="auto"/>
        <w:left w:val="none" w:sz="0" w:space="0" w:color="auto"/>
        <w:bottom w:val="none" w:sz="0" w:space="0" w:color="auto"/>
        <w:right w:val="none" w:sz="0" w:space="0" w:color="auto"/>
      </w:divBdr>
    </w:div>
    <w:div w:id="929043196">
      <w:marLeft w:val="0"/>
      <w:marRight w:val="0"/>
      <w:marTop w:val="0"/>
      <w:marBottom w:val="0"/>
      <w:divBdr>
        <w:top w:val="none" w:sz="0" w:space="0" w:color="auto"/>
        <w:left w:val="none" w:sz="0" w:space="0" w:color="auto"/>
        <w:bottom w:val="none" w:sz="0" w:space="0" w:color="auto"/>
        <w:right w:val="none" w:sz="0" w:space="0" w:color="auto"/>
      </w:divBdr>
    </w:div>
    <w:div w:id="929043197">
      <w:marLeft w:val="0"/>
      <w:marRight w:val="0"/>
      <w:marTop w:val="0"/>
      <w:marBottom w:val="0"/>
      <w:divBdr>
        <w:top w:val="none" w:sz="0" w:space="0" w:color="auto"/>
        <w:left w:val="none" w:sz="0" w:space="0" w:color="auto"/>
        <w:bottom w:val="none" w:sz="0" w:space="0" w:color="auto"/>
        <w:right w:val="none" w:sz="0" w:space="0" w:color="auto"/>
      </w:divBdr>
    </w:div>
    <w:div w:id="929043198">
      <w:marLeft w:val="0"/>
      <w:marRight w:val="0"/>
      <w:marTop w:val="0"/>
      <w:marBottom w:val="0"/>
      <w:divBdr>
        <w:top w:val="none" w:sz="0" w:space="0" w:color="auto"/>
        <w:left w:val="none" w:sz="0" w:space="0" w:color="auto"/>
        <w:bottom w:val="none" w:sz="0" w:space="0" w:color="auto"/>
        <w:right w:val="none" w:sz="0" w:space="0" w:color="auto"/>
      </w:divBdr>
    </w:div>
    <w:div w:id="929043199">
      <w:marLeft w:val="0"/>
      <w:marRight w:val="0"/>
      <w:marTop w:val="0"/>
      <w:marBottom w:val="0"/>
      <w:divBdr>
        <w:top w:val="none" w:sz="0" w:space="0" w:color="auto"/>
        <w:left w:val="none" w:sz="0" w:space="0" w:color="auto"/>
        <w:bottom w:val="none" w:sz="0" w:space="0" w:color="auto"/>
        <w:right w:val="none" w:sz="0" w:space="0" w:color="auto"/>
      </w:divBdr>
    </w:div>
    <w:div w:id="929043202">
      <w:marLeft w:val="0"/>
      <w:marRight w:val="0"/>
      <w:marTop w:val="0"/>
      <w:marBottom w:val="0"/>
      <w:divBdr>
        <w:top w:val="none" w:sz="0" w:space="0" w:color="auto"/>
        <w:left w:val="none" w:sz="0" w:space="0" w:color="auto"/>
        <w:bottom w:val="none" w:sz="0" w:space="0" w:color="auto"/>
        <w:right w:val="none" w:sz="0" w:space="0" w:color="auto"/>
      </w:divBdr>
    </w:div>
    <w:div w:id="929043205">
      <w:marLeft w:val="0"/>
      <w:marRight w:val="0"/>
      <w:marTop w:val="0"/>
      <w:marBottom w:val="0"/>
      <w:divBdr>
        <w:top w:val="none" w:sz="0" w:space="0" w:color="auto"/>
        <w:left w:val="none" w:sz="0" w:space="0" w:color="auto"/>
        <w:bottom w:val="none" w:sz="0" w:space="0" w:color="auto"/>
        <w:right w:val="none" w:sz="0" w:space="0" w:color="auto"/>
      </w:divBdr>
    </w:div>
    <w:div w:id="929043206">
      <w:marLeft w:val="0"/>
      <w:marRight w:val="0"/>
      <w:marTop w:val="0"/>
      <w:marBottom w:val="0"/>
      <w:divBdr>
        <w:top w:val="none" w:sz="0" w:space="0" w:color="auto"/>
        <w:left w:val="none" w:sz="0" w:space="0" w:color="auto"/>
        <w:bottom w:val="none" w:sz="0" w:space="0" w:color="auto"/>
        <w:right w:val="none" w:sz="0" w:space="0" w:color="auto"/>
      </w:divBdr>
      <w:divsChild>
        <w:div w:id="929043230">
          <w:marLeft w:val="0"/>
          <w:marRight w:val="0"/>
          <w:marTop w:val="0"/>
          <w:marBottom w:val="0"/>
          <w:divBdr>
            <w:top w:val="none" w:sz="0" w:space="0" w:color="auto"/>
            <w:left w:val="none" w:sz="0" w:space="0" w:color="auto"/>
            <w:bottom w:val="none" w:sz="0" w:space="0" w:color="auto"/>
            <w:right w:val="none" w:sz="0" w:space="0" w:color="auto"/>
          </w:divBdr>
          <w:divsChild>
            <w:div w:id="9290432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207">
      <w:marLeft w:val="0"/>
      <w:marRight w:val="0"/>
      <w:marTop w:val="0"/>
      <w:marBottom w:val="0"/>
      <w:divBdr>
        <w:top w:val="none" w:sz="0" w:space="0" w:color="auto"/>
        <w:left w:val="none" w:sz="0" w:space="0" w:color="auto"/>
        <w:bottom w:val="none" w:sz="0" w:space="0" w:color="auto"/>
        <w:right w:val="none" w:sz="0" w:space="0" w:color="auto"/>
      </w:divBdr>
      <w:divsChild>
        <w:div w:id="929043218">
          <w:marLeft w:val="0"/>
          <w:marRight w:val="0"/>
          <w:marTop w:val="0"/>
          <w:marBottom w:val="0"/>
          <w:divBdr>
            <w:top w:val="none" w:sz="0" w:space="0" w:color="auto"/>
            <w:left w:val="none" w:sz="0" w:space="0" w:color="auto"/>
            <w:bottom w:val="none" w:sz="0" w:space="0" w:color="auto"/>
            <w:right w:val="none" w:sz="0" w:space="0" w:color="auto"/>
          </w:divBdr>
          <w:divsChild>
            <w:div w:id="9290432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208">
      <w:marLeft w:val="0"/>
      <w:marRight w:val="0"/>
      <w:marTop w:val="0"/>
      <w:marBottom w:val="0"/>
      <w:divBdr>
        <w:top w:val="none" w:sz="0" w:space="0" w:color="auto"/>
        <w:left w:val="none" w:sz="0" w:space="0" w:color="auto"/>
        <w:bottom w:val="none" w:sz="0" w:space="0" w:color="auto"/>
        <w:right w:val="none" w:sz="0" w:space="0" w:color="auto"/>
      </w:divBdr>
    </w:div>
    <w:div w:id="929043209">
      <w:marLeft w:val="0"/>
      <w:marRight w:val="0"/>
      <w:marTop w:val="0"/>
      <w:marBottom w:val="0"/>
      <w:divBdr>
        <w:top w:val="none" w:sz="0" w:space="0" w:color="auto"/>
        <w:left w:val="none" w:sz="0" w:space="0" w:color="auto"/>
        <w:bottom w:val="none" w:sz="0" w:space="0" w:color="auto"/>
        <w:right w:val="none" w:sz="0" w:space="0" w:color="auto"/>
      </w:divBdr>
    </w:div>
    <w:div w:id="929043210">
      <w:marLeft w:val="0"/>
      <w:marRight w:val="0"/>
      <w:marTop w:val="0"/>
      <w:marBottom w:val="0"/>
      <w:divBdr>
        <w:top w:val="none" w:sz="0" w:space="0" w:color="auto"/>
        <w:left w:val="none" w:sz="0" w:space="0" w:color="auto"/>
        <w:bottom w:val="none" w:sz="0" w:space="0" w:color="auto"/>
        <w:right w:val="none" w:sz="0" w:space="0" w:color="auto"/>
      </w:divBdr>
    </w:div>
    <w:div w:id="929043211">
      <w:marLeft w:val="0"/>
      <w:marRight w:val="0"/>
      <w:marTop w:val="0"/>
      <w:marBottom w:val="0"/>
      <w:divBdr>
        <w:top w:val="none" w:sz="0" w:space="0" w:color="auto"/>
        <w:left w:val="none" w:sz="0" w:space="0" w:color="auto"/>
        <w:bottom w:val="none" w:sz="0" w:space="0" w:color="auto"/>
        <w:right w:val="none" w:sz="0" w:space="0" w:color="auto"/>
      </w:divBdr>
      <w:divsChild>
        <w:div w:id="929043200">
          <w:marLeft w:val="547"/>
          <w:marRight w:val="0"/>
          <w:marTop w:val="115"/>
          <w:marBottom w:val="0"/>
          <w:divBdr>
            <w:top w:val="none" w:sz="0" w:space="0" w:color="auto"/>
            <w:left w:val="none" w:sz="0" w:space="0" w:color="auto"/>
            <w:bottom w:val="none" w:sz="0" w:space="0" w:color="auto"/>
            <w:right w:val="none" w:sz="0" w:space="0" w:color="auto"/>
          </w:divBdr>
        </w:div>
      </w:divsChild>
    </w:div>
    <w:div w:id="929043213">
      <w:marLeft w:val="0"/>
      <w:marRight w:val="0"/>
      <w:marTop w:val="0"/>
      <w:marBottom w:val="0"/>
      <w:divBdr>
        <w:top w:val="none" w:sz="0" w:space="0" w:color="auto"/>
        <w:left w:val="none" w:sz="0" w:space="0" w:color="auto"/>
        <w:bottom w:val="none" w:sz="0" w:space="0" w:color="auto"/>
        <w:right w:val="none" w:sz="0" w:space="0" w:color="auto"/>
      </w:divBdr>
    </w:div>
    <w:div w:id="929043214">
      <w:marLeft w:val="0"/>
      <w:marRight w:val="0"/>
      <w:marTop w:val="0"/>
      <w:marBottom w:val="0"/>
      <w:divBdr>
        <w:top w:val="none" w:sz="0" w:space="0" w:color="auto"/>
        <w:left w:val="none" w:sz="0" w:space="0" w:color="auto"/>
        <w:bottom w:val="none" w:sz="0" w:space="0" w:color="auto"/>
        <w:right w:val="none" w:sz="0" w:space="0" w:color="auto"/>
      </w:divBdr>
    </w:div>
    <w:div w:id="929043215">
      <w:marLeft w:val="0"/>
      <w:marRight w:val="0"/>
      <w:marTop w:val="0"/>
      <w:marBottom w:val="0"/>
      <w:divBdr>
        <w:top w:val="none" w:sz="0" w:space="0" w:color="auto"/>
        <w:left w:val="none" w:sz="0" w:space="0" w:color="auto"/>
        <w:bottom w:val="none" w:sz="0" w:space="0" w:color="auto"/>
        <w:right w:val="none" w:sz="0" w:space="0" w:color="auto"/>
      </w:divBdr>
      <w:divsChild>
        <w:div w:id="929043216">
          <w:marLeft w:val="0"/>
          <w:marRight w:val="0"/>
          <w:marTop w:val="0"/>
          <w:marBottom w:val="0"/>
          <w:divBdr>
            <w:top w:val="none" w:sz="0" w:space="0" w:color="auto"/>
            <w:left w:val="none" w:sz="0" w:space="0" w:color="auto"/>
            <w:bottom w:val="none" w:sz="0" w:space="0" w:color="auto"/>
            <w:right w:val="none" w:sz="0" w:space="0" w:color="auto"/>
          </w:divBdr>
          <w:divsChild>
            <w:div w:id="9290432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217">
      <w:marLeft w:val="0"/>
      <w:marRight w:val="0"/>
      <w:marTop w:val="0"/>
      <w:marBottom w:val="0"/>
      <w:divBdr>
        <w:top w:val="none" w:sz="0" w:space="0" w:color="auto"/>
        <w:left w:val="none" w:sz="0" w:space="0" w:color="auto"/>
        <w:bottom w:val="none" w:sz="0" w:space="0" w:color="auto"/>
        <w:right w:val="none" w:sz="0" w:space="0" w:color="auto"/>
      </w:divBdr>
      <w:divsChild>
        <w:div w:id="929043201">
          <w:marLeft w:val="0"/>
          <w:marRight w:val="0"/>
          <w:marTop w:val="0"/>
          <w:marBottom w:val="0"/>
          <w:divBdr>
            <w:top w:val="none" w:sz="0" w:space="0" w:color="auto"/>
            <w:left w:val="none" w:sz="0" w:space="0" w:color="auto"/>
            <w:bottom w:val="none" w:sz="0" w:space="0" w:color="auto"/>
            <w:right w:val="none" w:sz="0" w:space="0" w:color="auto"/>
          </w:divBdr>
          <w:divsChild>
            <w:div w:id="929043203">
              <w:marLeft w:val="0"/>
              <w:marRight w:val="0"/>
              <w:marTop w:val="0"/>
              <w:marBottom w:val="0"/>
              <w:divBdr>
                <w:top w:val="none" w:sz="0" w:space="0" w:color="auto"/>
                <w:left w:val="none" w:sz="0" w:space="0" w:color="auto"/>
                <w:bottom w:val="none" w:sz="0" w:space="0" w:color="auto"/>
                <w:right w:val="none" w:sz="0" w:space="0" w:color="auto"/>
              </w:divBdr>
            </w:div>
            <w:div w:id="9290432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219">
      <w:marLeft w:val="0"/>
      <w:marRight w:val="0"/>
      <w:marTop w:val="0"/>
      <w:marBottom w:val="0"/>
      <w:divBdr>
        <w:top w:val="none" w:sz="0" w:space="0" w:color="auto"/>
        <w:left w:val="none" w:sz="0" w:space="0" w:color="auto"/>
        <w:bottom w:val="none" w:sz="0" w:space="0" w:color="auto"/>
        <w:right w:val="none" w:sz="0" w:space="0" w:color="auto"/>
      </w:divBdr>
    </w:div>
    <w:div w:id="929043222">
      <w:marLeft w:val="0"/>
      <w:marRight w:val="0"/>
      <w:marTop w:val="0"/>
      <w:marBottom w:val="0"/>
      <w:divBdr>
        <w:top w:val="none" w:sz="0" w:space="0" w:color="auto"/>
        <w:left w:val="none" w:sz="0" w:space="0" w:color="auto"/>
        <w:bottom w:val="none" w:sz="0" w:space="0" w:color="auto"/>
        <w:right w:val="none" w:sz="0" w:space="0" w:color="auto"/>
      </w:divBdr>
    </w:div>
    <w:div w:id="929043223">
      <w:marLeft w:val="0"/>
      <w:marRight w:val="0"/>
      <w:marTop w:val="0"/>
      <w:marBottom w:val="0"/>
      <w:divBdr>
        <w:top w:val="none" w:sz="0" w:space="0" w:color="auto"/>
        <w:left w:val="none" w:sz="0" w:space="0" w:color="auto"/>
        <w:bottom w:val="none" w:sz="0" w:space="0" w:color="auto"/>
        <w:right w:val="none" w:sz="0" w:space="0" w:color="auto"/>
      </w:divBdr>
      <w:divsChild>
        <w:div w:id="929043227">
          <w:marLeft w:val="0"/>
          <w:marRight w:val="0"/>
          <w:marTop w:val="0"/>
          <w:marBottom w:val="0"/>
          <w:divBdr>
            <w:top w:val="none" w:sz="0" w:space="0" w:color="auto"/>
            <w:left w:val="none" w:sz="0" w:space="0" w:color="auto"/>
            <w:bottom w:val="none" w:sz="0" w:space="0" w:color="auto"/>
            <w:right w:val="none" w:sz="0" w:space="0" w:color="auto"/>
          </w:divBdr>
          <w:divsChild>
            <w:div w:id="9290432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043226">
      <w:marLeft w:val="0"/>
      <w:marRight w:val="0"/>
      <w:marTop w:val="0"/>
      <w:marBottom w:val="0"/>
      <w:divBdr>
        <w:top w:val="none" w:sz="0" w:space="0" w:color="auto"/>
        <w:left w:val="none" w:sz="0" w:space="0" w:color="auto"/>
        <w:bottom w:val="none" w:sz="0" w:space="0" w:color="auto"/>
        <w:right w:val="none" w:sz="0" w:space="0" w:color="auto"/>
      </w:divBdr>
    </w:div>
    <w:div w:id="929043228">
      <w:marLeft w:val="0"/>
      <w:marRight w:val="0"/>
      <w:marTop w:val="0"/>
      <w:marBottom w:val="0"/>
      <w:divBdr>
        <w:top w:val="none" w:sz="0" w:space="0" w:color="auto"/>
        <w:left w:val="none" w:sz="0" w:space="0" w:color="auto"/>
        <w:bottom w:val="none" w:sz="0" w:space="0" w:color="auto"/>
        <w:right w:val="none" w:sz="0" w:space="0" w:color="auto"/>
      </w:divBdr>
    </w:div>
    <w:div w:id="929043229">
      <w:marLeft w:val="0"/>
      <w:marRight w:val="0"/>
      <w:marTop w:val="0"/>
      <w:marBottom w:val="0"/>
      <w:divBdr>
        <w:top w:val="none" w:sz="0" w:space="0" w:color="auto"/>
        <w:left w:val="none" w:sz="0" w:space="0" w:color="auto"/>
        <w:bottom w:val="none" w:sz="0" w:space="0" w:color="auto"/>
        <w:right w:val="none" w:sz="0" w:space="0" w:color="auto"/>
      </w:divBdr>
    </w:div>
    <w:div w:id="929043231">
      <w:marLeft w:val="0"/>
      <w:marRight w:val="0"/>
      <w:marTop w:val="0"/>
      <w:marBottom w:val="0"/>
      <w:divBdr>
        <w:top w:val="none" w:sz="0" w:space="0" w:color="auto"/>
        <w:left w:val="none" w:sz="0" w:space="0" w:color="auto"/>
        <w:bottom w:val="none" w:sz="0" w:space="0" w:color="auto"/>
        <w:right w:val="none" w:sz="0" w:space="0" w:color="auto"/>
      </w:divBdr>
    </w:div>
    <w:div w:id="929043232">
      <w:marLeft w:val="0"/>
      <w:marRight w:val="0"/>
      <w:marTop w:val="0"/>
      <w:marBottom w:val="0"/>
      <w:divBdr>
        <w:top w:val="none" w:sz="0" w:space="0" w:color="auto"/>
        <w:left w:val="none" w:sz="0" w:space="0" w:color="auto"/>
        <w:bottom w:val="none" w:sz="0" w:space="0" w:color="auto"/>
        <w:right w:val="none" w:sz="0" w:space="0" w:color="auto"/>
      </w:divBdr>
      <w:divsChild>
        <w:div w:id="929043204">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929043233">
      <w:marLeft w:val="0"/>
      <w:marRight w:val="0"/>
      <w:marTop w:val="0"/>
      <w:marBottom w:val="0"/>
      <w:divBdr>
        <w:top w:val="none" w:sz="0" w:space="0" w:color="auto"/>
        <w:left w:val="none" w:sz="0" w:space="0" w:color="auto"/>
        <w:bottom w:val="none" w:sz="0" w:space="0" w:color="auto"/>
        <w:right w:val="none" w:sz="0" w:space="0" w:color="auto"/>
      </w:divBdr>
    </w:div>
    <w:div w:id="929043234">
      <w:marLeft w:val="0"/>
      <w:marRight w:val="0"/>
      <w:marTop w:val="0"/>
      <w:marBottom w:val="0"/>
      <w:divBdr>
        <w:top w:val="none" w:sz="0" w:space="0" w:color="auto"/>
        <w:left w:val="none" w:sz="0" w:space="0" w:color="auto"/>
        <w:bottom w:val="none" w:sz="0" w:space="0" w:color="auto"/>
        <w:right w:val="none" w:sz="0" w:space="0" w:color="auto"/>
      </w:divBdr>
    </w:div>
    <w:div w:id="929043235">
      <w:marLeft w:val="0"/>
      <w:marRight w:val="0"/>
      <w:marTop w:val="0"/>
      <w:marBottom w:val="0"/>
      <w:divBdr>
        <w:top w:val="none" w:sz="0" w:space="0" w:color="auto"/>
        <w:left w:val="none" w:sz="0" w:space="0" w:color="auto"/>
        <w:bottom w:val="none" w:sz="0" w:space="0" w:color="auto"/>
        <w:right w:val="none" w:sz="0" w:space="0" w:color="auto"/>
      </w:divBdr>
    </w:div>
    <w:div w:id="929043236">
      <w:marLeft w:val="0"/>
      <w:marRight w:val="0"/>
      <w:marTop w:val="0"/>
      <w:marBottom w:val="0"/>
      <w:divBdr>
        <w:top w:val="none" w:sz="0" w:space="0" w:color="auto"/>
        <w:left w:val="none" w:sz="0" w:space="0" w:color="auto"/>
        <w:bottom w:val="none" w:sz="0" w:space="0" w:color="auto"/>
        <w:right w:val="none" w:sz="0" w:space="0" w:color="auto"/>
      </w:divBdr>
    </w:div>
    <w:div w:id="929043237">
      <w:marLeft w:val="0"/>
      <w:marRight w:val="0"/>
      <w:marTop w:val="0"/>
      <w:marBottom w:val="0"/>
      <w:divBdr>
        <w:top w:val="none" w:sz="0" w:space="0" w:color="auto"/>
        <w:left w:val="none" w:sz="0" w:space="0" w:color="auto"/>
        <w:bottom w:val="none" w:sz="0" w:space="0" w:color="auto"/>
        <w:right w:val="none" w:sz="0" w:space="0" w:color="auto"/>
      </w:divBdr>
    </w:div>
    <w:div w:id="929043238">
      <w:marLeft w:val="0"/>
      <w:marRight w:val="0"/>
      <w:marTop w:val="0"/>
      <w:marBottom w:val="0"/>
      <w:divBdr>
        <w:top w:val="none" w:sz="0" w:space="0" w:color="auto"/>
        <w:left w:val="none" w:sz="0" w:space="0" w:color="auto"/>
        <w:bottom w:val="none" w:sz="0" w:space="0" w:color="auto"/>
        <w:right w:val="none" w:sz="0" w:space="0" w:color="auto"/>
      </w:divBdr>
    </w:div>
    <w:div w:id="929043239">
      <w:marLeft w:val="0"/>
      <w:marRight w:val="0"/>
      <w:marTop w:val="0"/>
      <w:marBottom w:val="0"/>
      <w:divBdr>
        <w:top w:val="none" w:sz="0" w:space="0" w:color="auto"/>
        <w:left w:val="none" w:sz="0" w:space="0" w:color="auto"/>
        <w:bottom w:val="none" w:sz="0" w:space="0" w:color="auto"/>
        <w:right w:val="none" w:sz="0" w:space="0" w:color="auto"/>
      </w:divBdr>
    </w:div>
    <w:div w:id="929043240">
      <w:marLeft w:val="0"/>
      <w:marRight w:val="0"/>
      <w:marTop w:val="0"/>
      <w:marBottom w:val="0"/>
      <w:divBdr>
        <w:top w:val="none" w:sz="0" w:space="0" w:color="auto"/>
        <w:left w:val="none" w:sz="0" w:space="0" w:color="auto"/>
        <w:bottom w:val="none" w:sz="0" w:space="0" w:color="auto"/>
        <w:right w:val="none" w:sz="0" w:space="0" w:color="auto"/>
      </w:divBdr>
    </w:div>
    <w:div w:id="929043241">
      <w:marLeft w:val="0"/>
      <w:marRight w:val="0"/>
      <w:marTop w:val="0"/>
      <w:marBottom w:val="0"/>
      <w:divBdr>
        <w:top w:val="none" w:sz="0" w:space="0" w:color="auto"/>
        <w:left w:val="none" w:sz="0" w:space="0" w:color="auto"/>
        <w:bottom w:val="none" w:sz="0" w:space="0" w:color="auto"/>
        <w:right w:val="none" w:sz="0" w:space="0" w:color="auto"/>
      </w:divBdr>
    </w:div>
    <w:div w:id="929043250">
      <w:marLeft w:val="0"/>
      <w:marRight w:val="0"/>
      <w:marTop w:val="0"/>
      <w:marBottom w:val="0"/>
      <w:divBdr>
        <w:top w:val="none" w:sz="0" w:space="0" w:color="auto"/>
        <w:left w:val="none" w:sz="0" w:space="0" w:color="auto"/>
        <w:bottom w:val="none" w:sz="0" w:space="0" w:color="auto"/>
        <w:right w:val="none" w:sz="0" w:space="0" w:color="auto"/>
      </w:divBdr>
      <w:divsChild>
        <w:div w:id="929043246">
          <w:marLeft w:val="0"/>
          <w:marRight w:val="0"/>
          <w:marTop w:val="0"/>
          <w:marBottom w:val="0"/>
          <w:divBdr>
            <w:top w:val="none" w:sz="0" w:space="0" w:color="auto"/>
            <w:left w:val="none" w:sz="0" w:space="0" w:color="auto"/>
            <w:bottom w:val="none" w:sz="0" w:space="0" w:color="auto"/>
            <w:right w:val="none" w:sz="0" w:space="0" w:color="auto"/>
          </w:divBdr>
          <w:divsChild>
            <w:div w:id="929043244">
              <w:marLeft w:val="0"/>
              <w:marRight w:val="0"/>
              <w:marTop w:val="0"/>
              <w:marBottom w:val="0"/>
              <w:divBdr>
                <w:top w:val="none" w:sz="0" w:space="0" w:color="auto"/>
                <w:left w:val="none" w:sz="0" w:space="0" w:color="auto"/>
                <w:bottom w:val="none" w:sz="0" w:space="0" w:color="auto"/>
                <w:right w:val="none" w:sz="0" w:space="0" w:color="auto"/>
              </w:divBdr>
              <w:divsChild>
                <w:div w:id="929043249">
                  <w:marLeft w:val="0"/>
                  <w:marRight w:val="0"/>
                  <w:marTop w:val="0"/>
                  <w:marBottom w:val="0"/>
                  <w:divBdr>
                    <w:top w:val="none" w:sz="0" w:space="0" w:color="auto"/>
                    <w:left w:val="none" w:sz="0" w:space="0" w:color="auto"/>
                    <w:bottom w:val="none" w:sz="0" w:space="0" w:color="auto"/>
                    <w:right w:val="none" w:sz="0" w:space="0" w:color="auto"/>
                  </w:divBdr>
                  <w:divsChild>
                    <w:div w:id="929043243">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929043251">
      <w:marLeft w:val="0"/>
      <w:marRight w:val="0"/>
      <w:marTop w:val="0"/>
      <w:marBottom w:val="0"/>
      <w:divBdr>
        <w:top w:val="none" w:sz="0" w:space="0" w:color="auto"/>
        <w:left w:val="none" w:sz="0" w:space="0" w:color="auto"/>
        <w:bottom w:val="none" w:sz="0" w:space="0" w:color="auto"/>
        <w:right w:val="none" w:sz="0" w:space="0" w:color="auto"/>
      </w:divBdr>
      <w:divsChild>
        <w:div w:id="929043242">
          <w:marLeft w:val="0"/>
          <w:marRight w:val="0"/>
          <w:marTop w:val="0"/>
          <w:marBottom w:val="0"/>
          <w:divBdr>
            <w:top w:val="none" w:sz="0" w:space="0" w:color="auto"/>
            <w:left w:val="none" w:sz="0" w:space="0" w:color="auto"/>
            <w:bottom w:val="none" w:sz="0" w:space="0" w:color="auto"/>
            <w:right w:val="none" w:sz="0" w:space="0" w:color="auto"/>
          </w:divBdr>
          <w:divsChild>
            <w:div w:id="929043245">
              <w:marLeft w:val="0"/>
              <w:marRight w:val="0"/>
              <w:marTop w:val="0"/>
              <w:marBottom w:val="0"/>
              <w:divBdr>
                <w:top w:val="none" w:sz="0" w:space="0" w:color="auto"/>
                <w:left w:val="none" w:sz="0" w:space="0" w:color="auto"/>
                <w:bottom w:val="none" w:sz="0" w:space="0" w:color="auto"/>
                <w:right w:val="none" w:sz="0" w:space="0" w:color="auto"/>
              </w:divBdr>
              <w:divsChild>
                <w:div w:id="929043248">
                  <w:marLeft w:val="0"/>
                  <w:marRight w:val="0"/>
                  <w:marTop w:val="0"/>
                  <w:marBottom w:val="0"/>
                  <w:divBdr>
                    <w:top w:val="none" w:sz="0" w:space="0" w:color="auto"/>
                    <w:left w:val="none" w:sz="0" w:space="0" w:color="auto"/>
                    <w:bottom w:val="none" w:sz="0" w:space="0" w:color="auto"/>
                    <w:right w:val="none" w:sz="0" w:space="0" w:color="auto"/>
                  </w:divBdr>
                  <w:divsChild>
                    <w:div w:id="929043247">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929043252">
      <w:marLeft w:val="0"/>
      <w:marRight w:val="0"/>
      <w:marTop w:val="0"/>
      <w:marBottom w:val="0"/>
      <w:divBdr>
        <w:top w:val="none" w:sz="0" w:space="0" w:color="auto"/>
        <w:left w:val="none" w:sz="0" w:space="0" w:color="auto"/>
        <w:bottom w:val="none" w:sz="0" w:space="0" w:color="auto"/>
        <w:right w:val="none" w:sz="0" w:space="0" w:color="auto"/>
      </w:divBdr>
    </w:div>
    <w:div w:id="929043253">
      <w:marLeft w:val="0"/>
      <w:marRight w:val="0"/>
      <w:marTop w:val="0"/>
      <w:marBottom w:val="0"/>
      <w:divBdr>
        <w:top w:val="none" w:sz="0" w:space="0" w:color="auto"/>
        <w:left w:val="none" w:sz="0" w:space="0" w:color="auto"/>
        <w:bottom w:val="none" w:sz="0" w:space="0" w:color="auto"/>
        <w:right w:val="none" w:sz="0" w:space="0" w:color="auto"/>
      </w:divBdr>
    </w:div>
    <w:div w:id="929043254">
      <w:marLeft w:val="0"/>
      <w:marRight w:val="0"/>
      <w:marTop w:val="0"/>
      <w:marBottom w:val="0"/>
      <w:divBdr>
        <w:top w:val="none" w:sz="0" w:space="0" w:color="auto"/>
        <w:left w:val="none" w:sz="0" w:space="0" w:color="auto"/>
        <w:bottom w:val="none" w:sz="0" w:space="0" w:color="auto"/>
        <w:right w:val="none" w:sz="0" w:space="0" w:color="auto"/>
      </w:divBdr>
    </w:div>
    <w:div w:id="929043255">
      <w:marLeft w:val="0"/>
      <w:marRight w:val="0"/>
      <w:marTop w:val="0"/>
      <w:marBottom w:val="0"/>
      <w:divBdr>
        <w:top w:val="none" w:sz="0" w:space="0" w:color="auto"/>
        <w:left w:val="none" w:sz="0" w:space="0" w:color="auto"/>
        <w:bottom w:val="none" w:sz="0" w:space="0" w:color="auto"/>
        <w:right w:val="none" w:sz="0" w:space="0" w:color="auto"/>
      </w:divBdr>
    </w:div>
    <w:div w:id="929043256">
      <w:marLeft w:val="0"/>
      <w:marRight w:val="0"/>
      <w:marTop w:val="0"/>
      <w:marBottom w:val="0"/>
      <w:divBdr>
        <w:top w:val="none" w:sz="0" w:space="0" w:color="auto"/>
        <w:left w:val="none" w:sz="0" w:space="0" w:color="auto"/>
        <w:bottom w:val="none" w:sz="0" w:space="0" w:color="auto"/>
        <w:right w:val="none" w:sz="0" w:space="0" w:color="auto"/>
      </w:divBdr>
    </w:div>
    <w:div w:id="929043257">
      <w:marLeft w:val="0"/>
      <w:marRight w:val="0"/>
      <w:marTop w:val="0"/>
      <w:marBottom w:val="0"/>
      <w:divBdr>
        <w:top w:val="none" w:sz="0" w:space="0" w:color="auto"/>
        <w:left w:val="none" w:sz="0" w:space="0" w:color="auto"/>
        <w:bottom w:val="none" w:sz="0" w:space="0" w:color="auto"/>
        <w:right w:val="none" w:sz="0" w:space="0" w:color="auto"/>
      </w:divBdr>
    </w:div>
    <w:div w:id="929043258">
      <w:marLeft w:val="0"/>
      <w:marRight w:val="0"/>
      <w:marTop w:val="0"/>
      <w:marBottom w:val="0"/>
      <w:divBdr>
        <w:top w:val="none" w:sz="0" w:space="0" w:color="auto"/>
        <w:left w:val="none" w:sz="0" w:space="0" w:color="auto"/>
        <w:bottom w:val="none" w:sz="0" w:space="0" w:color="auto"/>
        <w:right w:val="none" w:sz="0" w:space="0" w:color="auto"/>
      </w:divBdr>
    </w:div>
    <w:div w:id="929043259">
      <w:marLeft w:val="0"/>
      <w:marRight w:val="0"/>
      <w:marTop w:val="0"/>
      <w:marBottom w:val="0"/>
      <w:divBdr>
        <w:top w:val="none" w:sz="0" w:space="0" w:color="auto"/>
        <w:left w:val="none" w:sz="0" w:space="0" w:color="auto"/>
        <w:bottom w:val="none" w:sz="0" w:space="0" w:color="auto"/>
        <w:right w:val="none" w:sz="0" w:space="0" w:color="auto"/>
      </w:divBdr>
    </w:div>
    <w:div w:id="929043260">
      <w:marLeft w:val="0"/>
      <w:marRight w:val="0"/>
      <w:marTop w:val="0"/>
      <w:marBottom w:val="0"/>
      <w:divBdr>
        <w:top w:val="none" w:sz="0" w:space="0" w:color="auto"/>
        <w:left w:val="none" w:sz="0" w:space="0" w:color="auto"/>
        <w:bottom w:val="none" w:sz="0" w:space="0" w:color="auto"/>
        <w:right w:val="none" w:sz="0" w:space="0" w:color="auto"/>
      </w:divBdr>
    </w:div>
    <w:div w:id="999188901">
      <w:bodyDiv w:val="1"/>
      <w:marLeft w:val="0"/>
      <w:marRight w:val="0"/>
      <w:marTop w:val="0"/>
      <w:marBottom w:val="0"/>
      <w:divBdr>
        <w:top w:val="none" w:sz="0" w:space="0" w:color="auto"/>
        <w:left w:val="none" w:sz="0" w:space="0" w:color="auto"/>
        <w:bottom w:val="none" w:sz="0" w:space="0" w:color="auto"/>
        <w:right w:val="none" w:sz="0" w:space="0" w:color="auto"/>
      </w:divBdr>
    </w:div>
    <w:div w:id="1004548479">
      <w:bodyDiv w:val="1"/>
      <w:marLeft w:val="0"/>
      <w:marRight w:val="0"/>
      <w:marTop w:val="0"/>
      <w:marBottom w:val="0"/>
      <w:divBdr>
        <w:top w:val="none" w:sz="0" w:space="0" w:color="auto"/>
        <w:left w:val="none" w:sz="0" w:space="0" w:color="auto"/>
        <w:bottom w:val="none" w:sz="0" w:space="0" w:color="auto"/>
        <w:right w:val="none" w:sz="0" w:space="0" w:color="auto"/>
      </w:divBdr>
    </w:div>
    <w:div w:id="1013916588">
      <w:bodyDiv w:val="1"/>
      <w:marLeft w:val="0"/>
      <w:marRight w:val="0"/>
      <w:marTop w:val="0"/>
      <w:marBottom w:val="0"/>
      <w:divBdr>
        <w:top w:val="none" w:sz="0" w:space="0" w:color="auto"/>
        <w:left w:val="none" w:sz="0" w:space="0" w:color="auto"/>
        <w:bottom w:val="none" w:sz="0" w:space="0" w:color="auto"/>
        <w:right w:val="none" w:sz="0" w:space="0" w:color="auto"/>
      </w:divBdr>
    </w:div>
    <w:div w:id="1095318608">
      <w:bodyDiv w:val="1"/>
      <w:marLeft w:val="0"/>
      <w:marRight w:val="0"/>
      <w:marTop w:val="0"/>
      <w:marBottom w:val="0"/>
      <w:divBdr>
        <w:top w:val="none" w:sz="0" w:space="0" w:color="auto"/>
        <w:left w:val="none" w:sz="0" w:space="0" w:color="auto"/>
        <w:bottom w:val="none" w:sz="0" w:space="0" w:color="auto"/>
        <w:right w:val="none" w:sz="0" w:space="0" w:color="auto"/>
      </w:divBdr>
    </w:div>
    <w:div w:id="1116367852">
      <w:bodyDiv w:val="1"/>
      <w:marLeft w:val="0"/>
      <w:marRight w:val="0"/>
      <w:marTop w:val="0"/>
      <w:marBottom w:val="0"/>
      <w:divBdr>
        <w:top w:val="none" w:sz="0" w:space="0" w:color="auto"/>
        <w:left w:val="none" w:sz="0" w:space="0" w:color="auto"/>
        <w:bottom w:val="none" w:sz="0" w:space="0" w:color="auto"/>
        <w:right w:val="none" w:sz="0" w:space="0" w:color="auto"/>
      </w:divBdr>
    </w:div>
    <w:div w:id="1163740222">
      <w:marLeft w:val="0"/>
      <w:marRight w:val="0"/>
      <w:marTop w:val="0"/>
      <w:marBottom w:val="0"/>
      <w:divBdr>
        <w:top w:val="none" w:sz="0" w:space="0" w:color="auto"/>
        <w:left w:val="none" w:sz="0" w:space="0" w:color="auto"/>
        <w:bottom w:val="none" w:sz="0" w:space="0" w:color="auto"/>
        <w:right w:val="none" w:sz="0" w:space="0" w:color="auto"/>
      </w:divBdr>
    </w:div>
    <w:div w:id="1163740223">
      <w:marLeft w:val="0"/>
      <w:marRight w:val="0"/>
      <w:marTop w:val="0"/>
      <w:marBottom w:val="0"/>
      <w:divBdr>
        <w:top w:val="none" w:sz="0" w:space="0" w:color="auto"/>
        <w:left w:val="none" w:sz="0" w:space="0" w:color="auto"/>
        <w:bottom w:val="none" w:sz="0" w:space="0" w:color="auto"/>
        <w:right w:val="none" w:sz="0" w:space="0" w:color="auto"/>
      </w:divBdr>
    </w:div>
    <w:div w:id="1163740224">
      <w:marLeft w:val="0"/>
      <w:marRight w:val="0"/>
      <w:marTop w:val="0"/>
      <w:marBottom w:val="0"/>
      <w:divBdr>
        <w:top w:val="none" w:sz="0" w:space="0" w:color="auto"/>
        <w:left w:val="none" w:sz="0" w:space="0" w:color="auto"/>
        <w:bottom w:val="none" w:sz="0" w:space="0" w:color="auto"/>
        <w:right w:val="none" w:sz="0" w:space="0" w:color="auto"/>
      </w:divBdr>
    </w:div>
    <w:div w:id="1163740225">
      <w:marLeft w:val="0"/>
      <w:marRight w:val="0"/>
      <w:marTop w:val="0"/>
      <w:marBottom w:val="0"/>
      <w:divBdr>
        <w:top w:val="none" w:sz="0" w:space="0" w:color="auto"/>
        <w:left w:val="none" w:sz="0" w:space="0" w:color="auto"/>
        <w:bottom w:val="none" w:sz="0" w:space="0" w:color="auto"/>
        <w:right w:val="none" w:sz="0" w:space="0" w:color="auto"/>
      </w:divBdr>
    </w:div>
    <w:div w:id="1163740226">
      <w:marLeft w:val="0"/>
      <w:marRight w:val="0"/>
      <w:marTop w:val="0"/>
      <w:marBottom w:val="0"/>
      <w:divBdr>
        <w:top w:val="none" w:sz="0" w:space="0" w:color="auto"/>
        <w:left w:val="none" w:sz="0" w:space="0" w:color="auto"/>
        <w:bottom w:val="none" w:sz="0" w:space="0" w:color="auto"/>
        <w:right w:val="none" w:sz="0" w:space="0" w:color="auto"/>
      </w:divBdr>
    </w:div>
    <w:div w:id="1163740227">
      <w:marLeft w:val="0"/>
      <w:marRight w:val="0"/>
      <w:marTop w:val="0"/>
      <w:marBottom w:val="0"/>
      <w:divBdr>
        <w:top w:val="none" w:sz="0" w:space="0" w:color="auto"/>
        <w:left w:val="none" w:sz="0" w:space="0" w:color="auto"/>
        <w:bottom w:val="none" w:sz="0" w:space="0" w:color="auto"/>
        <w:right w:val="none" w:sz="0" w:space="0" w:color="auto"/>
      </w:divBdr>
    </w:div>
    <w:div w:id="1163740228">
      <w:marLeft w:val="0"/>
      <w:marRight w:val="0"/>
      <w:marTop w:val="0"/>
      <w:marBottom w:val="0"/>
      <w:divBdr>
        <w:top w:val="none" w:sz="0" w:space="0" w:color="auto"/>
        <w:left w:val="none" w:sz="0" w:space="0" w:color="auto"/>
        <w:bottom w:val="none" w:sz="0" w:space="0" w:color="auto"/>
        <w:right w:val="none" w:sz="0" w:space="0" w:color="auto"/>
      </w:divBdr>
    </w:div>
    <w:div w:id="1163740229">
      <w:marLeft w:val="0"/>
      <w:marRight w:val="0"/>
      <w:marTop w:val="0"/>
      <w:marBottom w:val="0"/>
      <w:divBdr>
        <w:top w:val="none" w:sz="0" w:space="0" w:color="auto"/>
        <w:left w:val="none" w:sz="0" w:space="0" w:color="auto"/>
        <w:bottom w:val="none" w:sz="0" w:space="0" w:color="auto"/>
        <w:right w:val="none" w:sz="0" w:space="0" w:color="auto"/>
      </w:divBdr>
    </w:div>
    <w:div w:id="1163740230">
      <w:marLeft w:val="0"/>
      <w:marRight w:val="0"/>
      <w:marTop w:val="0"/>
      <w:marBottom w:val="0"/>
      <w:divBdr>
        <w:top w:val="none" w:sz="0" w:space="0" w:color="auto"/>
        <w:left w:val="none" w:sz="0" w:space="0" w:color="auto"/>
        <w:bottom w:val="none" w:sz="0" w:space="0" w:color="auto"/>
        <w:right w:val="none" w:sz="0" w:space="0" w:color="auto"/>
      </w:divBdr>
    </w:div>
    <w:div w:id="1163740231">
      <w:marLeft w:val="0"/>
      <w:marRight w:val="0"/>
      <w:marTop w:val="0"/>
      <w:marBottom w:val="0"/>
      <w:divBdr>
        <w:top w:val="none" w:sz="0" w:space="0" w:color="auto"/>
        <w:left w:val="none" w:sz="0" w:space="0" w:color="auto"/>
        <w:bottom w:val="none" w:sz="0" w:space="0" w:color="auto"/>
        <w:right w:val="none" w:sz="0" w:space="0" w:color="auto"/>
      </w:divBdr>
    </w:div>
    <w:div w:id="1163740232">
      <w:marLeft w:val="0"/>
      <w:marRight w:val="0"/>
      <w:marTop w:val="0"/>
      <w:marBottom w:val="0"/>
      <w:divBdr>
        <w:top w:val="none" w:sz="0" w:space="0" w:color="auto"/>
        <w:left w:val="none" w:sz="0" w:space="0" w:color="auto"/>
        <w:bottom w:val="none" w:sz="0" w:space="0" w:color="auto"/>
        <w:right w:val="none" w:sz="0" w:space="0" w:color="auto"/>
      </w:divBdr>
    </w:div>
    <w:div w:id="1163740233">
      <w:marLeft w:val="0"/>
      <w:marRight w:val="0"/>
      <w:marTop w:val="0"/>
      <w:marBottom w:val="0"/>
      <w:divBdr>
        <w:top w:val="none" w:sz="0" w:space="0" w:color="auto"/>
        <w:left w:val="none" w:sz="0" w:space="0" w:color="auto"/>
        <w:bottom w:val="none" w:sz="0" w:space="0" w:color="auto"/>
        <w:right w:val="none" w:sz="0" w:space="0" w:color="auto"/>
      </w:divBdr>
    </w:div>
    <w:div w:id="1163740234">
      <w:marLeft w:val="0"/>
      <w:marRight w:val="0"/>
      <w:marTop w:val="0"/>
      <w:marBottom w:val="0"/>
      <w:divBdr>
        <w:top w:val="none" w:sz="0" w:space="0" w:color="auto"/>
        <w:left w:val="none" w:sz="0" w:space="0" w:color="auto"/>
        <w:bottom w:val="none" w:sz="0" w:space="0" w:color="auto"/>
        <w:right w:val="none" w:sz="0" w:space="0" w:color="auto"/>
      </w:divBdr>
    </w:div>
    <w:div w:id="1163740235">
      <w:marLeft w:val="0"/>
      <w:marRight w:val="0"/>
      <w:marTop w:val="0"/>
      <w:marBottom w:val="0"/>
      <w:divBdr>
        <w:top w:val="none" w:sz="0" w:space="0" w:color="auto"/>
        <w:left w:val="none" w:sz="0" w:space="0" w:color="auto"/>
        <w:bottom w:val="none" w:sz="0" w:space="0" w:color="auto"/>
        <w:right w:val="none" w:sz="0" w:space="0" w:color="auto"/>
      </w:divBdr>
    </w:div>
    <w:div w:id="1163740236">
      <w:marLeft w:val="0"/>
      <w:marRight w:val="0"/>
      <w:marTop w:val="0"/>
      <w:marBottom w:val="0"/>
      <w:divBdr>
        <w:top w:val="none" w:sz="0" w:space="0" w:color="auto"/>
        <w:left w:val="none" w:sz="0" w:space="0" w:color="auto"/>
        <w:bottom w:val="none" w:sz="0" w:space="0" w:color="auto"/>
        <w:right w:val="none" w:sz="0" w:space="0" w:color="auto"/>
      </w:divBdr>
    </w:div>
    <w:div w:id="1163740237">
      <w:marLeft w:val="0"/>
      <w:marRight w:val="0"/>
      <w:marTop w:val="0"/>
      <w:marBottom w:val="0"/>
      <w:divBdr>
        <w:top w:val="none" w:sz="0" w:space="0" w:color="auto"/>
        <w:left w:val="none" w:sz="0" w:space="0" w:color="auto"/>
        <w:bottom w:val="none" w:sz="0" w:space="0" w:color="auto"/>
        <w:right w:val="none" w:sz="0" w:space="0" w:color="auto"/>
      </w:divBdr>
    </w:div>
    <w:div w:id="1163740240">
      <w:marLeft w:val="0"/>
      <w:marRight w:val="0"/>
      <w:marTop w:val="0"/>
      <w:marBottom w:val="0"/>
      <w:divBdr>
        <w:top w:val="none" w:sz="0" w:space="0" w:color="auto"/>
        <w:left w:val="none" w:sz="0" w:space="0" w:color="auto"/>
        <w:bottom w:val="none" w:sz="0" w:space="0" w:color="auto"/>
        <w:right w:val="none" w:sz="0" w:space="0" w:color="auto"/>
      </w:divBdr>
    </w:div>
    <w:div w:id="1163740243">
      <w:marLeft w:val="0"/>
      <w:marRight w:val="0"/>
      <w:marTop w:val="0"/>
      <w:marBottom w:val="0"/>
      <w:divBdr>
        <w:top w:val="none" w:sz="0" w:space="0" w:color="auto"/>
        <w:left w:val="none" w:sz="0" w:space="0" w:color="auto"/>
        <w:bottom w:val="none" w:sz="0" w:space="0" w:color="auto"/>
        <w:right w:val="none" w:sz="0" w:space="0" w:color="auto"/>
      </w:divBdr>
    </w:div>
    <w:div w:id="1163740244">
      <w:marLeft w:val="0"/>
      <w:marRight w:val="0"/>
      <w:marTop w:val="0"/>
      <w:marBottom w:val="0"/>
      <w:divBdr>
        <w:top w:val="none" w:sz="0" w:space="0" w:color="auto"/>
        <w:left w:val="none" w:sz="0" w:space="0" w:color="auto"/>
        <w:bottom w:val="none" w:sz="0" w:space="0" w:color="auto"/>
        <w:right w:val="none" w:sz="0" w:space="0" w:color="auto"/>
      </w:divBdr>
      <w:divsChild>
        <w:div w:id="1163740268">
          <w:marLeft w:val="0"/>
          <w:marRight w:val="0"/>
          <w:marTop w:val="0"/>
          <w:marBottom w:val="0"/>
          <w:divBdr>
            <w:top w:val="none" w:sz="0" w:space="0" w:color="auto"/>
            <w:left w:val="none" w:sz="0" w:space="0" w:color="auto"/>
            <w:bottom w:val="none" w:sz="0" w:space="0" w:color="auto"/>
            <w:right w:val="none" w:sz="0" w:space="0" w:color="auto"/>
          </w:divBdr>
          <w:divsChild>
            <w:div w:id="11637402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245">
      <w:marLeft w:val="0"/>
      <w:marRight w:val="0"/>
      <w:marTop w:val="0"/>
      <w:marBottom w:val="0"/>
      <w:divBdr>
        <w:top w:val="none" w:sz="0" w:space="0" w:color="auto"/>
        <w:left w:val="none" w:sz="0" w:space="0" w:color="auto"/>
        <w:bottom w:val="none" w:sz="0" w:space="0" w:color="auto"/>
        <w:right w:val="none" w:sz="0" w:space="0" w:color="auto"/>
      </w:divBdr>
      <w:divsChild>
        <w:div w:id="1163740256">
          <w:marLeft w:val="0"/>
          <w:marRight w:val="0"/>
          <w:marTop w:val="0"/>
          <w:marBottom w:val="0"/>
          <w:divBdr>
            <w:top w:val="none" w:sz="0" w:space="0" w:color="auto"/>
            <w:left w:val="none" w:sz="0" w:space="0" w:color="auto"/>
            <w:bottom w:val="none" w:sz="0" w:space="0" w:color="auto"/>
            <w:right w:val="none" w:sz="0" w:space="0" w:color="auto"/>
          </w:divBdr>
          <w:divsChild>
            <w:div w:id="11637402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246">
      <w:marLeft w:val="0"/>
      <w:marRight w:val="0"/>
      <w:marTop w:val="0"/>
      <w:marBottom w:val="0"/>
      <w:divBdr>
        <w:top w:val="none" w:sz="0" w:space="0" w:color="auto"/>
        <w:left w:val="none" w:sz="0" w:space="0" w:color="auto"/>
        <w:bottom w:val="none" w:sz="0" w:space="0" w:color="auto"/>
        <w:right w:val="none" w:sz="0" w:space="0" w:color="auto"/>
      </w:divBdr>
    </w:div>
    <w:div w:id="1163740247">
      <w:marLeft w:val="0"/>
      <w:marRight w:val="0"/>
      <w:marTop w:val="0"/>
      <w:marBottom w:val="0"/>
      <w:divBdr>
        <w:top w:val="none" w:sz="0" w:space="0" w:color="auto"/>
        <w:left w:val="none" w:sz="0" w:space="0" w:color="auto"/>
        <w:bottom w:val="none" w:sz="0" w:space="0" w:color="auto"/>
        <w:right w:val="none" w:sz="0" w:space="0" w:color="auto"/>
      </w:divBdr>
    </w:div>
    <w:div w:id="1163740248">
      <w:marLeft w:val="0"/>
      <w:marRight w:val="0"/>
      <w:marTop w:val="0"/>
      <w:marBottom w:val="0"/>
      <w:divBdr>
        <w:top w:val="none" w:sz="0" w:space="0" w:color="auto"/>
        <w:left w:val="none" w:sz="0" w:space="0" w:color="auto"/>
        <w:bottom w:val="none" w:sz="0" w:space="0" w:color="auto"/>
        <w:right w:val="none" w:sz="0" w:space="0" w:color="auto"/>
      </w:divBdr>
    </w:div>
    <w:div w:id="1163740249">
      <w:marLeft w:val="0"/>
      <w:marRight w:val="0"/>
      <w:marTop w:val="0"/>
      <w:marBottom w:val="0"/>
      <w:divBdr>
        <w:top w:val="none" w:sz="0" w:space="0" w:color="auto"/>
        <w:left w:val="none" w:sz="0" w:space="0" w:color="auto"/>
        <w:bottom w:val="none" w:sz="0" w:space="0" w:color="auto"/>
        <w:right w:val="none" w:sz="0" w:space="0" w:color="auto"/>
      </w:divBdr>
      <w:divsChild>
        <w:div w:id="1163740238">
          <w:marLeft w:val="547"/>
          <w:marRight w:val="0"/>
          <w:marTop w:val="115"/>
          <w:marBottom w:val="0"/>
          <w:divBdr>
            <w:top w:val="none" w:sz="0" w:space="0" w:color="auto"/>
            <w:left w:val="none" w:sz="0" w:space="0" w:color="auto"/>
            <w:bottom w:val="none" w:sz="0" w:space="0" w:color="auto"/>
            <w:right w:val="none" w:sz="0" w:space="0" w:color="auto"/>
          </w:divBdr>
        </w:div>
      </w:divsChild>
    </w:div>
    <w:div w:id="1163740251">
      <w:marLeft w:val="0"/>
      <w:marRight w:val="0"/>
      <w:marTop w:val="0"/>
      <w:marBottom w:val="0"/>
      <w:divBdr>
        <w:top w:val="none" w:sz="0" w:space="0" w:color="auto"/>
        <w:left w:val="none" w:sz="0" w:space="0" w:color="auto"/>
        <w:bottom w:val="none" w:sz="0" w:space="0" w:color="auto"/>
        <w:right w:val="none" w:sz="0" w:space="0" w:color="auto"/>
      </w:divBdr>
    </w:div>
    <w:div w:id="1163740252">
      <w:marLeft w:val="0"/>
      <w:marRight w:val="0"/>
      <w:marTop w:val="0"/>
      <w:marBottom w:val="0"/>
      <w:divBdr>
        <w:top w:val="none" w:sz="0" w:space="0" w:color="auto"/>
        <w:left w:val="none" w:sz="0" w:space="0" w:color="auto"/>
        <w:bottom w:val="none" w:sz="0" w:space="0" w:color="auto"/>
        <w:right w:val="none" w:sz="0" w:space="0" w:color="auto"/>
      </w:divBdr>
    </w:div>
    <w:div w:id="1163740253">
      <w:marLeft w:val="0"/>
      <w:marRight w:val="0"/>
      <w:marTop w:val="0"/>
      <w:marBottom w:val="0"/>
      <w:divBdr>
        <w:top w:val="none" w:sz="0" w:space="0" w:color="auto"/>
        <w:left w:val="none" w:sz="0" w:space="0" w:color="auto"/>
        <w:bottom w:val="none" w:sz="0" w:space="0" w:color="auto"/>
        <w:right w:val="none" w:sz="0" w:space="0" w:color="auto"/>
      </w:divBdr>
      <w:divsChild>
        <w:div w:id="1163740254">
          <w:marLeft w:val="0"/>
          <w:marRight w:val="0"/>
          <w:marTop w:val="0"/>
          <w:marBottom w:val="0"/>
          <w:divBdr>
            <w:top w:val="none" w:sz="0" w:space="0" w:color="auto"/>
            <w:left w:val="none" w:sz="0" w:space="0" w:color="auto"/>
            <w:bottom w:val="none" w:sz="0" w:space="0" w:color="auto"/>
            <w:right w:val="none" w:sz="0" w:space="0" w:color="auto"/>
          </w:divBdr>
          <w:divsChild>
            <w:div w:id="11637402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255">
      <w:marLeft w:val="0"/>
      <w:marRight w:val="0"/>
      <w:marTop w:val="0"/>
      <w:marBottom w:val="0"/>
      <w:divBdr>
        <w:top w:val="none" w:sz="0" w:space="0" w:color="auto"/>
        <w:left w:val="none" w:sz="0" w:space="0" w:color="auto"/>
        <w:bottom w:val="none" w:sz="0" w:space="0" w:color="auto"/>
        <w:right w:val="none" w:sz="0" w:space="0" w:color="auto"/>
      </w:divBdr>
      <w:divsChild>
        <w:div w:id="1163740239">
          <w:marLeft w:val="0"/>
          <w:marRight w:val="0"/>
          <w:marTop w:val="0"/>
          <w:marBottom w:val="0"/>
          <w:divBdr>
            <w:top w:val="none" w:sz="0" w:space="0" w:color="auto"/>
            <w:left w:val="none" w:sz="0" w:space="0" w:color="auto"/>
            <w:bottom w:val="none" w:sz="0" w:space="0" w:color="auto"/>
            <w:right w:val="none" w:sz="0" w:space="0" w:color="auto"/>
          </w:divBdr>
          <w:divsChild>
            <w:div w:id="1163740241">
              <w:marLeft w:val="0"/>
              <w:marRight w:val="0"/>
              <w:marTop w:val="0"/>
              <w:marBottom w:val="0"/>
              <w:divBdr>
                <w:top w:val="none" w:sz="0" w:space="0" w:color="auto"/>
                <w:left w:val="none" w:sz="0" w:space="0" w:color="auto"/>
                <w:bottom w:val="none" w:sz="0" w:space="0" w:color="auto"/>
                <w:right w:val="none" w:sz="0" w:space="0" w:color="auto"/>
              </w:divBdr>
            </w:div>
            <w:div w:id="11637402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257">
      <w:marLeft w:val="0"/>
      <w:marRight w:val="0"/>
      <w:marTop w:val="0"/>
      <w:marBottom w:val="0"/>
      <w:divBdr>
        <w:top w:val="none" w:sz="0" w:space="0" w:color="auto"/>
        <w:left w:val="none" w:sz="0" w:space="0" w:color="auto"/>
        <w:bottom w:val="none" w:sz="0" w:space="0" w:color="auto"/>
        <w:right w:val="none" w:sz="0" w:space="0" w:color="auto"/>
      </w:divBdr>
    </w:div>
    <w:div w:id="1163740260">
      <w:marLeft w:val="0"/>
      <w:marRight w:val="0"/>
      <w:marTop w:val="0"/>
      <w:marBottom w:val="0"/>
      <w:divBdr>
        <w:top w:val="none" w:sz="0" w:space="0" w:color="auto"/>
        <w:left w:val="none" w:sz="0" w:space="0" w:color="auto"/>
        <w:bottom w:val="none" w:sz="0" w:space="0" w:color="auto"/>
        <w:right w:val="none" w:sz="0" w:space="0" w:color="auto"/>
      </w:divBdr>
    </w:div>
    <w:div w:id="1163740261">
      <w:marLeft w:val="0"/>
      <w:marRight w:val="0"/>
      <w:marTop w:val="0"/>
      <w:marBottom w:val="0"/>
      <w:divBdr>
        <w:top w:val="none" w:sz="0" w:space="0" w:color="auto"/>
        <w:left w:val="none" w:sz="0" w:space="0" w:color="auto"/>
        <w:bottom w:val="none" w:sz="0" w:space="0" w:color="auto"/>
        <w:right w:val="none" w:sz="0" w:space="0" w:color="auto"/>
      </w:divBdr>
      <w:divsChild>
        <w:div w:id="1163740265">
          <w:marLeft w:val="0"/>
          <w:marRight w:val="0"/>
          <w:marTop w:val="0"/>
          <w:marBottom w:val="0"/>
          <w:divBdr>
            <w:top w:val="none" w:sz="0" w:space="0" w:color="auto"/>
            <w:left w:val="none" w:sz="0" w:space="0" w:color="auto"/>
            <w:bottom w:val="none" w:sz="0" w:space="0" w:color="auto"/>
            <w:right w:val="none" w:sz="0" w:space="0" w:color="auto"/>
          </w:divBdr>
          <w:divsChild>
            <w:div w:id="11637402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264">
      <w:marLeft w:val="0"/>
      <w:marRight w:val="0"/>
      <w:marTop w:val="0"/>
      <w:marBottom w:val="0"/>
      <w:divBdr>
        <w:top w:val="none" w:sz="0" w:space="0" w:color="auto"/>
        <w:left w:val="none" w:sz="0" w:space="0" w:color="auto"/>
        <w:bottom w:val="none" w:sz="0" w:space="0" w:color="auto"/>
        <w:right w:val="none" w:sz="0" w:space="0" w:color="auto"/>
      </w:divBdr>
    </w:div>
    <w:div w:id="1163740266">
      <w:marLeft w:val="0"/>
      <w:marRight w:val="0"/>
      <w:marTop w:val="0"/>
      <w:marBottom w:val="0"/>
      <w:divBdr>
        <w:top w:val="none" w:sz="0" w:space="0" w:color="auto"/>
        <w:left w:val="none" w:sz="0" w:space="0" w:color="auto"/>
        <w:bottom w:val="none" w:sz="0" w:space="0" w:color="auto"/>
        <w:right w:val="none" w:sz="0" w:space="0" w:color="auto"/>
      </w:divBdr>
    </w:div>
    <w:div w:id="1163740267">
      <w:marLeft w:val="0"/>
      <w:marRight w:val="0"/>
      <w:marTop w:val="0"/>
      <w:marBottom w:val="0"/>
      <w:divBdr>
        <w:top w:val="none" w:sz="0" w:space="0" w:color="auto"/>
        <w:left w:val="none" w:sz="0" w:space="0" w:color="auto"/>
        <w:bottom w:val="none" w:sz="0" w:space="0" w:color="auto"/>
        <w:right w:val="none" w:sz="0" w:space="0" w:color="auto"/>
      </w:divBdr>
    </w:div>
    <w:div w:id="1163740269">
      <w:marLeft w:val="0"/>
      <w:marRight w:val="0"/>
      <w:marTop w:val="0"/>
      <w:marBottom w:val="0"/>
      <w:divBdr>
        <w:top w:val="none" w:sz="0" w:space="0" w:color="auto"/>
        <w:left w:val="none" w:sz="0" w:space="0" w:color="auto"/>
        <w:bottom w:val="none" w:sz="0" w:space="0" w:color="auto"/>
        <w:right w:val="none" w:sz="0" w:space="0" w:color="auto"/>
      </w:divBdr>
    </w:div>
    <w:div w:id="1163740270">
      <w:marLeft w:val="0"/>
      <w:marRight w:val="0"/>
      <w:marTop w:val="0"/>
      <w:marBottom w:val="0"/>
      <w:divBdr>
        <w:top w:val="none" w:sz="0" w:space="0" w:color="auto"/>
        <w:left w:val="none" w:sz="0" w:space="0" w:color="auto"/>
        <w:bottom w:val="none" w:sz="0" w:space="0" w:color="auto"/>
        <w:right w:val="none" w:sz="0" w:space="0" w:color="auto"/>
      </w:divBdr>
      <w:divsChild>
        <w:div w:id="1163740242">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1163740271">
      <w:marLeft w:val="0"/>
      <w:marRight w:val="0"/>
      <w:marTop w:val="0"/>
      <w:marBottom w:val="0"/>
      <w:divBdr>
        <w:top w:val="none" w:sz="0" w:space="0" w:color="auto"/>
        <w:left w:val="none" w:sz="0" w:space="0" w:color="auto"/>
        <w:bottom w:val="none" w:sz="0" w:space="0" w:color="auto"/>
        <w:right w:val="none" w:sz="0" w:space="0" w:color="auto"/>
      </w:divBdr>
    </w:div>
    <w:div w:id="1163740272">
      <w:marLeft w:val="0"/>
      <w:marRight w:val="0"/>
      <w:marTop w:val="0"/>
      <w:marBottom w:val="0"/>
      <w:divBdr>
        <w:top w:val="none" w:sz="0" w:space="0" w:color="auto"/>
        <w:left w:val="none" w:sz="0" w:space="0" w:color="auto"/>
        <w:bottom w:val="none" w:sz="0" w:space="0" w:color="auto"/>
        <w:right w:val="none" w:sz="0" w:space="0" w:color="auto"/>
      </w:divBdr>
    </w:div>
    <w:div w:id="1163740273">
      <w:marLeft w:val="0"/>
      <w:marRight w:val="0"/>
      <w:marTop w:val="0"/>
      <w:marBottom w:val="0"/>
      <w:divBdr>
        <w:top w:val="none" w:sz="0" w:space="0" w:color="auto"/>
        <w:left w:val="none" w:sz="0" w:space="0" w:color="auto"/>
        <w:bottom w:val="none" w:sz="0" w:space="0" w:color="auto"/>
        <w:right w:val="none" w:sz="0" w:space="0" w:color="auto"/>
      </w:divBdr>
    </w:div>
    <w:div w:id="1163740274">
      <w:marLeft w:val="0"/>
      <w:marRight w:val="0"/>
      <w:marTop w:val="0"/>
      <w:marBottom w:val="0"/>
      <w:divBdr>
        <w:top w:val="none" w:sz="0" w:space="0" w:color="auto"/>
        <w:left w:val="none" w:sz="0" w:space="0" w:color="auto"/>
        <w:bottom w:val="none" w:sz="0" w:space="0" w:color="auto"/>
        <w:right w:val="none" w:sz="0" w:space="0" w:color="auto"/>
      </w:divBdr>
    </w:div>
    <w:div w:id="1163740275">
      <w:marLeft w:val="0"/>
      <w:marRight w:val="0"/>
      <w:marTop w:val="0"/>
      <w:marBottom w:val="0"/>
      <w:divBdr>
        <w:top w:val="none" w:sz="0" w:space="0" w:color="auto"/>
        <w:left w:val="none" w:sz="0" w:space="0" w:color="auto"/>
        <w:bottom w:val="none" w:sz="0" w:space="0" w:color="auto"/>
        <w:right w:val="none" w:sz="0" w:space="0" w:color="auto"/>
      </w:divBdr>
    </w:div>
    <w:div w:id="1163740276">
      <w:marLeft w:val="0"/>
      <w:marRight w:val="0"/>
      <w:marTop w:val="0"/>
      <w:marBottom w:val="0"/>
      <w:divBdr>
        <w:top w:val="none" w:sz="0" w:space="0" w:color="auto"/>
        <w:left w:val="none" w:sz="0" w:space="0" w:color="auto"/>
        <w:bottom w:val="none" w:sz="0" w:space="0" w:color="auto"/>
        <w:right w:val="none" w:sz="0" w:space="0" w:color="auto"/>
      </w:divBdr>
    </w:div>
    <w:div w:id="1163740279">
      <w:marLeft w:val="0"/>
      <w:marRight w:val="0"/>
      <w:marTop w:val="0"/>
      <w:marBottom w:val="0"/>
      <w:divBdr>
        <w:top w:val="none" w:sz="0" w:space="0" w:color="auto"/>
        <w:left w:val="none" w:sz="0" w:space="0" w:color="auto"/>
        <w:bottom w:val="none" w:sz="0" w:space="0" w:color="auto"/>
        <w:right w:val="none" w:sz="0" w:space="0" w:color="auto"/>
      </w:divBdr>
    </w:div>
    <w:div w:id="1163740282">
      <w:marLeft w:val="0"/>
      <w:marRight w:val="0"/>
      <w:marTop w:val="0"/>
      <w:marBottom w:val="0"/>
      <w:divBdr>
        <w:top w:val="none" w:sz="0" w:space="0" w:color="auto"/>
        <w:left w:val="none" w:sz="0" w:space="0" w:color="auto"/>
        <w:bottom w:val="none" w:sz="0" w:space="0" w:color="auto"/>
        <w:right w:val="none" w:sz="0" w:space="0" w:color="auto"/>
      </w:divBdr>
    </w:div>
    <w:div w:id="1163740283">
      <w:marLeft w:val="0"/>
      <w:marRight w:val="0"/>
      <w:marTop w:val="0"/>
      <w:marBottom w:val="0"/>
      <w:divBdr>
        <w:top w:val="none" w:sz="0" w:space="0" w:color="auto"/>
        <w:left w:val="none" w:sz="0" w:space="0" w:color="auto"/>
        <w:bottom w:val="none" w:sz="0" w:space="0" w:color="auto"/>
        <w:right w:val="none" w:sz="0" w:space="0" w:color="auto"/>
      </w:divBdr>
      <w:divsChild>
        <w:div w:id="1163740307">
          <w:marLeft w:val="0"/>
          <w:marRight w:val="0"/>
          <w:marTop w:val="0"/>
          <w:marBottom w:val="0"/>
          <w:divBdr>
            <w:top w:val="none" w:sz="0" w:space="0" w:color="auto"/>
            <w:left w:val="none" w:sz="0" w:space="0" w:color="auto"/>
            <w:bottom w:val="none" w:sz="0" w:space="0" w:color="auto"/>
            <w:right w:val="none" w:sz="0" w:space="0" w:color="auto"/>
          </w:divBdr>
          <w:divsChild>
            <w:div w:id="11637402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284">
      <w:marLeft w:val="0"/>
      <w:marRight w:val="0"/>
      <w:marTop w:val="0"/>
      <w:marBottom w:val="0"/>
      <w:divBdr>
        <w:top w:val="none" w:sz="0" w:space="0" w:color="auto"/>
        <w:left w:val="none" w:sz="0" w:space="0" w:color="auto"/>
        <w:bottom w:val="none" w:sz="0" w:space="0" w:color="auto"/>
        <w:right w:val="none" w:sz="0" w:space="0" w:color="auto"/>
      </w:divBdr>
      <w:divsChild>
        <w:div w:id="1163740295">
          <w:marLeft w:val="0"/>
          <w:marRight w:val="0"/>
          <w:marTop w:val="0"/>
          <w:marBottom w:val="0"/>
          <w:divBdr>
            <w:top w:val="none" w:sz="0" w:space="0" w:color="auto"/>
            <w:left w:val="none" w:sz="0" w:space="0" w:color="auto"/>
            <w:bottom w:val="none" w:sz="0" w:space="0" w:color="auto"/>
            <w:right w:val="none" w:sz="0" w:space="0" w:color="auto"/>
          </w:divBdr>
          <w:divsChild>
            <w:div w:id="11637403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285">
      <w:marLeft w:val="0"/>
      <w:marRight w:val="0"/>
      <w:marTop w:val="0"/>
      <w:marBottom w:val="0"/>
      <w:divBdr>
        <w:top w:val="none" w:sz="0" w:space="0" w:color="auto"/>
        <w:left w:val="none" w:sz="0" w:space="0" w:color="auto"/>
        <w:bottom w:val="none" w:sz="0" w:space="0" w:color="auto"/>
        <w:right w:val="none" w:sz="0" w:space="0" w:color="auto"/>
      </w:divBdr>
    </w:div>
    <w:div w:id="1163740286">
      <w:marLeft w:val="0"/>
      <w:marRight w:val="0"/>
      <w:marTop w:val="0"/>
      <w:marBottom w:val="0"/>
      <w:divBdr>
        <w:top w:val="none" w:sz="0" w:space="0" w:color="auto"/>
        <w:left w:val="none" w:sz="0" w:space="0" w:color="auto"/>
        <w:bottom w:val="none" w:sz="0" w:space="0" w:color="auto"/>
        <w:right w:val="none" w:sz="0" w:space="0" w:color="auto"/>
      </w:divBdr>
    </w:div>
    <w:div w:id="1163740287">
      <w:marLeft w:val="0"/>
      <w:marRight w:val="0"/>
      <w:marTop w:val="0"/>
      <w:marBottom w:val="0"/>
      <w:divBdr>
        <w:top w:val="none" w:sz="0" w:space="0" w:color="auto"/>
        <w:left w:val="none" w:sz="0" w:space="0" w:color="auto"/>
        <w:bottom w:val="none" w:sz="0" w:space="0" w:color="auto"/>
        <w:right w:val="none" w:sz="0" w:space="0" w:color="auto"/>
      </w:divBdr>
    </w:div>
    <w:div w:id="1163740288">
      <w:marLeft w:val="0"/>
      <w:marRight w:val="0"/>
      <w:marTop w:val="0"/>
      <w:marBottom w:val="0"/>
      <w:divBdr>
        <w:top w:val="none" w:sz="0" w:space="0" w:color="auto"/>
        <w:left w:val="none" w:sz="0" w:space="0" w:color="auto"/>
        <w:bottom w:val="none" w:sz="0" w:space="0" w:color="auto"/>
        <w:right w:val="none" w:sz="0" w:space="0" w:color="auto"/>
      </w:divBdr>
      <w:divsChild>
        <w:div w:id="1163740277">
          <w:marLeft w:val="547"/>
          <w:marRight w:val="0"/>
          <w:marTop w:val="115"/>
          <w:marBottom w:val="0"/>
          <w:divBdr>
            <w:top w:val="none" w:sz="0" w:space="0" w:color="auto"/>
            <w:left w:val="none" w:sz="0" w:space="0" w:color="auto"/>
            <w:bottom w:val="none" w:sz="0" w:space="0" w:color="auto"/>
            <w:right w:val="none" w:sz="0" w:space="0" w:color="auto"/>
          </w:divBdr>
        </w:div>
      </w:divsChild>
    </w:div>
    <w:div w:id="1163740290">
      <w:marLeft w:val="0"/>
      <w:marRight w:val="0"/>
      <w:marTop w:val="0"/>
      <w:marBottom w:val="0"/>
      <w:divBdr>
        <w:top w:val="none" w:sz="0" w:space="0" w:color="auto"/>
        <w:left w:val="none" w:sz="0" w:space="0" w:color="auto"/>
        <w:bottom w:val="none" w:sz="0" w:space="0" w:color="auto"/>
        <w:right w:val="none" w:sz="0" w:space="0" w:color="auto"/>
      </w:divBdr>
    </w:div>
    <w:div w:id="1163740291">
      <w:marLeft w:val="0"/>
      <w:marRight w:val="0"/>
      <w:marTop w:val="0"/>
      <w:marBottom w:val="0"/>
      <w:divBdr>
        <w:top w:val="none" w:sz="0" w:space="0" w:color="auto"/>
        <w:left w:val="none" w:sz="0" w:space="0" w:color="auto"/>
        <w:bottom w:val="none" w:sz="0" w:space="0" w:color="auto"/>
        <w:right w:val="none" w:sz="0" w:space="0" w:color="auto"/>
      </w:divBdr>
    </w:div>
    <w:div w:id="1163740292">
      <w:marLeft w:val="0"/>
      <w:marRight w:val="0"/>
      <w:marTop w:val="0"/>
      <w:marBottom w:val="0"/>
      <w:divBdr>
        <w:top w:val="none" w:sz="0" w:space="0" w:color="auto"/>
        <w:left w:val="none" w:sz="0" w:space="0" w:color="auto"/>
        <w:bottom w:val="none" w:sz="0" w:space="0" w:color="auto"/>
        <w:right w:val="none" w:sz="0" w:space="0" w:color="auto"/>
      </w:divBdr>
      <w:divsChild>
        <w:div w:id="1163740293">
          <w:marLeft w:val="0"/>
          <w:marRight w:val="0"/>
          <w:marTop w:val="0"/>
          <w:marBottom w:val="0"/>
          <w:divBdr>
            <w:top w:val="none" w:sz="0" w:space="0" w:color="auto"/>
            <w:left w:val="none" w:sz="0" w:space="0" w:color="auto"/>
            <w:bottom w:val="none" w:sz="0" w:space="0" w:color="auto"/>
            <w:right w:val="none" w:sz="0" w:space="0" w:color="auto"/>
          </w:divBdr>
          <w:divsChild>
            <w:div w:id="11637403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294">
      <w:marLeft w:val="0"/>
      <w:marRight w:val="0"/>
      <w:marTop w:val="0"/>
      <w:marBottom w:val="0"/>
      <w:divBdr>
        <w:top w:val="none" w:sz="0" w:space="0" w:color="auto"/>
        <w:left w:val="none" w:sz="0" w:space="0" w:color="auto"/>
        <w:bottom w:val="none" w:sz="0" w:space="0" w:color="auto"/>
        <w:right w:val="none" w:sz="0" w:space="0" w:color="auto"/>
      </w:divBdr>
      <w:divsChild>
        <w:div w:id="1163740278">
          <w:marLeft w:val="0"/>
          <w:marRight w:val="0"/>
          <w:marTop w:val="0"/>
          <w:marBottom w:val="0"/>
          <w:divBdr>
            <w:top w:val="none" w:sz="0" w:space="0" w:color="auto"/>
            <w:left w:val="none" w:sz="0" w:space="0" w:color="auto"/>
            <w:bottom w:val="none" w:sz="0" w:space="0" w:color="auto"/>
            <w:right w:val="none" w:sz="0" w:space="0" w:color="auto"/>
          </w:divBdr>
          <w:divsChild>
            <w:div w:id="1163740280">
              <w:marLeft w:val="0"/>
              <w:marRight w:val="0"/>
              <w:marTop w:val="0"/>
              <w:marBottom w:val="0"/>
              <w:divBdr>
                <w:top w:val="none" w:sz="0" w:space="0" w:color="auto"/>
                <w:left w:val="none" w:sz="0" w:space="0" w:color="auto"/>
                <w:bottom w:val="none" w:sz="0" w:space="0" w:color="auto"/>
                <w:right w:val="none" w:sz="0" w:space="0" w:color="auto"/>
              </w:divBdr>
            </w:div>
            <w:div w:id="11637402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296">
      <w:marLeft w:val="0"/>
      <w:marRight w:val="0"/>
      <w:marTop w:val="0"/>
      <w:marBottom w:val="0"/>
      <w:divBdr>
        <w:top w:val="none" w:sz="0" w:space="0" w:color="auto"/>
        <w:left w:val="none" w:sz="0" w:space="0" w:color="auto"/>
        <w:bottom w:val="none" w:sz="0" w:space="0" w:color="auto"/>
        <w:right w:val="none" w:sz="0" w:space="0" w:color="auto"/>
      </w:divBdr>
    </w:div>
    <w:div w:id="1163740299">
      <w:marLeft w:val="0"/>
      <w:marRight w:val="0"/>
      <w:marTop w:val="0"/>
      <w:marBottom w:val="0"/>
      <w:divBdr>
        <w:top w:val="none" w:sz="0" w:space="0" w:color="auto"/>
        <w:left w:val="none" w:sz="0" w:space="0" w:color="auto"/>
        <w:bottom w:val="none" w:sz="0" w:space="0" w:color="auto"/>
        <w:right w:val="none" w:sz="0" w:space="0" w:color="auto"/>
      </w:divBdr>
    </w:div>
    <w:div w:id="1163740300">
      <w:marLeft w:val="0"/>
      <w:marRight w:val="0"/>
      <w:marTop w:val="0"/>
      <w:marBottom w:val="0"/>
      <w:divBdr>
        <w:top w:val="none" w:sz="0" w:space="0" w:color="auto"/>
        <w:left w:val="none" w:sz="0" w:space="0" w:color="auto"/>
        <w:bottom w:val="none" w:sz="0" w:space="0" w:color="auto"/>
        <w:right w:val="none" w:sz="0" w:space="0" w:color="auto"/>
      </w:divBdr>
      <w:divsChild>
        <w:div w:id="1163740304">
          <w:marLeft w:val="0"/>
          <w:marRight w:val="0"/>
          <w:marTop w:val="0"/>
          <w:marBottom w:val="0"/>
          <w:divBdr>
            <w:top w:val="none" w:sz="0" w:space="0" w:color="auto"/>
            <w:left w:val="none" w:sz="0" w:space="0" w:color="auto"/>
            <w:bottom w:val="none" w:sz="0" w:space="0" w:color="auto"/>
            <w:right w:val="none" w:sz="0" w:space="0" w:color="auto"/>
          </w:divBdr>
          <w:divsChild>
            <w:div w:id="11637402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303">
      <w:marLeft w:val="0"/>
      <w:marRight w:val="0"/>
      <w:marTop w:val="0"/>
      <w:marBottom w:val="0"/>
      <w:divBdr>
        <w:top w:val="none" w:sz="0" w:space="0" w:color="auto"/>
        <w:left w:val="none" w:sz="0" w:space="0" w:color="auto"/>
        <w:bottom w:val="none" w:sz="0" w:space="0" w:color="auto"/>
        <w:right w:val="none" w:sz="0" w:space="0" w:color="auto"/>
      </w:divBdr>
    </w:div>
    <w:div w:id="1163740305">
      <w:marLeft w:val="0"/>
      <w:marRight w:val="0"/>
      <w:marTop w:val="0"/>
      <w:marBottom w:val="0"/>
      <w:divBdr>
        <w:top w:val="none" w:sz="0" w:space="0" w:color="auto"/>
        <w:left w:val="none" w:sz="0" w:space="0" w:color="auto"/>
        <w:bottom w:val="none" w:sz="0" w:space="0" w:color="auto"/>
        <w:right w:val="none" w:sz="0" w:space="0" w:color="auto"/>
      </w:divBdr>
    </w:div>
    <w:div w:id="1163740306">
      <w:marLeft w:val="0"/>
      <w:marRight w:val="0"/>
      <w:marTop w:val="0"/>
      <w:marBottom w:val="0"/>
      <w:divBdr>
        <w:top w:val="none" w:sz="0" w:space="0" w:color="auto"/>
        <w:left w:val="none" w:sz="0" w:space="0" w:color="auto"/>
        <w:bottom w:val="none" w:sz="0" w:space="0" w:color="auto"/>
        <w:right w:val="none" w:sz="0" w:space="0" w:color="auto"/>
      </w:divBdr>
    </w:div>
    <w:div w:id="1163740308">
      <w:marLeft w:val="0"/>
      <w:marRight w:val="0"/>
      <w:marTop w:val="0"/>
      <w:marBottom w:val="0"/>
      <w:divBdr>
        <w:top w:val="none" w:sz="0" w:space="0" w:color="auto"/>
        <w:left w:val="none" w:sz="0" w:space="0" w:color="auto"/>
        <w:bottom w:val="none" w:sz="0" w:space="0" w:color="auto"/>
        <w:right w:val="none" w:sz="0" w:space="0" w:color="auto"/>
      </w:divBdr>
    </w:div>
    <w:div w:id="1163740309">
      <w:marLeft w:val="0"/>
      <w:marRight w:val="0"/>
      <w:marTop w:val="0"/>
      <w:marBottom w:val="0"/>
      <w:divBdr>
        <w:top w:val="none" w:sz="0" w:space="0" w:color="auto"/>
        <w:left w:val="none" w:sz="0" w:space="0" w:color="auto"/>
        <w:bottom w:val="none" w:sz="0" w:space="0" w:color="auto"/>
        <w:right w:val="none" w:sz="0" w:space="0" w:color="auto"/>
      </w:divBdr>
      <w:divsChild>
        <w:div w:id="1163740281">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1163740310">
      <w:marLeft w:val="0"/>
      <w:marRight w:val="0"/>
      <w:marTop w:val="0"/>
      <w:marBottom w:val="0"/>
      <w:divBdr>
        <w:top w:val="none" w:sz="0" w:space="0" w:color="auto"/>
        <w:left w:val="none" w:sz="0" w:space="0" w:color="auto"/>
        <w:bottom w:val="none" w:sz="0" w:space="0" w:color="auto"/>
        <w:right w:val="none" w:sz="0" w:space="0" w:color="auto"/>
      </w:divBdr>
    </w:div>
    <w:div w:id="1163740311">
      <w:marLeft w:val="0"/>
      <w:marRight w:val="0"/>
      <w:marTop w:val="0"/>
      <w:marBottom w:val="0"/>
      <w:divBdr>
        <w:top w:val="none" w:sz="0" w:space="0" w:color="auto"/>
        <w:left w:val="none" w:sz="0" w:space="0" w:color="auto"/>
        <w:bottom w:val="none" w:sz="0" w:space="0" w:color="auto"/>
        <w:right w:val="none" w:sz="0" w:space="0" w:color="auto"/>
      </w:divBdr>
    </w:div>
    <w:div w:id="1163740312">
      <w:marLeft w:val="0"/>
      <w:marRight w:val="0"/>
      <w:marTop w:val="0"/>
      <w:marBottom w:val="0"/>
      <w:divBdr>
        <w:top w:val="none" w:sz="0" w:space="0" w:color="auto"/>
        <w:left w:val="none" w:sz="0" w:space="0" w:color="auto"/>
        <w:bottom w:val="none" w:sz="0" w:space="0" w:color="auto"/>
        <w:right w:val="none" w:sz="0" w:space="0" w:color="auto"/>
      </w:divBdr>
    </w:div>
    <w:div w:id="1163740313">
      <w:marLeft w:val="0"/>
      <w:marRight w:val="0"/>
      <w:marTop w:val="0"/>
      <w:marBottom w:val="0"/>
      <w:divBdr>
        <w:top w:val="none" w:sz="0" w:space="0" w:color="auto"/>
        <w:left w:val="none" w:sz="0" w:space="0" w:color="auto"/>
        <w:bottom w:val="none" w:sz="0" w:space="0" w:color="auto"/>
        <w:right w:val="none" w:sz="0" w:space="0" w:color="auto"/>
      </w:divBdr>
    </w:div>
    <w:div w:id="1163740314">
      <w:marLeft w:val="0"/>
      <w:marRight w:val="0"/>
      <w:marTop w:val="0"/>
      <w:marBottom w:val="0"/>
      <w:divBdr>
        <w:top w:val="none" w:sz="0" w:space="0" w:color="auto"/>
        <w:left w:val="none" w:sz="0" w:space="0" w:color="auto"/>
        <w:bottom w:val="none" w:sz="0" w:space="0" w:color="auto"/>
        <w:right w:val="none" w:sz="0" w:space="0" w:color="auto"/>
      </w:divBdr>
    </w:div>
    <w:div w:id="1163740317">
      <w:marLeft w:val="0"/>
      <w:marRight w:val="0"/>
      <w:marTop w:val="0"/>
      <w:marBottom w:val="0"/>
      <w:divBdr>
        <w:top w:val="none" w:sz="0" w:space="0" w:color="auto"/>
        <w:left w:val="none" w:sz="0" w:space="0" w:color="auto"/>
        <w:bottom w:val="none" w:sz="0" w:space="0" w:color="auto"/>
        <w:right w:val="none" w:sz="0" w:space="0" w:color="auto"/>
      </w:divBdr>
    </w:div>
    <w:div w:id="1163740320">
      <w:marLeft w:val="0"/>
      <w:marRight w:val="0"/>
      <w:marTop w:val="0"/>
      <w:marBottom w:val="0"/>
      <w:divBdr>
        <w:top w:val="none" w:sz="0" w:space="0" w:color="auto"/>
        <w:left w:val="none" w:sz="0" w:space="0" w:color="auto"/>
        <w:bottom w:val="none" w:sz="0" w:space="0" w:color="auto"/>
        <w:right w:val="none" w:sz="0" w:space="0" w:color="auto"/>
      </w:divBdr>
    </w:div>
    <w:div w:id="1163740321">
      <w:marLeft w:val="0"/>
      <w:marRight w:val="0"/>
      <w:marTop w:val="0"/>
      <w:marBottom w:val="0"/>
      <w:divBdr>
        <w:top w:val="none" w:sz="0" w:space="0" w:color="auto"/>
        <w:left w:val="none" w:sz="0" w:space="0" w:color="auto"/>
        <w:bottom w:val="none" w:sz="0" w:space="0" w:color="auto"/>
        <w:right w:val="none" w:sz="0" w:space="0" w:color="auto"/>
      </w:divBdr>
      <w:divsChild>
        <w:div w:id="1163740345">
          <w:marLeft w:val="0"/>
          <w:marRight w:val="0"/>
          <w:marTop w:val="0"/>
          <w:marBottom w:val="0"/>
          <w:divBdr>
            <w:top w:val="none" w:sz="0" w:space="0" w:color="auto"/>
            <w:left w:val="none" w:sz="0" w:space="0" w:color="auto"/>
            <w:bottom w:val="none" w:sz="0" w:space="0" w:color="auto"/>
            <w:right w:val="none" w:sz="0" w:space="0" w:color="auto"/>
          </w:divBdr>
          <w:divsChild>
            <w:div w:id="11637403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322">
      <w:marLeft w:val="0"/>
      <w:marRight w:val="0"/>
      <w:marTop w:val="0"/>
      <w:marBottom w:val="0"/>
      <w:divBdr>
        <w:top w:val="none" w:sz="0" w:space="0" w:color="auto"/>
        <w:left w:val="none" w:sz="0" w:space="0" w:color="auto"/>
        <w:bottom w:val="none" w:sz="0" w:space="0" w:color="auto"/>
        <w:right w:val="none" w:sz="0" w:space="0" w:color="auto"/>
      </w:divBdr>
      <w:divsChild>
        <w:div w:id="1163740333">
          <w:marLeft w:val="0"/>
          <w:marRight w:val="0"/>
          <w:marTop w:val="0"/>
          <w:marBottom w:val="0"/>
          <w:divBdr>
            <w:top w:val="none" w:sz="0" w:space="0" w:color="auto"/>
            <w:left w:val="none" w:sz="0" w:space="0" w:color="auto"/>
            <w:bottom w:val="none" w:sz="0" w:space="0" w:color="auto"/>
            <w:right w:val="none" w:sz="0" w:space="0" w:color="auto"/>
          </w:divBdr>
          <w:divsChild>
            <w:div w:id="11637403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323">
      <w:marLeft w:val="0"/>
      <w:marRight w:val="0"/>
      <w:marTop w:val="0"/>
      <w:marBottom w:val="0"/>
      <w:divBdr>
        <w:top w:val="none" w:sz="0" w:space="0" w:color="auto"/>
        <w:left w:val="none" w:sz="0" w:space="0" w:color="auto"/>
        <w:bottom w:val="none" w:sz="0" w:space="0" w:color="auto"/>
        <w:right w:val="none" w:sz="0" w:space="0" w:color="auto"/>
      </w:divBdr>
    </w:div>
    <w:div w:id="1163740324">
      <w:marLeft w:val="0"/>
      <w:marRight w:val="0"/>
      <w:marTop w:val="0"/>
      <w:marBottom w:val="0"/>
      <w:divBdr>
        <w:top w:val="none" w:sz="0" w:space="0" w:color="auto"/>
        <w:left w:val="none" w:sz="0" w:space="0" w:color="auto"/>
        <w:bottom w:val="none" w:sz="0" w:space="0" w:color="auto"/>
        <w:right w:val="none" w:sz="0" w:space="0" w:color="auto"/>
      </w:divBdr>
    </w:div>
    <w:div w:id="1163740325">
      <w:marLeft w:val="0"/>
      <w:marRight w:val="0"/>
      <w:marTop w:val="0"/>
      <w:marBottom w:val="0"/>
      <w:divBdr>
        <w:top w:val="none" w:sz="0" w:space="0" w:color="auto"/>
        <w:left w:val="none" w:sz="0" w:space="0" w:color="auto"/>
        <w:bottom w:val="none" w:sz="0" w:space="0" w:color="auto"/>
        <w:right w:val="none" w:sz="0" w:space="0" w:color="auto"/>
      </w:divBdr>
    </w:div>
    <w:div w:id="1163740326">
      <w:marLeft w:val="0"/>
      <w:marRight w:val="0"/>
      <w:marTop w:val="0"/>
      <w:marBottom w:val="0"/>
      <w:divBdr>
        <w:top w:val="none" w:sz="0" w:space="0" w:color="auto"/>
        <w:left w:val="none" w:sz="0" w:space="0" w:color="auto"/>
        <w:bottom w:val="none" w:sz="0" w:space="0" w:color="auto"/>
        <w:right w:val="none" w:sz="0" w:space="0" w:color="auto"/>
      </w:divBdr>
      <w:divsChild>
        <w:div w:id="1163740315">
          <w:marLeft w:val="547"/>
          <w:marRight w:val="0"/>
          <w:marTop w:val="115"/>
          <w:marBottom w:val="0"/>
          <w:divBdr>
            <w:top w:val="none" w:sz="0" w:space="0" w:color="auto"/>
            <w:left w:val="none" w:sz="0" w:space="0" w:color="auto"/>
            <w:bottom w:val="none" w:sz="0" w:space="0" w:color="auto"/>
            <w:right w:val="none" w:sz="0" w:space="0" w:color="auto"/>
          </w:divBdr>
        </w:div>
      </w:divsChild>
    </w:div>
    <w:div w:id="1163740328">
      <w:marLeft w:val="0"/>
      <w:marRight w:val="0"/>
      <w:marTop w:val="0"/>
      <w:marBottom w:val="0"/>
      <w:divBdr>
        <w:top w:val="none" w:sz="0" w:space="0" w:color="auto"/>
        <w:left w:val="none" w:sz="0" w:space="0" w:color="auto"/>
        <w:bottom w:val="none" w:sz="0" w:space="0" w:color="auto"/>
        <w:right w:val="none" w:sz="0" w:space="0" w:color="auto"/>
      </w:divBdr>
    </w:div>
    <w:div w:id="1163740329">
      <w:marLeft w:val="0"/>
      <w:marRight w:val="0"/>
      <w:marTop w:val="0"/>
      <w:marBottom w:val="0"/>
      <w:divBdr>
        <w:top w:val="none" w:sz="0" w:space="0" w:color="auto"/>
        <w:left w:val="none" w:sz="0" w:space="0" w:color="auto"/>
        <w:bottom w:val="none" w:sz="0" w:space="0" w:color="auto"/>
        <w:right w:val="none" w:sz="0" w:space="0" w:color="auto"/>
      </w:divBdr>
    </w:div>
    <w:div w:id="1163740330">
      <w:marLeft w:val="0"/>
      <w:marRight w:val="0"/>
      <w:marTop w:val="0"/>
      <w:marBottom w:val="0"/>
      <w:divBdr>
        <w:top w:val="none" w:sz="0" w:space="0" w:color="auto"/>
        <w:left w:val="none" w:sz="0" w:space="0" w:color="auto"/>
        <w:bottom w:val="none" w:sz="0" w:space="0" w:color="auto"/>
        <w:right w:val="none" w:sz="0" w:space="0" w:color="auto"/>
      </w:divBdr>
      <w:divsChild>
        <w:div w:id="1163740331">
          <w:marLeft w:val="0"/>
          <w:marRight w:val="0"/>
          <w:marTop w:val="0"/>
          <w:marBottom w:val="0"/>
          <w:divBdr>
            <w:top w:val="none" w:sz="0" w:space="0" w:color="auto"/>
            <w:left w:val="none" w:sz="0" w:space="0" w:color="auto"/>
            <w:bottom w:val="none" w:sz="0" w:space="0" w:color="auto"/>
            <w:right w:val="none" w:sz="0" w:space="0" w:color="auto"/>
          </w:divBdr>
          <w:divsChild>
            <w:div w:id="11637403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332">
      <w:marLeft w:val="0"/>
      <w:marRight w:val="0"/>
      <w:marTop w:val="0"/>
      <w:marBottom w:val="0"/>
      <w:divBdr>
        <w:top w:val="none" w:sz="0" w:space="0" w:color="auto"/>
        <w:left w:val="none" w:sz="0" w:space="0" w:color="auto"/>
        <w:bottom w:val="none" w:sz="0" w:space="0" w:color="auto"/>
        <w:right w:val="none" w:sz="0" w:space="0" w:color="auto"/>
      </w:divBdr>
      <w:divsChild>
        <w:div w:id="1163740316">
          <w:marLeft w:val="0"/>
          <w:marRight w:val="0"/>
          <w:marTop w:val="0"/>
          <w:marBottom w:val="0"/>
          <w:divBdr>
            <w:top w:val="none" w:sz="0" w:space="0" w:color="auto"/>
            <w:left w:val="none" w:sz="0" w:space="0" w:color="auto"/>
            <w:bottom w:val="none" w:sz="0" w:space="0" w:color="auto"/>
            <w:right w:val="none" w:sz="0" w:space="0" w:color="auto"/>
          </w:divBdr>
          <w:divsChild>
            <w:div w:id="1163740318">
              <w:marLeft w:val="0"/>
              <w:marRight w:val="0"/>
              <w:marTop w:val="0"/>
              <w:marBottom w:val="0"/>
              <w:divBdr>
                <w:top w:val="none" w:sz="0" w:space="0" w:color="auto"/>
                <w:left w:val="none" w:sz="0" w:space="0" w:color="auto"/>
                <w:bottom w:val="none" w:sz="0" w:space="0" w:color="auto"/>
                <w:right w:val="none" w:sz="0" w:space="0" w:color="auto"/>
              </w:divBdr>
            </w:div>
            <w:div w:id="11637403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334">
      <w:marLeft w:val="0"/>
      <w:marRight w:val="0"/>
      <w:marTop w:val="0"/>
      <w:marBottom w:val="0"/>
      <w:divBdr>
        <w:top w:val="none" w:sz="0" w:space="0" w:color="auto"/>
        <w:left w:val="none" w:sz="0" w:space="0" w:color="auto"/>
        <w:bottom w:val="none" w:sz="0" w:space="0" w:color="auto"/>
        <w:right w:val="none" w:sz="0" w:space="0" w:color="auto"/>
      </w:divBdr>
    </w:div>
    <w:div w:id="1163740337">
      <w:marLeft w:val="0"/>
      <w:marRight w:val="0"/>
      <w:marTop w:val="0"/>
      <w:marBottom w:val="0"/>
      <w:divBdr>
        <w:top w:val="none" w:sz="0" w:space="0" w:color="auto"/>
        <w:left w:val="none" w:sz="0" w:space="0" w:color="auto"/>
        <w:bottom w:val="none" w:sz="0" w:space="0" w:color="auto"/>
        <w:right w:val="none" w:sz="0" w:space="0" w:color="auto"/>
      </w:divBdr>
    </w:div>
    <w:div w:id="1163740338">
      <w:marLeft w:val="0"/>
      <w:marRight w:val="0"/>
      <w:marTop w:val="0"/>
      <w:marBottom w:val="0"/>
      <w:divBdr>
        <w:top w:val="none" w:sz="0" w:space="0" w:color="auto"/>
        <w:left w:val="none" w:sz="0" w:space="0" w:color="auto"/>
        <w:bottom w:val="none" w:sz="0" w:space="0" w:color="auto"/>
        <w:right w:val="none" w:sz="0" w:space="0" w:color="auto"/>
      </w:divBdr>
      <w:divsChild>
        <w:div w:id="1163740342">
          <w:marLeft w:val="0"/>
          <w:marRight w:val="0"/>
          <w:marTop w:val="0"/>
          <w:marBottom w:val="0"/>
          <w:divBdr>
            <w:top w:val="none" w:sz="0" w:space="0" w:color="auto"/>
            <w:left w:val="none" w:sz="0" w:space="0" w:color="auto"/>
            <w:bottom w:val="none" w:sz="0" w:space="0" w:color="auto"/>
            <w:right w:val="none" w:sz="0" w:space="0" w:color="auto"/>
          </w:divBdr>
          <w:divsChild>
            <w:div w:id="11637403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341">
      <w:marLeft w:val="0"/>
      <w:marRight w:val="0"/>
      <w:marTop w:val="0"/>
      <w:marBottom w:val="0"/>
      <w:divBdr>
        <w:top w:val="none" w:sz="0" w:space="0" w:color="auto"/>
        <w:left w:val="none" w:sz="0" w:space="0" w:color="auto"/>
        <w:bottom w:val="none" w:sz="0" w:space="0" w:color="auto"/>
        <w:right w:val="none" w:sz="0" w:space="0" w:color="auto"/>
      </w:divBdr>
    </w:div>
    <w:div w:id="1163740343">
      <w:marLeft w:val="0"/>
      <w:marRight w:val="0"/>
      <w:marTop w:val="0"/>
      <w:marBottom w:val="0"/>
      <w:divBdr>
        <w:top w:val="none" w:sz="0" w:space="0" w:color="auto"/>
        <w:left w:val="none" w:sz="0" w:space="0" w:color="auto"/>
        <w:bottom w:val="none" w:sz="0" w:space="0" w:color="auto"/>
        <w:right w:val="none" w:sz="0" w:space="0" w:color="auto"/>
      </w:divBdr>
    </w:div>
    <w:div w:id="1163740344">
      <w:marLeft w:val="0"/>
      <w:marRight w:val="0"/>
      <w:marTop w:val="0"/>
      <w:marBottom w:val="0"/>
      <w:divBdr>
        <w:top w:val="none" w:sz="0" w:space="0" w:color="auto"/>
        <w:left w:val="none" w:sz="0" w:space="0" w:color="auto"/>
        <w:bottom w:val="none" w:sz="0" w:space="0" w:color="auto"/>
        <w:right w:val="none" w:sz="0" w:space="0" w:color="auto"/>
      </w:divBdr>
    </w:div>
    <w:div w:id="1163740346">
      <w:marLeft w:val="0"/>
      <w:marRight w:val="0"/>
      <w:marTop w:val="0"/>
      <w:marBottom w:val="0"/>
      <w:divBdr>
        <w:top w:val="none" w:sz="0" w:space="0" w:color="auto"/>
        <w:left w:val="none" w:sz="0" w:space="0" w:color="auto"/>
        <w:bottom w:val="none" w:sz="0" w:space="0" w:color="auto"/>
        <w:right w:val="none" w:sz="0" w:space="0" w:color="auto"/>
      </w:divBdr>
    </w:div>
    <w:div w:id="1163740347">
      <w:marLeft w:val="0"/>
      <w:marRight w:val="0"/>
      <w:marTop w:val="0"/>
      <w:marBottom w:val="0"/>
      <w:divBdr>
        <w:top w:val="none" w:sz="0" w:space="0" w:color="auto"/>
        <w:left w:val="none" w:sz="0" w:space="0" w:color="auto"/>
        <w:bottom w:val="none" w:sz="0" w:space="0" w:color="auto"/>
        <w:right w:val="none" w:sz="0" w:space="0" w:color="auto"/>
      </w:divBdr>
      <w:divsChild>
        <w:div w:id="1163740319">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1163740348">
      <w:marLeft w:val="0"/>
      <w:marRight w:val="0"/>
      <w:marTop w:val="0"/>
      <w:marBottom w:val="0"/>
      <w:divBdr>
        <w:top w:val="none" w:sz="0" w:space="0" w:color="auto"/>
        <w:left w:val="none" w:sz="0" w:space="0" w:color="auto"/>
        <w:bottom w:val="none" w:sz="0" w:space="0" w:color="auto"/>
        <w:right w:val="none" w:sz="0" w:space="0" w:color="auto"/>
      </w:divBdr>
    </w:div>
    <w:div w:id="1163740349">
      <w:marLeft w:val="0"/>
      <w:marRight w:val="0"/>
      <w:marTop w:val="0"/>
      <w:marBottom w:val="0"/>
      <w:divBdr>
        <w:top w:val="none" w:sz="0" w:space="0" w:color="auto"/>
        <w:left w:val="none" w:sz="0" w:space="0" w:color="auto"/>
        <w:bottom w:val="none" w:sz="0" w:space="0" w:color="auto"/>
        <w:right w:val="none" w:sz="0" w:space="0" w:color="auto"/>
      </w:divBdr>
    </w:div>
    <w:div w:id="1163740350">
      <w:marLeft w:val="0"/>
      <w:marRight w:val="0"/>
      <w:marTop w:val="0"/>
      <w:marBottom w:val="0"/>
      <w:divBdr>
        <w:top w:val="none" w:sz="0" w:space="0" w:color="auto"/>
        <w:left w:val="none" w:sz="0" w:space="0" w:color="auto"/>
        <w:bottom w:val="none" w:sz="0" w:space="0" w:color="auto"/>
        <w:right w:val="none" w:sz="0" w:space="0" w:color="auto"/>
      </w:divBdr>
    </w:div>
    <w:div w:id="1163740351">
      <w:marLeft w:val="0"/>
      <w:marRight w:val="0"/>
      <w:marTop w:val="0"/>
      <w:marBottom w:val="0"/>
      <w:divBdr>
        <w:top w:val="none" w:sz="0" w:space="0" w:color="auto"/>
        <w:left w:val="none" w:sz="0" w:space="0" w:color="auto"/>
        <w:bottom w:val="none" w:sz="0" w:space="0" w:color="auto"/>
        <w:right w:val="none" w:sz="0" w:space="0" w:color="auto"/>
      </w:divBdr>
    </w:div>
    <w:div w:id="1163740352">
      <w:marLeft w:val="0"/>
      <w:marRight w:val="0"/>
      <w:marTop w:val="0"/>
      <w:marBottom w:val="0"/>
      <w:divBdr>
        <w:top w:val="none" w:sz="0" w:space="0" w:color="auto"/>
        <w:left w:val="none" w:sz="0" w:space="0" w:color="auto"/>
        <w:bottom w:val="none" w:sz="0" w:space="0" w:color="auto"/>
        <w:right w:val="none" w:sz="0" w:space="0" w:color="auto"/>
      </w:divBdr>
    </w:div>
    <w:div w:id="1163740353">
      <w:marLeft w:val="0"/>
      <w:marRight w:val="0"/>
      <w:marTop w:val="0"/>
      <w:marBottom w:val="0"/>
      <w:divBdr>
        <w:top w:val="none" w:sz="0" w:space="0" w:color="auto"/>
        <w:left w:val="none" w:sz="0" w:space="0" w:color="auto"/>
        <w:bottom w:val="none" w:sz="0" w:space="0" w:color="auto"/>
        <w:right w:val="none" w:sz="0" w:space="0" w:color="auto"/>
      </w:divBdr>
    </w:div>
    <w:div w:id="1163740356">
      <w:marLeft w:val="0"/>
      <w:marRight w:val="0"/>
      <w:marTop w:val="0"/>
      <w:marBottom w:val="0"/>
      <w:divBdr>
        <w:top w:val="none" w:sz="0" w:space="0" w:color="auto"/>
        <w:left w:val="none" w:sz="0" w:space="0" w:color="auto"/>
        <w:bottom w:val="none" w:sz="0" w:space="0" w:color="auto"/>
        <w:right w:val="none" w:sz="0" w:space="0" w:color="auto"/>
      </w:divBdr>
    </w:div>
    <w:div w:id="1163740359">
      <w:marLeft w:val="0"/>
      <w:marRight w:val="0"/>
      <w:marTop w:val="0"/>
      <w:marBottom w:val="0"/>
      <w:divBdr>
        <w:top w:val="none" w:sz="0" w:space="0" w:color="auto"/>
        <w:left w:val="none" w:sz="0" w:space="0" w:color="auto"/>
        <w:bottom w:val="none" w:sz="0" w:space="0" w:color="auto"/>
        <w:right w:val="none" w:sz="0" w:space="0" w:color="auto"/>
      </w:divBdr>
    </w:div>
    <w:div w:id="1163740360">
      <w:marLeft w:val="0"/>
      <w:marRight w:val="0"/>
      <w:marTop w:val="0"/>
      <w:marBottom w:val="0"/>
      <w:divBdr>
        <w:top w:val="none" w:sz="0" w:space="0" w:color="auto"/>
        <w:left w:val="none" w:sz="0" w:space="0" w:color="auto"/>
        <w:bottom w:val="none" w:sz="0" w:space="0" w:color="auto"/>
        <w:right w:val="none" w:sz="0" w:space="0" w:color="auto"/>
      </w:divBdr>
      <w:divsChild>
        <w:div w:id="1163740384">
          <w:marLeft w:val="0"/>
          <w:marRight w:val="0"/>
          <w:marTop w:val="0"/>
          <w:marBottom w:val="0"/>
          <w:divBdr>
            <w:top w:val="none" w:sz="0" w:space="0" w:color="auto"/>
            <w:left w:val="none" w:sz="0" w:space="0" w:color="auto"/>
            <w:bottom w:val="none" w:sz="0" w:space="0" w:color="auto"/>
            <w:right w:val="none" w:sz="0" w:space="0" w:color="auto"/>
          </w:divBdr>
          <w:divsChild>
            <w:div w:id="11637403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361">
      <w:marLeft w:val="0"/>
      <w:marRight w:val="0"/>
      <w:marTop w:val="0"/>
      <w:marBottom w:val="0"/>
      <w:divBdr>
        <w:top w:val="none" w:sz="0" w:space="0" w:color="auto"/>
        <w:left w:val="none" w:sz="0" w:space="0" w:color="auto"/>
        <w:bottom w:val="none" w:sz="0" w:space="0" w:color="auto"/>
        <w:right w:val="none" w:sz="0" w:space="0" w:color="auto"/>
      </w:divBdr>
      <w:divsChild>
        <w:div w:id="1163740372">
          <w:marLeft w:val="0"/>
          <w:marRight w:val="0"/>
          <w:marTop w:val="0"/>
          <w:marBottom w:val="0"/>
          <w:divBdr>
            <w:top w:val="none" w:sz="0" w:space="0" w:color="auto"/>
            <w:left w:val="none" w:sz="0" w:space="0" w:color="auto"/>
            <w:bottom w:val="none" w:sz="0" w:space="0" w:color="auto"/>
            <w:right w:val="none" w:sz="0" w:space="0" w:color="auto"/>
          </w:divBdr>
          <w:divsChild>
            <w:div w:id="11637403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362">
      <w:marLeft w:val="0"/>
      <w:marRight w:val="0"/>
      <w:marTop w:val="0"/>
      <w:marBottom w:val="0"/>
      <w:divBdr>
        <w:top w:val="none" w:sz="0" w:space="0" w:color="auto"/>
        <w:left w:val="none" w:sz="0" w:space="0" w:color="auto"/>
        <w:bottom w:val="none" w:sz="0" w:space="0" w:color="auto"/>
        <w:right w:val="none" w:sz="0" w:space="0" w:color="auto"/>
      </w:divBdr>
    </w:div>
    <w:div w:id="1163740363">
      <w:marLeft w:val="0"/>
      <w:marRight w:val="0"/>
      <w:marTop w:val="0"/>
      <w:marBottom w:val="0"/>
      <w:divBdr>
        <w:top w:val="none" w:sz="0" w:space="0" w:color="auto"/>
        <w:left w:val="none" w:sz="0" w:space="0" w:color="auto"/>
        <w:bottom w:val="none" w:sz="0" w:space="0" w:color="auto"/>
        <w:right w:val="none" w:sz="0" w:space="0" w:color="auto"/>
      </w:divBdr>
    </w:div>
    <w:div w:id="1163740364">
      <w:marLeft w:val="0"/>
      <w:marRight w:val="0"/>
      <w:marTop w:val="0"/>
      <w:marBottom w:val="0"/>
      <w:divBdr>
        <w:top w:val="none" w:sz="0" w:space="0" w:color="auto"/>
        <w:left w:val="none" w:sz="0" w:space="0" w:color="auto"/>
        <w:bottom w:val="none" w:sz="0" w:space="0" w:color="auto"/>
        <w:right w:val="none" w:sz="0" w:space="0" w:color="auto"/>
      </w:divBdr>
    </w:div>
    <w:div w:id="1163740365">
      <w:marLeft w:val="0"/>
      <w:marRight w:val="0"/>
      <w:marTop w:val="0"/>
      <w:marBottom w:val="0"/>
      <w:divBdr>
        <w:top w:val="none" w:sz="0" w:space="0" w:color="auto"/>
        <w:left w:val="none" w:sz="0" w:space="0" w:color="auto"/>
        <w:bottom w:val="none" w:sz="0" w:space="0" w:color="auto"/>
        <w:right w:val="none" w:sz="0" w:space="0" w:color="auto"/>
      </w:divBdr>
      <w:divsChild>
        <w:div w:id="1163740354">
          <w:marLeft w:val="547"/>
          <w:marRight w:val="0"/>
          <w:marTop w:val="115"/>
          <w:marBottom w:val="0"/>
          <w:divBdr>
            <w:top w:val="none" w:sz="0" w:space="0" w:color="auto"/>
            <w:left w:val="none" w:sz="0" w:space="0" w:color="auto"/>
            <w:bottom w:val="none" w:sz="0" w:space="0" w:color="auto"/>
            <w:right w:val="none" w:sz="0" w:space="0" w:color="auto"/>
          </w:divBdr>
        </w:div>
      </w:divsChild>
    </w:div>
    <w:div w:id="1163740367">
      <w:marLeft w:val="0"/>
      <w:marRight w:val="0"/>
      <w:marTop w:val="0"/>
      <w:marBottom w:val="0"/>
      <w:divBdr>
        <w:top w:val="none" w:sz="0" w:space="0" w:color="auto"/>
        <w:left w:val="none" w:sz="0" w:space="0" w:color="auto"/>
        <w:bottom w:val="none" w:sz="0" w:space="0" w:color="auto"/>
        <w:right w:val="none" w:sz="0" w:space="0" w:color="auto"/>
      </w:divBdr>
    </w:div>
    <w:div w:id="1163740368">
      <w:marLeft w:val="0"/>
      <w:marRight w:val="0"/>
      <w:marTop w:val="0"/>
      <w:marBottom w:val="0"/>
      <w:divBdr>
        <w:top w:val="none" w:sz="0" w:space="0" w:color="auto"/>
        <w:left w:val="none" w:sz="0" w:space="0" w:color="auto"/>
        <w:bottom w:val="none" w:sz="0" w:space="0" w:color="auto"/>
        <w:right w:val="none" w:sz="0" w:space="0" w:color="auto"/>
      </w:divBdr>
    </w:div>
    <w:div w:id="1163740369">
      <w:marLeft w:val="0"/>
      <w:marRight w:val="0"/>
      <w:marTop w:val="0"/>
      <w:marBottom w:val="0"/>
      <w:divBdr>
        <w:top w:val="none" w:sz="0" w:space="0" w:color="auto"/>
        <w:left w:val="none" w:sz="0" w:space="0" w:color="auto"/>
        <w:bottom w:val="none" w:sz="0" w:space="0" w:color="auto"/>
        <w:right w:val="none" w:sz="0" w:space="0" w:color="auto"/>
      </w:divBdr>
      <w:divsChild>
        <w:div w:id="1163740370">
          <w:marLeft w:val="0"/>
          <w:marRight w:val="0"/>
          <w:marTop w:val="0"/>
          <w:marBottom w:val="0"/>
          <w:divBdr>
            <w:top w:val="none" w:sz="0" w:space="0" w:color="auto"/>
            <w:left w:val="none" w:sz="0" w:space="0" w:color="auto"/>
            <w:bottom w:val="none" w:sz="0" w:space="0" w:color="auto"/>
            <w:right w:val="none" w:sz="0" w:space="0" w:color="auto"/>
          </w:divBdr>
          <w:divsChild>
            <w:div w:id="11637403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371">
      <w:marLeft w:val="0"/>
      <w:marRight w:val="0"/>
      <w:marTop w:val="0"/>
      <w:marBottom w:val="0"/>
      <w:divBdr>
        <w:top w:val="none" w:sz="0" w:space="0" w:color="auto"/>
        <w:left w:val="none" w:sz="0" w:space="0" w:color="auto"/>
        <w:bottom w:val="none" w:sz="0" w:space="0" w:color="auto"/>
        <w:right w:val="none" w:sz="0" w:space="0" w:color="auto"/>
      </w:divBdr>
      <w:divsChild>
        <w:div w:id="1163740355">
          <w:marLeft w:val="0"/>
          <w:marRight w:val="0"/>
          <w:marTop w:val="0"/>
          <w:marBottom w:val="0"/>
          <w:divBdr>
            <w:top w:val="none" w:sz="0" w:space="0" w:color="auto"/>
            <w:left w:val="none" w:sz="0" w:space="0" w:color="auto"/>
            <w:bottom w:val="none" w:sz="0" w:space="0" w:color="auto"/>
            <w:right w:val="none" w:sz="0" w:space="0" w:color="auto"/>
          </w:divBdr>
          <w:divsChild>
            <w:div w:id="1163740357">
              <w:marLeft w:val="0"/>
              <w:marRight w:val="0"/>
              <w:marTop w:val="0"/>
              <w:marBottom w:val="0"/>
              <w:divBdr>
                <w:top w:val="none" w:sz="0" w:space="0" w:color="auto"/>
                <w:left w:val="none" w:sz="0" w:space="0" w:color="auto"/>
                <w:bottom w:val="none" w:sz="0" w:space="0" w:color="auto"/>
                <w:right w:val="none" w:sz="0" w:space="0" w:color="auto"/>
              </w:divBdr>
            </w:div>
            <w:div w:id="11637403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373">
      <w:marLeft w:val="0"/>
      <w:marRight w:val="0"/>
      <w:marTop w:val="0"/>
      <w:marBottom w:val="0"/>
      <w:divBdr>
        <w:top w:val="none" w:sz="0" w:space="0" w:color="auto"/>
        <w:left w:val="none" w:sz="0" w:space="0" w:color="auto"/>
        <w:bottom w:val="none" w:sz="0" w:space="0" w:color="auto"/>
        <w:right w:val="none" w:sz="0" w:space="0" w:color="auto"/>
      </w:divBdr>
    </w:div>
    <w:div w:id="1163740376">
      <w:marLeft w:val="0"/>
      <w:marRight w:val="0"/>
      <w:marTop w:val="0"/>
      <w:marBottom w:val="0"/>
      <w:divBdr>
        <w:top w:val="none" w:sz="0" w:space="0" w:color="auto"/>
        <w:left w:val="none" w:sz="0" w:space="0" w:color="auto"/>
        <w:bottom w:val="none" w:sz="0" w:space="0" w:color="auto"/>
        <w:right w:val="none" w:sz="0" w:space="0" w:color="auto"/>
      </w:divBdr>
    </w:div>
    <w:div w:id="1163740377">
      <w:marLeft w:val="0"/>
      <w:marRight w:val="0"/>
      <w:marTop w:val="0"/>
      <w:marBottom w:val="0"/>
      <w:divBdr>
        <w:top w:val="none" w:sz="0" w:space="0" w:color="auto"/>
        <w:left w:val="none" w:sz="0" w:space="0" w:color="auto"/>
        <w:bottom w:val="none" w:sz="0" w:space="0" w:color="auto"/>
        <w:right w:val="none" w:sz="0" w:space="0" w:color="auto"/>
      </w:divBdr>
      <w:divsChild>
        <w:div w:id="1163740381">
          <w:marLeft w:val="0"/>
          <w:marRight w:val="0"/>
          <w:marTop w:val="0"/>
          <w:marBottom w:val="0"/>
          <w:divBdr>
            <w:top w:val="none" w:sz="0" w:space="0" w:color="auto"/>
            <w:left w:val="none" w:sz="0" w:space="0" w:color="auto"/>
            <w:bottom w:val="none" w:sz="0" w:space="0" w:color="auto"/>
            <w:right w:val="none" w:sz="0" w:space="0" w:color="auto"/>
          </w:divBdr>
          <w:divsChild>
            <w:div w:id="11637403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740380">
      <w:marLeft w:val="0"/>
      <w:marRight w:val="0"/>
      <w:marTop w:val="0"/>
      <w:marBottom w:val="0"/>
      <w:divBdr>
        <w:top w:val="none" w:sz="0" w:space="0" w:color="auto"/>
        <w:left w:val="none" w:sz="0" w:space="0" w:color="auto"/>
        <w:bottom w:val="none" w:sz="0" w:space="0" w:color="auto"/>
        <w:right w:val="none" w:sz="0" w:space="0" w:color="auto"/>
      </w:divBdr>
    </w:div>
    <w:div w:id="1163740382">
      <w:marLeft w:val="0"/>
      <w:marRight w:val="0"/>
      <w:marTop w:val="0"/>
      <w:marBottom w:val="0"/>
      <w:divBdr>
        <w:top w:val="none" w:sz="0" w:space="0" w:color="auto"/>
        <w:left w:val="none" w:sz="0" w:space="0" w:color="auto"/>
        <w:bottom w:val="none" w:sz="0" w:space="0" w:color="auto"/>
        <w:right w:val="none" w:sz="0" w:space="0" w:color="auto"/>
      </w:divBdr>
    </w:div>
    <w:div w:id="1163740383">
      <w:marLeft w:val="0"/>
      <w:marRight w:val="0"/>
      <w:marTop w:val="0"/>
      <w:marBottom w:val="0"/>
      <w:divBdr>
        <w:top w:val="none" w:sz="0" w:space="0" w:color="auto"/>
        <w:left w:val="none" w:sz="0" w:space="0" w:color="auto"/>
        <w:bottom w:val="none" w:sz="0" w:space="0" w:color="auto"/>
        <w:right w:val="none" w:sz="0" w:space="0" w:color="auto"/>
      </w:divBdr>
    </w:div>
    <w:div w:id="1163740385">
      <w:marLeft w:val="0"/>
      <w:marRight w:val="0"/>
      <w:marTop w:val="0"/>
      <w:marBottom w:val="0"/>
      <w:divBdr>
        <w:top w:val="none" w:sz="0" w:space="0" w:color="auto"/>
        <w:left w:val="none" w:sz="0" w:space="0" w:color="auto"/>
        <w:bottom w:val="none" w:sz="0" w:space="0" w:color="auto"/>
        <w:right w:val="none" w:sz="0" w:space="0" w:color="auto"/>
      </w:divBdr>
    </w:div>
    <w:div w:id="1163740386">
      <w:marLeft w:val="0"/>
      <w:marRight w:val="0"/>
      <w:marTop w:val="0"/>
      <w:marBottom w:val="0"/>
      <w:divBdr>
        <w:top w:val="none" w:sz="0" w:space="0" w:color="auto"/>
        <w:left w:val="none" w:sz="0" w:space="0" w:color="auto"/>
        <w:bottom w:val="none" w:sz="0" w:space="0" w:color="auto"/>
        <w:right w:val="none" w:sz="0" w:space="0" w:color="auto"/>
      </w:divBdr>
      <w:divsChild>
        <w:div w:id="1163740358">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1163740387">
      <w:marLeft w:val="0"/>
      <w:marRight w:val="0"/>
      <w:marTop w:val="0"/>
      <w:marBottom w:val="0"/>
      <w:divBdr>
        <w:top w:val="none" w:sz="0" w:space="0" w:color="auto"/>
        <w:left w:val="none" w:sz="0" w:space="0" w:color="auto"/>
        <w:bottom w:val="none" w:sz="0" w:space="0" w:color="auto"/>
        <w:right w:val="none" w:sz="0" w:space="0" w:color="auto"/>
      </w:divBdr>
    </w:div>
    <w:div w:id="1163740388">
      <w:marLeft w:val="0"/>
      <w:marRight w:val="0"/>
      <w:marTop w:val="0"/>
      <w:marBottom w:val="0"/>
      <w:divBdr>
        <w:top w:val="none" w:sz="0" w:space="0" w:color="auto"/>
        <w:left w:val="none" w:sz="0" w:space="0" w:color="auto"/>
        <w:bottom w:val="none" w:sz="0" w:space="0" w:color="auto"/>
        <w:right w:val="none" w:sz="0" w:space="0" w:color="auto"/>
      </w:divBdr>
    </w:div>
    <w:div w:id="1163740389">
      <w:marLeft w:val="0"/>
      <w:marRight w:val="0"/>
      <w:marTop w:val="0"/>
      <w:marBottom w:val="0"/>
      <w:divBdr>
        <w:top w:val="none" w:sz="0" w:space="0" w:color="auto"/>
        <w:left w:val="none" w:sz="0" w:space="0" w:color="auto"/>
        <w:bottom w:val="none" w:sz="0" w:space="0" w:color="auto"/>
        <w:right w:val="none" w:sz="0" w:space="0" w:color="auto"/>
      </w:divBdr>
    </w:div>
    <w:div w:id="1163740390">
      <w:marLeft w:val="0"/>
      <w:marRight w:val="0"/>
      <w:marTop w:val="0"/>
      <w:marBottom w:val="0"/>
      <w:divBdr>
        <w:top w:val="none" w:sz="0" w:space="0" w:color="auto"/>
        <w:left w:val="none" w:sz="0" w:space="0" w:color="auto"/>
        <w:bottom w:val="none" w:sz="0" w:space="0" w:color="auto"/>
        <w:right w:val="none" w:sz="0" w:space="0" w:color="auto"/>
      </w:divBdr>
    </w:div>
    <w:div w:id="1163740391">
      <w:marLeft w:val="0"/>
      <w:marRight w:val="0"/>
      <w:marTop w:val="0"/>
      <w:marBottom w:val="0"/>
      <w:divBdr>
        <w:top w:val="none" w:sz="0" w:space="0" w:color="auto"/>
        <w:left w:val="none" w:sz="0" w:space="0" w:color="auto"/>
        <w:bottom w:val="none" w:sz="0" w:space="0" w:color="auto"/>
        <w:right w:val="none" w:sz="0" w:space="0" w:color="auto"/>
      </w:divBdr>
    </w:div>
    <w:div w:id="1163740392">
      <w:marLeft w:val="0"/>
      <w:marRight w:val="0"/>
      <w:marTop w:val="0"/>
      <w:marBottom w:val="0"/>
      <w:divBdr>
        <w:top w:val="none" w:sz="0" w:space="0" w:color="auto"/>
        <w:left w:val="none" w:sz="0" w:space="0" w:color="auto"/>
        <w:bottom w:val="none" w:sz="0" w:space="0" w:color="auto"/>
        <w:right w:val="none" w:sz="0" w:space="0" w:color="auto"/>
      </w:divBdr>
    </w:div>
    <w:div w:id="1163740393">
      <w:marLeft w:val="0"/>
      <w:marRight w:val="0"/>
      <w:marTop w:val="0"/>
      <w:marBottom w:val="0"/>
      <w:divBdr>
        <w:top w:val="none" w:sz="0" w:space="0" w:color="auto"/>
        <w:left w:val="none" w:sz="0" w:space="0" w:color="auto"/>
        <w:bottom w:val="none" w:sz="0" w:space="0" w:color="auto"/>
        <w:right w:val="none" w:sz="0" w:space="0" w:color="auto"/>
      </w:divBdr>
    </w:div>
    <w:div w:id="1163740394">
      <w:marLeft w:val="0"/>
      <w:marRight w:val="0"/>
      <w:marTop w:val="0"/>
      <w:marBottom w:val="0"/>
      <w:divBdr>
        <w:top w:val="none" w:sz="0" w:space="0" w:color="auto"/>
        <w:left w:val="none" w:sz="0" w:space="0" w:color="auto"/>
        <w:bottom w:val="none" w:sz="0" w:space="0" w:color="auto"/>
        <w:right w:val="none" w:sz="0" w:space="0" w:color="auto"/>
      </w:divBdr>
    </w:div>
    <w:div w:id="1163740395">
      <w:marLeft w:val="0"/>
      <w:marRight w:val="0"/>
      <w:marTop w:val="0"/>
      <w:marBottom w:val="0"/>
      <w:divBdr>
        <w:top w:val="none" w:sz="0" w:space="0" w:color="auto"/>
        <w:left w:val="none" w:sz="0" w:space="0" w:color="auto"/>
        <w:bottom w:val="none" w:sz="0" w:space="0" w:color="auto"/>
        <w:right w:val="none" w:sz="0" w:space="0" w:color="auto"/>
      </w:divBdr>
    </w:div>
    <w:div w:id="1163740404">
      <w:marLeft w:val="0"/>
      <w:marRight w:val="0"/>
      <w:marTop w:val="0"/>
      <w:marBottom w:val="0"/>
      <w:divBdr>
        <w:top w:val="none" w:sz="0" w:space="0" w:color="auto"/>
        <w:left w:val="none" w:sz="0" w:space="0" w:color="auto"/>
        <w:bottom w:val="none" w:sz="0" w:space="0" w:color="auto"/>
        <w:right w:val="none" w:sz="0" w:space="0" w:color="auto"/>
      </w:divBdr>
      <w:divsChild>
        <w:div w:id="1163740400">
          <w:marLeft w:val="0"/>
          <w:marRight w:val="0"/>
          <w:marTop w:val="0"/>
          <w:marBottom w:val="0"/>
          <w:divBdr>
            <w:top w:val="none" w:sz="0" w:space="0" w:color="auto"/>
            <w:left w:val="none" w:sz="0" w:space="0" w:color="auto"/>
            <w:bottom w:val="none" w:sz="0" w:space="0" w:color="auto"/>
            <w:right w:val="none" w:sz="0" w:space="0" w:color="auto"/>
          </w:divBdr>
          <w:divsChild>
            <w:div w:id="1163740398">
              <w:marLeft w:val="0"/>
              <w:marRight w:val="0"/>
              <w:marTop w:val="0"/>
              <w:marBottom w:val="0"/>
              <w:divBdr>
                <w:top w:val="none" w:sz="0" w:space="0" w:color="auto"/>
                <w:left w:val="none" w:sz="0" w:space="0" w:color="auto"/>
                <w:bottom w:val="none" w:sz="0" w:space="0" w:color="auto"/>
                <w:right w:val="none" w:sz="0" w:space="0" w:color="auto"/>
              </w:divBdr>
              <w:divsChild>
                <w:div w:id="1163740403">
                  <w:marLeft w:val="0"/>
                  <w:marRight w:val="0"/>
                  <w:marTop w:val="0"/>
                  <w:marBottom w:val="0"/>
                  <w:divBdr>
                    <w:top w:val="none" w:sz="0" w:space="0" w:color="auto"/>
                    <w:left w:val="none" w:sz="0" w:space="0" w:color="auto"/>
                    <w:bottom w:val="none" w:sz="0" w:space="0" w:color="auto"/>
                    <w:right w:val="none" w:sz="0" w:space="0" w:color="auto"/>
                  </w:divBdr>
                  <w:divsChild>
                    <w:div w:id="1163740397">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1163740405">
      <w:marLeft w:val="0"/>
      <w:marRight w:val="0"/>
      <w:marTop w:val="0"/>
      <w:marBottom w:val="0"/>
      <w:divBdr>
        <w:top w:val="none" w:sz="0" w:space="0" w:color="auto"/>
        <w:left w:val="none" w:sz="0" w:space="0" w:color="auto"/>
        <w:bottom w:val="none" w:sz="0" w:space="0" w:color="auto"/>
        <w:right w:val="none" w:sz="0" w:space="0" w:color="auto"/>
      </w:divBdr>
      <w:divsChild>
        <w:div w:id="1163740396">
          <w:marLeft w:val="0"/>
          <w:marRight w:val="0"/>
          <w:marTop w:val="0"/>
          <w:marBottom w:val="0"/>
          <w:divBdr>
            <w:top w:val="none" w:sz="0" w:space="0" w:color="auto"/>
            <w:left w:val="none" w:sz="0" w:space="0" w:color="auto"/>
            <w:bottom w:val="none" w:sz="0" w:space="0" w:color="auto"/>
            <w:right w:val="none" w:sz="0" w:space="0" w:color="auto"/>
          </w:divBdr>
          <w:divsChild>
            <w:div w:id="1163740399">
              <w:marLeft w:val="0"/>
              <w:marRight w:val="0"/>
              <w:marTop w:val="0"/>
              <w:marBottom w:val="0"/>
              <w:divBdr>
                <w:top w:val="none" w:sz="0" w:space="0" w:color="auto"/>
                <w:left w:val="none" w:sz="0" w:space="0" w:color="auto"/>
                <w:bottom w:val="none" w:sz="0" w:space="0" w:color="auto"/>
                <w:right w:val="none" w:sz="0" w:space="0" w:color="auto"/>
              </w:divBdr>
              <w:divsChild>
                <w:div w:id="1163740402">
                  <w:marLeft w:val="0"/>
                  <w:marRight w:val="0"/>
                  <w:marTop w:val="0"/>
                  <w:marBottom w:val="0"/>
                  <w:divBdr>
                    <w:top w:val="none" w:sz="0" w:space="0" w:color="auto"/>
                    <w:left w:val="none" w:sz="0" w:space="0" w:color="auto"/>
                    <w:bottom w:val="none" w:sz="0" w:space="0" w:color="auto"/>
                    <w:right w:val="none" w:sz="0" w:space="0" w:color="auto"/>
                  </w:divBdr>
                  <w:divsChild>
                    <w:div w:id="116374040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1163740406">
      <w:marLeft w:val="0"/>
      <w:marRight w:val="0"/>
      <w:marTop w:val="0"/>
      <w:marBottom w:val="0"/>
      <w:divBdr>
        <w:top w:val="none" w:sz="0" w:space="0" w:color="auto"/>
        <w:left w:val="none" w:sz="0" w:space="0" w:color="auto"/>
        <w:bottom w:val="none" w:sz="0" w:space="0" w:color="auto"/>
        <w:right w:val="none" w:sz="0" w:space="0" w:color="auto"/>
      </w:divBdr>
    </w:div>
    <w:div w:id="1163740407">
      <w:marLeft w:val="0"/>
      <w:marRight w:val="0"/>
      <w:marTop w:val="0"/>
      <w:marBottom w:val="0"/>
      <w:divBdr>
        <w:top w:val="none" w:sz="0" w:space="0" w:color="auto"/>
        <w:left w:val="none" w:sz="0" w:space="0" w:color="auto"/>
        <w:bottom w:val="none" w:sz="0" w:space="0" w:color="auto"/>
        <w:right w:val="none" w:sz="0" w:space="0" w:color="auto"/>
      </w:divBdr>
    </w:div>
    <w:div w:id="1163740408">
      <w:marLeft w:val="0"/>
      <w:marRight w:val="0"/>
      <w:marTop w:val="0"/>
      <w:marBottom w:val="0"/>
      <w:divBdr>
        <w:top w:val="none" w:sz="0" w:space="0" w:color="auto"/>
        <w:left w:val="none" w:sz="0" w:space="0" w:color="auto"/>
        <w:bottom w:val="none" w:sz="0" w:space="0" w:color="auto"/>
        <w:right w:val="none" w:sz="0" w:space="0" w:color="auto"/>
      </w:divBdr>
    </w:div>
    <w:div w:id="1163740409">
      <w:marLeft w:val="0"/>
      <w:marRight w:val="0"/>
      <w:marTop w:val="0"/>
      <w:marBottom w:val="0"/>
      <w:divBdr>
        <w:top w:val="none" w:sz="0" w:space="0" w:color="auto"/>
        <w:left w:val="none" w:sz="0" w:space="0" w:color="auto"/>
        <w:bottom w:val="none" w:sz="0" w:space="0" w:color="auto"/>
        <w:right w:val="none" w:sz="0" w:space="0" w:color="auto"/>
      </w:divBdr>
    </w:div>
    <w:div w:id="1163740410">
      <w:marLeft w:val="0"/>
      <w:marRight w:val="0"/>
      <w:marTop w:val="0"/>
      <w:marBottom w:val="0"/>
      <w:divBdr>
        <w:top w:val="none" w:sz="0" w:space="0" w:color="auto"/>
        <w:left w:val="none" w:sz="0" w:space="0" w:color="auto"/>
        <w:bottom w:val="none" w:sz="0" w:space="0" w:color="auto"/>
        <w:right w:val="none" w:sz="0" w:space="0" w:color="auto"/>
      </w:divBdr>
    </w:div>
    <w:div w:id="1163740411">
      <w:marLeft w:val="0"/>
      <w:marRight w:val="0"/>
      <w:marTop w:val="0"/>
      <w:marBottom w:val="0"/>
      <w:divBdr>
        <w:top w:val="none" w:sz="0" w:space="0" w:color="auto"/>
        <w:left w:val="none" w:sz="0" w:space="0" w:color="auto"/>
        <w:bottom w:val="none" w:sz="0" w:space="0" w:color="auto"/>
        <w:right w:val="none" w:sz="0" w:space="0" w:color="auto"/>
      </w:divBdr>
    </w:div>
    <w:div w:id="1163740412">
      <w:marLeft w:val="0"/>
      <w:marRight w:val="0"/>
      <w:marTop w:val="0"/>
      <w:marBottom w:val="0"/>
      <w:divBdr>
        <w:top w:val="none" w:sz="0" w:space="0" w:color="auto"/>
        <w:left w:val="none" w:sz="0" w:space="0" w:color="auto"/>
        <w:bottom w:val="none" w:sz="0" w:space="0" w:color="auto"/>
        <w:right w:val="none" w:sz="0" w:space="0" w:color="auto"/>
      </w:divBdr>
    </w:div>
    <w:div w:id="1163740413">
      <w:marLeft w:val="0"/>
      <w:marRight w:val="0"/>
      <w:marTop w:val="0"/>
      <w:marBottom w:val="0"/>
      <w:divBdr>
        <w:top w:val="none" w:sz="0" w:space="0" w:color="auto"/>
        <w:left w:val="none" w:sz="0" w:space="0" w:color="auto"/>
        <w:bottom w:val="none" w:sz="0" w:space="0" w:color="auto"/>
        <w:right w:val="none" w:sz="0" w:space="0" w:color="auto"/>
      </w:divBdr>
    </w:div>
    <w:div w:id="1163740414">
      <w:marLeft w:val="0"/>
      <w:marRight w:val="0"/>
      <w:marTop w:val="0"/>
      <w:marBottom w:val="0"/>
      <w:divBdr>
        <w:top w:val="none" w:sz="0" w:space="0" w:color="auto"/>
        <w:left w:val="none" w:sz="0" w:space="0" w:color="auto"/>
        <w:bottom w:val="none" w:sz="0" w:space="0" w:color="auto"/>
        <w:right w:val="none" w:sz="0" w:space="0" w:color="auto"/>
      </w:divBdr>
    </w:div>
    <w:div w:id="1197504710">
      <w:bodyDiv w:val="1"/>
      <w:marLeft w:val="0"/>
      <w:marRight w:val="0"/>
      <w:marTop w:val="0"/>
      <w:marBottom w:val="0"/>
      <w:divBdr>
        <w:top w:val="none" w:sz="0" w:space="0" w:color="auto"/>
        <w:left w:val="none" w:sz="0" w:space="0" w:color="auto"/>
        <w:bottom w:val="none" w:sz="0" w:space="0" w:color="auto"/>
        <w:right w:val="none" w:sz="0" w:space="0" w:color="auto"/>
      </w:divBdr>
    </w:div>
    <w:div w:id="1198472634">
      <w:bodyDiv w:val="1"/>
      <w:marLeft w:val="0"/>
      <w:marRight w:val="0"/>
      <w:marTop w:val="0"/>
      <w:marBottom w:val="0"/>
      <w:divBdr>
        <w:top w:val="none" w:sz="0" w:space="0" w:color="auto"/>
        <w:left w:val="none" w:sz="0" w:space="0" w:color="auto"/>
        <w:bottom w:val="none" w:sz="0" w:space="0" w:color="auto"/>
        <w:right w:val="none" w:sz="0" w:space="0" w:color="auto"/>
      </w:divBdr>
    </w:div>
    <w:div w:id="1312753546">
      <w:bodyDiv w:val="1"/>
      <w:marLeft w:val="0"/>
      <w:marRight w:val="0"/>
      <w:marTop w:val="0"/>
      <w:marBottom w:val="0"/>
      <w:divBdr>
        <w:top w:val="none" w:sz="0" w:space="0" w:color="auto"/>
        <w:left w:val="none" w:sz="0" w:space="0" w:color="auto"/>
        <w:bottom w:val="none" w:sz="0" w:space="0" w:color="auto"/>
        <w:right w:val="none" w:sz="0" w:space="0" w:color="auto"/>
      </w:divBdr>
    </w:div>
    <w:div w:id="1333028589">
      <w:bodyDiv w:val="1"/>
      <w:marLeft w:val="0"/>
      <w:marRight w:val="0"/>
      <w:marTop w:val="0"/>
      <w:marBottom w:val="0"/>
      <w:divBdr>
        <w:top w:val="none" w:sz="0" w:space="0" w:color="auto"/>
        <w:left w:val="none" w:sz="0" w:space="0" w:color="auto"/>
        <w:bottom w:val="none" w:sz="0" w:space="0" w:color="auto"/>
        <w:right w:val="none" w:sz="0" w:space="0" w:color="auto"/>
      </w:divBdr>
    </w:div>
    <w:div w:id="1420298500">
      <w:bodyDiv w:val="1"/>
      <w:marLeft w:val="0"/>
      <w:marRight w:val="0"/>
      <w:marTop w:val="0"/>
      <w:marBottom w:val="0"/>
      <w:divBdr>
        <w:top w:val="none" w:sz="0" w:space="0" w:color="auto"/>
        <w:left w:val="none" w:sz="0" w:space="0" w:color="auto"/>
        <w:bottom w:val="none" w:sz="0" w:space="0" w:color="auto"/>
        <w:right w:val="none" w:sz="0" w:space="0" w:color="auto"/>
      </w:divBdr>
    </w:div>
    <w:div w:id="1453789328">
      <w:bodyDiv w:val="1"/>
      <w:marLeft w:val="0"/>
      <w:marRight w:val="0"/>
      <w:marTop w:val="0"/>
      <w:marBottom w:val="0"/>
      <w:divBdr>
        <w:top w:val="none" w:sz="0" w:space="0" w:color="auto"/>
        <w:left w:val="none" w:sz="0" w:space="0" w:color="auto"/>
        <w:bottom w:val="none" w:sz="0" w:space="0" w:color="auto"/>
        <w:right w:val="none" w:sz="0" w:space="0" w:color="auto"/>
      </w:divBdr>
    </w:div>
    <w:div w:id="1544057691">
      <w:bodyDiv w:val="1"/>
      <w:marLeft w:val="0"/>
      <w:marRight w:val="0"/>
      <w:marTop w:val="0"/>
      <w:marBottom w:val="0"/>
      <w:divBdr>
        <w:top w:val="none" w:sz="0" w:space="0" w:color="auto"/>
        <w:left w:val="none" w:sz="0" w:space="0" w:color="auto"/>
        <w:bottom w:val="none" w:sz="0" w:space="0" w:color="auto"/>
        <w:right w:val="none" w:sz="0" w:space="0" w:color="auto"/>
      </w:divBdr>
    </w:div>
    <w:div w:id="1575242273">
      <w:bodyDiv w:val="1"/>
      <w:marLeft w:val="0"/>
      <w:marRight w:val="0"/>
      <w:marTop w:val="0"/>
      <w:marBottom w:val="0"/>
      <w:divBdr>
        <w:top w:val="none" w:sz="0" w:space="0" w:color="auto"/>
        <w:left w:val="none" w:sz="0" w:space="0" w:color="auto"/>
        <w:bottom w:val="none" w:sz="0" w:space="0" w:color="auto"/>
        <w:right w:val="none" w:sz="0" w:space="0" w:color="auto"/>
      </w:divBdr>
    </w:div>
    <w:div w:id="1644236920">
      <w:bodyDiv w:val="1"/>
      <w:marLeft w:val="0"/>
      <w:marRight w:val="0"/>
      <w:marTop w:val="0"/>
      <w:marBottom w:val="0"/>
      <w:divBdr>
        <w:top w:val="none" w:sz="0" w:space="0" w:color="auto"/>
        <w:left w:val="none" w:sz="0" w:space="0" w:color="auto"/>
        <w:bottom w:val="none" w:sz="0" w:space="0" w:color="auto"/>
        <w:right w:val="none" w:sz="0" w:space="0" w:color="auto"/>
      </w:divBdr>
    </w:div>
    <w:div w:id="1701927988">
      <w:bodyDiv w:val="1"/>
      <w:marLeft w:val="0"/>
      <w:marRight w:val="0"/>
      <w:marTop w:val="0"/>
      <w:marBottom w:val="0"/>
      <w:divBdr>
        <w:top w:val="none" w:sz="0" w:space="0" w:color="auto"/>
        <w:left w:val="none" w:sz="0" w:space="0" w:color="auto"/>
        <w:bottom w:val="none" w:sz="0" w:space="0" w:color="auto"/>
        <w:right w:val="none" w:sz="0" w:space="0" w:color="auto"/>
      </w:divBdr>
    </w:div>
    <w:div w:id="1712027730">
      <w:bodyDiv w:val="1"/>
      <w:marLeft w:val="0"/>
      <w:marRight w:val="0"/>
      <w:marTop w:val="0"/>
      <w:marBottom w:val="0"/>
      <w:divBdr>
        <w:top w:val="none" w:sz="0" w:space="0" w:color="auto"/>
        <w:left w:val="none" w:sz="0" w:space="0" w:color="auto"/>
        <w:bottom w:val="none" w:sz="0" w:space="0" w:color="auto"/>
        <w:right w:val="none" w:sz="0" w:space="0" w:color="auto"/>
      </w:divBdr>
    </w:div>
    <w:div w:id="1738432435">
      <w:bodyDiv w:val="1"/>
      <w:marLeft w:val="0"/>
      <w:marRight w:val="0"/>
      <w:marTop w:val="0"/>
      <w:marBottom w:val="0"/>
      <w:divBdr>
        <w:top w:val="none" w:sz="0" w:space="0" w:color="auto"/>
        <w:left w:val="none" w:sz="0" w:space="0" w:color="auto"/>
        <w:bottom w:val="none" w:sz="0" w:space="0" w:color="auto"/>
        <w:right w:val="none" w:sz="0" w:space="0" w:color="auto"/>
      </w:divBdr>
    </w:div>
    <w:div w:id="1740520812">
      <w:bodyDiv w:val="1"/>
      <w:marLeft w:val="0"/>
      <w:marRight w:val="0"/>
      <w:marTop w:val="0"/>
      <w:marBottom w:val="0"/>
      <w:divBdr>
        <w:top w:val="none" w:sz="0" w:space="0" w:color="auto"/>
        <w:left w:val="none" w:sz="0" w:space="0" w:color="auto"/>
        <w:bottom w:val="none" w:sz="0" w:space="0" w:color="auto"/>
        <w:right w:val="none" w:sz="0" w:space="0" w:color="auto"/>
      </w:divBdr>
    </w:div>
    <w:div w:id="1764567685">
      <w:bodyDiv w:val="1"/>
      <w:marLeft w:val="0"/>
      <w:marRight w:val="0"/>
      <w:marTop w:val="0"/>
      <w:marBottom w:val="0"/>
      <w:divBdr>
        <w:top w:val="none" w:sz="0" w:space="0" w:color="auto"/>
        <w:left w:val="none" w:sz="0" w:space="0" w:color="auto"/>
        <w:bottom w:val="none" w:sz="0" w:space="0" w:color="auto"/>
        <w:right w:val="none" w:sz="0" w:space="0" w:color="auto"/>
      </w:divBdr>
    </w:div>
    <w:div w:id="1779250800">
      <w:bodyDiv w:val="1"/>
      <w:marLeft w:val="0"/>
      <w:marRight w:val="0"/>
      <w:marTop w:val="0"/>
      <w:marBottom w:val="0"/>
      <w:divBdr>
        <w:top w:val="none" w:sz="0" w:space="0" w:color="auto"/>
        <w:left w:val="none" w:sz="0" w:space="0" w:color="auto"/>
        <w:bottom w:val="none" w:sz="0" w:space="0" w:color="auto"/>
        <w:right w:val="none" w:sz="0" w:space="0" w:color="auto"/>
      </w:divBdr>
    </w:div>
    <w:div w:id="1822694140">
      <w:bodyDiv w:val="1"/>
      <w:marLeft w:val="0"/>
      <w:marRight w:val="0"/>
      <w:marTop w:val="0"/>
      <w:marBottom w:val="0"/>
      <w:divBdr>
        <w:top w:val="none" w:sz="0" w:space="0" w:color="auto"/>
        <w:left w:val="none" w:sz="0" w:space="0" w:color="auto"/>
        <w:bottom w:val="none" w:sz="0" w:space="0" w:color="auto"/>
        <w:right w:val="none" w:sz="0" w:space="0" w:color="auto"/>
      </w:divBdr>
    </w:div>
    <w:div w:id="1871800890">
      <w:bodyDiv w:val="1"/>
      <w:marLeft w:val="0"/>
      <w:marRight w:val="0"/>
      <w:marTop w:val="0"/>
      <w:marBottom w:val="0"/>
      <w:divBdr>
        <w:top w:val="none" w:sz="0" w:space="0" w:color="auto"/>
        <w:left w:val="none" w:sz="0" w:space="0" w:color="auto"/>
        <w:bottom w:val="none" w:sz="0" w:space="0" w:color="auto"/>
        <w:right w:val="none" w:sz="0" w:space="0" w:color="auto"/>
      </w:divBdr>
    </w:div>
    <w:div w:id="1896502735">
      <w:bodyDiv w:val="1"/>
      <w:marLeft w:val="0"/>
      <w:marRight w:val="0"/>
      <w:marTop w:val="0"/>
      <w:marBottom w:val="0"/>
      <w:divBdr>
        <w:top w:val="none" w:sz="0" w:space="0" w:color="auto"/>
        <w:left w:val="none" w:sz="0" w:space="0" w:color="auto"/>
        <w:bottom w:val="none" w:sz="0" w:space="0" w:color="auto"/>
        <w:right w:val="none" w:sz="0" w:space="0" w:color="auto"/>
      </w:divBdr>
    </w:div>
    <w:div w:id="1982692227">
      <w:marLeft w:val="0"/>
      <w:marRight w:val="0"/>
      <w:marTop w:val="0"/>
      <w:marBottom w:val="0"/>
      <w:divBdr>
        <w:top w:val="none" w:sz="0" w:space="0" w:color="auto"/>
        <w:left w:val="none" w:sz="0" w:space="0" w:color="auto"/>
        <w:bottom w:val="none" w:sz="0" w:space="0" w:color="auto"/>
        <w:right w:val="none" w:sz="0" w:space="0" w:color="auto"/>
      </w:divBdr>
    </w:div>
    <w:div w:id="1982692228">
      <w:marLeft w:val="0"/>
      <w:marRight w:val="0"/>
      <w:marTop w:val="0"/>
      <w:marBottom w:val="0"/>
      <w:divBdr>
        <w:top w:val="none" w:sz="0" w:space="0" w:color="auto"/>
        <w:left w:val="none" w:sz="0" w:space="0" w:color="auto"/>
        <w:bottom w:val="none" w:sz="0" w:space="0" w:color="auto"/>
        <w:right w:val="none" w:sz="0" w:space="0" w:color="auto"/>
      </w:divBdr>
    </w:div>
    <w:div w:id="1982692229">
      <w:marLeft w:val="0"/>
      <w:marRight w:val="0"/>
      <w:marTop w:val="0"/>
      <w:marBottom w:val="0"/>
      <w:divBdr>
        <w:top w:val="none" w:sz="0" w:space="0" w:color="auto"/>
        <w:left w:val="none" w:sz="0" w:space="0" w:color="auto"/>
        <w:bottom w:val="none" w:sz="0" w:space="0" w:color="auto"/>
        <w:right w:val="none" w:sz="0" w:space="0" w:color="auto"/>
      </w:divBdr>
    </w:div>
    <w:div w:id="1982692230">
      <w:marLeft w:val="0"/>
      <w:marRight w:val="0"/>
      <w:marTop w:val="0"/>
      <w:marBottom w:val="0"/>
      <w:divBdr>
        <w:top w:val="none" w:sz="0" w:space="0" w:color="auto"/>
        <w:left w:val="none" w:sz="0" w:space="0" w:color="auto"/>
        <w:bottom w:val="none" w:sz="0" w:space="0" w:color="auto"/>
        <w:right w:val="none" w:sz="0" w:space="0" w:color="auto"/>
      </w:divBdr>
    </w:div>
    <w:div w:id="1982692231">
      <w:marLeft w:val="0"/>
      <w:marRight w:val="0"/>
      <w:marTop w:val="0"/>
      <w:marBottom w:val="0"/>
      <w:divBdr>
        <w:top w:val="none" w:sz="0" w:space="0" w:color="auto"/>
        <w:left w:val="none" w:sz="0" w:space="0" w:color="auto"/>
        <w:bottom w:val="none" w:sz="0" w:space="0" w:color="auto"/>
        <w:right w:val="none" w:sz="0" w:space="0" w:color="auto"/>
      </w:divBdr>
    </w:div>
    <w:div w:id="1982692234">
      <w:marLeft w:val="0"/>
      <w:marRight w:val="0"/>
      <w:marTop w:val="0"/>
      <w:marBottom w:val="0"/>
      <w:divBdr>
        <w:top w:val="none" w:sz="0" w:space="0" w:color="auto"/>
        <w:left w:val="none" w:sz="0" w:space="0" w:color="auto"/>
        <w:bottom w:val="none" w:sz="0" w:space="0" w:color="auto"/>
        <w:right w:val="none" w:sz="0" w:space="0" w:color="auto"/>
      </w:divBdr>
    </w:div>
    <w:div w:id="1982692237">
      <w:marLeft w:val="0"/>
      <w:marRight w:val="0"/>
      <w:marTop w:val="0"/>
      <w:marBottom w:val="0"/>
      <w:divBdr>
        <w:top w:val="none" w:sz="0" w:space="0" w:color="auto"/>
        <w:left w:val="none" w:sz="0" w:space="0" w:color="auto"/>
        <w:bottom w:val="none" w:sz="0" w:space="0" w:color="auto"/>
        <w:right w:val="none" w:sz="0" w:space="0" w:color="auto"/>
      </w:divBdr>
    </w:div>
    <w:div w:id="1982692238">
      <w:marLeft w:val="0"/>
      <w:marRight w:val="0"/>
      <w:marTop w:val="0"/>
      <w:marBottom w:val="0"/>
      <w:divBdr>
        <w:top w:val="none" w:sz="0" w:space="0" w:color="auto"/>
        <w:left w:val="none" w:sz="0" w:space="0" w:color="auto"/>
        <w:bottom w:val="none" w:sz="0" w:space="0" w:color="auto"/>
        <w:right w:val="none" w:sz="0" w:space="0" w:color="auto"/>
      </w:divBdr>
      <w:divsChild>
        <w:div w:id="1982692262">
          <w:marLeft w:val="0"/>
          <w:marRight w:val="0"/>
          <w:marTop w:val="0"/>
          <w:marBottom w:val="0"/>
          <w:divBdr>
            <w:top w:val="none" w:sz="0" w:space="0" w:color="auto"/>
            <w:left w:val="none" w:sz="0" w:space="0" w:color="auto"/>
            <w:bottom w:val="none" w:sz="0" w:space="0" w:color="auto"/>
            <w:right w:val="none" w:sz="0" w:space="0" w:color="auto"/>
          </w:divBdr>
          <w:divsChild>
            <w:div w:id="19826922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239">
      <w:marLeft w:val="0"/>
      <w:marRight w:val="0"/>
      <w:marTop w:val="0"/>
      <w:marBottom w:val="0"/>
      <w:divBdr>
        <w:top w:val="none" w:sz="0" w:space="0" w:color="auto"/>
        <w:left w:val="none" w:sz="0" w:space="0" w:color="auto"/>
        <w:bottom w:val="none" w:sz="0" w:space="0" w:color="auto"/>
        <w:right w:val="none" w:sz="0" w:space="0" w:color="auto"/>
      </w:divBdr>
      <w:divsChild>
        <w:div w:id="1982692250">
          <w:marLeft w:val="0"/>
          <w:marRight w:val="0"/>
          <w:marTop w:val="0"/>
          <w:marBottom w:val="0"/>
          <w:divBdr>
            <w:top w:val="none" w:sz="0" w:space="0" w:color="auto"/>
            <w:left w:val="none" w:sz="0" w:space="0" w:color="auto"/>
            <w:bottom w:val="none" w:sz="0" w:space="0" w:color="auto"/>
            <w:right w:val="none" w:sz="0" w:space="0" w:color="auto"/>
          </w:divBdr>
          <w:divsChild>
            <w:div w:id="19826922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240">
      <w:marLeft w:val="0"/>
      <w:marRight w:val="0"/>
      <w:marTop w:val="0"/>
      <w:marBottom w:val="0"/>
      <w:divBdr>
        <w:top w:val="none" w:sz="0" w:space="0" w:color="auto"/>
        <w:left w:val="none" w:sz="0" w:space="0" w:color="auto"/>
        <w:bottom w:val="none" w:sz="0" w:space="0" w:color="auto"/>
        <w:right w:val="none" w:sz="0" w:space="0" w:color="auto"/>
      </w:divBdr>
    </w:div>
    <w:div w:id="1982692241">
      <w:marLeft w:val="0"/>
      <w:marRight w:val="0"/>
      <w:marTop w:val="0"/>
      <w:marBottom w:val="0"/>
      <w:divBdr>
        <w:top w:val="none" w:sz="0" w:space="0" w:color="auto"/>
        <w:left w:val="none" w:sz="0" w:space="0" w:color="auto"/>
        <w:bottom w:val="none" w:sz="0" w:space="0" w:color="auto"/>
        <w:right w:val="none" w:sz="0" w:space="0" w:color="auto"/>
      </w:divBdr>
    </w:div>
    <w:div w:id="1982692242">
      <w:marLeft w:val="0"/>
      <w:marRight w:val="0"/>
      <w:marTop w:val="0"/>
      <w:marBottom w:val="0"/>
      <w:divBdr>
        <w:top w:val="none" w:sz="0" w:space="0" w:color="auto"/>
        <w:left w:val="none" w:sz="0" w:space="0" w:color="auto"/>
        <w:bottom w:val="none" w:sz="0" w:space="0" w:color="auto"/>
        <w:right w:val="none" w:sz="0" w:space="0" w:color="auto"/>
      </w:divBdr>
    </w:div>
    <w:div w:id="1982692243">
      <w:marLeft w:val="0"/>
      <w:marRight w:val="0"/>
      <w:marTop w:val="0"/>
      <w:marBottom w:val="0"/>
      <w:divBdr>
        <w:top w:val="none" w:sz="0" w:space="0" w:color="auto"/>
        <w:left w:val="none" w:sz="0" w:space="0" w:color="auto"/>
        <w:bottom w:val="none" w:sz="0" w:space="0" w:color="auto"/>
        <w:right w:val="none" w:sz="0" w:space="0" w:color="auto"/>
      </w:divBdr>
      <w:divsChild>
        <w:div w:id="1982692232">
          <w:marLeft w:val="547"/>
          <w:marRight w:val="0"/>
          <w:marTop w:val="115"/>
          <w:marBottom w:val="0"/>
          <w:divBdr>
            <w:top w:val="none" w:sz="0" w:space="0" w:color="auto"/>
            <w:left w:val="none" w:sz="0" w:space="0" w:color="auto"/>
            <w:bottom w:val="none" w:sz="0" w:space="0" w:color="auto"/>
            <w:right w:val="none" w:sz="0" w:space="0" w:color="auto"/>
          </w:divBdr>
        </w:div>
      </w:divsChild>
    </w:div>
    <w:div w:id="1982692245">
      <w:marLeft w:val="0"/>
      <w:marRight w:val="0"/>
      <w:marTop w:val="0"/>
      <w:marBottom w:val="0"/>
      <w:divBdr>
        <w:top w:val="none" w:sz="0" w:space="0" w:color="auto"/>
        <w:left w:val="none" w:sz="0" w:space="0" w:color="auto"/>
        <w:bottom w:val="none" w:sz="0" w:space="0" w:color="auto"/>
        <w:right w:val="none" w:sz="0" w:space="0" w:color="auto"/>
      </w:divBdr>
    </w:div>
    <w:div w:id="1982692246">
      <w:marLeft w:val="0"/>
      <w:marRight w:val="0"/>
      <w:marTop w:val="0"/>
      <w:marBottom w:val="0"/>
      <w:divBdr>
        <w:top w:val="none" w:sz="0" w:space="0" w:color="auto"/>
        <w:left w:val="none" w:sz="0" w:space="0" w:color="auto"/>
        <w:bottom w:val="none" w:sz="0" w:space="0" w:color="auto"/>
        <w:right w:val="none" w:sz="0" w:space="0" w:color="auto"/>
      </w:divBdr>
    </w:div>
    <w:div w:id="1982692247">
      <w:marLeft w:val="0"/>
      <w:marRight w:val="0"/>
      <w:marTop w:val="0"/>
      <w:marBottom w:val="0"/>
      <w:divBdr>
        <w:top w:val="none" w:sz="0" w:space="0" w:color="auto"/>
        <w:left w:val="none" w:sz="0" w:space="0" w:color="auto"/>
        <w:bottom w:val="none" w:sz="0" w:space="0" w:color="auto"/>
        <w:right w:val="none" w:sz="0" w:space="0" w:color="auto"/>
      </w:divBdr>
      <w:divsChild>
        <w:div w:id="1982692248">
          <w:marLeft w:val="0"/>
          <w:marRight w:val="0"/>
          <w:marTop w:val="0"/>
          <w:marBottom w:val="0"/>
          <w:divBdr>
            <w:top w:val="none" w:sz="0" w:space="0" w:color="auto"/>
            <w:left w:val="none" w:sz="0" w:space="0" w:color="auto"/>
            <w:bottom w:val="none" w:sz="0" w:space="0" w:color="auto"/>
            <w:right w:val="none" w:sz="0" w:space="0" w:color="auto"/>
          </w:divBdr>
          <w:divsChild>
            <w:div w:id="19826922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249">
      <w:marLeft w:val="0"/>
      <w:marRight w:val="0"/>
      <w:marTop w:val="0"/>
      <w:marBottom w:val="0"/>
      <w:divBdr>
        <w:top w:val="none" w:sz="0" w:space="0" w:color="auto"/>
        <w:left w:val="none" w:sz="0" w:space="0" w:color="auto"/>
        <w:bottom w:val="none" w:sz="0" w:space="0" w:color="auto"/>
        <w:right w:val="none" w:sz="0" w:space="0" w:color="auto"/>
      </w:divBdr>
      <w:divsChild>
        <w:div w:id="1982692233">
          <w:marLeft w:val="0"/>
          <w:marRight w:val="0"/>
          <w:marTop w:val="0"/>
          <w:marBottom w:val="0"/>
          <w:divBdr>
            <w:top w:val="none" w:sz="0" w:space="0" w:color="auto"/>
            <w:left w:val="none" w:sz="0" w:space="0" w:color="auto"/>
            <w:bottom w:val="none" w:sz="0" w:space="0" w:color="auto"/>
            <w:right w:val="none" w:sz="0" w:space="0" w:color="auto"/>
          </w:divBdr>
          <w:divsChild>
            <w:div w:id="1982692235">
              <w:marLeft w:val="0"/>
              <w:marRight w:val="0"/>
              <w:marTop w:val="0"/>
              <w:marBottom w:val="0"/>
              <w:divBdr>
                <w:top w:val="none" w:sz="0" w:space="0" w:color="auto"/>
                <w:left w:val="none" w:sz="0" w:space="0" w:color="auto"/>
                <w:bottom w:val="none" w:sz="0" w:space="0" w:color="auto"/>
                <w:right w:val="none" w:sz="0" w:space="0" w:color="auto"/>
              </w:divBdr>
            </w:div>
            <w:div w:id="19826922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251">
      <w:marLeft w:val="0"/>
      <w:marRight w:val="0"/>
      <w:marTop w:val="0"/>
      <w:marBottom w:val="0"/>
      <w:divBdr>
        <w:top w:val="none" w:sz="0" w:space="0" w:color="auto"/>
        <w:left w:val="none" w:sz="0" w:space="0" w:color="auto"/>
        <w:bottom w:val="none" w:sz="0" w:space="0" w:color="auto"/>
        <w:right w:val="none" w:sz="0" w:space="0" w:color="auto"/>
      </w:divBdr>
    </w:div>
    <w:div w:id="1982692254">
      <w:marLeft w:val="0"/>
      <w:marRight w:val="0"/>
      <w:marTop w:val="0"/>
      <w:marBottom w:val="0"/>
      <w:divBdr>
        <w:top w:val="none" w:sz="0" w:space="0" w:color="auto"/>
        <w:left w:val="none" w:sz="0" w:space="0" w:color="auto"/>
        <w:bottom w:val="none" w:sz="0" w:space="0" w:color="auto"/>
        <w:right w:val="none" w:sz="0" w:space="0" w:color="auto"/>
      </w:divBdr>
    </w:div>
    <w:div w:id="1982692255">
      <w:marLeft w:val="0"/>
      <w:marRight w:val="0"/>
      <w:marTop w:val="0"/>
      <w:marBottom w:val="0"/>
      <w:divBdr>
        <w:top w:val="none" w:sz="0" w:space="0" w:color="auto"/>
        <w:left w:val="none" w:sz="0" w:space="0" w:color="auto"/>
        <w:bottom w:val="none" w:sz="0" w:space="0" w:color="auto"/>
        <w:right w:val="none" w:sz="0" w:space="0" w:color="auto"/>
      </w:divBdr>
      <w:divsChild>
        <w:div w:id="1982692259">
          <w:marLeft w:val="0"/>
          <w:marRight w:val="0"/>
          <w:marTop w:val="0"/>
          <w:marBottom w:val="0"/>
          <w:divBdr>
            <w:top w:val="none" w:sz="0" w:space="0" w:color="auto"/>
            <w:left w:val="none" w:sz="0" w:space="0" w:color="auto"/>
            <w:bottom w:val="none" w:sz="0" w:space="0" w:color="auto"/>
            <w:right w:val="none" w:sz="0" w:space="0" w:color="auto"/>
          </w:divBdr>
          <w:divsChild>
            <w:div w:id="19826922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258">
      <w:marLeft w:val="0"/>
      <w:marRight w:val="0"/>
      <w:marTop w:val="0"/>
      <w:marBottom w:val="0"/>
      <w:divBdr>
        <w:top w:val="none" w:sz="0" w:space="0" w:color="auto"/>
        <w:left w:val="none" w:sz="0" w:space="0" w:color="auto"/>
        <w:bottom w:val="none" w:sz="0" w:space="0" w:color="auto"/>
        <w:right w:val="none" w:sz="0" w:space="0" w:color="auto"/>
      </w:divBdr>
    </w:div>
    <w:div w:id="1982692260">
      <w:marLeft w:val="0"/>
      <w:marRight w:val="0"/>
      <w:marTop w:val="0"/>
      <w:marBottom w:val="0"/>
      <w:divBdr>
        <w:top w:val="none" w:sz="0" w:space="0" w:color="auto"/>
        <w:left w:val="none" w:sz="0" w:space="0" w:color="auto"/>
        <w:bottom w:val="none" w:sz="0" w:space="0" w:color="auto"/>
        <w:right w:val="none" w:sz="0" w:space="0" w:color="auto"/>
      </w:divBdr>
    </w:div>
    <w:div w:id="1982692261">
      <w:marLeft w:val="0"/>
      <w:marRight w:val="0"/>
      <w:marTop w:val="0"/>
      <w:marBottom w:val="0"/>
      <w:divBdr>
        <w:top w:val="none" w:sz="0" w:space="0" w:color="auto"/>
        <w:left w:val="none" w:sz="0" w:space="0" w:color="auto"/>
        <w:bottom w:val="none" w:sz="0" w:space="0" w:color="auto"/>
        <w:right w:val="none" w:sz="0" w:space="0" w:color="auto"/>
      </w:divBdr>
    </w:div>
    <w:div w:id="1982692263">
      <w:marLeft w:val="0"/>
      <w:marRight w:val="0"/>
      <w:marTop w:val="0"/>
      <w:marBottom w:val="0"/>
      <w:divBdr>
        <w:top w:val="none" w:sz="0" w:space="0" w:color="auto"/>
        <w:left w:val="none" w:sz="0" w:space="0" w:color="auto"/>
        <w:bottom w:val="none" w:sz="0" w:space="0" w:color="auto"/>
        <w:right w:val="none" w:sz="0" w:space="0" w:color="auto"/>
      </w:divBdr>
    </w:div>
    <w:div w:id="1982692264">
      <w:marLeft w:val="0"/>
      <w:marRight w:val="0"/>
      <w:marTop w:val="0"/>
      <w:marBottom w:val="0"/>
      <w:divBdr>
        <w:top w:val="none" w:sz="0" w:space="0" w:color="auto"/>
        <w:left w:val="none" w:sz="0" w:space="0" w:color="auto"/>
        <w:bottom w:val="none" w:sz="0" w:space="0" w:color="auto"/>
        <w:right w:val="none" w:sz="0" w:space="0" w:color="auto"/>
      </w:divBdr>
      <w:divsChild>
        <w:div w:id="1982692236">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1982692265">
      <w:marLeft w:val="0"/>
      <w:marRight w:val="0"/>
      <w:marTop w:val="0"/>
      <w:marBottom w:val="0"/>
      <w:divBdr>
        <w:top w:val="none" w:sz="0" w:space="0" w:color="auto"/>
        <w:left w:val="none" w:sz="0" w:space="0" w:color="auto"/>
        <w:bottom w:val="none" w:sz="0" w:space="0" w:color="auto"/>
        <w:right w:val="none" w:sz="0" w:space="0" w:color="auto"/>
      </w:divBdr>
    </w:div>
    <w:div w:id="1982692266">
      <w:marLeft w:val="0"/>
      <w:marRight w:val="0"/>
      <w:marTop w:val="0"/>
      <w:marBottom w:val="0"/>
      <w:divBdr>
        <w:top w:val="none" w:sz="0" w:space="0" w:color="auto"/>
        <w:left w:val="none" w:sz="0" w:space="0" w:color="auto"/>
        <w:bottom w:val="none" w:sz="0" w:space="0" w:color="auto"/>
        <w:right w:val="none" w:sz="0" w:space="0" w:color="auto"/>
      </w:divBdr>
    </w:div>
    <w:div w:id="1982692267">
      <w:marLeft w:val="0"/>
      <w:marRight w:val="0"/>
      <w:marTop w:val="0"/>
      <w:marBottom w:val="0"/>
      <w:divBdr>
        <w:top w:val="none" w:sz="0" w:space="0" w:color="auto"/>
        <w:left w:val="none" w:sz="0" w:space="0" w:color="auto"/>
        <w:bottom w:val="none" w:sz="0" w:space="0" w:color="auto"/>
        <w:right w:val="none" w:sz="0" w:space="0" w:color="auto"/>
      </w:divBdr>
    </w:div>
    <w:div w:id="1982692268">
      <w:marLeft w:val="0"/>
      <w:marRight w:val="0"/>
      <w:marTop w:val="0"/>
      <w:marBottom w:val="0"/>
      <w:divBdr>
        <w:top w:val="none" w:sz="0" w:space="0" w:color="auto"/>
        <w:left w:val="none" w:sz="0" w:space="0" w:color="auto"/>
        <w:bottom w:val="none" w:sz="0" w:space="0" w:color="auto"/>
        <w:right w:val="none" w:sz="0" w:space="0" w:color="auto"/>
      </w:divBdr>
    </w:div>
    <w:div w:id="1982692269">
      <w:marLeft w:val="0"/>
      <w:marRight w:val="0"/>
      <w:marTop w:val="0"/>
      <w:marBottom w:val="0"/>
      <w:divBdr>
        <w:top w:val="none" w:sz="0" w:space="0" w:color="auto"/>
        <w:left w:val="none" w:sz="0" w:space="0" w:color="auto"/>
        <w:bottom w:val="none" w:sz="0" w:space="0" w:color="auto"/>
        <w:right w:val="none" w:sz="0" w:space="0" w:color="auto"/>
      </w:divBdr>
    </w:div>
    <w:div w:id="1982692270">
      <w:marLeft w:val="0"/>
      <w:marRight w:val="0"/>
      <w:marTop w:val="0"/>
      <w:marBottom w:val="0"/>
      <w:divBdr>
        <w:top w:val="none" w:sz="0" w:space="0" w:color="auto"/>
        <w:left w:val="none" w:sz="0" w:space="0" w:color="auto"/>
        <w:bottom w:val="none" w:sz="0" w:space="0" w:color="auto"/>
        <w:right w:val="none" w:sz="0" w:space="0" w:color="auto"/>
      </w:divBdr>
    </w:div>
    <w:div w:id="1982692273">
      <w:marLeft w:val="0"/>
      <w:marRight w:val="0"/>
      <w:marTop w:val="0"/>
      <w:marBottom w:val="0"/>
      <w:divBdr>
        <w:top w:val="none" w:sz="0" w:space="0" w:color="auto"/>
        <w:left w:val="none" w:sz="0" w:space="0" w:color="auto"/>
        <w:bottom w:val="none" w:sz="0" w:space="0" w:color="auto"/>
        <w:right w:val="none" w:sz="0" w:space="0" w:color="auto"/>
      </w:divBdr>
    </w:div>
    <w:div w:id="1982692276">
      <w:marLeft w:val="0"/>
      <w:marRight w:val="0"/>
      <w:marTop w:val="0"/>
      <w:marBottom w:val="0"/>
      <w:divBdr>
        <w:top w:val="none" w:sz="0" w:space="0" w:color="auto"/>
        <w:left w:val="none" w:sz="0" w:space="0" w:color="auto"/>
        <w:bottom w:val="none" w:sz="0" w:space="0" w:color="auto"/>
        <w:right w:val="none" w:sz="0" w:space="0" w:color="auto"/>
      </w:divBdr>
    </w:div>
    <w:div w:id="1982692277">
      <w:marLeft w:val="0"/>
      <w:marRight w:val="0"/>
      <w:marTop w:val="0"/>
      <w:marBottom w:val="0"/>
      <w:divBdr>
        <w:top w:val="none" w:sz="0" w:space="0" w:color="auto"/>
        <w:left w:val="none" w:sz="0" w:space="0" w:color="auto"/>
        <w:bottom w:val="none" w:sz="0" w:space="0" w:color="auto"/>
        <w:right w:val="none" w:sz="0" w:space="0" w:color="auto"/>
      </w:divBdr>
      <w:divsChild>
        <w:div w:id="1982692301">
          <w:marLeft w:val="0"/>
          <w:marRight w:val="0"/>
          <w:marTop w:val="0"/>
          <w:marBottom w:val="0"/>
          <w:divBdr>
            <w:top w:val="none" w:sz="0" w:space="0" w:color="auto"/>
            <w:left w:val="none" w:sz="0" w:space="0" w:color="auto"/>
            <w:bottom w:val="none" w:sz="0" w:space="0" w:color="auto"/>
            <w:right w:val="none" w:sz="0" w:space="0" w:color="auto"/>
          </w:divBdr>
          <w:divsChild>
            <w:div w:id="19826922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278">
      <w:marLeft w:val="0"/>
      <w:marRight w:val="0"/>
      <w:marTop w:val="0"/>
      <w:marBottom w:val="0"/>
      <w:divBdr>
        <w:top w:val="none" w:sz="0" w:space="0" w:color="auto"/>
        <w:left w:val="none" w:sz="0" w:space="0" w:color="auto"/>
        <w:bottom w:val="none" w:sz="0" w:space="0" w:color="auto"/>
        <w:right w:val="none" w:sz="0" w:space="0" w:color="auto"/>
      </w:divBdr>
      <w:divsChild>
        <w:div w:id="1982692289">
          <w:marLeft w:val="0"/>
          <w:marRight w:val="0"/>
          <w:marTop w:val="0"/>
          <w:marBottom w:val="0"/>
          <w:divBdr>
            <w:top w:val="none" w:sz="0" w:space="0" w:color="auto"/>
            <w:left w:val="none" w:sz="0" w:space="0" w:color="auto"/>
            <w:bottom w:val="none" w:sz="0" w:space="0" w:color="auto"/>
            <w:right w:val="none" w:sz="0" w:space="0" w:color="auto"/>
          </w:divBdr>
          <w:divsChild>
            <w:div w:id="19826922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279">
      <w:marLeft w:val="0"/>
      <w:marRight w:val="0"/>
      <w:marTop w:val="0"/>
      <w:marBottom w:val="0"/>
      <w:divBdr>
        <w:top w:val="none" w:sz="0" w:space="0" w:color="auto"/>
        <w:left w:val="none" w:sz="0" w:space="0" w:color="auto"/>
        <w:bottom w:val="none" w:sz="0" w:space="0" w:color="auto"/>
        <w:right w:val="none" w:sz="0" w:space="0" w:color="auto"/>
      </w:divBdr>
    </w:div>
    <w:div w:id="1982692280">
      <w:marLeft w:val="0"/>
      <w:marRight w:val="0"/>
      <w:marTop w:val="0"/>
      <w:marBottom w:val="0"/>
      <w:divBdr>
        <w:top w:val="none" w:sz="0" w:space="0" w:color="auto"/>
        <w:left w:val="none" w:sz="0" w:space="0" w:color="auto"/>
        <w:bottom w:val="none" w:sz="0" w:space="0" w:color="auto"/>
        <w:right w:val="none" w:sz="0" w:space="0" w:color="auto"/>
      </w:divBdr>
    </w:div>
    <w:div w:id="1982692281">
      <w:marLeft w:val="0"/>
      <w:marRight w:val="0"/>
      <w:marTop w:val="0"/>
      <w:marBottom w:val="0"/>
      <w:divBdr>
        <w:top w:val="none" w:sz="0" w:space="0" w:color="auto"/>
        <w:left w:val="none" w:sz="0" w:space="0" w:color="auto"/>
        <w:bottom w:val="none" w:sz="0" w:space="0" w:color="auto"/>
        <w:right w:val="none" w:sz="0" w:space="0" w:color="auto"/>
      </w:divBdr>
    </w:div>
    <w:div w:id="1982692282">
      <w:marLeft w:val="0"/>
      <w:marRight w:val="0"/>
      <w:marTop w:val="0"/>
      <w:marBottom w:val="0"/>
      <w:divBdr>
        <w:top w:val="none" w:sz="0" w:space="0" w:color="auto"/>
        <w:left w:val="none" w:sz="0" w:space="0" w:color="auto"/>
        <w:bottom w:val="none" w:sz="0" w:space="0" w:color="auto"/>
        <w:right w:val="none" w:sz="0" w:space="0" w:color="auto"/>
      </w:divBdr>
      <w:divsChild>
        <w:div w:id="1982692271">
          <w:marLeft w:val="547"/>
          <w:marRight w:val="0"/>
          <w:marTop w:val="115"/>
          <w:marBottom w:val="0"/>
          <w:divBdr>
            <w:top w:val="none" w:sz="0" w:space="0" w:color="auto"/>
            <w:left w:val="none" w:sz="0" w:space="0" w:color="auto"/>
            <w:bottom w:val="none" w:sz="0" w:space="0" w:color="auto"/>
            <w:right w:val="none" w:sz="0" w:space="0" w:color="auto"/>
          </w:divBdr>
        </w:div>
      </w:divsChild>
    </w:div>
    <w:div w:id="1982692284">
      <w:marLeft w:val="0"/>
      <w:marRight w:val="0"/>
      <w:marTop w:val="0"/>
      <w:marBottom w:val="0"/>
      <w:divBdr>
        <w:top w:val="none" w:sz="0" w:space="0" w:color="auto"/>
        <w:left w:val="none" w:sz="0" w:space="0" w:color="auto"/>
        <w:bottom w:val="none" w:sz="0" w:space="0" w:color="auto"/>
        <w:right w:val="none" w:sz="0" w:space="0" w:color="auto"/>
      </w:divBdr>
    </w:div>
    <w:div w:id="1982692285">
      <w:marLeft w:val="0"/>
      <w:marRight w:val="0"/>
      <w:marTop w:val="0"/>
      <w:marBottom w:val="0"/>
      <w:divBdr>
        <w:top w:val="none" w:sz="0" w:space="0" w:color="auto"/>
        <w:left w:val="none" w:sz="0" w:space="0" w:color="auto"/>
        <w:bottom w:val="none" w:sz="0" w:space="0" w:color="auto"/>
        <w:right w:val="none" w:sz="0" w:space="0" w:color="auto"/>
      </w:divBdr>
    </w:div>
    <w:div w:id="1982692286">
      <w:marLeft w:val="0"/>
      <w:marRight w:val="0"/>
      <w:marTop w:val="0"/>
      <w:marBottom w:val="0"/>
      <w:divBdr>
        <w:top w:val="none" w:sz="0" w:space="0" w:color="auto"/>
        <w:left w:val="none" w:sz="0" w:space="0" w:color="auto"/>
        <w:bottom w:val="none" w:sz="0" w:space="0" w:color="auto"/>
        <w:right w:val="none" w:sz="0" w:space="0" w:color="auto"/>
      </w:divBdr>
      <w:divsChild>
        <w:div w:id="1982692287">
          <w:marLeft w:val="0"/>
          <w:marRight w:val="0"/>
          <w:marTop w:val="0"/>
          <w:marBottom w:val="0"/>
          <w:divBdr>
            <w:top w:val="none" w:sz="0" w:space="0" w:color="auto"/>
            <w:left w:val="none" w:sz="0" w:space="0" w:color="auto"/>
            <w:bottom w:val="none" w:sz="0" w:space="0" w:color="auto"/>
            <w:right w:val="none" w:sz="0" w:space="0" w:color="auto"/>
          </w:divBdr>
          <w:divsChild>
            <w:div w:id="19826922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288">
      <w:marLeft w:val="0"/>
      <w:marRight w:val="0"/>
      <w:marTop w:val="0"/>
      <w:marBottom w:val="0"/>
      <w:divBdr>
        <w:top w:val="none" w:sz="0" w:space="0" w:color="auto"/>
        <w:left w:val="none" w:sz="0" w:space="0" w:color="auto"/>
        <w:bottom w:val="none" w:sz="0" w:space="0" w:color="auto"/>
        <w:right w:val="none" w:sz="0" w:space="0" w:color="auto"/>
      </w:divBdr>
      <w:divsChild>
        <w:div w:id="1982692272">
          <w:marLeft w:val="0"/>
          <w:marRight w:val="0"/>
          <w:marTop w:val="0"/>
          <w:marBottom w:val="0"/>
          <w:divBdr>
            <w:top w:val="none" w:sz="0" w:space="0" w:color="auto"/>
            <w:left w:val="none" w:sz="0" w:space="0" w:color="auto"/>
            <w:bottom w:val="none" w:sz="0" w:space="0" w:color="auto"/>
            <w:right w:val="none" w:sz="0" w:space="0" w:color="auto"/>
          </w:divBdr>
          <w:divsChild>
            <w:div w:id="1982692274">
              <w:marLeft w:val="0"/>
              <w:marRight w:val="0"/>
              <w:marTop w:val="0"/>
              <w:marBottom w:val="0"/>
              <w:divBdr>
                <w:top w:val="none" w:sz="0" w:space="0" w:color="auto"/>
                <w:left w:val="none" w:sz="0" w:space="0" w:color="auto"/>
                <w:bottom w:val="none" w:sz="0" w:space="0" w:color="auto"/>
                <w:right w:val="none" w:sz="0" w:space="0" w:color="auto"/>
              </w:divBdr>
            </w:div>
            <w:div w:id="19826922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290">
      <w:marLeft w:val="0"/>
      <w:marRight w:val="0"/>
      <w:marTop w:val="0"/>
      <w:marBottom w:val="0"/>
      <w:divBdr>
        <w:top w:val="none" w:sz="0" w:space="0" w:color="auto"/>
        <w:left w:val="none" w:sz="0" w:space="0" w:color="auto"/>
        <w:bottom w:val="none" w:sz="0" w:space="0" w:color="auto"/>
        <w:right w:val="none" w:sz="0" w:space="0" w:color="auto"/>
      </w:divBdr>
    </w:div>
    <w:div w:id="1982692293">
      <w:marLeft w:val="0"/>
      <w:marRight w:val="0"/>
      <w:marTop w:val="0"/>
      <w:marBottom w:val="0"/>
      <w:divBdr>
        <w:top w:val="none" w:sz="0" w:space="0" w:color="auto"/>
        <w:left w:val="none" w:sz="0" w:space="0" w:color="auto"/>
        <w:bottom w:val="none" w:sz="0" w:space="0" w:color="auto"/>
        <w:right w:val="none" w:sz="0" w:space="0" w:color="auto"/>
      </w:divBdr>
    </w:div>
    <w:div w:id="1982692294">
      <w:marLeft w:val="0"/>
      <w:marRight w:val="0"/>
      <w:marTop w:val="0"/>
      <w:marBottom w:val="0"/>
      <w:divBdr>
        <w:top w:val="none" w:sz="0" w:space="0" w:color="auto"/>
        <w:left w:val="none" w:sz="0" w:space="0" w:color="auto"/>
        <w:bottom w:val="none" w:sz="0" w:space="0" w:color="auto"/>
        <w:right w:val="none" w:sz="0" w:space="0" w:color="auto"/>
      </w:divBdr>
      <w:divsChild>
        <w:div w:id="1982692298">
          <w:marLeft w:val="0"/>
          <w:marRight w:val="0"/>
          <w:marTop w:val="0"/>
          <w:marBottom w:val="0"/>
          <w:divBdr>
            <w:top w:val="none" w:sz="0" w:space="0" w:color="auto"/>
            <w:left w:val="none" w:sz="0" w:space="0" w:color="auto"/>
            <w:bottom w:val="none" w:sz="0" w:space="0" w:color="auto"/>
            <w:right w:val="none" w:sz="0" w:space="0" w:color="auto"/>
          </w:divBdr>
          <w:divsChild>
            <w:div w:id="19826922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297">
      <w:marLeft w:val="0"/>
      <w:marRight w:val="0"/>
      <w:marTop w:val="0"/>
      <w:marBottom w:val="0"/>
      <w:divBdr>
        <w:top w:val="none" w:sz="0" w:space="0" w:color="auto"/>
        <w:left w:val="none" w:sz="0" w:space="0" w:color="auto"/>
        <w:bottom w:val="none" w:sz="0" w:space="0" w:color="auto"/>
        <w:right w:val="none" w:sz="0" w:space="0" w:color="auto"/>
      </w:divBdr>
    </w:div>
    <w:div w:id="1982692299">
      <w:marLeft w:val="0"/>
      <w:marRight w:val="0"/>
      <w:marTop w:val="0"/>
      <w:marBottom w:val="0"/>
      <w:divBdr>
        <w:top w:val="none" w:sz="0" w:space="0" w:color="auto"/>
        <w:left w:val="none" w:sz="0" w:space="0" w:color="auto"/>
        <w:bottom w:val="none" w:sz="0" w:space="0" w:color="auto"/>
        <w:right w:val="none" w:sz="0" w:space="0" w:color="auto"/>
      </w:divBdr>
    </w:div>
    <w:div w:id="1982692300">
      <w:marLeft w:val="0"/>
      <w:marRight w:val="0"/>
      <w:marTop w:val="0"/>
      <w:marBottom w:val="0"/>
      <w:divBdr>
        <w:top w:val="none" w:sz="0" w:space="0" w:color="auto"/>
        <w:left w:val="none" w:sz="0" w:space="0" w:color="auto"/>
        <w:bottom w:val="none" w:sz="0" w:space="0" w:color="auto"/>
        <w:right w:val="none" w:sz="0" w:space="0" w:color="auto"/>
      </w:divBdr>
    </w:div>
    <w:div w:id="1982692302">
      <w:marLeft w:val="0"/>
      <w:marRight w:val="0"/>
      <w:marTop w:val="0"/>
      <w:marBottom w:val="0"/>
      <w:divBdr>
        <w:top w:val="none" w:sz="0" w:space="0" w:color="auto"/>
        <w:left w:val="none" w:sz="0" w:space="0" w:color="auto"/>
        <w:bottom w:val="none" w:sz="0" w:space="0" w:color="auto"/>
        <w:right w:val="none" w:sz="0" w:space="0" w:color="auto"/>
      </w:divBdr>
    </w:div>
    <w:div w:id="1982692303">
      <w:marLeft w:val="0"/>
      <w:marRight w:val="0"/>
      <w:marTop w:val="0"/>
      <w:marBottom w:val="0"/>
      <w:divBdr>
        <w:top w:val="none" w:sz="0" w:space="0" w:color="auto"/>
        <w:left w:val="none" w:sz="0" w:space="0" w:color="auto"/>
        <w:bottom w:val="none" w:sz="0" w:space="0" w:color="auto"/>
        <w:right w:val="none" w:sz="0" w:space="0" w:color="auto"/>
      </w:divBdr>
      <w:divsChild>
        <w:div w:id="1982692275">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1982692304">
      <w:marLeft w:val="0"/>
      <w:marRight w:val="0"/>
      <w:marTop w:val="0"/>
      <w:marBottom w:val="0"/>
      <w:divBdr>
        <w:top w:val="none" w:sz="0" w:space="0" w:color="auto"/>
        <w:left w:val="none" w:sz="0" w:space="0" w:color="auto"/>
        <w:bottom w:val="none" w:sz="0" w:space="0" w:color="auto"/>
        <w:right w:val="none" w:sz="0" w:space="0" w:color="auto"/>
      </w:divBdr>
    </w:div>
    <w:div w:id="1982692305">
      <w:marLeft w:val="0"/>
      <w:marRight w:val="0"/>
      <w:marTop w:val="0"/>
      <w:marBottom w:val="0"/>
      <w:divBdr>
        <w:top w:val="none" w:sz="0" w:space="0" w:color="auto"/>
        <w:left w:val="none" w:sz="0" w:space="0" w:color="auto"/>
        <w:bottom w:val="none" w:sz="0" w:space="0" w:color="auto"/>
        <w:right w:val="none" w:sz="0" w:space="0" w:color="auto"/>
      </w:divBdr>
    </w:div>
    <w:div w:id="1982692306">
      <w:marLeft w:val="0"/>
      <w:marRight w:val="0"/>
      <w:marTop w:val="0"/>
      <w:marBottom w:val="0"/>
      <w:divBdr>
        <w:top w:val="none" w:sz="0" w:space="0" w:color="auto"/>
        <w:left w:val="none" w:sz="0" w:space="0" w:color="auto"/>
        <w:bottom w:val="none" w:sz="0" w:space="0" w:color="auto"/>
        <w:right w:val="none" w:sz="0" w:space="0" w:color="auto"/>
      </w:divBdr>
    </w:div>
    <w:div w:id="1982692307">
      <w:marLeft w:val="0"/>
      <w:marRight w:val="0"/>
      <w:marTop w:val="0"/>
      <w:marBottom w:val="0"/>
      <w:divBdr>
        <w:top w:val="none" w:sz="0" w:space="0" w:color="auto"/>
        <w:left w:val="none" w:sz="0" w:space="0" w:color="auto"/>
        <w:bottom w:val="none" w:sz="0" w:space="0" w:color="auto"/>
        <w:right w:val="none" w:sz="0" w:space="0" w:color="auto"/>
      </w:divBdr>
    </w:div>
    <w:div w:id="1982692308">
      <w:marLeft w:val="0"/>
      <w:marRight w:val="0"/>
      <w:marTop w:val="0"/>
      <w:marBottom w:val="0"/>
      <w:divBdr>
        <w:top w:val="none" w:sz="0" w:space="0" w:color="auto"/>
        <w:left w:val="none" w:sz="0" w:space="0" w:color="auto"/>
        <w:bottom w:val="none" w:sz="0" w:space="0" w:color="auto"/>
        <w:right w:val="none" w:sz="0" w:space="0" w:color="auto"/>
      </w:divBdr>
    </w:div>
    <w:div w:id="1982692311">
      <w:marLeft w:val="0"/>
      <w:marRight w:val="0"/>
      <w:marTop w:val="0"/>
      <w:marBottom w:val="0"/>
      <w:divBdr>
        <w:top w:val="none" w:sz="0" w:space="0" w:color="auto"/>
        <w:left w:val="none" w:sz="0" w:space="0" w:color="auto"/>
        <w:bottom w:val="none" w:sz="0" w:space="0" w:color="auto"/>
        <w:right w:val="none" w:sz="0" w:space="0" w:color="auto"/>
      </w:divBdr>
    </w:div>
    <w:div w:id="1982692314">
      <w:marLeft w:val="0"/>
      <w:marRight w:val="0"/>
      <w:marTop w:val="0"/>
      <w:marBottom w:val="0"/>
      <w:divBdr>
        <w:top w:val="none" w:sz="0" w:space="0" w:color="auto"/>
        <w:left w:val="none" w:sz="0" w:space="0" w:color="auto"/>
        <w:bottom w:val="none" w:sz="0" w:space="0" w:color="auto"/>
        <w:right w:val="none" w:sz="0" w:space="0" w:color="auto"/>
      </w:divBdr>
    </w:div>
    <w:div w:id="1982692315">
      <w:marLeft w:val="0"/>
      <w:marRight w:val="0"/>
      <w:marTop w:val="0"/>
      <w:marBottom w:val="0"/>
      <w:divBdr>
        <w:top w:val="none" w:sz="0" w:space="0" w:color="auto"/>
        <w:left w:val="none" w:sz="0" w:space="0" w:color="auto"/>
        <w:bottom w:val="none" w:sz="0" w:space="0" w:color="auto"/>
        <w:right w:val="none" w:sz="0" w:space="0" w:color="auto"/>
      </w:divBdr>
      <w:divsChild>
        <w:div w:id="1982692339">
          <w:marLeft w:val="0"/>
          <w:marRight w:val="0"/>
          <w:marTop w:val="0"/>
          <w:marBottom w:val="0"/>
          <w:divBdr>
            <w:top w:val="none" w:sz="0" w:space="0" w:color="auto"/>
            <w:left w:val="none" w:sz="0" w:space="0" w:color="auto"/>
            <w:bottom w:val="none" w:sz="0" w:space="0" w:color="auto"/>
            <w:right w:val="none" w:sz="0" w:space="0" w:color="auto"/>
          </w:divBdr>
          <w:divsChild>
            <w:div w:id="19826923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316">
      <w:marLeft w:val="0"/>
      <w:marRight w:val="0"/>
      <w:marTop w:val="0"/>
      <w:marBottom w:val="0"/>
      <w:divBdr>
        <w:top w:val="none" w:sz="0" w:space="0" w:color="auto"/>
        <w:left w:val="none" w:sz="0" w:space="0" w:color="auto"/>
        <w:bottom w:val="none" w:sz="0" w:space="0" w:color="auto"/>
        <w:right w:val="none" w:sz="0" w:space="0" w:color="auto"/>
      </w:divBdr>
      <w:divsChild>
        <w:div w:id="1982692327">
          <w:marLeft w:val="0"/>
          <w:marRight w:val="0"/>
          <w:marTop w:val="0"/>
          <w:marBottom w:val="0"/>
          <w:divBdr>
            <w:top w:val="none" w:sz="0" w:space="0" w:color="auto"/>
            <w:left w:val="none" w:sz="0" w:space="0" w:color="auto"/>
            <w:bottom w:val="none" w:sz="0" w:space="0" w:color="auto"/>
            <w:right w:val="none" w:sz="0" w:space="0" w:color="auto"/>
          </w:divBdr>
          <w:divsChild>
            <w:div w:id="19826923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317">
      <w:marLeft w:val="0"/>
      <w:marRight w:val="0"/>
      <w:marTop w:val="0"/>
      <w:marBottom w:val="0"/>
      <w:divBdr>
        <w:top w:val="none" w:sz="0" w:space="0" w:color="auto"/>
        <w:left w:val="none" w:sz="0" w:space="0" w:color="auto"/>
        <w:bottom w:val="none" w:sz="0" w:space="0" w:color="auto"/>
        <w:right w:val="none" w:sz="0" w:space="0" w:color="auto"/>
      </w:divBdr>
    </w:div>
    <w:div w:id="1982692318">
      <w:marLeft w:val="0"/>
      <w:marRight w:val="0"/>
      <w:marTop w:val="0"/>
      <w:marBottom w:val="0"/>
      <w:divBdr>
        <w:top w:val="none" w:sz="0" w:space="0" w:color="auto"/>
        <w:left w:val="none" w:sz="0" w:space="0" w:color="auto"/>
        <w:bottom w:val="none" w:sz="0" w:space="0" w:color="auto"/>
        <w:right w:val="none" w:sz="0" w:space="0" w:color="auto"/>
      </w:divBdr>
    </w:div>
    <w:div w:id="1982692319">
      <w:marLeft w:val="0"/>
      <w:marRight w:val="0"/>
      <w:marTop w:val="0"/>
      <w:marBottom w:val="0"/>
      <w:divBdr>
        <w:top w:val="none" w:sz="0" w:space="0" w:color="auto"/>
        <w:left w:val="none" w:sz="0" w:space="0" w:color="auto"/>
        <w:bottom w:val="none" w:sz="0" w:space="0" w:color="auto"/>
        <w:right w:val="none" w:sz="0" w:space="0" w:color="auto"/>
      </w:divBdr>
    </w:div>
    <w:div w:id="1982692320">
      <w:marLeft w:val="0"/>
      <w:marRight w:val="0"/>
      <w:marTop w:val="0"/>
      <w:marBottom w:val="0"/>
      <w:divBdr>
        <w:top w:val="none" w:sz="0" w:space="0" w:color="auto"/>
        <w:left w:val="none" w:sz="0" w:space="0" w:color="auto"/>
        <w:bottom w:val="none" w:sz="0" w:space="0" w:color="auto"/>
        <w:right w:val="none" w:sz="0" w:space="0" w:color="auto"/>
      </w:divBdr>
      <w:divsChild>
        <w:div w:id="1982692309">
          <w:marLeft w:val="547"/>
          <w:marRight w:val="0"/>
          <w:marTop w:val="115"/>
          <w:marBottom w:val="0"/>
          <w:divBdr>
            <w:top w:val="none" w:sz="0" w:space="0" w:color="auto"/>
            <w:left w:val="none" w:sz="0" w:space="0" w:color="auto"/>
            <w:bottom w:val="none" w:sz="0" w:space="0" w:color="auto"/>
            <w:right w:val="none" w:sz="0" w:space="0" w:color="auto"/>
          </w:divBdr>
        </w:div>
      </w:divsChild>
    </w:div>
    <w:div w:id="1982692322">
      <w:marLeft w:val="0"/>
      <w:marRight w:val="0"/>
      <w:marTop w:val="0"/>
      <w:marBottom w:val="0"/>
      <w:divBdr>
        <w:top w:val="none" w:sz="0" w:space="0" w:color="auto"/>
        <w:left w:val="none" w:sz="0" w:space="0" w:color="auto"/>
        <w:bottom w:val="none" w:sz="0" w:space="0" w:color="auto"/>
        <w:right w:val="none" w:sz="0" w:space="0" w:color="auto"/>
      </w:divBdr>
    </w:div>
    <w:div w:id="1982692323">
      <w:marLeft w:val="0"/>
      <w:marRight w:val="0"/>
      <w:marTop w:val="0"/>
      <w:marBottom w:val="0"/>
      <w:divBdr>
        <w:top w:val="none" w:sz="0" w:space="0" w:color="auto"/>
        <w:left w:val="none" w:sz="0" w:space="0" w:color="auto"/>
        <w:bottom w:val="none" w:sz="0" w:space="0" w:color="auto"/>
        <w:right w:val="none" w:sz="0" w:space="0" w:color="auto"/>
      </w:divBdr>
    </w:div>
    <w:div w:id="1982692324">
      <w:marLeft w:val="0"/>
      <w:marRight w:val="0"/>
      <w:marTop w:val="0"/>
      <w:marBottom w:val="0"/>
      <w:divBdr>
        <w:top w:val="none" w:sz="0" w:space="0" w:color="auto"/>
        <w:left w:val="none" w:sz="0" w:space="0" w:color="auto"/>
        <w:bottom w:val="none" w:sz="0" w:space="0" w:color="auto"/>
        <w:right w:val="none" w:sz="0" w:space="0" w:color="auto"/>
      </w:divBdr>
      <w:divsChild>
        <w:div w:id="1982692325">
          <w:marLeft w:val="0"/>
          <w:marRight w:val="0"/>
          <w:marTop w:val="0"/>
          <w:marBottom w:val="0"/>
          <w:divBdr>
            <w:top w:val="none" w:sz="0" w:space="0" w:color="auto"/>
            <w:left w:val="none" w:sz="0" w:space="0" w:color="auto"/>
            <w:bottom w:val="none" w:sz="0" w:space="0" w:color="auto"/>
            <w:right w:val="none" w:sz="0" w:space="0" w:color="auto"/>
          </w:divBdr>
          <w:divsChild>
            <w:div w:id="19826923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326">
      <w:marLeft w:val="0"/>
      <w:marRight w:val="0"/>
      <w:marTop w:val="0"/>
      <w:marBottom w:val="0"/>
      <w:divBdr>
        <w:top w:val="none" w:sz="0" w:space="0" w:color="auto"/>
        <w:left w:val="none" w:sz="0" w:space="0" w:color="auto"/>
        <w:bottom w:val="none" w:sz="0" w:space="0" w:color="auto"/>
        <w:right w:val="none" w:sz="0" w:space="0" w:color="auto"/>
      </w:divBdr>
      <w:divsChild>
        <w:div w:id="1982692310">
          <w:marLeft w:val="0"/>
          <w:marRight w:val="0"/>
          <w:marTop w:val="0"/>
          <w:marBottom w:val="0"/>
          <w:divBdr>
            <w:top w:val="none" w:sz="0" w:space="0" w:color="auto"/>
            <w:left w:val="none" w:sz="0" w:space="0" w:color="auto"/>
            <w:bottom w:val="none" w:sz="0" w:space="0" w:color="auto"/>
            <w:right w:val="none" w:sz="0" w:space="0" w:color="auto"/>
          </w:divBdr>
          <w:divsChild>
            <w:div w:id="1982692312">
              <w:marLeft w:val="0"/>
              <w:marRight w:val="0"/>
              <w:marTop w:val="0"/>
              <w:marBottom w:val="0"/>
              <w:divBdr>
                <w:top w:val="none" w:sz="0" w:space="0" w:color="auto"/>
                <w:left w:val="none" w:sz="0" w:space="0" w:color="auto"/>
                <w:bottom w:val="none" w:sz="0" w:space="0" w:color="auto"/>
                <w:right w:val="none" w:sz="0" w:space="0" w:color="auto"/>
              </w:divBdr>
            </w:div>
            <w:div w:id="19826923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328">
      <w:marLeft w:val="0"/>
      <w:marRight w:val="0"/>
      <w:marTop w:val="0"/>
      <w:marBottom w:val="0"/>
      <w:divBdr>
        <w:top w:val="none" w:sz="0" w:space="0" w:color="auto"/>
        <w:left w:val="none" w:sz="0" w:space="0" w:color="auto"/>
        <w:bottom w:val="none" w:sz="0" w:space="0" w:color="auto"/>
        <w:right w:val="none" w:sz="0" w:space="0" w:color="auto"/>
      </w:divBdr>
    </w:div>
    <w:div w:id="1982692331">
      <w:marLeft w:val="0"/>
      <w:marRight w:val="0"/>
      <w:marTop w:val="0"/>
      <w:marBottom w:val="0"/>
      <w:divBdr>
        <w:top w:val="none" w:sz="0" w:space="0" w:color="auto"/>
        <w:left w:val="none" w:sz="0" w:space="0" w:color="auto"/>
        <w:bottom w:val="none" w:sz="0" w:space="0" w:color="auto"/>
        <w:right w:val="none" w:sz="0" w:space="0" w:color="auto"/>
      </w:divBdr>
    </w:div>
    <w:div w:id="1982692332">
      <w:marLeft w:val="0"/>
      <w:marRight w:val="0"/>
      <w:marTop w:val="0"/>
      <w:marBottom w:val="0"/>
      <w:divBdr>
        <w:top w:val="none" w:sz="0" w:space="0" w:color="auto"/>
        <w:left w:val="none" w:sz="0" w:space="0" w:color="auto"/>
        <w:bottom w:val="none" w:sz="0" w:space="0" w:color="auto"/>
        <w:right w:val="none" w:sz="0" w:space="0" w:color="auto"/>
      </w:divBdr>
      <w:divsChild>
        <w:div w:id="1982692336">
          <w:marLeft w:val="0"/>
          <w:marRight w:val="0"/>
          <w:marTop w:val="0"/>
          <w:marBottom w:val="0"/>
          <w:divBdr>
            <w:top w:val="none" w:sz="0" w:space="0" w:color="auto"/>
            <w:left w:val="none" w:sz="0" w:space="0" w:color="auto"/>
            <w:bottom w:val="none" w:sz="0" w:space="0" w:color="auto"/>
            <w:right w:val="none" w:sz="0" w:space="0" w:color="auto"/>
          </w:divBdr>
          <w:divsChild>
            <w:div w:id="19826923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335">
      <w:marLeft w:val="0"/>
      <w:marRight w:val="0"/>
      <w:marTop w:val="0"/>
      <w:marBottom w:val="0"/>
      <w:divBdr>
        <w:top w:val="none" w:sz="0" w:space="0" w:color="auto"/>
        <w:left w:val="none" w:sz="0" w:space="0" w:color="auto"/>
        <w:bottom w:val="none" w:sz="0" w:space="0" w:color="auto"/>
        <w:right w:val="none" w:sz="0" w:space="0" w:color="auto"/>
      </w:divBdr>
    </w:div>
    <w:div w:id="1982692337">
      <w:marLeft w:val="0"/>
      <w:marRight w:val="0"/>
      <w:marTop w:val="0"/>
      <w:marBottom w:val="0"/>
      <w:divBdr>
        <w:top w:val="none" w:sz="0" w:space="0" w:color="auto"/>
        <w:left w:val="none" w:sz="0" w:space="0" w:color="auto"/>
        <w:bottom w:val="none" w:sz="0" w:space="0" w:color="auto"/>
        <w:right w:val="none" w:sz="0" w:space="0" w:color="auto"/>
      </w:divBdr>
    </w:div>
    <w:div w:id="1982692338">
      <w:marLeft w:val="0"/>
      <w:marRight w:val="0"/>
      <w:marTop w:val="0"/>
      <w:marBottom w:val="0"/>
      <w:divBdr>
        <w:top w:val="none" w:sz="0" w:space="0" w:color="auto"/>
        <w:left w:val="none" w:sz="0" w:space="0" w:color="auto"/>
        <w:bottom w:val="none" w:sz="0" w:space="0" w:color="auto"/>
        <w:right w:val="none" w:sz="0" w:space="0" w:color="auto"/>
      </w:divBdr>
    </w:div>
    <w:div w:id="1982692340">
      <w:marLeft w:val="0"/>
      <w:marRight w:val="0"/>
      <w:marTop w:val="0"/>
      <w:marBottom w:val="0"/>
      <w:divBdr>
        <w:top w:val="none" w:sz="0" w:space="0" w:color="auto"/>
        <w:left w:val="none" w:sz="0" w:space="0" w:color="auto"/>
        <w:bottom w:val="none" w:sz="0" w:space="0" w:color="auto"/>
        <w:right w:val="none" w:sz="0" w:space="0" w:color="auto"/>
      </w:divBdr>
    </w:div>
    <w:div w:id="1982692341">
      <w:marLeft w:val="0"/>
      <w:marRight w:val="0"/>
      <w:marTop w:val="0"/>
      <w:marBottom w:val="0"/>
      <w:divBdr>
        <w:top w:val="none" w:sz="0" w:space="0" w:color="auto"/>
        <w:left w:val="none" w:sz="0" w:space="0" w:color="auto"/>
        <w:bottom w:val="none" w:sz="0" w:space="0" w:color="auto"/>
        <w:right w:val="none" w:sz="0" w:space="0" w:color="auto"/>
      </w:divBdr>
      <w:divsChild>
        <w:div w:id="1982692313">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1982692342">
      <w:marLeft w:val="0"/>
      <w:marRight w:val="0"/>
      <w:marTop w:val="0"/>
      <w:marBottom w:val="0"/>
      <w:divBdr>
        <w:top w:val="none" w:sz="0" w:space="0" w:color="auto"/>
        <w:left w:val="none" w:sz="0" w:space="0" w:color="auto"/>
        <w:bottom w:val="none" w:sz="0" w:space="0" w:color="auto"/>
        <w:right w:val="none" w:sz="0" w:space="0" w:color="auto"/>
      </w:divBdr>
    </w:div>
    <w:div w:id="1982692343">
      <w:marLeft w:val="0"/>
      <w:marRight w:val="0"/>
      <w:marTop w:val="0"/>
      <w:marBottom w:val="0"/>
      <w:divBdr>
        <w:top w:val="none" w:sz="0" w:space="0" w:color="auto"/>
        <w:left w:val="none" w:sz="0" w:space="0" w:color="auto"/>
        <w:bottom w:val="none" w:sz="0" w:space="0" w:color="auto"/>
        <w:right w:val="none" w:sz="0" w:space="0" w:color="auto"/>
      </w:divBdr>
    </w:div>
    <w:div w:id="1982692344">
      <w:marLeft w:val="0"/>
      <w:marRight w:val="0"/>
      <w:marTop w:val="0"/>
      <w:marBottom w:val="0"/>
      <w:divBdr>
        <w:top w:val="none" w:sz="0" w:space="0" w:color="auto"/>
        <w:left w:val="none" w:sz="0" w:space="0" w:color="auto"/>
        <w:bottom w:val="none" w:sz="0" w:space="0" w:color="auto"/>
        <w:right w:val="none" w:sz="0" w:space="0" w:color="auto"/>
      </w:divBdr>
    </w:div>
    <w:div w:id="1982692345">
      <w:marLeft w:val="0"/>
      <w:marRight w:val="0"/>
      <w:marTop w:val="0"/>
      <w:marBottom w:val="0"/>
      <w:divBdr>
        <w:top w:val="none" w:sz="0" w:space="0" w:color="auto"/>
        <w:left w:val="none" w:sz="0" w:space="0" w:color="auto"/>
        <w:bottom w:val="none" w:sz="0" w:space="0" w:color="auto"/>
        <w:right w:val="none" w:sz="0" w:space="0" w:color="auto"/>
      </w:divBdr>
    </w:div>
    <w:div w:id="1982692346">
      <w:marLeft w:val="0"/>
      <w:marRight w:val="0"/>
      <w:marTop w:val="0"/>
      <w:marBottom w:val="0"/>
      <w:divBdr>
        <w:top w:val="none" w:sz="0" w:space="0" w:color="auto"/>
        <w:left w:val="none" w:sz="0" w:space="0" w:color="auto"/>
        <w:bottom w:val="none" w:sz="0" w:space="0" w:color="auto"/>
        <w:right w:val="none" w:sz="0" w:space="0" w:color="auto"/>
      </w:divBdr>
    </w:div>
    <w:div w:id="1982692347">
      <w:marLeft w:val="0"/>
      <w:marRight w:val="0"/>
      <w:marTop w:val="0"/>
      <w:marBottom w:val="0"/>
      <w:divBdr>
        <w:top w:val="none" w:sz="0" w:space="0" w:color="auto"/>
        <w:left w:val="none" w:sz="0" w:space="0" w:color="auto"/>
        <w:bottom w:val="none" w:sz="0" w:space="0" w:color="auto"/>
        <w:right w:val="none" w:sz="0" w:space="0" w:color="auto"/>
      </w:divBdr>
    </w:div>
    <w:div w:id="1982692350">
      <w:marLeft w:val="0"/>
      <w:marRight w:val="0"/>
      <w:marTop w:val="0"/>
      <w:marBottom w:val="0"/>
      <w:divBdr>
        <w:top w:val="none" w:sz="0" w:space="0" w:color="auto"/>
        <w:left w:val="none" w:sz="0" w:space="0" w:color="auto"/>
        <w:bottom w:val="none" w:sz="0" w:space="0" w:color="auto"/>
        <w:right w:val="none" w:sz="0" w:space="0" w:color="auto"/>
      </w:divBdr>
    </w:div>
    <w:div w:id="1982692353">
      <w:marLeft w:val="0"/>
      <w:marRight w:val="0"/>
      <w:marTop w:val="0"/>
      <w:marBottom w:val="0"/>
      <w:divBdr>
        <w:top w:val="none" w:sz="0" w:space="0" w:color="auto"/>
        <w:left w:val="none" w:sz="0" w:space="0" w:color="auto"/>
        <w:bottom w:val="none" w:sz="0" w:space="0" w:color="auto"/>
        <w:right w:val="none" w:sz="0" w:space="0" w:color="auto"/>
      </w:divBdr>
    </w:div>
    <w:div w:id="1982692354">
      <w:marLeft w:val="0"/>
      <w:marRight w:val="0"/>
      <w:marTop w:val="0"/>
      <w:marBottom w:val="0"/>
      <w:divBdr>
        <w:top w:val="none" w:sz="0" w:space="0" w:color="auto"/>
        <w:left w:val="none" w:sz="0" w:space="0" w:color="auto"/>
        <w:bottom w:val="none" w:sz="0" w:space="0" w:color="auto"/>
        <w:right w:val="none" w:sz="0" w:space="0" w:color="auto"/>
      </w:divBdr>
      <w:divsChild>
        <w:div w:id="1982692378">
          <w:marLeft w:val="0"/>
          <w:marRight w:val="0"/>
          <w:marTop w:val="0"/>
          <w:marBottom w:val="0"/>
          <w:divBdr>
            <w:top w:val="none" w:sz="0" w:space="0" w:color="auto"/>
            <w:left w:val="none" w:sz="0" w:space="0" w:color="auto"/>
            <w:bottom w:val="none" w:sz="0" w:space="0" w:color="auto"/>
            <w:right w:val="none" w:sz="0" w:space="0" w:color="auto"/>
          </w:divBdr>
          <w:divsChild>
            <w:div w:id="19826923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355">
      <w:marLeft w:val="0"/>
      <w:marRight w:val="0"/>
      <w:marTop w:val="0"/>
      <w:marBottom w:val="0"/>
      <w:divBdr>
        <w:top w:val="none" w:sz="0" w:space="0" w:color="auto"/>
        <w:left w:val="none" w:sz="0" w:space="0" w:color="auto"/>
        <w:bottom w:val="none" w:sz="0" w:space="0" w:color="auto"/>
        <w:right w:val="none" w:sz="0" w:space="0" w:color="auto"/>
      </w:divBdr>
      <w:divsChild>
        <w:div w:id="1982692366">
          <w:marLeft w:val="0"/>
          <w:marRight w:val="0"/>
          <w:marTop w:val="0"/>
          <w:marBottom w:val="0"/>
          <w:divBdr>
            <w:top w:val="none" w:sz="0" w:space="0" w:color="auto"/>
            <w:left w:val="none" w:sz="0" w:space="0" w:color="auto"/>
            <w:bottom w:val="none" w:sz="0" w:space="0" w:color="auto"/>
            <w:right w:val="none" w:sz="0" w:space="0" w:color="auto"/>
          </w:divBdr>
          <w:divsChild>
            <w:div w:id="19826923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356">
      <w:marLeft w:val="0"/>
      <w:marRight w:val="0"/>
      <w:marTop w:val="0"/>
      <w:marBottom w:val="0"/>
      <w:divBdr>
        <w:top w:val="none" w:sz="0" w:space="0" w:color="auto"/>
        <w:left w:val="none" w:sz="0" w:space="0" w:color="auto"/>
        <w:bottom w:val="none" w:sz="0" w:space="0" w:color="auto"/>
        <w:right w:val="none" w:sz="0" w:space="0" w:color="auto"/>
      </w:divBdr>
    </w:div>
    <w:div w:id="1982692357">
      <w:marLeft w:val="0"/>
      <w:marRight w:val="0"/>
      <w:marTop w:val="0"/>
      <w:marBottom w:val="0"/>
      <w:divBdr>
        <w:top w:val="none" w:sz="0" w:space="0" w:color="auto"/>
        <w:left w:val="none" w:sz="0" w:space="0" w:color="auto"/>
        <w:bottom w:val="none" w:sz="0" w:space="0" w:color="auto"/>
        <w:right w:val="none" w:sz="0" w:space="0" w:color="auto"/>
      </w:divBdr>
    </w:div>
    <w:div w:id="1982692358">
      <w:marLeft w:val="0"/>
      <w:marRight w:val="0"/>
      <w:marTop w:val="0"/>
      <w:marBottom w:val="0"/>
      <w:divBdr>
        <w:top w:val="none" w:sz="0" w:space="0" w:color="auto"/>
        <w:left w:val="none" w:sz="0" w:space="0" w:color="auto"/>
        <w:bottom w:val="none" w:sz="0" w:space="0" w:color="auto"/>
        <w:right w:val="none" w:sz="0" w:space="0" w:color="auto"/>
      </w:divBdr>
    </w:div>
    <w:div w:id="1982692359">
      <w:marLeft w:val="0"/>
      <w:marRight w:val="0"/>
      <w:marTop w:val="0"/>
      <w:marBottom w:val="0"/>
      <w:divBdr>
        <w:top w:val="none" w:sz="0" w:space="0" w:color="auto"/>
        <w:left w:val="none" w:sz="0" w:space="0" w:color="auto"/>
        <w:bottom w:val="none" w:sz="0" w:space="0" w:color="auto"/>
        <w:right w:val="none" w:sz="0" w:space="0" w:color="auto"/>
      </w:divBdr>
      <w:divsChild>
        <w:div w:id="1982692348">
          <w:marLeft w:val="547"/>
          <w:marRight w:val="0"/>
          <w:marTop w:val="115"/>
          <w:marBottom w:val="0"/>
          <w:divBdr>
            <w:top w:val="none" w:sz="0" w:space="0" w:color="auto"/>
            <w:left w:val="none" w:sz="0" w:space="0" w:color="auto"/>
            <w:bottom w:val="none" w:sz="0" w:space="0" w:color="auto"/>
            <w:right w:val="none" w:sz="0" w:space="0" w:color="auto"/>
          </w:divBdr>
        </w:div>
      </w:divsChild>
    </w:div>
    <w:div w:id="1982692361">
      <w:marLeft w:val="0"/>
      <w:marRight w:val="0"/>
      <w:marTop w:val="0"/>
      <w:marBottom w:val="0"/>
      <w:divBdr>
        <w:top w:val="none" w:sz="0" w:space="0" w:color="auto"/>
        <w:left w:val="none" w:sz="0" w:space="0" w:color="auto"/>
        <w:bottom w:val="none" w:sz="0" w:space="0" w:color="auto"/>
        <w:right w:val="none" w:sz="0" w:space="0" w:color="auto"/>
      </w:divBdr>
    </w:div>
    <w:div w:id="1982692362">
      <w:marLeft w:val="0"/>
      <w:marRight w:val="0"/>
      <w:marTop w:val="0"/>
      <w:marBottom w:val="0"/>
      <w:divBdr>
        <w:top w:val="none" w:sz="0" w:space="0" w:color="auto"/>
        <w:left w:val="none" w:sz="0" w:space="0" w:color="auto"/>
        <w:bottom w:val="none" w:sz="0" w:space="0" w:color="auto"/>
        <w:right w:val="none" w:sz="0" w:space="0" w:color="auto"/>
      </w:divBdr>
    </w:div>
    <w:div w:id="1982692363">
      <w:marLeft w:val="0"/>
      <w:marRight w:val="0"/>
      <w:marTop w:val="0"/>
      <w:marBottom w:val="0"/>
      <w:divBdr>
        <w:top w:val="none" w:sz="0" w:space="0" w:color="auto"/>
        <w:left w:val="none" w:sz="0" w:space="0" w:color="auto"/>
        <w:bottom w:val="none" w:sz="0" w:space="0" w:color="auto"/>
        <w:right w:val="none" w:sz="0" w:space="0" w:color="auto"/>
      </w:divBdr>
      <w:divsChild>
        <w:div w:id="1982692364">
          <w:marLeft w:val="0"/>
          <w:marRight w:val="0"/>
          <w:marTop w:val="0"/>
          <w:marBottom w:val="0"/>
          <w:divBdr>
            <w:top w:val="none" w:sz="0" w:space="0" w:color="auto"/>
            <w:left w:val="none" w:sz="0" w:space="0" w:color="auto"/>
            <w:bottom w:val="none" w:sz="0" w:space="0" w:color="auto"/>
            <w:right w:val="none" w:sz="0" w:space="0" w:color="auto"/>
          </w:divBdr>
          <w:divsChild>
            <w:div w:id="19826923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365">
      <w:marLeft w:val="0"/>
      <w:marRight w:val="0"/>
      <w:marTop w:val="0"/>
      <w:marBottom w:val="0"/>
      <w:divBdr>
        <w:top w:val="none" w:sz="0" w:space="0" w:color="auto"/>
        <w:left w:val="none" w:sz="0" w:space="0" w:color="auto"/>
        <w:bottom w:val="none" w:sz="0" w:space="0" w:color="auto"/>
        <w:right w:val="none" w:sz="0" w:space="0" w:color="auto"/>
      </w:divBdr>
      <w:divsChild>
        <w:div w:id="1982692349">
          <w:marLeft w:val="0"/>
          <w:marRight w:val="0"/>
          <w:marTop w:val="0"/>
          <w:marBottom w:val="0"/>
          <w:divBdr>
            <w:top w:val="none" w:sz="0" w:space="0" w:color="auto"/>
            <w:left w:val="none" w:sz="0" w:space="0" w:color="auto"/>
            <w:bottom w:val="none" w:sz="0" w:space="0" w:color="auto"/>
            <w:right w:val="none" w:sz="0" w:space="0" w:color="auto"/>
          </w:divBdr>
          <w:divsChild>
            <w:div w:id="1982692351">
              <w:marLeft w:val="0"/>
              <w:marRight w:val="0"/>
              <w:marTop w:val="0"/>
              <w:marBottom w:val="0"/>
              <w:divBdr>
                <w:top w:val="none" w:sz="0" w:space="0" w:color="auto"/>
                <w:left w:val="none" w:sz="0" w:space="0" w:color="auto"/>
                <w:bottom w:val="none" w:sz="0" w:space="0" w:color="auto"/>
                <w:right w:val="none" w:sz="0" w:space="0" w:color="auto"/>
              </w:divBdr>
            </w:div>
            <w:div w:id="19826923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367">
      <w:marLeft w:val="0"/>
      <w:marRight w:val="0"/>
      <w:marTop w:val="0"/>
      <w:marBottom w:val="0"/>
      <w:divBdr>
        <w:top w:val="none" w:sz="0" w:space="0" w:color="auto"/>
        <w:left w:val="none" w:sz="0" w:space="0" w:color="auto"/>
        <w:bottom w:val="none" w:sz="0" w:space="0" w:color="auto"/>
        <w:right w:val="none" w:sz="0" w:space="0" w:color="auto"/>
      </w:divBdr>
    </w:div>
    <w:div w:id="1982692370">
      <w:marLeft w:val="0"/>
      <w:marRight w:val="0"/>
      <w:marTop w:val="0"/>
      <w:marBottom w:val="0"/>
      <w:divBdr>
        <w:top w:val="none" w:sz="0" w:space="0" w:color="auto"/>
        <w:left w:val="none" w:sz="0" w:space="0" w:color="auto"/>
        <w:bottom w:val="none" w:sz="0" w:space="0" w:color="auto"/>
        <w:right w:val="none" w:sz="0" w:space="0" w:color="auto"/>
      </w:divBdr>
    </w:div>
    <w:div w:id="1982692371">
      <w:marLeft w:val="0"/>
      <w:marRight w:val="0"/>
      <w:marTop w:val="0"/>
      <w:marBottom w:val="0"/>
      <w:divBdr>
        <w:top w:val="none" w:sz="0" w:space="0" w:color="auto"/>
        <w:left w:val="none" w:sz="0" w:space="0" w:color="auto"/>
        <w:bottom w:val="none" w:sz="0" w:space="0" w:color="auto"/>
        <w:right w:val="none" w:sz="0" w:space="0" w:color="auto"/>
      </w:divBdr>
      <w:divsChild>
        <w:div w:id="1982692375">
          <w:marLeft w:val="0"/>
          <w:marRight w:val="0"/>
          <w:marTop w:val="0"/>
          <w:marBottom w:val="0"/>
          <w:divBdr>
            <w:top w:val="none" w:sz="0" w:space="0" w:color="auto"/>
            <w:left w:val="none" w:sz="0" w:space="0" w:color="auto"/>
            <w:bottom w:val="none" w:sz="0" w:space="0" w:color="auto"/>
            <w:right w:val="none" w:sz="0" w:space="0" w:color="auto"/>
          </w:divBdr>
          <w:divsChild>
            <w:div w:id="19826923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2692374">
      <w:marLeft w:val="0"/>
      <w:marRight w:val="0"/>
      <w:marTop w:val="0"/>
      <w:marBottom w:val="0"/>
      <w:divBdr>
        <w:top w:val="none" w:sz="0" w:space="0" w:color="auto"/>
        <w:left w:val="none" w:sz="0" w:space="0" w:color="auto"/>
        <w:bottom w:val="none" w:sz="0" w:space="0" w:color="auto"/>
        <w:right w:val="none" w:sz="0" w:space="0" w:color="auto"/>
      </w:divBdr>
    </w:div>
    <w:div w:id="1982692376">
      <w:marLeft w:val="0"/>
      <w:marRight w:val="0"/>
      <w:marTop w:val="0"/>
      <w:marBottom w:val="0"/>
      <w:divBdr>
        <w:top w:val="none" w:sz="0" w:space="0" w:color="auto"/>
        <w:left w:val="none" w:sz="0" w:space="0" w:color="auto"/>
        <w:bottom w:val="none" w:sz="0" w:space="0" w:color="auto"/>
        <w:right w:val="none" w:sz="0" w:space="0" w:color="auto"/>
      </w:divBdr>
    </w:div>
    <w:div w:id="1982692377">
      <w:marLeft w:val="0"/>
      <w:marRight w:val="0"/>
      <w:marTop w:val="0"/>
      <w:marBottom w:val="0"/>
      <w:divBdr>
        <w:top w:val="none" w:sz="0" w:space="0" w:color="auto"/>
        <w:left w:val="none" w:sz="0" w:space="0" w:color="auto"/>
        <w:bottom w:val="none" w:sz="0" w:space="0" w:color="auto"/>
        <w:right w:val="none" w:sz="0" w:space="0" w:color="auto"/>
      </w:divBdr>
    </w:div>
    <w:div w:id="1982692379">
      <w:marLeft w:val="0"/>
      <w:marRight w:val="0"/>
      <w:marTop w:val="0"/>
      <w:marBottom w:val="0"/>
      <w:divBdr>
        <w:top w:val="none" w:sz="0" w:space="0" w:color="auto"/>
        <w:left w:val="none" w:sz="0" w:space="0" w:color="auto"/>
        <w:bottom w:val="none" w:sz="0" w:space="0" w:color="auto"/>
        <w:right w:val="none" w:sz="0" w:space="0" w:color="auto"/>
      </w:divBdr>
    </w:div>
    <w:div w:id="1982692380">
      <w:marLeft w:val="0"/>
      <w:marRight w:val="0"/>
      <w:marTop w:val="0"/>
      <w:marBottom w:val="0"/>
      <w:divBdr>
        <w:top w:val="none" w:sz="0" w:space="0" w:color="auto"/>
        <w:left w:val="none" w:sz="0" w:space="0" w:color="auto"/>
        <w:bottom w:val="none" w:sz="0" w:space="0" w:color="auto"/>
        <w:right w:val="none" w:sz="0" w:space="0" w:color="auto"/>
      </w:divBdr>
      <w:divsChild>
        <w:div w:id="1982692352">
          <w:marLeft w:val="0"/>
          <w:marRight w:val="0"/>
          <w:marTop w:val="0"/>
          <w:marBottom w:val="0"/>
          <w:divBdr>
            <w:top w:val="threeDEngrave" w:sz="24" w:space="1" w:color="auto"/>
            <w:left w:val="threeDEngrave" w:sz="24" w:space="4" w:color="auto"/>
            <w:bottom w:val="threeDEmboss" w:sz="24" w:space="1" w:color="auto"/>
            <w:right w:val="threeDEmboss" w:sz="24" w:space="4" w:color="auto"/>
          </w:divBdr>
        </w:div>
      </w:divsChild>
    </w:div>
    <w:div w:id="1982692381">
      <w:marLeft w:val="0"/>
      <w:marRight w:val="0"/>
      <w:marTop w:val="0"/>
      <w:marBottom w:val="0"/>
      <w:divBdr>
        <w:top w:val="none" w:sz="0" w:space="0" w:color="auto"/>
        <w:left w:val="none" w:sz="0" w:space="0" w:color="auto"/>
        <w:bottom w:val="none" w:sz="0" w:space="0" w:color="auto"/>
        <w:right w:val="none" w:sz="0" w:space="0" w:color="auto"/>
      </w:divBdr>
    </w:div>
    <w:div w:id="1982692382">
      <w:marLeft w:val="0"/>
      <w:marRight w:val="0"/>
      <w:marTop w:val="0"/>
      <w:marBottom w:val="0"/>
      <w:divBdr>
        <w:top w:val="none" w:sz="0" w:space="0" w:color="auto"/>
        <w:left w:val="none" w:sz="0" w:space="0" w:color="auto"/>
        <w:bottom w:val="none" w:sz="0" w:space="0" w:color="auto"/>
        <w:right w:val="none" w:sz="0" w:space="0" w:color="auto"/>
      </w:divBdr>
    </w:div>
    <w:div w:id="1982692383">
      <w:marLeft w:val="0"/>
      <w:marRight w:val="0"/>
      <w:marTop w:val="0"/>
      <w:marBottom w:val="0"/>
      <w:divBdr>
        <w:top w:val="none" w:sz="0" w:space="0" w:color="auto"/>
        <w:left w:val="none" w:sz="0" w:space="0" w:color="auto"/>
        <w:bottom w:val="none" w:sz="0" w:space="0" w:color="auto"/>
        <w:right w:val="none" w:sz="0" w:space="0" w:color="auto"/>
      </w:divBdr>
    </w:div>
    <w:div w:id="1982692384">
      <w:marLeft w:val="0"/>
      <w:marRight w:val="0"/>
      <w:marTop w:val="0"/>
      <w:marBottom w:val="0"/>
      <w:divBdr>
        <w:top w:val="none" w:sz="0" w:space="0" w:color="auto"/>
        <w:left w:val="none" w:sz="0" w:space="0" w:color="auto"/>
        <w:bottom w:val="none" w:sz="0" w:space="0" w:color="auto"/>
        <w:right w:val="none" w:sz="0" w:space="0" w:color="auto"/>
      </w:divBdr>
    </w:div>
    <w:div w:id="1982692385">
      <w:marLeft w:val="0"/>
      <w:marRight w:val="0"/>
      <w:marTop w:val="0"/>
      <w:marBottom w:val="0"/>
      <w:divBdr>
        <w:top w:val="none" w:sz="0" w:space="0" w:color="auto"/>
        <w:left w:val="none" w:sz="0" w:space="0" w:color="auto"/>
        <w:bottom w:val="none" w:sz="0" w:space="0" w:color="auto"/>
        <w:right w:val="none" w:sz="0" w:space="0" w:color="auto"/>
      </w:divBdr>
    </w:div>
    <w:div w:id="1982692386">
      <w:marLeft w:val="0"/>
      <w:marRight w:val="0"/>
      <w:marTop w:val="0"/>
      <w:marBottom w:val="0"/>
      <w:divBdr>
        <w:top w:val="none" w:sz="0" w:space="0" w:color="auto"/>
        <w:left w:val="none" w:sz="0" w:space="0" w:color="auto"/>
        <w:bottom w:val="none" w:sz="0" w:space="0" w:color="auto"/>
        <w:right w:val="none" w:sz="0" w:space="0" w:color="auto"/>
      </w:divBdr>
    </w:div>
    <w:div w:id="1982692387">
      <w:marLeft w:val="0"/>
      <w:marRight w:val="0"/>
      <w:marTop w:val="0"/>
      <w:marBottom w:val="0"/>
      <w:divBdr>
        <w:top w:val="none" w:sz="0" w:space="0" w:color="auto"/>
        <w:left w:val="none" w:sz="0" w:space="0" w:color="auto"/>
        <w:bottom w:val="none" w:sz="0" w:space="0" w:color="auto"/>
        <w:right w:val="none" w:sz="0" w:space="0" w:color="auto"/>
      </w:divBdr>
    </w:div>
    <w:div w:id="1982692388">
      <w:marLeft w:val="0"/>
      <w:marRight w:val="0"/>
      <w:marTop w:val="0"/>
      <w:marBottom w:val="0"/>
      <w:divBdr>
        <w:top w:val="none" w:sz="0" w:space="0" w:color="auto"/>
        <w:left w:val="none" w:sz="0" w:space="0" w:color="auto"/>
        <w:bottom w:val="none" w:sz="0" w:space="0" w:color="auto"/>
        <w:right w:val="none" w:sz="0" w:space="0" w:color="auto"/>
      </w:divBdr>
    </w:div>
    <w:div w:id="1982692389">
      <w:marLeft w:val="0"/>
      <w:marRight w:val="0"/>
      <w:marTop w:val="0"/>
      <w:marBottom w:val="0"/>
      <w:divBdr>
        <w:top w:val="none" w:sz="0" w:space="0" w:color="auto"/>
        <w:left w:val="none" w:sz="0" w:space="0" w:color="auto"/>
        <w:bottom w:val="none" w:sz="0" w:space="0" w:color="auto"/>
        <w:right w:val="none" w:sz="0" w:space="0" w:color="auto"/>
      </w:divBdr>
    </w:div>
    <w:div w:id="1982692398">
      <w:marLeft w:val="0"/>
      <w:marRight w:val="0"/>
      <w:marTop w:val="0"/>
      <w:marBottom w:val="0"/>
      <w:divBdr>
        <w:top w:val="none" w:sz="0" w:space="0" w:color="auto"/>
        <w:left w:val="none" w:sz="0" w:space="0" w:color="auto"/>
        <w:bottom w:val="none" w:sz="0" w:space="0" w:color="auto"/>
        <w:right w:val="none" w:sz="0" w:space="0" w:color="auto"/>
      </w:divBdr>
      <w:divsChild>
        <w:div w:id="1982692394">
          <w:marLeft w:val="0"/>
          <w:marRight w:val="0"/>
          <w:marTop w:val="0"/>
          <w:marBottom w:val="0"/>
          <w:divBdr>
            <w:top w:val="none" w:sz="0" w:space="0" w:color="auto"/>
            <w:left w:val="none" w:sz="0" w:space="0" w:color="auto"/>
            <w:bottom w:val="none" w:sz="0" w:space="0" w:color="auto"/>
            <w:right w:val="none" w:sz="0" w:space="0" w:color="auto"/>
          </w:divBdr>
          <w:divsChild>
            <w:div w:id="1982692392">
              <w:marLeft w:val="0"/>
              <w:marRight w:val="0"/>
              <w:marTop w:val="0"/>
              <w:marBottom w:val="0"/>
              <w:divBdr>
                <w:top w:val="none" w:sz="0" w:space="0" w:color="auto"/>
                <w:left w:val="none" w:sz="0" w:space="0" w:color="auto"/>
                <w:bottom w:val="none" w:sz="0" w:space="0" w:color="auto"/>
                <w:right w:val="none" w:sz="0" w:space="0" w:color="auto"/>
              </w:divBdr>
              <w:divsChild>
                <w:div w:id="1982692397">
                  <w:marLeft w:val="0"/>
                  <w:marRight w:val="0"/>
                  <w:marTop w:val="0"/>
                  <w:marBottom w:val="0"/>
                  <w:divBdr>
                    <w:top w:val="none" w:sz="0" w:space="0" w:color="auto"/>
                    <w:left w:val="none" w:sz="0" w:space="0" w:color="auto"/>
                    <w:bottom w:val="none" w:sz="0" w:space="0" w:color="auto"/>
                    <w:right w:val="none" w:sz="0" w:space="0" w:color="auto"/>
                  </w:divBdr>
                  <w:divsChild>
                    <w:div w:id="198269239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1982692399">
      <w:marLeft w:val="0"/>
      <w:marRight w:val="0"/>
      <w:marTop w:val="0"/>
      <w:marBottom w:val="0"/>
      <w:divBdr>
        <w:top w:val="none" w:sz="0" w:space="0" w:color="auto"/>
        <w:left w:val="none" w:sz="0" w:space="0" w:color="auto"/>
        <w:bottom w:val="none" w:sz="0" w:space="0" w:color="auto"/>
        <w:right w:val="none" w:sz="0" w:space="0" w:color="auto"/>
      </w:divBdr>
      <w:divsChild>
        <w:div w:id="1982692390">
          <w:marLeft w:val="0"/>
          <w:marRight w:val="0"/>
          <w:marTop w:val="0"/>
          <w:marBottom w:val="0"/>
          <w:divBdr>
            <w:top w:val="none" w:sz="0" w:space="0" w:color="auto"/>
            <w:left w:val="none" w:sz="0" w:space="0" w:color="auto"/>
            <w:bottom w:val="none" w:sz="0" w:space="0" w:color="auto"/>
            <w:right w:val="none" w:sz="0" w:space="0" w:color="auto"/>
          </w:divBdr>
          <w:divsChild>
            <w:div w:id="1982692393">
              <w:marLeft w:val="0"/>
              <w:marRight w:val="0"/>
              <w:marTop w:val="0"/>
              <w:marBottom w:val="0"/>
              <w:divBdr>
                <w:top w:val="none" w:sz="0" w:space="0" w:color="auto"/>
                <w:left w:val="none" w:sz="0" w:space="0" w:color="auto"/>
                <w:bottom w:val="none" w:sz="0" w:space="0" w:color="auto"/>
                <w:right w:val="none" w:sz="0" w:space="0" w:color="auto"/>
              </w:divBdr>
              <w:divsChild>
                <w:div w:id="1982692396">
                  <w:marLeft w:val="0"/>
                  <w:marRight w:val="0"/>
                  <w:marTop w:val="0"/>
                  <w:marBottom w:val="0"/>
                  <w:divBdr>
                    <w:top w:val="none" w:sz="0" w:space="0" w:color="auto"/>
                    <w:left w:val="none" w:sz="0" w:space="0" w:color="auto"/>
                    <w:bottom w:val="none" w:sz="0" w:space="0" w:color="auto"/>
                    <w:right w:val="none" w:sz="0" w:space="0" w:color="auto"/>
                  </w:divBdr>
                  <w:divsChild>
                    <w:div w:id="1982692395">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1982692400">
      <w:marLeft w:val="0"/>
      <w:marRight w:val="0"/>
      <w:marTop w:val="0"/>
      <w:marBottom w:val="0"/>
      <w:divBdr>
        <w:top w:val="none" w:sz="0" w:space="0" w:color="auto"/>
        <w:left w:val="none" w:sz="0" w:space="0" w:color="auto"/>
        <w:bottom w:val="none" w:sz="0" w:space="0" w:color="auto"/>
        <w:right w:val="none" w:sz="0" w:space="0" w:color="auto"/>
      </w:divBdr>
    </w:div>
    <w:div w:id="1982692401">
      <w:marLeft w:val="0"/>
      <w:marRight w:val="0"/>
      <w:marTop w:val="0"/>
      <w:marBottom w:val="0"/>
      <w:divBdr>
        <w:top w:val="none" w:sz="0" w:space="0" w:color="auto"/>
        <w:left w:val="none" w:sz="0" w:space="0" w:color="auto"/>
        <w:bottom w:val="none" w:sz="0" w:space="0" w:color="auto"/>
        <w:right w:val="none" w:sz="0" w:space="0" w:color="auto"/>
      </w:divBdr>
    </w:div>
    <w:div w:id="1982692402">
      <w:marLeft w:val="0"/>
      <w:marRight w:val="0"/>
      <w:marTop w:val="0"/>
      <w:marBottom w:val="0"/>
      <w:divBdr>
        <w:top w:val="none" w:sz="0" w:space="0" w:color="auto"/>
        <w:left w:val="none" w:sz="0" w:space="0" w:color="auto"/>
        <w:bottom w:val="none" w:sz="0" w:space="0" w:color="auto"/>
        <w:right w:val="none" w:sz="0" w:space="0" w:color="auto"/>
      </w:divBdr>
    </w:div>
    <w:div w:id="1982692403">
      <w:marLeft w:val="0"/>
      <w:marRight w:val="0"/>
      <w:marTop w:val="0"/>
      <w:marBottom w:val="0"/>
      <w:divBdr>
        <w:top w:val="none" w:sz="0" w:space="0" w:color="auto"/>
        <w:left w:val="none" w:sz="0" w:space="0" w:color="auto"/>
        <w:bottom w:val="none" w:sz="0" w:space="0" w:color="auto"/>
        <w:right w:val="none" w:sz="0" w:space="0" w:color="auto"/>
      </w:divBdr>
    </w:div>
    <w:div w:id="1982692404">
      <w:marLeft w:val="0"/>
      <w:marRight w:val="0"/>
      <w:marTop w:val="0"/>
      <w:marBottom w:val="0"/>
      <w:divBdr>
        <w:top w:val="none" w:sz="0" w:space="0" w:color="auto"/>
        <w:left w:val="none" w:sz="0" w:space="0" w:color="auto"/>
        <w:bottom w:val="none" w:sz="0" w:space="0" w:color="auto"/>
        <w:right w:val="none" w:sz="0" w:space="0" w:color="auto"/>
      </w:divBdr>
    </w:div>
    <w:div w:id="1982692405">
      <w:marLeft w:val="0"/>
      <w:marRight w:val="0"/>
      <w:marTop w:val="0"/>
      <w:marBottom w:val="0"/>
      <w:divBdr>
        <w:top w:val="none" w:sz="0" w:space="0" w:color="auto"/>
        <w:left w:val="none" w:sz="0" w:space="0" w:color="auto"/>
        <w:bottom w:val="none" w:sz="0" w:space="0" w:color="auto"/>
        <w:right w:val="none" w:sz="0" w:space="0" w:color="auto"/>
      </w:divBdr>
    </w:div>
    <w:div w:id="1982692406">
      <w:marLeft w:val="0"/>
      <w:marRight w:val="0"/>
      <w:marTop w:val="0"/>
      <w:marBottom w:val="0"/>
      <w:divBdr>
        <w:top w:val="none" w:sz="0" w:space="0" w:color="auto"/>
        <w:left w:val="none" w:sz="0" w:space="0" w:color="auto"/>
        <w:bottom w:val="none" w:sz="0" w:space="0" w:color="auto"/>
        <w:right w:val="none" w:sz="0" w:space="0" w:color="auto"/>
      </w:divBdr>
    </w:div>
    <w:div w:id="1982692407">
      <w:marLeft w:val="0"/>
      <w:marRight w:val="0"/>
      <w:marTop w:val="0"/>
      <w:marBottom w:val="0"/>
      <w:divBdr>
        <w:top w:val="none" w:sz="0" w:space="0" w:color="auto"/>
        <w:left w:val="none" w:sz="0" w:space="0" w:color="auto"/>
        <w:bottom w:val="none" w:sz="0" w:space="0" w:color="auto"/>
        <w:right w:val="none" w:sz="0" w:space="0" w:color="auto"/>
      </w:divBdr>
    </w:div>
    <w:div w:id="2062899836">
      <w:bodyDiv w:val="1"/>
      <w:marLeft w:val="0"/>
      <w:marRight w:val="0"/>
      <w:marTop w:val="0"/>
      <w:marBottom w:val="0"/>
      <w:divBdr>
        <w:top w:val="none" w:sz="0" w:space="0" w:color="auto"/>
        <w:left w:val="none" w:sz="0" w:space="0" w:color="auto"/>
        <w:bottom w:val="none" w:sz="0" w:space="0" w:color="auto"/>
        <w:right w:val="none" w:sz="0" w:space="0" w:color="auto"/>
      </w:divBdr>
    </w:div>
    <w:div w:id="2069180684">
      <w:bodyDiv w:val="1"/>
      <w:marLeft w:val="0"/>
      <w:marRight w:val="0"/>
      <w:marTop w:val="0"/>
      <w:marBottom w:val="0"/>
      <w:divBdr>
        <w:top w:val="none" w:sz="0" w:space="0" w:color="auto"/>
        <w:left w:val="none" w:sz="0" w:space="0" w:color="auto"/>
        <w:bottom w:val="none" w:sz="0" w:space="0" w:color="auto"/>
        <w:right w:val="none" w:sz="0" w:space="0" w:color="auto"/>
      </w:divBdr>
    </w:div>
    <w:div w:id="2090930398">
      <w:bodyDiv w:val="1"/>
      <w:marLeft w:val="0"/>
      <w:marRight w:val="0"/>
      <w:marTop w:val="0"/>
      <w:marBottom w:val="0"/>
      <w:divBdr>
        <w:top w:val="none" w:sz="0" w:space="0" w:color="auto"/>
        <w:left w:val="none" w:sz="0" w:space="0" w:color="auto"/>
        <w:bottom w:val="none" w:sz="0" w:space="0" w:color="auto"/>
        <w:right w:val="none" w:sz="0" w:space="0" w:color="auto"/>
      </w:divBdr>
    </w:div>
    <w:div w:id="213640965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customXml" Target="../customXml/item117.xml"/><Relationship Id="rId299" Type="http://schemas.openxmlformats.org/officeDocument/2006/relationships/hyperlink" Target="http://www.reefplan.qld.gov.au/" TargetMode="External"/><Relationship Id="rId21" Type="http://schemas.openxmlformats.org/officeDocument/2006/relationships/customXml" Target="../customXml/item21.xml"/><Relationship Id="rId63" Type="http://schemas.openxmlformats.org/officeDocument/2006/relationships/customXml" Target="../customXml/item63.xml"/><Relationship Id="rId159" Type="http://schemas.openxmlformats.org/officeDocument/2006/relationships/customXml" Target="../customXml/item159.xml"/><Relationship Id="rId324" Type="http://schemas.openxmlformats.org/officeDocument/2006/relationships/image" Target="media/image28.png"/><Relationship Id="rId366" Type="http://schemas.openxmlformats.org/officeDocument/2006/relationships/chart" Target="charts/chart1.xml"/><Relationship Id="rId170" Type="http://schemas.openxmlformats.org/officeDocument/2006/relationships/customXml" Target="../customXml/item170.xml"/><Relationship Id="rId226" Type="http://schemas.openxmlformats.org/officeDocument/2006/relationships/customXml" Target="../customXml/item226.xml"/><Relationship Id="rId268" Type="http://schemas.openxmlformats.org/officeDocument/2006/relationships/customXml" Target="../customXml/item268.xml"/><Relationship Id="rId32" Type="http://schemas.openxmlformats.org/officeDocument/2006/relationships/customXml" Target="../customXml/item32.xml"/><Relationship Id="rId74" Type="http://schemas.openxmlformats.org/officeDocument/2006/relationships/customXml" Target="../customXml/item74.xml"/><Relationship Id="rId128" Type="http://schemas.openxmlformats.org/officeDocument/2006/relationships/customXml" Target="../customXml/item128.xml"/><Relationship Id="rId335" Type="http://schemas.openxmlformats.org/officeDocument/2006/relationships/image" Target="media/image39.png"/><Relationship Id="rId377" Type="http://schemas.openxmlformats.org/officeDocument/2006/relationships/image" Target="media/image70.png"/><Relationship Id="rId5" Type="http://schemas.openxmlformats.org/officeDocument/2006/relationships/customXml" Target="../customXml/item5.xml"/><Relationship Id="rId181" Type="http://schemas.openxmlformats.org/officeDocument/2006/relationships/customXml" Target="../customXml/item181.xml"/><Relationship Id="rId237" Type="http://schemas.openxmlformats.org/officeDocument/2006/relationships/customXml" Target="../customXml/item237.xml"/><Relationship Id="rId402" Type="http://schemas.openxmlformats.org/officeDocument/2006/relationships/image" Target="media/image95.jpg"/><Relationship Id="rId279" Type="http://schemas.openxmlformats.org/officeDocument/2006/relationships/image" Target="media/image1.emf"/><Relationship Id="rId43" Type="http://schemas.openxmlformats.org/officeDocument/2006/relationships/customXml" Target="../customXml/item43.xml"/><Relationship Id="rId139" Type="http://schemas.openxmlformats.org/officeDocument/2006/relationships/customXml" Target="../customXml/item139.xml"/><Relationship Id="rId290" Type="http://schemas.openxmlformats.org/officeDocument/2006/relationships/header" Target="header7.xml"/><Relationship Id="rId304" Type="http://schemas.openxmlformats.org/officeDocument/2006/relationships/image" Target="media/image8.png"/><Relationship Id="rId346" Type="http://schemas.openxmlformats.org/officeDocument/2006/relationships/image" Target="media/image42.png"/><Relationship Id="rId388" Type="http://schemas.openxmlformats.org/officeDocument/2006/relationships/image" Target="media/image81.png"/><Relationship Id="rId85" Type="http://schemas.openxmlformats.org/officeDocument/2006/relationships/customXml" Target="../customXml/item85.xml"/><Relationship Id="rId150" Type="http://schemas.openxmlformats.org/officeDocument/2006/relationships/customXml" Target="../customXml/item150.xml"/><Relationship Id="rId192" Type="http://schemas.openxmlformats.org/officeDocument/2006/relationships/customXml" Target="../customXml/item192.xml"/><Relationship Id="rId206" Type="http://schemas.openxmlformats.org/officeDocument/2006/relationships/customXml" Target="../customXml/item206.xml"/><Relationship Id="rId248" Type="http://schemas.openxmlformats.org/officeDocument/2006/relationships/customXml" Target="../customXml/item248.xml"/><Relationship Id="rId12" Type="http://schemas.openxmlformats.org/officeDocument/2006/relationships/customXml" Target="../customXml/item12.xml"/><Relationship Id="rId108" Type="http://schemas.openxmlformats.org/officeDocument/2006/relationships/customXml" Target="../customXml/item108.xml"/><Relationship Id="rId315" Type="http://schemas.openxmlformats.org/officeDocument/2006/relationships/image" Target="media/image19.png"/><Relationship Id="rId357" Type="http://schemas.openxmlformats.org/officeDocument/2006/relationships/image" Target="media/image53.png"/><Relationship Id="rId54" Type="http://schemas.openxmlformats.org/officeDocument/2006/relationships/customXml" Target="../customXml/item54.xml"/><Relationship Id="rId96" Type="http://schemas.openxmlformats.org/officeDocument/2006/relationships/customXml" Target="../customXml/item96.xml"/><Relationship Id="rId161" Type="http://schemas.openxmlformats.org/officeDocument/2006/relationships/customXml" Target="../customXml/item161.xml"/><Relationship Id="rId217" Type="http://schemas.openxmlformats.org/officeDocument/2006/relationships/customXml" Target="../customXml/item217.xml"/><Relationship Id="rId399" Type="http://schemas.openxmlformats.org/officeDocument/2006/relationships/image" Target="media/image92.jpg"/><Relationship Id="rId259" Type="http://schemas.openxmlformats.org/officeDocument/2006/relationships/customXml" Target="../customXml/item259.xml"/><Relationship Id="rId23" Type="http://schemas.openxmlformats.org/officeDocument/2006/relationships/customXml" Target="../customXml/item23.xml"/><Relationship Id="rId119" Type="http://schemas.openxmlformats.org/officeDocument/2006/relationships/customXml" Target="../customXml/item119.xml"/><Relationship Id="rId270" Type="http://schemas.openxmlformats.org/officeDocument/2006/relationships/customXml" Target="../customXml/item270.xml"/><Relationship Id="rId326" Type="http://schemas.openxmlformats.org/officeDocument/2006/relationships/image" Target="media/image30.png"/><Relationship Id="rId65" Type="http://schemas.openxmlformats.org/officeDocument/2006/relationships/customXml" Target="../customXml/item65.xml"/><Relationship Id="rId130" Type="http://schemas.openxmlformats.org/officeDocument/2006/relationships/customXml" Target="../customXml/item130.xml"/><Relationship Id="rId368" Type="http://schemas.openxmlformats.org/officeDocument/2006/relationships/footer" Target="footer6.xml"/><Relationship Id="rId172" Type="http://schemas.openxmlformats.org/officeDocument/2006/relationships/customXml" Target="../customXml/item172.xml"/><Relationship Id="rId228" Type="http://schemas.openxmlformats.org/officeDocument/2006/relationships/customXml" Target="../customXml/item228.xml"/><Relationship Id="rId281" Type="http://schemas.openxmlformats.org/officeDocument/2006/relationships/header" Target="header1.xml"/><Relationship Id="rId337" Type="http://schemas.openxmlformats.org/officeDocument/2006/relationships/hyperlink" Target="http://www.nrm.qld.gov.au/slats/" TargetMode="External"/><Relationship Id="rId34" Type="http://schemas.openxmlformats.org/officeDocument/2006/relationships/customXml" Target="../customXml/item34.xml"/><Relationship Id="rId76" Type="http://schemas.openxmlformats.org/officeDocument/2006/relationships/customXml" Target="../customXml/item76.xml"/><Relationship Id="rId141" Type="http://schemas.openxmlformats.org/officeDocument/2006/relationships/customXml" Target="../customXml/item141.xml"/><Relationship Id="rId379" Type="http://schemas.openxmlformats.org/officeDocument/2006/relationships/image" Target="media/image72.png"/><Relationship Id="rId7" Type="http://schemas.openxmlformats.org/officeDocument/2006/relationships/customXml" Target="../customXml/item7.xml"/><Relationship Id="rId183" Type="http://schemas.openxmlformats.org/officeDocument/2006/relationships/customXml" Target="../customXml/item183.xml"/><Relationship Id="rId239" Type="http://schemas.openxmlformats.org/officeDocument/2006/relationships/customXml" Target="../customXml/item239.xml"/><Relationship Id="rId390" Type="http://schemas.openxmlformats.org/officeDocument/2006/relationships/image" Target="media/image83.jpg"/><Relationship Id="rId404" Type="http://schemas.openxmlformats.org/officeDocument/2006/relationships/footer" Target="footer7.xml"/><Relationship Id="rId250" Type="http://schemas.openxmlformats.org/officeDocument/2006/relationships/customXml" Target="../customXml/item250.xml"/><Relationship Id="rId292" Type="http://schemas.openxmlformats.org/officeDocument/2006/relationships/header" Target="header8.xml"/><Relationship Id="rId306" Type="http://schemas.openxmlformats.org/officeDocument/2006/relationships/image" Target="media/image10.png"/><Relationship Id="rId45" Type="http://schemas.openxmlformats.org/officeDocument/2006/relationships/customXml" Target="../customXml/item45.xml"/><Relationship Id="rId87" Type="http://schemas.openxmlformats.org/officeDocument/2006/relationships/customXml" Target="../customXml/item87.xml"/><Relationship Id="rId110" Type="http://schemas.openxmlformats.org/officeDocument/2006/relationships/customXml" Target="../customXml/item110.xml"/><Relationship Id="rId348" Type="http://schemas.openxmlformats.org/officeDocument/2006/relationships/image" Target="media/image44.png"/><Relationship Id="rId152" Type="http://schemas.openxmlformats.org/officeDocument/2006/relationships/customXml" Target="../customXml/item152.xml"/><Relationship Id="rId194" Type="http://schemas.openxmlformats.org/officeDocument/2006/relationships/customXml" Target="../customXml/item194.xml"/><Relationship Id="rId208" Type="http://schemas.openxmlformats.org/officeDocument/2006/relationships/customXml" Target="../customXml/item208.xml"/><Relationship Id="rId261" Type="http://schemas.openxmlformats.org/officeDocument/2006/relationships/customXml" Target="../customXml/item261.xml"/><Relationship Id="rId14" Type="http://schemas.openxmlformats.org/officeDocument/2006/relationships/customXml" Target="../customXml/item14.xml"/><Relationship Id="rId56" Type="http://schemas.openxmlformats.org/officeDocument/2006/relationships/customXml" Target="../customXml/item56.xml"/><Relationship Id="rId317" Type="http://schemas.openxmlformats.org/officeDocument/2006/relationships/image" Target="media/image21.png"/><Relationship Id="rId359" Type="http://schemas.openxmlformats.org/officeDocument/2006/relationships/image" Target="media/image55.png"/><Relationship Id="rId98" Type="http://schemas.openxmlformats.org/officeDocument/2006/relationships/customXml" Target="../customXml/item98.xml"/><Relationship Id="rId121" Type="http://schemas.openxmlformats.org/officeDocument/2006/relationships/customXml" Target="../customXml/item121.xml"/><Relationship Id="rId163" Type="http://schemas.openxmlformats.org/officeDocument/2006/relationships/customXml" Target="../customXml/item163.xml"/><Relationship Id="rId219" Type="http://schemas.openxmlformats.org/officeDocument/2006/relationships/customXml" Target="../customXml/item219.xml"/><Relationship Id="rId370" Type="http://schemas.openxmlformats.org/officeDocument/2006/relationships/image" Target="media/image63.png"/><Relationship Id="rId230" Type="http://schemas.openxmlformats.org/officeDocument/2006/relationships/customXml" Target="../customXml/item230.xml"/><Relationship Id="rId25" Type="http://schemas.openxmlformats.org/officeDocument/2006/relationships/customXml" Target="../customXml/item25.xml"/><Relationship Id="rId67" Type="http://schemas.openxmlformats.org/officeDocument/2006/relationships/customXml" Target="../customXml/item67.xml"/><Relationship Id="rId272" Type="http://schemas.openxmlformats.org/officeDocument/2006/relationships/numbering" Target="numbering.xml"/><Relationship Id="rId328" Type="http://schemas.openxmlformats.org/officeDocument/2006/relationships/image" Target="media/image32.png"/><Relationship Id="rId132" Type="http://schemas.openxmlformats.org/officeDocument/2006/relationships/customXml" Target="../customXml/item132.xml"/><Relationship Id="rId174" Type="http://schemas.openxmlformats.org/officeDocument/2006/relationships/customXml" Target="../customXml/item174.xml"/><Relationship Id="rId381" Type="http://schemas.openxmlformats.org/officeDocument/2006/relationships/image" Target="media/image74.png"/><Relationship Id="rId241" Type="http://schemas.openxmlformats.org/officeDocument/2006/relationships/customXml" Target="../customXml/item241.xml"/><Relationship Id="rId36" Type="http://schemas.openxmlformats.org/officeDocument/2006/relationships/customXml" Target="../customXml/item36.xml"/><Relationship Id="rId283" Type="http://schemas.openxmlformats.org/officeDocument/2006/relationships/footer" Target="footer2.xml"/><Relationship Id="rId339" Type="http://schemas.openxmlformats.org/officeDocument/2006/relationships/hyperlink" Target="http://www.bom.gov.au/environment/eReefs_Infosheet.pdf" TargetMode="External"/><Relationship Id="rId78" Type="http://schemas.openxmlformats.org/officeDocument/2006/relationships/customXml" Target="../customXml/item78.xml"/><Relationship Id="rId101" Type="http://schemas.openxmlformats.org/officeDocument/2006/relationships/customXml" Target="../customXml/item101.xml"/><Relationship Id="rId143" Type="http://schemas.openxmlformats.org/officeDocument/2006/relationships/customXml" Target="../customXml/item143.xml"/><Relationship Id="rId185" Type="http://schemas.openxmlformats.org/officeDocument/2006/relationships/customXml" Target="../customXml/item185.xml"/><Relationship Id="rId350" Type="http://schemas.openxmlformats.org/officeDocument/2006/relationships/image" Target="media/image46.png"/><Relationship Id="rId406" Type="http://schemas.openxmlformats.org/officeDocument/2006/relationships/fontTable" Target="fontTable.xml"/><Relationship Id="rId9" Type="http://schemas.openxmlformats.org/officeDocument/2006/relationships/customXml" Target="../customXml/item9.xml"/><Relationship Id="rId210" Type="http://schemas.openxmlformats.org/officeDocument/2006/relationships/customXml" Target="../customXml/item210.xml"/><Relationship Id="rId392" Type="http://schemas.openxmlformats.org/officeDocument/2006/relationships/image" Target="media/image85.jpg"/><Relationship Id="rId252" Type="http://schemas.openxmlformats.org/officeDocument/2006/relationships/customXml" Target="../customXml/item252.xml"/><Relationship Id="rId294" Type="http://schemas.openxmlformats.org/officeDocument/2006/relationships/footer" Target="footer5.xml"/><Relationship Id="rId308" Type="http://schemas.openxmlformats.org/officeDocument/2006/relationships/image" Target="media/image12.png"/><Relationship Id="rId47" Type="http://schemas.openxmlformats.org/officeDocument/2006/relationships/customXml" Target="../customXml/item47.xml"/><Relationship Id="rId89" Type="http://schemas.openxmlformats.org/officeDocument/2006/relationships/customXml" Target="../customXml/item89.xml"/><Relationship Id="rId112" Type="http://schemas.openxmlformats.org/officeDocument/2006/relationships/customXml" Target="../customXml/item112.xml"/><Relationship Id="rId154" Type="http://schemas.openxmlformats.org/officeDocument/2006/relationships/customXml" Target="../customXml/item154.xml"/><Relationship Id="rId361" Type="http://schemas.openxmlformats.org/officeDocument/2006/relationships/image" Target="media/image57.png"/><Relationship Id="rId196" Type="http://schemas.openxmlformats.org/officeDocument/2006/relationships/customXml" Target="../customXml/item196.xml"/><Relationship Id="rId16" Type="http://schemas.openxmlformats.org/officeDocument/2006/relationships/customXml" Target="../customXml/item16.xml"/><Relationship Id="rId221" Type="http://schemas.openxmlformats.org/officeDocument/2006/relationships/customXml" Target="../customXml/item221.xml"/><Relationship Id="rId263" Type="http://schemas.openxmlformats.org/officeDocument/2006/relationships/customXml" Target="../customXml/item263.xml"/><Relationship Id="rId319" Type="http://schemas.openxmlformats.org/officeDocument/2006/relationships/image" Target="media/image23.png"/><Relationship Id="rId58" Type="http://schemas.openxmlformats.org/officeDocument/2006/relationships/customXml" Target="../customXml/item58.xml"/><Relationship Id="rId123" Type="http://schemas.openxmlformats.org/officeDocument/2006/relationships/customXml" Target="../customXml/item123.xml"/><Relationship Id="rId330" Type="http://schemas.openxmlformats.org/officeDocument/2006/relationships/image" Target="media/image34.png"/><Relationship Id="rId165" Type="http://schemas.openxmlformats.org/officeDocument/2006/relationships/customXml" Target="../customXml/item165.xml"/><Relationship Id="rId372" Type="http://schemas.openxmlformats.org/officeDocument/2006/relationships/image" Target="media/image65.png"/><Relationship Id="rId211" Type="http://schemas.openxmlformats.org/officeDocument/2006/relationships/customXml" Target="../customXml/item211.xml"/><Relationship Id="rId232" Type="http://schemas.openxmlformats.org/officeDocument/2006/relationships/customXml" Target="../customXml/item232.xml"/><Relationship Id="rId253" Type="http://schemas.openxmlformats.org/officeDocument/2006/relationships/customXml" Target="../customXml/item253.xml"/><Relationship Id="rId274" Type="http://schemas.microsoft.com/office/2007/relationships/stylesWithEffects" Target="stylesWithEffects.xml"/><Relationship Id="rId295" Type="http://schemas.openxmlformats.org/officeDocument/2006/relationships/header" Target="header10.xml"/><Relationship Id="rId309" Type="http://schemas.openxmlformats.org/officeDocument/2006/relationships/image" Target="media/image13.png"/><Relationship Id="rId27" Type="http://schemas.openxmlformats.org/officeDocument/2006/relationships/customXml" Target="../customXml/item27.xml"/><Relationship Id="rId48" Type="http://schemas.openxmlformats.org/officeDocument/2006/relationships/customXml" Target="../customXml/item48.xml"/><Relationship Id="rId69" Type="http://schemas.openxmlformats.org/officeDocument/2006/relationships/customXml" Target="../customXml/item69.xml"/><Relationship Id="rId113" Type="http://schemas.openxmlformats.org/officeDocument/2006/relationships/customXml" Target="../customXml/item113.xml"/><Relationship Id="rId134" Type="http://schemas.openxmlformats.org/officeDocument/2006/relationships/customXml" Target="../customXml/item134.xml"/><Relationship Id="rId320" Type="http://schemas.openxmlformats.org/officeDocument/2006/relationships/image" Target="media/image24.png"/><Relationship Id="rId80" Type="http://schemas.openxmlformats.org/officeDocument/2006/relationships/customXml" Target="../customXml/item80.xml"/><Relationship Id="rId155" Type="http://schemas.openxmlformats.org/officeDocument/2006/relationships/customXml" Target="../customXml/item155.xml"/><Relationship Id="rId176" Type="http://schemas.openxmlformats.org/officeDocument/2006/relationships/customXml" Target="../customXml/item176.xml"/><Relationship Id="rId197" Type="http://schemas.openxmlformats.org/officeDocument/2006/relationships/customXml" Target="../customXml/item197.xml"/><Relationship Id="rId341" Type="http://schemas.openxmlformats.org/officeDocument/2006/relationships/hyperlink" Target="http://www.reefplan.qld.gov.au/" TargetMode="External"/><Relationship Id="rId362" Type="http://schemas.openxmlformats.org/officeDocument/2006/relationships/image" Target="media/image58.png"/><Relationship Id="rId383" Type="http://schemas.openxmlformats.org/officeDocument/2006/relationships/image" Target="media/image76.png"/><Relationship Id="rId201" Type="http://schemas.openxmlformats.org/officeDocument/2006/relationships/customXml" Target="../customXml/item201.xml"/><Relationship Id="rId222" Type="http://schemas.openxmlformats.org/officeDocument/2006/relationships/customXml" Target="../customXml/item222.xml"/><Relationship Id="rId243" Type="http://schemas.openxmlformats.org/officeDocument/2006/relationships/customXml" Target="../customXml/item243.xml"/><Relationship Id="rId264" Type="http://schemas.openxmlformats.org/officeDocument/2006/relationships/customXml" Target="../customXml/item264.xml"/><Relationship Id="rId285" Type="http://schemas.openxmlformats.org/officeDocument/2006/relationships/footer" Target="footer3.xml"/><Relationship Id="rId17" Type="http://schemas.openxmlformats.org/officeDocument/2006/relationships/customXml" Target="../customXml/item17.xml"/><Relationship Id="rId38" Type="http://schemas.openxmlformats.org/officeDocument/2006/relationships/customXml" Target="../customXml/item38.xml"/><Relationship Id="rId59" Type="http://schemas.openxmlformats.org/officeDocument/2006/relationships/customXml" Target="../customXml/item59.xml"/><Relationship Id="rId103" Type="http://schemas.openxmlformats.org/officeDocument/2006/relationships/customXml" Target="../customXml/item103.xml"/><Relationship Id="rId124" Type="http://schemas.openxmlformats.org/officeDocument/2006/relationships/customXml" Target="../customXml/item124.xml"/><Relationship Id="rId310" Type="http://schemas.openxmlformats.org/officeDocument/2006/relationships/image" Target="media/image14.png"/><Relationship Id="rId70" Type="http://schemas.openxmlformats.org/officeDocument/2006/relationships/customXml" Target="../customXml/item70.xml"/><Relationship Id="rId91" Type="http://schemas.openxmlformats.org/officeDocument/2006/relationships/customXml" Target="../customXml/item91.xml"/><Relationship Id="rId145" Type="http://schemas.openxmlformats.org/officeDocument/2006/relationships/customXml" Target="../customXml/item145.xml"/><Relationship Id="rId166" Type="http://schemas.openxmlformats.org/officeDocument/2006/relationships/customXml" Target="../customXml/item166.xml"/><Relationship Id="rId187" Type="http://schemas.openxmlformats.org/officeDocument/2006/relationships/customXml" Target="../customXml/item187.xml"/><Relationship Id="rId331" Type="http://schemas.openxmlformats.org/officeDocument/2006/relationships/image" Target="media/image35.png"/><Relationship Id="rId352" Type="http://schemas.openxmlformats.org/officeDocument/2006/relationships/image" Target="media/image48.png"/><Relationship Id="rId373" Type="http://schemas.openxmlformats.org/officeDocument/2006/relationships/image" Target="media/image66.png"/><Relationship Id="rId394" Type="http://schemas.openxmlformats.org/officeDocument/2006/relationships/image" Target="media/image87.jpg"/><Relationship Id="rId1" Type="http://schemas.openxmlformats.org/officeDocument/2006/relationships/customXml" Target="../customXml/item1.xml"/><Relationship Id="rId212" Type="http://schemas.openxmlformats.org/officeDocument/2006/relationships/customXml" Target="../customXml/item212.xml"/><Relationship Id="rId233" Type="http://schemas.openxmlformats.org/officeDocument/2006/relationships/customXml" Target="../customXml/item233.xml"/><Relationship Id="rId254" Type="http://schemas.openxmlformats.org/officeDocument/2006/relationships/customXml" Target="../customXml/item254.xml"/><Relationship Id="rId28" Type="http://schemas.openxmlformats.org/officeDocument/2006/relationships/customXml" Target="../customXml/item28.xml"/><Relationship Id="rId49" Type="http://schemas.openxmlformats.org/officeDocument/2006/relationships/customXml" Target="../customXml/item49.xml"/><Relationship Id="rId114" Type="http://schemas.openxmlformats.org/officeDocument/2006/relationships/customXml" Target="../customXml/item114.xml"/><Relationship Id="rId275" Type="http://schemas.openxmlformats.org/officeDocument/2006/relationships/settings" Target="settings.xml"/><Relationship Id="rId296" Type="http://schemas.openxmlformats.org/officeDocument/2006/relationships/image" Target="media/image3.png"/><Relationship Id="rId300" Type="http://schemas.openxmlformats.org/officeDocument/2006/relationships/image" Target="media/image4.tiff"/><Relationship Id="rId60" Type="http://schemas.openxmlformats.org/officeDocument/2006/relationships/customXml" Target="../customXml/item60.xml"/><Relationship Id="rId81" Type="http://schemas.openxmlformats.org/officeDocument/2006/relationships/customXml" Target="../customXml/item81.xml"/><Relationship Id="rId135" Type="http://schemas.openxmlformats.org/officeDocument/2006/relationships/customXml" Target="../customXml/item135.xml"/><Relationship Id="rId156" Type="http://schemas.openxmlformats.org/officeDocument/2006/relationships/customXml" Target="../customXml/item156.xml"/><Relationship Id="rId177" Type="http://schemas.openxmlformats.org/officeDocument/2006/relationships/customXml" Target="../customXml/item177.xml"/><Relationship Id="rId198" Type="http://schemas.openxmlformats.org/officeDocument/2006/relationships/customXml" Target="../customXml/item198.xml"/><Relationship Id="rId321" Type="http://schemas.openxmlformats.org/officeDocument/2006/relationships/image" Target="media/image25.png"/><Relationship Id="rId342" Type="http://schemas.openxmlformats.org/officeDocument/2006/relationships/hyperlink" Target="http://www.derm.qld.gov.au/" TargetMode="External"/><Relationship Id="rId363" Type="http://schemas.openxmlformats.org/officeDocument/2006/relationships/image" Target="media/image59.png"/><Relationship Id="rId384" Type="http://schemas.openxmlformats.org/officeDocument/2006/relationships/image" Target="media/image77.png"/><Relationship Id="rId202" Type="http://schemas.openxmlformats.org/officeDocument/2006/relationships/customXml" Target="../customXml/item202.xml"/><Relationship Id="rId223" Type="http://schemas.openxmlformats.org/officeDocument/2006/relationships/customXml" Target="../customXml/item223.xml"/><Relationship Id="rId244" Type="http://schemas.openxmlformats.org/officeDocument/2006/relationships/customXml" Target="../customXml/item244.xml"/><Relationship Id="rId18" Type="http://schemas.openxmlformats.org/officeDocument/2006/relationships/customXml" Target="../customXml/item18.xml"/><Relationship Id="rId39" Type="http://schemas.openxmlformats.org/officeDocument/2006/relationships/customXml" Target="../customXml/item39.xml"/><Relationship Id="rId265" Type="http://schemas.openxmlformats.org/officeDocument/2006/relationships/customXml" Target="../customXml/item265.xml"/><Relationship Id="rId286" Type="http://schemas.openxmlformats.org/officeDocument/2006/relationships/header" Target="header3.xml"/><Relationship Id="rId50" Type="http://schemas.openxmlformats.org/officeDocument/2006/relationships/customXml" Target="../customXml/item50.xml"/><Relationship Id="rId104" Type="http://schemas.openxmlformats.org/officeDocument/2006/relationships/customXml" Target="../customXml/item104.xml"/><Relationship Id="rId125" Type="http://schemas.openxmlformats.org/officeDocument/2006/relationships/customXml" Target="../customXml/item125.xml"/><Relationship Id="rId146" Type="http://schemas.openxmlformats.org/officeDocument/2006/relationships/customXml" Target="../customXml/item146.xml"/><Relationship Id="rId167" Type="http://schemas.openxmlformats.org/officeDocument/2006/relationships/customXml" Target="../customXml/item167.xml"/><Relationship Id="rId188" Type="http://schemas.openxmlformats.org/officeDocument/2006/relationships/customXml" Target="../customXml/item188.xml"/><Relationship Id="rId311" Type="http://schemas.openxmlformats.org/officeDocument/2006/relationships/image" Target="media/image15.png"/><Relationship Id="rId332" Type="http://schemas.openxmlformats.org/officeDocument/2006/relationships/image" Target="media/image36.png"/><Relationship Id="rId353" Type="http://schemas.openxmlformats.org/officeDocument/2006/relationships/image" Target="media/image49.png"/><Relationship Id="rId374" Type="http://schemas.openxmlformats.org/officeDocument/2006/relationships/image" Target="media/image67.png"/><Relationship Id="rId395" Type="http://schemas.openxmlformats.org/officeDocument/2006/relationships/image" Target="media/image88.jpg"/><Relationship Id="rId71" Type="http://schemas.openxmlformats.org/officeDocument/2006/relationships/customXml" Target="../customXml/item71.xml"/><Relationship Id="rId92" Type="http://schemas.openxmlformats.org/officeDocument/2006/relationships/customXml" Target="../customXml/item92.xml"/><Relationship Id="rId213" Type="http://schemas.openxmlformats.org/officeDocument/2006/relationships/customXml" Target="../customXml/item213.xml"/><Relationship Id="rId234" Type="http://schemas.openxmlformats.org/officeDocument/2006/relationships/customXml" Target="../customXml/item234.xml"/><Relationship Id="rId2" Type="http://schemas.openxmlformats.org/officeDocument/2006/relationships/customXml" Target="../customXml/item2.xml"/><Relationship Id="rId29" Type="http://schemas.openxmlformats.org/officeDocument/2006/relationships/customXml" Target="../customXml/item29.xml"/><Relationship Id="rId255" Type="http://schemas.openxmlformats.org/officeDocument/2006/relationships/customXml" Target="../customXml/item255.xml"/><Relationship Id="rId276" Type="http://schemas.openxmlformats.org/officeDocument/2006/relationships/webSettings" Target="webSettings.xml"/><Relationship Id="rId297" Type="http://schemas.openxmlformats.org/officeDocument/2006/relationships/hyperlink" Target="http://www.gbrmpa.gov.au/about-the-reef/how-the-reefs-managed/science-and-research/our-monitoring-and-assessment-programs/reef-rescue-marine-monitoring-program" TargetMode="External"/><Relationship Id="rId40" Type="http://schemas.openxmlformats.org/officeDocument/2006/relationships/customXml" Target="../customXml/item40.xml"/><Relationship Id="rId115" Type="http://schemas.openxmlformats.org/officeDocument/2006/relationships/customXml" Target="../customXml/item115.xml"/><Relationship Id="rId136" Type="http://schemas.openxmlformats.org/officeDocument/2006/relationships/customXml" Target="../customXml/item136.xml"/><Relationship Id="rId157" Type="http://schemas.openxmlformats.org/officeDocument/2006/relationships/customXml" Target="../customXml/item157.xml"/><Relationship Id="rId178" Type="http://schemas.openxmlformats.org/officeDocument/2006/relationships/customXml" Target="../customXml/item178.xml"/><Relationship Id="rId301" Type="http://schemas.openxmlformats.org/officeDocument/2006/relationships/image" Target="media/image5.png"/><Relationship Id="rId322" Type="http://schemas.openxmlformats.org/officeDocument/2006/relationships/image" Target="media/image26.png"/><Relationship Id="rId343" Type="http://schemas.openxmlformats.org/officeDocument/2006/relationships/hyperlink" Target="http://www.odysseydatarecording.com/" TargetMode="External"/><Relationship Id="rId364" Type="http://schemas.openxmlformats.org/officeDocument/2006/relationships/image" Target="media/image60.png"/><Relationship Id="rId61" Type="http://schemas.openxmlformats.org/officeDocument/2006/relationships/customXml" Target="../customXml/item61.xml"/><Relationship Id="rId82" Type="http://schemas.openxmlformats.org/officeDocument/2006/relationships/customXml" Target="../customXml/item82.xml"/><Relationship Id="rId199" Type="http://schemas.openxmlformats.org/officeDocument/2006/relationships/customXml" Target="../customXml/item199.xml"/><Relationship Id="rId203" Type="http://schemas.openxmlformats.org/officeDocument/2006/relationships/customXml" Target="../customXml/item203.xml"/><Relationship Id="rId385" Type="http://schemas.openxmlformats.org/officeDocument/2006/relationships/image" Target="media/image78.png"/><Relationship Id="rId19" Type="http://schemas.openxmlformats.org/officeDocument/2006/relationships/customXml" Target="../customXml/item19.xml"/><Relationship Id="rId224" Type="http://schemas.openxmlformats.org/officeDocument/2006/relationships/customXml" Target="../customXml/item224.xml"/><Relationship Id="rId245" Type="http://schemas.openxmlformats.org/officeDocument/2006/relationships/customXml" Target="../customXml/item245.xml"/><Relationship Id="rId266" Type="http://schemas.openxmlformats.org/officeDocument/2006/relationships/customXml" Target="../customXml/item266.xml"/><Relationship Id="rId287" Type="http://schemas.openxmlformats.org/officeDocument/2006/relationships/header" Target="header4.xml"/><Relationship Id="rId30" Type="http://schemas.openxmlformats.org/officeDocument/2006/relationships/customXml" Target="../customXml/item30.xml"/><Relationship Id="rId105" Type="http://schemas.openxmlformats.org/officeDocument/2006/relationships/customXml" Target="../customXml/item105.xml"/><Relationship Id="rId126" Type="http://schemas.openxmlformats.org/officeDocument/2006/relationships/customXml" Target="../customXml/item126.xml"/><Relationship Id="rId147" Type="http://schemas.openxmlformats.org/officeDocument/2006/relationships/customXml" Target="../customXml/item147.xml"/><Relationship Id="rId168" Type="http://schemas.openxmlformats.org/officeDocument/2006/relationships/customXml" Target="../customXml/item168.xml"/><Relationship Id="rId312" Type="http://schemas.openxmlformats.org/officeDocument/2006/relationships/image" Target="media/image16.png"/><Relationship Id="rId333" Type="http://schemas.openxmlformats.org/officeDocument/2006/relationships/image" Target="media/image37.png"/><Relationship Id="rId354" Type="http://schemas.openxmlformats.org/officeDocument/2006/relationships/image" Target="media/image50.png"/><Relationship Id="rId51" Type="http://schemas.openxmlformats.org/officeDocument/2006/relationships/customXml" Target="../customXml/item51.xml"/><Relationship Id="rId72" Type="http://schemas.openxmlformats.org/officeDocument/2006/relationships/customXml" Target="../customXml/item72.xml"/><Relationship Id="rId93" Type="http://schemas.openxmlformats.org/officeDocument/2006/relationships/customXml" Target="../customXml/item93.xml"/><Relationship Id="rId189" Type="http://schemas.openxmlformats.org/officeDocument/2006/relationships/customXml" Target="../customXml/item189.xml"/><Relationship Id="rId375" Type="http://schemas.openxmlformats.org/officeDocument/2006/relationships/image" Target="media/image68.png"/><Relationship Id="rId396" Type="http://schemas.openxmlformats.org/officeDocument/2006/relationships/image" Target="media/image89.jpg"/><Relationship Id="rId3" Type="http://schemas.openxmlformats.org/officeDocument/2006/relationships/customXml" Target="../customXml/item3.xml"/><Relationship Id="rId214" Type="http://schemas.openxmlformats.org/officeDocument/2006/relationships/customXml" Target="../customXml/item214.xml"/><Relationship Id="rId235" Type="http://schemas.openxmlformats.org/officeDocument/2006/relationships/customXml" Target="../customXml/item235.xml"/><Relationship Id="rId256" Type="http://schemas.openxmlformats.org/officeDocument/2006/relationships/customXml" Target="../customXml/item256.xml"/><Relationship Id="rId277" Type="http://schemas.openxmlformats.org/officeDocument/2006/relationships/footnotes" Target="footnotes.xml"/><Relationship Id="rId298" Type="http://schemas.openxmlformats.org/officeDocument/2006/relationships/hyperlink" Target="http://e-atlas.org.au/rrmmp" TargetMode="External"/><Relationship Id="rId400" Type="http://schemas.openxmlformats.org/officeDocument/2006/relationships/image" Target="media/image93.jpg"/><Relationship Id="rId116" Type="http://schemas.openxmlformats.org/officeDocument/2006/relationships/customXml" Target="../customXml/item116.xml"/><Relationship Id="rId137" Type="http://schemas.openxmlformats.org/officeDocument/2006/relationships/customXml" Target="../customXml/item137.xml"/><Relationship Id="rId158" Type="http://schemas.openxmlformats.org/officeDocument/2006/relationships/customXml" Target="../customXml/item158.xml"/><Relationship Id="rId302" Type="http://schemas.openxmlformats.org/officeDocument/2006/relationships/image" Target="media/image6.png"/><Relationship Id="rId323" Type="http://schemas.openxmlformats.org/officeDocument/2006/relationships/image" Target="media/image27.png"/><Relationship Id="rId344" Type="http://schemas.openxmlformats.org/officeDocument/2006/relationships/hyperlink" Target="http://reefnet.ca/products/sensus/" TargetMode="External"/><Relationship Id="rId20" Type="http://schemas.openxmlformats.org/officeDocument/2006/relationships/customXml" Target="../customXml/item20.xml"/><Relationship Id="rId41" Type="http://schemas.openxmlformats.org/officeDocument/2006/relationships/customXml" Target="../customXml/item41.xml"/><Relationship Id="rId62" Type="http://schemas.openxmlformats.org/officeDocument/2006/relationships/customXml" Target="../customXml/item62.xml"/><Relationship Id="rId83" Type="http://schemas.openxmlformats.org/officeDocument/2006/relationships/customXml" Target="../customXml/item83.xml"/><Relationship Id="rId179" Type="http://schemas.openxmlformats.org/officeDocument/2006/relationships/customXml" Target="../customXml/item179.xml"/><Relationship Id="rId365" Type="http://schemas.openxmlformats.org/officeDocument/2006/relationships/image" Target="media/image61.png"/><Relationship Id="rId386" Type="http://schemas.openxmlformats.org/officeDocument/2006/relationships/image" Target="media/image79.png"/><Relationship Id="rId190" Type="http://schemas.openxmlformats.org/officeDocument/2006/relationships/customXml" Target="../customXml/item190.xml"/><Relationship Id="rId204" Type="http://schemas.openxmlformats.org/officeDocument/2006/relationships/customXml" Target="../customXml/item204.xml"/><Relationship Id="rId225" Type="http://schemas.openxmlformats.org/officeDocument/2006/relationships/customXml" Target="../customXml/item225.xml"/><Relationship Id="rId246" Type="http://schemas.openxmlformats.org/officeDocument/2006/relationships/customXml" Target="../customXml/item246.xml"/><Relationship Id="rId267" Type="http://schemas.openxmlformats.org/officeDocument/2006/relationships/customXml" Target="../customXml/item267.xml"/><Relationship Id="rId288" Type="http://schemas.openxmlformats.org/officeDocument/2006/relationships/header" Target="header5.xml"/><Relationship Id="rId106" Type="http://schemas.openxmlformats.org/officeDocument/2006/relationships/customXml" Target="../customXml/item106.xml"/><Relationship Id="rId127" Type="http://schemas.openxmlformats.org/officeDocument/2006/relationships/customXml" Target="../customXml/item127.xml"/><Relationship Id="rId313" Type="http://schemas.openxmlformats.org/officeDocument/2006/relationships/image" Target="media/image17.png"/><Relationship Id="rId10" Type="http://schemas.openxmlformats.org/officeDocument/2006/relationships/customXml" Target="../customXml/item10.xml"/><Relationship Id="rId31" Type="http://schemas.openxmlformats.org/officeDocument/2006/relationships/customXml" Target="../customXml/item31.xml"/><Relationship Id="rId52" Type="http://schemas.openxmlformats.org/officeDocument/2006/relationships/customXml" Target="../customXml/item52.xml"/><Relationship Id="rId73" Type="http://schemas.openxmlformats.org/officeDocument/2006/relationships/customXml" Target="../customXml/item73.xml"/><Relationship Id="rId94" Type="http://schemas.openxmlformats.org/officeDocument/2006/relationships/customXml" Target="../customXml/item94.xml"/><Relationship Id="rId148" Type="http://schemas.openxmlformats.org/officeDocument/2006/relationships/customXml" Target="../customXml/item148.xml"/><Relationship Id="rId169" Type="http://schemas.openxmlformats.org/officeDocument/2006/relationships/customXml" Target="../customXml/item169.xml"/><Relationship Id="rId334" Type="http://schemas.openxmlformats.org/officeDocument/2006/relationships/image" Target="media/image38.png"/><Relationship Id="rId355" Type="http://schemas.openxmlformats.org/officeDocument/2006/relationships/image" Target="media/image51.png"/><Relationship Id="rId376" Type="http://schemas.openxmlformats.org/officeDocument/2006/relationships/image" Target="media/image69.png"/><Relationship Id="rId397" Type="http://schemas.openxmlformats.org/officeDocument/2006/relationships/image" Target="media/image90.jpg"/><Relationship Id="rId4" Type="http://schemas.openxmlformats.org/officeDocument/2006/relationships/customXml" Target="../customXml/item4.xml"/><Relationship Id="rId180" Type="http://schemas.openxmlformats.org/officeDocument/2006/relationships/customXml" Target="../customXml/item180.xml"/><Relationship Id="rId215" Type="http://schemas.openxmlformats.org/officeDocument/2006/relationships/customXml" Target="../customXml/item215.xml"/><Relationship Id="rId236" Type="http://schemas.openxmlformats.org/officeDocument/2006/relationships/customXml" Target="../customXml/item236.xml"/><Relationship Id="rId257" Type="http://schemas.openxmlformats.org/officeDocument/2006/relationships/customXml" Target="../customXml/item257.xml"/><Relationship Id="rId278" Type="http://schemas.openxmlformats.org/officeDocument/2006/relationships/endnotes" Target="endnotes.xml"/><Relationship Id="rId401" Type="http://schemas.openxmlformats.org/officeDocument/2006/relationships/image" Target="media/image94.jpg"/><Relationship Id="rId303" Type="http://schemas.openxmlformats.org/officeDocument/2006/relationships/image" Target="media/image7.png"/><Relationship Id="rId42" Type="http://schemas.openxmlformats.org/officeDocument/2006/relationships/customXml" Target="../customXml/item42.xml"/><Relationship Id="rId84" Type="http://schemas.openxmlformats.org/officeDocument/2006/relationships/customXml" Target="../customXml/item84.xml"/><Relationship Id="rId138" Type="http://schemas.openxmlformats.org/officeDocument/2006/relationships/customXml" Target="../customXml/item138.xml"/><Relationship Id="rId345" Type="http://schemas.openxmlformats.org/officeDocument/2006/relationships/image" Target="media/image41.png"/><Relationship Id="rId387" Type="http://schemas.openxmlformats.org/officeDocument/2006/relationships/image" Target="media/image80.png"/><Relationship Id="rId191" Type="http://schemas.openxmlformats.org/officeDocument/2006/relationships/customXml" Target="../customXml/item191.xml"/><Relationship Id="rId205" Type="http://schemas.openxmlformats.org/officeDocument/2006/relationships/customXml" Target="../customXml/item205.xml"/><Relationship Id="rId247" Type="http://schemas.openxmlformats.org/officeDocument/2006/relationships/customXml" Target="../customXml/item247.xml"/><Relationship Id="rId107" Type="http://schemas.openxmlformats.org/officeDocument/2006/relationships/customXml" Target="../customXml/item107.xml"/><Relationship Id="rId289" Type="http://schemas.openxmlformats.org/officeDocument/2006/relationships/header" Target="header6.xml"/><Relationship Id="rId11" Type="http://schemas.openxmlformats.org/officeDocument/2006/relationships/customXml" Target="../customXml/item11.xml"/><Relationship Id="rId53" Type="http://schemas.openxmlformats.org/officeDocument/2006/relationships/customXml" Target="../customXml/item53.xml"/><Relationship Id="rId149" Type="http://schemas.openxmlformats.org/officeDocument/2006/relationships/customXml" Target="../customXml/item149.xml"/><Relationship Id="rId314" Type="http://schemas.openxmlformats.org/officeDocument/2006/relationships/image" Target="media/image18.png"/><Relationship Id="rId356" Type="http://schemas.openxmlformats.org/officeDocument/2006/relationships/image" Target="media/image52.png"/><Relationship Id="rId398" Type="http://schemas.openxmlformats.org/officeDocument/2006/relationships/image" Target="media/image91.jpg"/><Relationship Id="rId95" Type="http://schemas.openxmlformats.org/officeDocument/2006/relationships/customXml" Target="../customXml/item95.xml"/><Relationship Id="rId160" Type="http://schemas.openxmlformats.org/officeDocument/2006/relationships/customXml" Target="../customXml/item160.xml"/><Relationship Id="rId216" Type="http://schemas.openxmlformats.org/officeDocument/2006/relationships/customXml" Target="../customXml/item216.xml"/><Relationship Id="rId258" Type="http://schemas.openxmlformats.org/officeDocument/2006/relationships/customXml" Target="../customXml/item258.xml"/><Relationship Id="rId22" Type="http://schemas.openxmlformats.org/officeDocument/2006/relationships/customXml" Target="../customXml/item22.xml"/><Relationship Id="rId64" Type="http://schemas.openxmlformats.org/officeDocument/2006/relationships/customXml" Target="../customXml/item64.xml"/><Relationship Id="rId118" Type="http://schemas.openxmlformats.org/officeDocument/2006/relationships/customXml" Target="../customXml/item118.xml"/><Relationship Id="rId325" Type="http://schemas.openxmlformats.org/officeDocument/2006/relationships/image" Target="media/image29.png"/><Relationship Id="rId367" Type="http://schemas.openxmlformats.org/officeDocument/2006/relationships/chart" Target="charts/chart2.xml"/><Relationship Id="rId171" Type="http://schemas.openxmlformats.org/officeDocument/2006/relationships/customXml" Target="../customXml/item171.xml"/><Relationship Id="rId227" Type="http://schemas.openxmlformats.org/officeDocument/2006/relationships/customXml" Target="../customXml/item227.xml"/><Relationship Id="rId269" Type="http://schemas.openxmlformats.org/officeDocument/2006/relationships/customXml" Target="../customXml/item269.xml"/><Relationship Id="rId33" Type="http://schemas.openxmlformats.org/officeDocument/2006/relationships/customXml" Target="../customXml/item33.xml"/><Relationship Id="rId129" Type="http://schemas.openxmlformats.org/officeDocument/2006/relationships/customXml" Target="../customXml/item129.xml"/><Relationship Id="rId280" Type="http://schemas.openxmlformats.org/officeDocument/2006/relationships/image" Target="media/image2.png"/><Relationship Id="rId336" Type="http://schemas.openxmlformats.org/officeDocument/2006/relationships/image" Target="media/image40.png"/><Relationship Id="rId75" Type="http://schemas.openxmlformats.org/officeDocument/2006/relationships/customXml" Target="../customXml/item75.xml"/><Relationship Id="rId140" Type="http://schemas.openxmlformats.org/officeDocument/2006/relationships/customXml" Target="../customXml/item140.xml"/><Relationship Id="rId182" Type="http://schemas.openxmlformats.org/officeDocument/2006/relationships/customXml" Target="../customXml/item182.xml"/><Relationship Id="rId378" Type="http://schemas.openxmlformats.org/officeDocument/2006/relationships/image" Target="media/image71.png"/><Relationship Id="rId403" Type="http://schemas.openxmlformats.org/officeDocument/2006/relationships/image" Target="media/image96.jpg"/><Relationship Id="rId6" Type="http://schemas.openxmlformats.org/officeDocument/2006/relationships/customXml" Target="../customXml/item6.xml"/><Relationship Id="rId238" Type="http://schemas.openxmlformats.org/officeDocument/2006/relationships/customXml" Target="../customXml/item238.xml"/><Relationship Id="rId291" Type="http://schemas.openxmlformats.org/officeDocument/2006/relationships/footer" Target="footer4.xml"/><Relationship Id="rId305" Type="http://schemas.openxmlformats.org/officeDocument/2006/relationships/image" Target="media/image9.png"/><Relationship Id="rId347" Type="http://schemas.openxmlformats.org/officeDocument/2006/relationships/image" Target="media/image43.png"/><Relationship Id="rId44" Type="http://schemas.openxmlformats.org/officeDocument/2006/relationships/customXml" Target="../customXml/item44.xml"/><Relationship Id="rId86" Type="http://schemas.openxmlformats.org/officeDocument/2006/relationships/customXml" Target="../customXml/item86.xml"/><Relationship Id="rId151" Type="http://schemas.openxmlformats.org/officeDocument/2006/relationships/customXml" Target="../customXml/item151.xml"/><Relationship Id="rId389" Type="http://schemas.openxmlformats.org/officeDocument/2006/relationships/image" Target="media/image82.png"/><Relationship Id="rId193" Type="http://schemas.openxmlformats.org/officeDocument/2006/relationships/customXml" Target="../customXml/item193.xml"/><Relationship Id="rId207" Type="http://schemas.openxmlformats.org/officeDocument/2006/relationships/customXml" Target="../customXml/item207.xml"/><Relationship Id="rId249" Type="http://schemas.openxmlformats.org/officeDocument/2006/relationships/customXml" Target="../customXml/item249.xml"/><Relationship Id="rId13" Type="http://schemas.openxmlformats.org/officeDocument/2006/relationships/customXml" Target="../customXml/item13.xml"/><Relationship Id="rId109" Type="http://schemas.openxmlformats.org/officeDocument/2006/relationships/customXml" Target="../customXml/item109.xml"/><Relationship Id="rId260" Type="http://schemas.openxmlformats.org/officeDocument/2006/relationships/customXml" Target="../customXml/item260.xml"/><Relationship Id="rId316" Type="http://schemas.openxmlformats.org/officeDocument/2006/relationships/image" Target="media/image20.png"/><Relationship Id="rId55" Type="http://schemas.openxmlformats.org/officeDocument/2006/relationships/customXml" Target="../customXml/item55.xml"/><Relationship Id="rId97" Type="http://schemas.openxmlformats.org/officeDocument/2006/relationships/customXml" Target="../customXml/item97.xml"/><Relationship Id="rId120" Type="http://schemas.openxmlformats.org/officeDocument/2006/relationships/customXml" Target="../customXml/item120.xml"/><Relationship Id="rId358" Type="http://schemas.openxmlformats.org/officeDocument/2006/relationships/image" Target="media/image54.png"/><Relationship Id="rId162" Type="http://schemas.openxmlformats.org/officeDocument/2006/relationships/customXml" Target="../customXml/item162.xml"/><Relationship Id="rId218" Type="http://schemas.openxmlformats.org/officeDocument/2006/relationships/customXml" Target="../customXml/item218.xml"/><Relationship Id="rId271" Type="http://schemas.openxmlformats.org/officeDocument/2006/relationships/customXml" Target="../customXml/item271.xml"/><Relationship Id="rId24" Type="http://schemas.openxmlformats.org/officeDocument/2006/relationships/customXml" Target="../customXml/item24.xml"/><Relationship Id="rId66" Type="http://schemas.openxmlformats.org/officeDocument/2006/relationships/customXml" Target="../customXml/item66.xml"/><Relationship Id="rId131" Type="http://schemas.openxmlformats.org/officeDocument/2006/relationships/customXml" Target="../customXml/item131.xml"/><Relationship Id="rId327" Type="http://schemas.openxmlformats.org/officeDocument/2006/relationships/image" Target="media/image31.png"/><Relationship Id="rId369" Type="http://schemas.openxmlformats.org/officeDocument/2006/relationships/image" Target="media/image62.png"/><Relationship Id="rId173" Type="http://schemas.openxmlformats.org/officeDocument/2006/relationships/customXml" Target="../customXml/item173.xml"/><Relationship Id="rId229" Type="http://schemas.openxmlformats.org/officeDocument/2006/relationships/customXml" Target="../customXml/item229.xml"/><Relationship Id="rId380" Type="http://schemas.openxmlformats.org/officeDocument/2006/relationships/image" Target="media/image73.png"/><Relationship Id="rId240" Type="http://schemas.openxmlformats.org/officeDocument/2006/relationships/customXml" Target="../customXml/item240.xml"/><Relationship Id="rId35" Type="http://schemas.openxmlformats.org/officeDocument/2006/relationships/customXml" Target="../customXml/item35.xml"/><Relationship Id="rId77" Type="http://schemas.openxmlformats.org/officeDocument/2006/relationships/customXml" Target="../customXml/item77.xml"/><Relationship Id="rId100" Type="http://schemas.openxmlformats.org/officeDocument/2006/relationships/customXml" Target="../customXml/item100.xml"/><Relationship Id="rId282" Type="http://schemas.openxmlformats.org/officeDocument/2006/relationships/footer" Target="footer1.xml"/><Relationship Id="rId338" Type="http://schemas.openxmlformats.org/officeDocument/2006/relationships/hyperlink" Target="http://www.reefplan.qld.gov.au/" TargetMode="External"/><Relationship Id="rId8" Type="http://schemas.openxmlformats.org/officeDocument/2006/relationships/customXml" Target="../customXml/item8.xml"/><Relationship Id="rId142" Type="http://schemas.openxmlformats.org/officeDocument/2006/relationships/customXml" Target="../customXml/item142.xml"/><Relationship Id="rId184" Type="http://schemas.openxmlformats.org/officeDocument/2006/relationships/customXml" Target="../customXml/item184.xml"/><Relationship Id="rId391" Type="http://schemas.openxmlformats.org/officeDocument/2006/relationships/image" Target="media/image84.jpg"/><Relationship Id="rId405" Type="http://schemas.openxmlformats.org/officeDocument/2006/relationships/header" Target="header11.xml"/><Relationship Id="rId251" Type="http://schemas.openxmlformats.org/officeDocument/2006/relationships/customXml" Target="../customXml/item251.xml"/><Relationship Id="rId46" Type="http://schemas.openxmlformats.org/officeDocument/2006/relationships/customXml" Target="../customXml/item46.xml"/><Relationship Id="rId293" Type="http://schemas.openxmlformats.org/officeDocument/2006/relationships/header" Target="header9.xml"/><Relationship Id="rId307" Type="http://schemas.openxmlformats.org/officeDocument/2006/relationships/image" Target="media/image11.png"/><Relationship Id="rId349" Type="http://schemas.openxmlformats.org/officeDocument/2006/relationships/image" Target="media/image45.png"/><Relationship Id="rId88" Type="http://schemas.openxmlformats.org/officeDocument/2006/relationships/customXml" Target="../customXml/item88.xml"/><Relationship Id="rId111" Type="http://schemas.openxmlformats.org/officeDocument/2006/relationships/customXml" Target="../customXml/item111.xml"/><Relationship Id="rId153" Type="http://schemas.openxmlformats.org/officeDocument/2006/relationships/customXml" Target="../customXml/item153.xml"/><Relationship Id="rId195" Type="http://schemas.openxmlformats.org/officeDocument/2006/relationships/customXml" Target="../customXml/item195.xml"/><Relationship Id="rId209" Type="http://schemas.openxmlformats.org/officeDocument/2006/relationships/customXml" Target="../customXml/item209.xml"/><Relationship Id="rId360" Type="http://schemas.openxmlformats.org/officeDocument/2006/relationships/image" Target="media/image56.png"/><Relationship Id="rId220" Type="http://schemas.openxmlformats.org/officeDocument/2006/relationships/customXml" Target="../customXml/item220.xml"/><Relationship Id="rId15" Type="http://schemas.openxmlformats.org/officeDocument/2006/relationships/customXml" Target="../customXml/item15.xml"/><Relationship Id="rId57" Type="http://schemas.openxmlformats.org/officeDocument/2006/relationships/customXml" Target="../customXml/item57.xml"/><Relationship Id="rId262" Type="http://schemas.openxmlformats.org/officeDocument/2006/relationships/customXml" Target="../customXml/item262.xml"/><Relationship Id="rId318" Type="http://schemas.openxmlformats.org/officeDocument/2006/relationships/image" Target="media/image22.png"/><Relationship Id="rId99" Type="http://schemas.openxmlformats.org/officeDocument/2006/relationships/customXml" Target="../customXml/item99.xml"/><Relationship Id="rId122" Type="http://schemas.openxmlformats.org/officeDocument/2006/relationships/customXml" Target="../customXml/item122.xml"/><Relationship Id="rId164" Type="http://schemas.openxmlformats.org/officeDocument/2006/relationships/customXml" Target="../customXml/item164.xml"/><Relationship Id="rId371" Type="http://schemas.openxmlformats.org/officeDocument/2006/relationships/image" Target="media/image64.png"/><Relationship Id="rId26" Type="http://schemas.openxmlformats.org/officeDocument/2006/relationships/customXml" Target="../customXml/item26.xml"/><Relationship Id="rId231" Type="http://schemas.openxmlformats.org/officeDocument/2006/relationships/customXml" Target="../customXml/item231.xml"/><Relationship Id="rId273" Type="http://schemas.openxmlformats.org/officeDocument/2006/relationships/styles" Target="styles.xml"/><Relationship Id="rId329" Type="http://schemas.openxmlformats.org/officeDocument/2006/relationships/image" Target="media/image33.png"/><Relationship Id="rId68" Type="http://schemas.openxmlformats.org/officeDocument/2006/relationships/customXml" Target="../customXml/item68.xml"/><Relationship Id="rId133" Type="http://schemas.openxmlformats.org/officeDocument/2006/relationships/customXml" Target="../customXml/item133.xml"/><Relationship Id="rId175" Type="http://schemas.openxmlformats.org/officeDocument/2006/relationships/customXml" Target="../customXml/item175.xml"/><Relationship Id="rId340" Type="http://schemas.openxmlformats.org/officeDocument/2006/relationships/hyperlink" Target="http://www.reefplan.qld.gov.au/" TargetMode="External"/><Relationship Id="rId200" Type="http://schemas.openxmlformats.org/officeDocument/2006/relationships/customXml" Target="../customXml/item200.xml"/><Relationship Id="rId382" Type="http://schemas.openxmlformats.org/officeDocument/2006/relationships/image" Target="media/image75.png"/><Relationship Id="rId242" Type="http://schemas.openxmlformats.org/officeDocument/2006/relationships/customXml" Target="../customXml/item242.xml"/><Relationship Id="rId284" Type="http://schemas.openxmlformats.org/officeDocument/2006/relationships/header" Target="header2.xml"/><Relationship Id="rId37" Type="http://schemas.openxmlformats.org/officeDocument/2006/relationships/customXml" Target="../customXml/item37.xml"/><Relationship Id="rId79" Type="http://schemas.openxmlformats.org/officeDocument/2006/relationships/customXml" Target="../customXml/item79.xml"/><Relationship Id="rId102" Type="http://schemas.openxmlformats.org/officeDocument/2006/relationships/customXml" Target="../customXml/item102.xml"/><Relationship Id="rId144" Type="http://schemas.openxmlformats.org/officeDocument/2006/relationships/customXml" Target="../customXml/item144.xml"/><Relationship Id="rId90" Type="http://schemas.openxmlformats.org/officeDocument/2006/relationships/customXml" Target="../customXml/item90.xml"/><Relationship Id="rId186" Type="http://schemas.openxmlformats.org/officeDocument/2006/relationships/customXml" Target="../customXml/item186.xml"/><Relationship Id="rId351" Type="http://schemas.openxmlformats.org/officeDocument/2006/relationships/image" Target="media/image47.png"/><Relationship Id="rId393" Type="http://schemas.openxmlformats.org/officeDocument/2006/relationships/image" Target="media/image86.jpg"/><Relationship Id="rId407" Type="http://schemas.openxmlformats.org/officeDocument/2006/relationships/theme" Target="theme/theme1.xml"/></Relationships>
</file>

<file path=word/charts/_rels/chart1.xml.rels><?xml version="1.0" encoding="UTF-8" standalone="yes"?>
<Relationships xmlns="http://schemas.openxmlformats.org/package/2006/relationships"><Relationship Id="rId1" Type="http://schemas.openxmlformats.org/officeDocument/2006/relationships/oleObject" Target="file:///C:\Documents%20and%20Settings\bschaffe\Local%20Settings\Temporary%20Internet%20Files\Content.Outlook\XOXUD50H\HPLC_Fluorometer%20correlation_From%20Feb%202007.xlsx"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file:///C:\Users\bschaffe\AppData\Local\Microsoft\Windows\Temporary%20Internet%20Files\Content.Outlook\WDMDTGD5\NTU_TSS_correlation_Sep13_MS.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en-A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1"/>
          <c:tx>
            <c:v>Excluding high values</c:v>
          </c:tx>
          <c:spPr>
            <a:ln w="28575">
              <a:noFill/>
            </a:ln>
          </c:spPr>
          <c:xVal>
            <c:numRef>
              <c:f>('ALL DATA'!$I$117:$I$201,'ALL DATA'!$I$204:$I$230)</c:f>
              <c:numCache>
                <c:formatCode>0.000</c:formatCode>
                <c:ptCount val="112"/>
                <c:pt idx="0">
                  <c:v>0.49092930543196112</c:v>
                </c:pt>
                <c:pt idx="1">
                  <c:v>0.66134367071660005</c:v>
                </c:pt>
                <c:pt idx="2">
                  <c:v>0.60641439323851465</c:v>
                </c:pt>
                <c:pt idx="3">
                  <c:v>0.30171489014061587</c:v>
                </c:pt>
                <c:pt idx="4">
                  <c:v>0.4854112537819934</c:v>
                </c:pt>
                <c:pt idx="5">
                  <c:v>0.36458862488968757</c:v>
                </c:pt>
                <c:pt idx="6">
                  <c:v>0.51955632053864842</c:v>
                </c:pt>
                <c:pt idx="7">
                  <c:v>0.37987829731386435</c:v>
                </c:pt>
                <c:pt idx="8">
                  <c:v>0.4993213378681669</c:v>
                </c:pt>
                <c:pt idx="9">
                  <c:v>1.1994706992252033</c:v>
                </c:pt>
                <c:pt idx="10">
                  <c:v>1.9034153122104434</c:v>
                </c:pt>
                <c:pt idx="11">
                  <c:v>2.3623791114333867</c:v>
                </c:pt>
                <c:pt idx="12">
                  <c:v>0.27034893946131422</c:v>
                </c:pt>
                <c:pt idx="13">
                  <c:v>0.27760747909836492</c:v>
                </c:pt>
                <c:pt idx="14">
                  <c:v>0.29396287480068523</c:v>
                </c:pt>
                <c:pt idx="15">
                  <c:v>0.31733592616762007</c:v>
                </c:pt>
                <c:pt idx="16">
                  <c:v>0.39986953177010354</c:v>
                </c:pt>
                <c:pt idx="17">
                  <c:v>0.38890925632090106</c:v>
                </c:pt>
                <c:pt idx="18">
                  <c:v>0.35061597730158861</c:v>
                </c:pt>
                <c:pt idx="19">
                  <c:v>0.33414127614611805</c:v>
                </c:pt>
                <c:pt idx="20">
                  <c:v>0.18149599309776049</c:v>
                </c:pt>
                <c:pt idx="21">
                  <c:v>0.63560705154672614</c:v>
                </c:pt>
                <c:pt idx="22">
                  <c:v>0.35171241786576185</c:v>
                </c:pt>
                <c:pt idx="23">
                  <c:v>0.90727476095354143</c:v>
                </c:pt>
                <c:pt idx="24">
                  <c:v>0.32320064104301338</c:v>
                </c:pt>
                <c:pt idx="25">
                  <c:v>0.25589404549398026</c:v>
                </c:pt>
                <c:pt idx="26">
                  <c:v>0.23067414682644091</c:v>
                </c:pt>
                <c:pt idx="27">
                  <c:v>0.28489156525711301</c:v>
                </c:pt>
                <c:pt idx="28">
                  <c:v>0.58969804023789019</c:v>
                </c:pt>
                <c:pt idx="29">
                  <c:v>0.59472668318951005</c:v>
                </c:pt>
                <c:pt idx="30">
                  <c:v>0.48183065419369431</c:v>
                </c:pt>
                <c:pt idx="31">
                  <c:v>0.19151575563634449</c:v>
                </c:pt>
                <c:pt idx="32">
                  <c:v>0.16565087541978199</c:v>
                </c:pt>
                <c:pt idx="33">
                  <c:v>0.25992000977530982</c:v>
                </c:pt>
                <c:pt idx="34">
                  <c:v>0.36207585728524155</c:v>
                </c:pt>
                <c:pt idx="35">
                  <c:v>0.33988616705677727</c:v>
                </c:pt>
                <c:pt idx="36">
                  <c:v>0.31732169027853296</c:v>
                </c:pt>
                <c:pt idx="37">
                  <c:v>0.23054710466247663</c:v>
                </c:pt>
                <c:pt idx="38">
                  <c:v>0.14668903875191144</c:v>
                </c:pt>
                <c:pt idx="39">
                  <c:v>0.29087335078876142</c:v>
                </c:pt>
                <c:pt idx="40">
                  <c:v>0.39578473538110498</c:v>
                </c:pt>
                <c:pt idx="41">
                  <c:v>0.72897337855694988</c:v>
                </c:pt>
                <c:pt idx="42">
                  <c:v>0.61061488095575411</c:v>
                </c:pt>
                <c:pt idx="43">
                  <c:v>0.7931073786053302</c:v>
                </c:pt>
                <c:pt idx="44">
                  <c:v>0.27022270527628606</c:v>
                </c:pt>
                <c:pt idx="45">
                  <c:v>0.3821738867581333</c:v>
                </c:pt>
                <c:pt idx="46">
                  <c:v>0.31324241415554982</c:v>
                </c:pt>
                <c:pt idx="47">
                  <c:v>0.54737427773005531</c:v>
                </c:pt>
                <c:pt idx="48">
                  <c:v>0.57530673080808603</c:v>
                </c:pt>
                <c:pt idx="49">
                  <c:v>0.3917406501721768</c:v>
                </c:pt>
                <c:pt idx="50">
                  <c:v>0.22021372905319989</c:v>
                </c:pt>
                <c:pt idx="51">
                  <c:v>0.22983261708464667</c:v>
                </c:pt>
                <c:pt idx="52">
                  <c:v>0.42628020959311586</c:v>
                </c:pt>
                <c:pt idx="53">
                  <c:v>0.48463403896250501</c:v>
                </c:pt>
                <c:pt idx="54">
                  <c:v>0.38593822242172077</c:v>
                </c:pt>
                <c:pt idx="55">
                  <c:v>0.29355176479567996</c:v>
                </c:pt>
                <c:pt idx="56">
                  <c:v>0.5376624057485947</c:v>
                </c:pt>
                <c:pt idx="57">
                  <c:v>0.68321685333050308</c:v>
                </c:pt>
                <c:pt idx="58">
                  <c:v>0.4667348321111191</c:v>
                </c:pt>
                <c:pt idx="59">
                  <c:v>0.28596987454389688</c:v>
                </c:pt>
                <c:pt idx="60">
                  <c:v>0.39158697804812914</c:v>
                </c:pt>
                <c:pt idx="61">
                  <c:v>0.43005980261226567</c:v>
                </c:pt>
                <c:pt idx="62">
                  <c:v>0.2044059210957849</c:v>
                </c:pt>
                <c:pt idx="63">
                  <c:v>0.50365064765871348</c:v>
                </c:pt>
                <c:pt idx="64">
                  <c:v>0.19427762932728368</c:v>
                </c:pt>
                <c:pt idx="65">
                  <c:v>0.27497093727915423</c:v>
                </c:pt>
                <c:pt idx="66">
                  <c:v>0.33600327241407352</c:v>
                </c:pt>
                <c:pt idx="67">
                  <c:v>0.55223837324067304</c:v>
                </c:pt>
                <c:pt idx="68">
                  <c:v>0.6682242431703973</c:v>
                </c:pt>
                <c:pt idx="69">
                  <c:v>0.41302681676095793</c:v>
                </c:pt>
                <c:pt idx="70">
                  <c:v>0.82276598387330668</c:v>
                </c:pt>
                <c:pt idx="71">
                  <c:v>0.34212398942437111</c:v>
                </c:pt>
                <c:pt idx="72">
                  <c:v>0.25432315790281185</c:v>
                </c:pt>
                <c:pt idx="73">
                  <c:v>0.28395134920915482</c:v>
                </c:pt>
                <c:pt idx="74">
                  <c:v>0.33030270990436233</c:v>
                </c:pt>
                <c:pt idx="75">
                  <c:v>0.19875912670198989</c:v>
                </c:pt>
                <c:pt idx="76">
                  <c:v>0.16689741672113356</c:v>
                </c:pt>
                <c:pt idx="77">
                  <c:v>0.38171806507302802</c:v>
                </c:pt>
                <c:pt idx="78">
                  <c:v>0.51997218854964256</c:v>
                </c:pt>
                <c:pt idx="79">
                  <c:v>0.30136031083249937</c:v>
                </c:pt>
                <c:pt idx="80">
                  <c:v>0.37986739857365442</c:v>
                </c:pt>
                <c:pt idx="81">
                  <c:v>0.42539411010747896</c:v>
                </c:pt>
                <c:pt idx="82">
                  <c:v>0.32438653107609727</c:v>
                </c:pt>
                <c:pt idx="83">
                  <c:v>0.48669898271088496</c:v>
                </c:pt>
                <c:pt idx="84">
                  <c:v>0.60714012773072668</c:v>
                </c:pt>
                <c:pt idx="85">
                  <c:v>1.1670329721593971</c:v>
                </c:pt>
                <c:pt idx="86">
                  <c:v>1.1721942721277312</c:v>
                </c:pt>
                <c:pt idx="87">
                  <c:v>1.0574645854344751</c:v>
                </c:pt>
                <c:pt idx="88">
                  <c:v>0.74959268208148566</c:v>
                </c:pt>
                <c:pt idx="89">
                  <c:v>1.1299894605138761</c:v>
                </c:pt>
                <c:pt idx="90">
                  <c:v>0.31522777696552723</c:v>
                </c:pt>
                <c:pt idx="91">
                  <c:v>0.3717383787271013</c:v>
                </c:pt>
                <c:pt idx="92">
                  <c:v>0.82881180264530085</c:v>
                </c:pt>
                <c:pt idx="93">
                  <c:v>0.52962761662243185</c:v>
                </c:pt>
                <c:pt idx="94">
                  <c:v>0.57577312240991962</c:v>
                </c:pt>
                <c:pt idx="95">
                  <c:v>0.21633119153429131</c:v>
                </c:pt>
                <c:pt idx="96">
                  <c:v>0.76707842203263277</c:v>
                </c:pt>
                <c:pt idx="97">
                  <c:v>0.54667235504500522</c:v>
                </c:pt>
                <c:pt idx="98">
                  <c:v>0.19475405389394193</c:v>
                </c:pt>
                <c:pt idx="99">
                  <c:v>0.25782871389326106</c:v>
                </c:pt>
                <c:pt idx="100">
                  <c:v>0.31291142463841781</c:v>
                </c:pt>
                <c:pt idx="101">
                  <c:v>0.25678317581695581</c:v>
                </c:pt>
                <c:pt idx="102">
                  <c:v>0.1514032627543585</c:v>
                </c:pt>
                <c:pt idx="103">
                  <c:v>0.24809975534000339</c:v>
                </c:pt>
                <c:pt idx="104">
                  <c:v>1.0227805661723941</c:v>
                </c:pt>
                <c:pt idx="105">
                  <c:v>0.10416145937637319</c:v>
                </c:pt>
                <c:pt idx="106">
                  <c:v>0.10770077279410301</c:v>
                </c:pt>
                <c:pt idx="107">
                  <c:v>0.31746553677825162</c:v>
                </c:pt>
                <c:pt idx="108">
                  <c:v>0.59137828855984054</c:v>
                </c:pt>
                <c:pt idx="109">
                  <c:v>0.68419410138444015</c:v>
                </c:pt>
                <c:pt idx="110">
                  <c:v>2.8153371031035377</c:v>
                </c:pt>
                <c:pt idx="111">
                  <c:v>0.13683809841174341</c:v>
                </c:pt>
              </c:numCache>
            </c:numRef>
          </c:xVal>
          <c:yVal>
            <c:numRef>
              <c:f>('ALL DATA'!$H$117:$H$201,'ALL DATA'!$H$204:$H$230)</c:f>
              <c:numCache>
                <c:formatCode>0.000</c:formatCode>
                <c:ptCount val="112"/>
                <c:pt idx="0">
                  <c:v>0.47751500000000002</c:v>
                </c:pt>
                <c:pt idx="1">
                  <c:v>0.51719999999999999</c:v>
                </c:pt>
                <c:pt idx="2">
                  <c:v>0.43655000000000038</c:v>
                </c:pt>
                <c:pt idx="3">
                  <c:v>0.42502500000000032</c:v>
                </c:pt>
                <c:pt idx="4">
                  <c:v>0.47751500000000002</c:v>
                </c:pt>
                <c:pt idx="5">
                  <c:v>0.3034100000000064</c:v>
                </c:pt>
                <c:pt idx="6">
                  <c:v>0.44667500000000027</c:v>
                </c:pt>
                <c:pt idx="7">
                  <c:v>0.29517000000000032</c:v>
                </c:pt>
                <c:pt idx="8">
                  <c:v>0.39834500000000594</c:v>
                </c:pt>
                <c:pt idx="9">
                  <c:v>0.87506000000000062</c:v>
                </c:pt>
                <c:pt idx="10">
                  <c:v>1.317815</c:v>
                </c:pt>
                <c:pt idx="12">
                  <c:v>0.26148000000000032</c:v>
                </c:pt>
                <c:pt idx="13">
                  <c:v>0.27063000000000004</c:v>
                </c:pt>
                <c:pt idx="14">
                  <c:v>0.2627850000000001</c:v>
                </c:pt>
                <c:pt idx="15">
                  <c:v>0.24840500000000393</c:v>
                </c:pt>
                <c:pt idx="16">
                  <c:v>0.36083500000000002</c:v>
                </c:pt>
                <c:pt idx="17">
                  <c:v>0.35561000000000031</c:v>
                </c:pt>
                <c:pt idx="18">
                  <c:v>0.2980800000000064</c:v>
                </c:pt>
                <c:pt idx="19">
                  <c:v>0.268015</c:v>
                </c:pt>
                <c:pt idx="20">
                  <c:v>0.14381500000000041</c:v>
                </c:pt>
                <c:pt idx="21">
                  <c:v>0.61185500000001458</c:v>
                </c:pt>
                <c:pt idx="22">
                  <c:v>0.43833000000000188</c:v>
                </c:pt>
                <c:pt idx="23">
                  <c:v>1.4248899999999998</c:v>
                </c:pt>
                <c:pt idx="24">
                  <c:v>0.25210500000000002</c:v>
                </c:pt>
                <c:pt idx="25">
                  <c:v>0.22611000000000075</c:v>
                </c:pt>
                <c:pt idx="26">
                  <c:v>0.21831500000000337</c:v>
                </c:pt>
                <c:pt idx="27">
                  <c:v>0.24040500000000342</c:v>
                </c:pt>
                <c:pt idx="28">
                  <c:v>0.29368500000000008</c:v>
                </c:pt>
                <c:pt idx="29">
                  <c:v>0.79009499999999999</c:v>
                </c:pt>
                <c:pt idx="30">
                  <c:v>0.57697500000001278</c:v>
                </c:pt>
                <c:pt idx="31">
                  <c:v>0.34307000000000315</c:v>
                </c:pt>
                <c:pt idx="32">
                  <c:v>0.16373500000000146</c:v>
                </c:pt>
                <c:pt idx="33">
                  <c:v>0.30018000000000566</c:v>
                </c:pt>
                <c:pt idx="34">
                  <c:v>0.33787000000001127</c:v>
                </c:pt>
                <c:pt idx="35">
                  <c:v>0.29629</c:v>
                </c:pt>
                <c:pt idx="36">
                  <c:v>0.31837500000000724</c:v>
                </c:pt>
                <c:pt idx="37">
                  <c:v>0.26770000000000005</c:v>
                </c:pt>
                <c:pt idx="38">
                  <c:v>0.13255</c:v>
                </c:pt>
                <c:pt idx="39">
                  <c:v>0.25080000000000002</c:v>
                </c:pt>
                <c:pt idx="40">
                  <c:v>0.41324</c:v>
                </c:pt>
                <c:pt idx="42">
                  <c:v>0.66014500000002019</c:v>
                </c:pt>
                <c:pt idx="43">
                  <c:v>0.75371000000000365</c:v>
                </c:pt>
                <c:pt idx="44">
                  <c:v>0.24954500000000432</c:v>
                </c:pt>
                <c:pt idx="45">
                  <c:v>0.35874</c:v>
                </c:pt>
                <c:pt idx="46">
                  <c:v>0.2586</c:v>
                </c:pt>
                <c:pt idx="47">
                  <c:v>0.41705500000000006</c:v>
                </c:pt>
                <c:pt idx="48">
                  <c:v>0.44996500000000139</c:v>
                </c:pt>
                <c:pt idx="49">
                  <c:v>0.34135000000000348</c:v>
                </c:pt>
                <c:pt idx="50">
                  <c:v>0.19007499999999997</c:v>
                </c:pt>
                <c:pt idx="51">
                  <c:v>0.19007000000000002</c:v>
                </c:pt>
                <c:pt idx="52">
                  <c:v>0.30902500000000038</c:v>
                </c:pt>
                <c:pt idx="53">
                  <c:v>0.34394000000000186</c:v>
                </c:pt>
                <c:pt idx="54">
                  <c:v>0.2715300000000001</c:v>
                </c:pt>
                <c:pt idx="55">
                  <c:v>0.21722500000000144</c:v>
                </c:pt>
                <c:pt idx="56">
                  <c:v>0.33618000000000847</c:v>
                </c:pt>
                <c:pt idx="57">
                  <c:v>0.42281000000000718</c:v>
                </c:pt>
                <c:pt idx="58">
                  <c:v>0.29480500000000032</c:v>
                </c:pt>
                <c:pt idx="59">
                  <c:v>0.22239500000000076</c:v>
                </c:pt>
                <c:pt idx="60">
                  <c:v>0.24050000000000021</c:v>
                </c:pt>
                <c:pt idx="61">
                  <c:v>0.40859000000000001</c:v>
                </c:pt>
                <c:pt idx="62">
                  <c:v>0.19007000000000002</c:v>
                </c:pt>
                <c:pt idx="63">
                  <c:v>0.33359500000000031</c:v>
                </c:pt>
                <c:pt idx="64">
                  <c:v>0.15746500000000477</c:v>
                </c:pt>
                <c:pt idx="65">
                  <c:v>0.2560650000000001</c:v>
                </c:pt>
                <c:pt idx="66">
                  <c:v>0.31437500000000662</c:v>
                </c:pt>
                <c:pt idx="67">
                  <c:v>0.3930250000000064</c:v>
                </c:pt>
                <c:pt idx="68">
                  <c:v>0.45191000000000031</c:v>
                </c:pt>
                <c:pt idx="69">
                  <c:v>0.32133000000000589</c:v>
                </c:pt>
                <c:pt idx="70">
                  <c:v>0.66057999999999995</c:v>
                </c:pt>
                <c:pt idx="71">
                  <c:v>0.45831000000000038</c:v>
                </c:pt>
                <c:pt idx="72">
                  <c:v>0.12545999999999999</c:v>
                </c:pt>
                <c:pt idx="73">
                  <c:v>0.21762999999999999</c:v>
                </c:pt>
                <c:pt idx="74">
                  <c:v>0.24964000000000044</c:v>
                </c:pt>
                <c:pt idx="75">
                  <c:v>0.1421</c:v>
                </c:pt>
                <c:pt idx="76">
                  <c:v>0.13569999999999999</c:v>
                </c:pt>
                <c:pt idx="77">
                  <c:v>0.37510000000000032</c:v>
                </c:pt>
                <c:pt idx="78">
                  <c:v>0.53</c:v>
                </c:pt>
                <c:pt idx="79">
                  <c:v>0.208675</c:v>
                </c:pt>
                <c:pt idx="80">
                  <c:v>0.31365000000000032</c:v>
                </c:pt>
                <c:pt idx="81">
                  <c:v>0.31108500000000538</c:v>
                </c:pt>
                <c:pt idx="82">
                  <c:v>0.25732000000000038</c:v>
                </c:pt>
                <c:pt idx="83">
                  <c:v>0.37497000000000746</c:v>
                </c:pt>
                <c:pt idx="84">
                  <c:v>0.62363499999999994</c:v>
                </c:pt>
                <c:pt idx="85">
                  <c:v>1.002135</c:v>
                </c:pt>
                <c:pt idx="86">
                  <c:v>1.2797049999999728</c:v>
                </c:pt>
                <c:pt idx="87">
                  <c:v>1.0381849999999999</c:v>
                </c:pt>
                <c:pt idx="88">
                  <c:v>0.62724000000001279</c:v>
                </c:pt>
                <c:pt idx="89">
                  <c:v>0.94806499999999949</c:v>
                </c:pt>
                <c:pt idx="90">
                  <c:v>0.27517000000000008</c:v>
                </c:pt>
                <c:pt idx="91">
                  <c:v>0.44699500000000025</c:v>
                </c:pt>
                <c:pt idx="92">
                  <c:v>0.71375000000000965</c:v>
                </c:pt>
                <c:pt idx="93">
                  <c:v>0.52389500000001132</c:v>
                </c:pt>
                <c:pt idx="95">
                  <c:v>0.20788000000000001</c:v>
                </c:pt>
                <c:pt idx="96">
                  <c:v>0.64886500000001324</c:v>
                </c:pt>
                <c:pt idx="97">
                  <c:v>0.52990999999999999</c:v>
                </c:pt>
                <c:pt idx="98">
                  <c:v>0.26435500000000001</c:v>
                </c:pt>
                <c:pt idx="99">
                  <c:v>0.33645000000000763</c:v>
                </c:pt>
                <c:pt idx="100">
                  <c:v>0.382110000000006</c:v>
                </c:pt>
                <c:pt idx="101">
                  <c:v>0.27637000000000589</c:v>
                </c:pt>
                <c:pt idx="102">
                  <c:v>0.20186999999999999</c:v>
                </c:pt>
                <c:pt idx="103">
                  <c:v>1.1126849999999999</c:v>
                </c:pt>
                <c:pt idx="104">
                  <c:v>1.4527399999999764</c:v>
                </c:pt>
                <c:pt idx="111">
                  <c:v>0.20186999999999999</c:v>
                </c:pt>
              </c:numCache>
            </c:numRef>
          </c:yVal>
          <c:smooth val="0"/>
        </c:ser>
        <c:ser>
          <c:idx val="2"/>
          <c:order val="2"/>
          <c:tx>
            <c:v>Excluding high values</c:v>
          </c:tx>
          <c:spPr>
            <a:ln w="28575">
              <a:noFill/>
            </a:ln>
          </c:spPr>
          <c:marker>
            <c:symbol val="circle"/>
            <c:size val="2"/>
            <c:spPr>
              <a:solidFill>
                <a:srgbClr val="C00000"/>
              </a:solidFill>
            </c:spPr>
          </c:marker>
          <c:xVal>
            <c:numRef>
              <c:f>('ALL DATA'!$I$117:$I$201,'ALL DATA'!$I$204:$I$230)</c:f>
              <c:numCache>
                <c:formatCode>0.000</c:formatCode>
                <c:ptCount val="112"/>
                <c:pt idx="0">
                  <c:v>0.49092930543196112</c:v>
                </c:pt>
                <c:pt idx="1">
                  <c:v>0.66134367071660005</c:v>
                </c:pt>
                <c:pt idx="2">
                  <c:v>0.60641439323851465</c:v>
                </c:pt>
                <c:pt idx="3">
                  <c:v>0.30171489014061587</c:v>
                </c:pt>
                <c:pt idx="4">
                  <c:v>0.4854112537819934</c:v>
                </c:pt>
                <c:pt idx="5">
                  <c:v>0.36458862488968757</c:v>
                </c:pt>
                <c:pt idx="6">
                  <c:v>0.51955632053864842</c:v>
                </c:pt>
                <c:pt idx="7">
                  <c:v>0.37987829731386435</c:v>
                </c:pt>
                <c:pt idx="8">
                  <c:v>0.4993213378681669</c:v>
                </c:pt>
                <c:pt idx="9">
                  <c:v>1.1994706992252033</c:v>
                </c:pt>
                <c:pt idx="10">
                  <c:v>1.9034153122104434</c:v>
                </c:pt>
                <c:pt idx="11">
                  <c:v>2.3623791114333867</c:v>
                </c:pt>
                <c:pt idx="12">
                  <c:v>0.27034893946131422</c:v>
                </c:pt>
                <c:pt idx="13">
                  <c:v>0.27760747909836492</c:v>
                </c:pt>
                <c:pt idx="14">
                  <c:v>0.29396287480068523</c:v>
                </c:pt>
                <c:pt idx="15">
                  <c:v>0.31733592616762007</c:v>
                </c:pt>
                <c:pt idx="16">
                  <c:v>0.39986953177010354</c:v>
                </c:pt>
                <c:pt idx="17">
                  <c:v>0.38890925632090106</c:v>
                </c:pt>
                <c:pt idx="18">
                  <c:v>0.35061597730158861</c:v>
                </c:pt>
                <c:pt idx="19">
                  <c:v>0.33414127614611805</c:v>
                </c:pt>
                <c:pt idx="20">
                  <c:v>0.18149599309776049</c:v>
                </c:pt>
                <c:pt idx="21">
                  <c:v>0.63560705154672614</c:v>
                </c:pt>
                <c:pt idx="22">
                  <c:v>0.35171241786576185</c:v>
                </c:pt>
                <c:pt idx="23">
                  <c:v>0.90727476095354143</c:v>
                </c:pt>
                <c:pt idx="24">
                  <c:v>0.32320064104301338</c:v>
                </c:pt>
                <c:pt idx="25">
                  <c:v>0.25589404549398026</c:v>
                </c:pt>
                <c:pt idx="26">
                  <c:v>0.23067414682644091</c:v>
                </c:pt>
                <c:pt idx="27">
                  <c:v>0.28489156525711301</c:v>
                </c:pt>
                <c:pt idx="28">
                  <c:v>0.58969804023789019</c:v>
                </c:pt>
                <c:pt idx="29">
                  <c:v>0.59472668318951005</c:v>
                </c:pt>
                <c:pt idx="30">
                  <c:v>0.48183065419369431</c:v>
                </c:pt>
                <c:pt idx="31">
                  <c:v>0.19151575563634449</c:v>
                </c:pt>
                <c:pt idx="32">
                  <c:v>0.16565087541978199</c:v>
                </c:pt>
                <c:pt idx="33">
                  <c:v>0.25992000977530982</c:v>
                </c:pt>
                <c:pt idx="34">
                  <c:v>0.36207585728524155</c:v>
                </c:pt>
                <c:pt idx="35">
                  <c:v>0.33988616705677727</c:v>
                </c:pt>
                <c:pt idx="36">
                  <c:v>0.31732169027853296</c:v>
                </c:pt>
                <c:pt idx="37">
                  <c:v>0.23054710466247663</c:v>
                </c:pt>
                <c:pt idx="38">
                  <c:v>0.14668903875191144</c:v>
                </c:pt>
                <c:pt idx="39">
                  <c:v>0.29087335078876142</c:v>
                </c:pt>
                <c:pt idx="40">
                  <c:v>0.39578473538110498</c:v>
                </c:pt>
                <c:pt idx="41">
                  <c:v>0.72897337855694988</c:v>
                </c:pt>
                <c:pt idx="42">
                  <c:v>0.61061488095575411</c:v>
                </c:pt>
                <c:pt idx="43">
                  <c:v>0.7931073786053302</c:v>
                </c:pt>
                <c:pt idx="44">
                  <c:v>0.27022270527628606</c:v>
                </c:pt>
                <c:pt idx="45">
                  <c:v>0.3821738867581333</c:v>
                </c:pt>
                <c:pt idx="46">
                  <c:v>0.31324241415554982</c:v>
                </c:pt>
                <c:pt idx="47">
                  <c:v>0.54737427773005531</c:v>
                </c:pt>
                <c:pt idx="48">
                  <c:v>0.57530673080808603</c:v>
                </c:pt>
                <c:pt idx="49">
                  <c:v>0.3917406501721768</c:v>
                </c:pt>
                <c:pt idx="50">
                  <c:v>0.22021372905319989</c:v>
                </c:pt>
                <c:pt idx="51">
                  <c:v>0.22983261708464667</c:v>
                </c:pt>
                <c:pt idx="52">
                  <c:v>0.42628020959311586</c:v>
                </c:pt>
                <c:pt idx="53">
                  <c:v>0.48463403896250501</c:v>
                </c:pt>
                <c:pt idx="54">
                  <c:v>0.38593822242172077</c:v>
                </c:pt>
                <c:pt idx="55">
                  <c:v>0.29355176479567996</c:v>
                </c:pt>
                <c:pt idx="56">
                  <c:v>0.5376624057485947</c:v>
                </c:pt>
                <c:pt idx="57">
                  <c:v>0.68321685333050308</c:v>
                </c:pt>
                <c:pt idx="58">
                  <c:v>0.4667348321111191</c:v>
                </c:pt>
                <c:pt idx="59">
                  <c:v>0.28596987454389688</c:v>
                </c:pt>
                <c:pt idx="60">
                  <c:v>0.39158697804812914</c:v>
                </c:pt>
                <c:pt idx="61">
                  <c:v>0.43005980261226567</c:v>
                </c:pt>
                <c:pt idx="62">
                  <c:v>0.2044059210957849</c:v>
                </c:pt>
                <c:pt idx="63">
                  <c:v>0.50365064765871348</c:v>
                </c:pt>
                <c:pt idx="64">
                  <c:v>0.19427762932728368</c:v>
                </c:pt>
                <c:pt idx="65">
                  <c:v>0.27497093727915423</c:v>
                </c:pt>
                <c:pt idx="66">
                  <c:v>0.33600327241407352</c:v>
                </c:pt>
                <c:pt idx="67">
                  <c:v>0.55223837324067304</c:v>
                </c:pt>
                <c:pt idx="68">
                  <c:v>0.6682242431703973</c:v>
                </c:pt>
                <c:pt idx="69">
                  <c:v>0.41302681676095793</c:v>
                </c:pt>
                <c:pt idx="70">
                  <c:v>0.82276598387330668</c:v>
                </c:pt>
                <c:pt idx="71">
                  <c:v>0.34212398942437111</c:v>
                </c:pt>
                <c:pt idx="72">
                  <c:v>0.25432315790281185</c:v>
                </c:pt>
                <c:pt idx="73">
                  <c:v>0.28395134920915482</c:v>
                </c:pt>
                <c:pt idx="74">
                  <c:v>0.33030270990436233</c:v>
                </c:pt>
                <c:pt idx="75">
                  <c:v>0.19875912670198989</c:v>
                </c:pt>
                <c:pt idx="76">
                  <c:v>0.16689741672113356</c:v>
                </c:pt>
                <c:pt idx="77">
                  <c:v>0.38171806507302802</c:v>
                </c:pt>
                <c:pt idx="78">
                  <c:v>0.51997218854964256</c:v>
                </c:pt>
                <c:pt idx="79">
                  <c:v>0.30136031083249937</c:v>
                </c:pt>
                <c:pt idx="80">
                  <c:v>0.37986739857365442</c:v>
                </c:pt>
                <c:pt idx="81">
                  <c:v>0.42539411010747896</c:v>
                </c:pt>
                <c:pt idx="82">
                  <c:v>0.32438653107609727</c:v>
                </c:pt>
                <c:pt idx="83">
                  <c:v>0.48669898271088496</c:v>
                </c:pt>
                <c:pt idx="84">
                  <c:v>0.60714012773072668</c:v>
                </c:pt>
                <c:pt idx="85">
                  <c:v>1.1670329721593971</c:v>
                </c:pt>
                <c:pt idx="86">
                  <c:v>1.1721942721277312</c:v>
                </c:pt>
                <c:pt idx="87">
                  <c:v>1.0574645854344751</c:v>
                </c:pt>
                <c:pt idx="88">
                  <c:v>0.74959268208148566</c:v>
                </c:pt>
                <c:pt idx="89">
                  <c:v>1.1299894605138761</c:v>
                </c:pt>
                <c:pt idx="90">
                  <c:v>0.31522777696552723</c:v>
                </c:pt>
                <c:pt idx="91">
                  <c:v>0.3717383787271013</c:v>
                </c:pt>
                <c:pt idx="92">
                  <c:v>0.82881180264530085</c:v>
                </c:pt>
                <c:pt idx="93">
                  <c:v>0.52962761662243185</c:v>
                </c:pt>
                <c:pt idx="94">
                  <c:v>0.57577312240991962</c:v>
                </c:pt>
                <c:pt idx="95">
                  <c:v>0.21633119153429131</c:v>
                </c:pt>
                <c:pt idx="96">
                  <c:v>0.76707842203263277</c:v>
                </c:pt>
                <c:pt idx="97">
                  <c:v>0.54667235504500522</c:v>
                </c:pt>
                <c:pt idx="98">
                  <c:v>0.19475405389394193</c:v>
                </c:pt>
                <c:pt idx="99">
                  <c:v>0.25782871389326106</c:v>
                </c:pt>
                <c:pt idx="100">
                  <c:v>0.31291142463841781</c:v>
                </c:pt>
                <c:pt idx="101">
                  <c:v>0.25678317581695581</c:v>
                </c:pt>
                <c:pt idx="102">
                  <c:v>0.1514032627543585</c:v>
                </c:pt>
                <c:pt idx="103">
                  <c:v>0.24809975534000339</c:v>
                </c:pt>
                <c:pt idx="104">
                  <c:v>1.0227805661723941</c:v>
                </c:pt>
                <c:pt idx="105">
                  <c:v>0.10416145937637319</c:v>
                </c:pt>
                <c:pt idx="106">
                  <c:v>0.10770077279410301</c:v>
                </c:pt>
                <c:pt idx="107">
                  <c:v>0.31746553677825162</c:v>
                </c:pt>
                <c:pt idx="108">
                  <c:v>0.59137828855984054</c:v>
                </c:pt>
                <c:pt idx="109">
                  <c:v>0.68419410138444015</c:v>
                </c:pt>
                <c:pt idx="110">
                  <c:v>2.8153371031035377</c:v>
                </c:pt>
                <c:pt idx="111">
                  <c:v>0.13683809841174341</c:v>
                </c:pt>
              </c:numCache>
            </c:numRef>
          </c:xVal>
          <c:yVal>
            <c:numRef>
              <c:f>('ALL DATA'!$H$117:$H$201,'ALL DATA'!$H$204:$H$230)</c:f>
              <c:numCache>
                <c:formatCode>0.000</c:formatCode>
                <c:ptCount val="112"/>
                <c:pt idx="0">
                  <c:v>0.47751500000000002</c:v>
                </c:pt>
                <c:pt idx="1">
                  <c:v>0.51719999999999999</c:v>
                </c:pt>
                <c:pt idx="2">
                  <c:v>0.43655000000000038</c:v>
                </c:pt>
                <c:pt idx="3">
                  <c:v>0.42502500000000032</c:v>
                </c:pt>
                <c:pt idx="4">
                  <c:v>0.47751500000000002</c:v>
                </c:pt>
                <c:pt idx="5">
                  <c:v>0.3034100000000064</c:v>
                </c:pt>
                <c:pt idx="6">
                  <c:v>0.44667500000000027</c:v>
                </c:pt>
                <c:pt idx="7">
                  <c:v>0.29517000000000032</c:v>
                </c:pt>
                <c:pt idx="8">
                  <c:v>0.39834500000000594</c:v>
                </c:pt>
                <c:pt idx="9">
                  <c:v>0.87506000000000062</c:v>
                </c:pt>
                <c:pt idx="10">
                  <c:v>1.317815</c:v>
                </c:pt>
                <c:pt idx="12">
                  <c:v>0.26148000000000032</c:v>
                </c:pt>
                <c:pt idx="13">
                  <c:v>0.27063000000000004</c:v>
                </c:pt>
                <c:pt idx="14">
                  <c:v>0.2627850000000001</c:v>
                </c:pt>
                <c:pt idx="15">
                  <c:v>0.24840500000000393</c:v>
                </c:pt>
                <c:pt idx="16">
                  <c:v>0.36083500000000002</c:v>
                </c:pt>
                <c:pt idx="17">
                  <c:v>0.35561000000000031</c:v>
                </c:pt>
                <c:pt idx="18">
                  <c:v>0.2980800000000064</c:v>
                </c:pt>
                <c:pt idx="19">
                  <c:v>0.268015</c:v>
                </c:pt>
                <c:pt idx="20">
                  <c:v>0.14381500000000041</c:v>
                </c:pt>
                <c:pt idx="21">
                  <c:v>0.61185500000001458</c:v>
                </c:pt>
                <c:pt idx="22">
                  <c:v>0.43833000000000188</c:v>
                </c:pt>
                <c:pt idx="23">
                  <c:v>1.4248899999999998</c:v>
                </c:pt>
                <c:pt idx="24">
                  <c:v>0.25210500000000002</c:v>
                </c:pt>
                <c:pt idx="25">
                  <c:v>0.22611000000000075</c:v>
                </c:pt>
                <c:pt idx="26">
                  <c:v>0.21831500000000337</c:v>
                </c:pt>
                <c:pt idx="27">
                  <c:v>0.24040500000000342</c:v>
                </c:pt>
                <c:pt idx="28">
                  <c:v>0.29368500000000008</c:v>
                </c:pt>
                <c:pt idx="29">
                  <c:v>0.79009499999999999</c:v>
                </c:pt>
                <c:pt idx="30">
                  <c:v>0.57697500000001278</c:v>
                </c:pt>
                <c:pt idx="31">
                  <c:v>0.34307000000000315</c:v>
                </c:pt>
                <c:pt idx="32">
                  <c:v>0.16373500000000146</c:v>
                </c:pt>
                <c:pt idx="33">
                  <c:v>0.30018000000000566</c:v>
                </c:pt>
                <c:pt idx="34">
                  <c:v>0.33787000000001127</c:v>
                </c:pt>
                <c:pt idx="35">
                  <c:v>0.29629</c:v>
                </c:pt>
                <c:pt idx="36">
                  <c:v>0.31837500000000724</c:v>
                </c:pt>
                <c:pt idx="37">
                  <c:v>0.26770000000000005</c:v>
                </c:pt>
                <c:pt idx="38">
                  <c:v>0.13255</c:v>
                </c:pt>
                <c:pt idx="39">
                  <c:v>0.25080000000000002</c:v>
                </c:pt>
                <c:pt idx="40">
                  <c:v>0.41324</c:v>
                </c:pt>
                <c:pt idx="42">
                  <c:v>0.66014500000002019</c:v>
                </c:pt>
                <c:pt idx="43">
                  <c:v>0.75371000000000365</c:v>
                </c:pt>
                <c:pt idx="44">
                  <c:v>0.24954500000000432</c:v>
                </c:pt>
                <c:pt idx="45">
                  <c:v>0.35874</c:v>
                </c:pt>
                <c:pt idx="46">
                  <c:v>0.2586</c:v>
                </c:pt>
                <c:pt idx="47">
                  <c:v>0.41705500000000006</c:v>
                </c:pt>
                <c:pt idx="48">
                  <c:v>0.44996500000000139</c:v>
                </c:pt>
                <c:pt idx="49">
                  <c:v>0.34135000000000348</c:v>
                </c:pt>
                <c:pt idx="50">
                  <c:v>0.19007499999999997</c:v>
                </c:pt>
                <c:pt idx="51">
                  <c:v>0.19007000000000002</c:v>
                </c:pt>
                <c:pt idx="52">
                  <c:v>0.30902500000000038</c:v>
                </c:pt>
                <c:pt idx="53">
                  <c:v>0.34394000000000186</c:v>
                </c:pt>
                <c:pt idx="54">
                  <c:v>0.2715300000000001</c:v>
                </c:pt>
                <c:pt idx="55">
                  <c:v>0.21722500000000144</c:v>
                </c:pt>
                <c:pt idx="56">
                  <c:v>0.33618000000000847</c:v>
                </c:pt>
                <c:pt idx="57">
                  <c:v>0.42281000000000718</c:v>
                </c:pt>
                <c:pt idx="58">
                  <c:v>0.29480500000000032</c:v>
                </c:pt>
                <c:pt idx="59">
                  <c:v>0.22239500000000076</c:v>
                </c:pt>
                <c:pt idx="60">
                  <c:v>0.24050000000000021</c:v>
                </c:pt>
                <c:pt idx="61">
                  <c:v>0.40859000000000001</c:v>
                </c:pt>
                <c:pt idx="62">
                  <c:v>0.19007000000000002</c:v>
                </c:pt>
                <c:pt idx="63">
                  <c:v>0.33359500000000031</c:v>
                </c:pt>
                <c:pt idx="64">
                  <c:v>0.15746500000000477</c:v>
                </c:pt>
                <c:pt idx="65">
                  <c:v>0.2560650000000001</c:v>
                </c:pt>
                <c:pt idx="66">
                  <c:v>0.31437500000000662</c:v>
                </c:pt>
                <c:pt idx="67">
                  <c:v>0.3930250000000064</c:v>
                </c:pt>
                <c:pt idx="68">
                  <c:v>0.45191000000000031</c:v>
                </c:pt>
                <c:pt idx="69">
                  <c:v>0.32133000000000589</c:v>
                </c:pt>
                <c:pt idx="70">
                  <c:v>0.66057999999999995</c:v>
                </c:pt>
                <c:pt idx="71">
                  <c:v>0.45831000000000038</c:v>
                </c:pt>
                <c:pt idx="72">
                  <c:v>0.12545999999999999</c:v>
                </c:pt>
                <c:pt idx="73">
                  <c:v>0.21762999999999999</c:v>
                </c:pt>
                <c:pt idx="74">
                  <c:v>0.24964000000000044</c:v>
                </c:pt>
                <c:pt idx="75">
                  <c:v>0.1421</c:v>
                </c:pt>
                <c:pt idx="76">
                  <c:v>0.13569999999999999</c:v>
                </c:pt>
                <c:pt idx="77">
                  <c:v>0.37510000000000032</c:v>
                </c:pt>
                <c:pt idx="78">
                  <c:v>0.53</c:v>
                </c:pt>
                <c:pt idx="79">
                  <c:v>0.208675</c:v>
                </c:pt>
                <c:pt idx="80">
                  <c:v>0.31365000000000032</c:v>
                </c:pt>
                <c:pt idx="81">
                  <c:v>0.31108500000000538</c:v>
                </c:pt>
                <c:pt idx="82">
                  <c:v>0.25732000000000038</c:v>
                </c:pt>
                <c:pt idx="83">
                  <c:v>0.37497000000000746</c:v>
                </c:pt>
                <c:pt idx="84">
                  <c:v>0.62363499999999994</c:v>
                </c:pt>
                <c:pt idx="85">
                  <c:v>1.002135</c:v>
                </c:pt>
                <c:pt idx="86">
                  <c:v>1.2797049999999728</c:v>
                </c:pt>
                <c:pt idx="87">
                  <c:v>1.0381849999999999</c:v>
                </c:pt>
                <c:pt idx="88">
                  <c:v>0.62724000000001279</c:v>
                </c:pt>
                <c:pt idx="89">
                  <c:v>0.94806499999999949</c:v>
                </c:pt>
                <c:pt idx="90">
                  <c:v>0.27517000000000008</c:v>
                </c:pt>
                <c:pt idx="91">
                  <c:v>0.44699500000000025</c:v>
                </c:pt>
                <c:pt idx="92">
                  <c:v>0.71375000000000965</c:v>
                </c:pt>
                <c:pt idx="93">
                  <c:v>0.52389500000001132</c:v>
                </c:pt>
                <c:pt idx="95">
                  <c:v>0.20788000000000001</c:v>
                </c:pt>
                <c:pt idx="96">
                  <c:v>0.64886500000001324</c:v>
                </c:pt>
                <c:pt idx="97">
                  <c:v>0.52990999999999999</c:v>
                </c:pt>
                <c:pt idx="98">
                  <c:v>0.26435500000000001</c:v>
                </c:pt>
                <c:pt idx="99">
                  <c:v>0.33645000000000763</c:v>
                </c:pt>
                <c:pt idx="100">
                  <c:v>0.382110000000006</c:v>
                </c:pt>
                <c:pt idx="101">
                  <c:v>0.27637000000000589</c:v>
                </c:pt>
                <c:pt idx="102">
                  <c:v>0.20186999999999999</c:v>
                </c:pt>
                <c:pt idx="103">
                  <c:v>1.1126849999999999</c:v>
                </c:pt>
                <c:pt idx="104">
                  <c:v>1.4527399999999764</c:v>
                </c:pt>
                <c:pt idx="111">
                  <c:v>0.20186999999999999</c:v>
                </c:pt>
              </c:numCache>
            </c:numRef>
          </c:yVal>
          <c:smooth val="0"/>
        </c:ser>
        <c:ser>
          <c:idx val="1"/>
          <c:order val="0"/>
          <c:tx>
            <c:v>Excluding high values</c:v>
          </c:tx>
          <c:spPr>
            <a:ln w="28575">
              <a:noFill/>
            </a:ln>
          </c:spPr>
          <c:marker>
            <c:symbol val="diamond"/>
            <c:size val="7"/>
            <c:spPr>
              <a:solidFill>
                <a:srgbClr val="C00000"/>
              </a:solidFill>
            </c:spPr>
          </c:marker>
          <c:dPt>
            <c:idx val="104"/>
            <c:marker>
              <c:spPr>
                <a:solidFill>
                  <a:srgbClr val="C00000"/>
                </a:solidFill>
                <a:effectLst/>
              </c:spPr>
            </c:marker>
            <c:bubble3D val="0"/>
            <c:spPr>
              <a:ln w="28575">
                <a:noFill/>
              </a:ln>
              <a:effectLst/>
            </c:spPr>
          </c:dPt>
          <c:trendline>
            <c:spPr>
              <a:ln>
                <a:solidFill>
                  <a:srgbClr val="0070C0"/>
                </a:solidFill>
              </a:ln>
            </c:spPr>
            <c:trendlineType val="linear"/>
            <c:intercept val="0"/>
            <c:dispRSqr val="1"/>
            <c:dispEq val="1"/>
            <c:trendlineLbl>
              <c:layout>
                <c:manualLayout>
                  <c:x val="-0.3907935158673348"/>
                  <c:y val="2.6452468404191649E-2"/>
                </c:manualLayout>
              </c:layout>
              <c:tx>
                <c:rich>
                  <a:bodyPr/>
                  <a:lstStyle/>
                  <a:p>
                    <a:pPr>
                      <a:defRPr/>
                    </a:pPr>
                    <a:r>
                      <a:rPr lang="en-US"/>
                      <a:t>y = 0.90x
R² = 0.71</a:t>
                    </a:r>
                  </a:p>
                </c:rich>
              </c:tx>
              <c:numFmt formatCode="General" sourceLinked="0"/>
            </c:trendlineLbl>
          </c:trendline>
          <c:xVal>
            <c:numRef>
              <c:f>('ALL DATA'!$I$117:$I$201,'ALL DATA'!$I$204:$I$230)</c:f>
              <c:numCache>
                <c:formatCode>0.000</c:formatCode>
                <c:ptCount val="112"/>
                <c:pt idx="0">
                  <c:v>0.49092930543196112</c:v>
                </c:pt>
                <c:pt idx="1">
                  <c:v>0.66134367071660005</c:v>
                </c:pt>
                <c:pt idx="2">
                  <c:v>0.60641439323851465</c:v>
                </c:pt>
                <c:pt idx="3">
                  <c:v>0.30171489014061587</c:v>
                </c:pt>
                <c:pt idx="4">
                  <c:v>0.4854112537819934</c:v>
                </c:pt>
                <c:pt idx="5">
                  <c:v>0.36458862488968757</c:v>
                </c:pt>
                <c:pt idx="6">
                  <c:v>0.51955632053864842</c:v>
                </c:pt>
                <c:pt idx="7">
                  <c:v>0.37987829731386435</c:v>
                </c:pt>
                <c:pt idx="8">
                  <c:v>0.4993213378681669</c:v>
                </c:pt>
                <c:pt idx="9">
                  <c:v>1.1994706992252033</c:v>
                </c:pt>
                <c:pt idx="10">
                  <c:v>1.9034153122104434</c:v>
                </c:pt>
                <c:pt idx="11">
                  <c:v>2.3623791114333867</c:v>
                </c:pt>
                <c:pt idx="12">
                  <c:v>0.27034893946131422</c:v>
                </c:pt>
                <c:pt idx="13">
                  <c:v>0.27760747909836492</c:v>
                </c:pt>
                <c:pt idx="14">
                  <c:v>0.29396287480068523</c:v>
                </c:pt>
                <c:pt idx="15">
                  <c:v>0.31733592616762007</c:v>
                </c:pt>
                <c:pt idx="16">
                  <c:v>0.39986953177010354</c:v>
                </c:pt>
                <c:pt idx="17">
                  <c:v>0.38890925632090106</c:v>
                </c:pt>
                <c:pt idx="18">
                  <c:v>0.35061597730158861</c:v>
                </c:pt>
                <c:pt idx="19">
                  <c:v>0.33414127614611805</c:v>
                </c:pt>
                <c:pt idx="20">
                  <c:v>0.18149599309776049</c:v>
                </c:pt>
                <c:pt idx="21">
                  <c:v>0.63560705154672614</c:v>
                </c:pt>
                <c:pt idx="22">
                  <c:v>0.35171241786576185</c:v>
                </c:pt>
                <c:pt idx="23">
                  <c:v>0.90727476095354143</c:v>
                </c:pt>
                <c:pt idx="24">
                  <c:v>0.32320064104301338</c:v>
                </c:pt>
                <c:pt idx="25">
                  <c:v>0.25589404549398026</c:v>
                </c:pt>
                <c:pt idx="26">
                  <c:v>0.23067414682644091</c:v>
                </c:pt>
                <c:pt idx="27">
                  <c:v>0.28489156525711301</c:v>
                </c:pt>
                <c:pt idx="28">
                  <c:v>0.58969804023789019</c:v>
                </c:pt>
                <c:pt idx="29">
                  <c:v>0.59472668318951005</c:v>
                </c:pt>
                <c:pt idx="30">
                  <c:v>0.48183065419369431</c:v>
                </c:pt>
                <c:pt idx="31">
                  <c:v>0.19151575563634449</c:v>
                </c:pt>
                <c:pt idx="32">
                  <c:v>0.16565087541978199</c:v>
                </c:pt>
                <c:pt idx="33">
                  <c:v>0.25992000977530982</c:v>
                </c:pt>
                <c:pt idx="34">
                  <c:v>0.36207585728524155</c:v>
                </c:pt>
                <c:pt idx="35">
                  <c:v>0.33988616705677727</c:v>
                </c:pt>
                <c:pt idx="36">
                  <c:v>0.31732169027853296</c:v>
                </c:pt>
                <c:pt idx="37">
                  <c:v>0.23054710466247663</c:v>
                </c:pt>
                <c:pt idx="38">
                  <c:v>0.14668903875191144</c:v>
                </c:pt>
                <c:pt idx="39">
                  <c:v>0.29087335078876142</c:v>
                </c:pt>
                <c:pt idx="40">
                  <c:v>0.39578473538110498</c:v>
                </c:pt>
                <c:pt idx="41">
                  <c:v>0.72897337855694988</c:v>
                </c:pt>
                <c:pt idx="42">
                  <c:v>0.61061488095575411</c:v>
                </c:pt>
                <c:pt idx="43">
                  <c:v>0.7931073786053302</c:v>
                </c:pt>
                <c:pt idx="44">
                  <c:v>0.27022270527628606</c:v>
                </c:pt>
                <c:pt idx="45">
                  <c:v>0.3821738867581333</c:v>
                </c:pt>
                <c:pt idx="46">
                  <c:v>0.31324241415554982</c:v>
                </c:pt>
                <c:pt idx="47">
                  <c:v>0.54737427773005531</c:v>
                </c:pt>
                <c:pt idx="48">
                  <c:v>0.57530673080808603</c:v>
                </c:pt>
                <c:pt idx="49">
                  <c:v>0.3917406501721768</c:v>
                </c:pt>
                <c:pt idx="50">
                  <c:v>0.22021372905319989</c:v>
                </c:pt>
                <c:pt idx="51">
                  <c:v>0.22983261708464667</c:v>
                </c:pt>
                <c:pt idx="52">
                  <c:v>0.42628020959311586</c:v>
                </c:pt>
                <c:pt idx="53">
                  <c:v>0.48463403896250501</c:v>
                </c:pt>
                <c:pt idx="54">
                  <c:v>0.38593822242172077</c:v>
                </c:pt>
                <c:pt idx="55">
                  <c:v>0.29355176479567996</c:v>
                </c:pt>
                <c:pt idx="56">
                  <c:v>0.5376624057485947</c:v>
                </c:pt>
                <c:pt idx="57">
                  <c:v>0.68321685333050308</c:v>
                </c:pt>
                <c:pt idx="58">
                  <c:v>0.4667348321111191</c:v>
                </c:pt>
                <c:pt idx="59">
                  <c:v>0.28596987454389688</c:v>
                </c:pt>
                <c:pt idx="60">
                  <c:v>0.39158697804812914</c:v>
                </c:pt>
                <c:pt idx="61">
                  <c:v>0.43005980261226567</c:v>
                </c:pt>
                <c:pt idx="62">
                  <c:v>0.2044059210957849</c:v>
                </c:pt>
                <c:pt idx="63">
                  <c:v>0.50365064765871348</c:v>
                </c:pt>
                <c:pt idx="64">
                  <c:v>0.19427762932728368</c:v>
                </c:pt>
                <c:pt idx="65">
                  <c:v>0.27497093727915423</c:v>
                </c:pt>
                <c:pt idx="66">
                  <c:v>0.33600327241407352</c:v>
                </c:pt>
                <c:pt idx="67">
                  <c:v>0.55223837324067304</c:v>
                </c:pt>
                <c:pt idx="68">
                  <c:v>0.6682242431703973</c:v>
                </c:pt>
                <c:pt idx="69">
                  <c:v>0.41302681676095793</c:v>
                </c:pt>
                <c:pt idx="70">
                  <c:v>0.82276598387330668</c:v>
                </c:pt>
                <c:pt idx="71">
                  <c:v>0.34212398942437111</c:v>
                </c:pt>
                <c:pt idx="72">
                  <c:v>0.25432315790281185</c:v>
                </c:pt>
                <c:pt idx="73">
                  <c:v>0.28395134920915482</c:v>
                </c:pt>
                <c:pt idx="74">
                  <c:v>0.33030270990436233</c:v>
                </c:pt>
                <c:pt idx="75">
                  <c:v>0.19875912670198989</c:v>
                </c:pt>
                <c:pt idx="76">
                  <c:v>0.16689741672113356</c:v>
                </c:pt>
                <c:pt idx="77">
                  <c:v>0.38171806507302802</c:v>
                </c:pt>
                <c:pt idx="78">
                  <c:v>0.51997218854964256</c:v>
                </c:pt>
                <c:pt idx="79">
                  <c:v>0.30136031083249937</c:v>
                </c:pt>
                <c:pt idx="80">
                  <c:v>0.37986739857365442</c:v>
                </c:pt>
                <c:pt idx="81">
                  <c:v>0.42539411010747896</c:v>
                </c:pt>
                <c:pt idx="82">
                  <c:v>0.32438653107609727</c:v>
                </c:pt>
                <c:pt idx="83">
                  <c:v>0.48669898271088496</c:v>
                </c:pt>
                <c:pt idx="84">
                  <c:v>0.60714012773072668</c:v>
                </c:pt>
                <c:pt idx="85">
                  <c:v>1.1670329721593971</c:v>
                </c:pt>
                <c:pt idx="86">
                  <c:v>1.1721942721277312</c:v>
                </c:pt>
                <c:pt idx="87">
                  <c:v>1.0574645854344751</c:v>
                </c:pt>
                <c:pt idx="88">
                  <c:v>0.74959268208148566</c:v>
                </c:pt>
                <c:pt idx="89">
                  <c:v>1.1299894605138761</c:v>
                </c:pt>
                <c:pt idx="90">
                  <c:v>0.31522777696552723</c:v>
                </c:pt>
                <c:pt idx="91">
                  <c:v>0.3717383787271013</c:v>
                </c:pt>
                <c:pt idx="92">
                  <c:v>0.82881180264530085</c:v>
                </c:pt>
                <c:pt idx="93">
                  <c:v>0.52962761662243185</c:v>
                </c:pt>
                <c:pt idx="94">
                  <c:v>0.57577312240991962</c:v>
                </c:pt>
                <c:pt idx="95">
                  <c:v>0.21633119153429131</c:v>
                </c:pt>
                <c:pt idx="96">
                  <c:v>0.76707842203263277</c:v>
                </c:pt>
                <c:pt idx="97">
                  <c:v>0.54667235504500522</c:v>
                </c:pt>
                <c:pt idx="98">
                  <c:v>0.19475405389394193</c:v>
                </c:pt>
                <c:pt idx="99">
                  <c:v>0.25782871389326106</c:v>
                </c:pt>
                <c:pt idx="100">
                  <c:v>0.31291142463841781</c:v>
                </c:pt>
                <c:pt idx="101">
                  <c:v>0.25678317581695581</c:v>
                </c:pt>
                <c:pt idx="102">
                  <c:v>0.1514032627543585</c:v>
                </c:pt>
                <c:pt idx="103">
                  <c:v>0.24809975534000339</c:v>
                </c:pt>
                <c:pt idx="104">
                  <c:v>1.0227805661723941</c:v>
                </c:pt>
                <c:pt idx="105">
                  <c:v>0.10416145937637319</c:v>
                </c:pt>
                <c:pt idx="106">
                  <c:v>0.10770077279410301</c:v>
                </c:pt>
                <c:pt idx="107">
                  <c:v>0.31746553677825162</c:v>
                </c:pt>
                <c:pt idx="108">
                  <c:v>0.59137828855984054</c:v>
                </c:pt>
                <c:pt idx="109">
                  <c:v>0.68419410138444015</c:v>
                </c:pt>
                <c:pt idx="110">
                  <c:v>2.8153371031035377</c:v>
                </c:pt>
                <c:pt idx="111">
                  <c:v>0.13683809841174341</c:v>
                </c:pt>
              </c:numCache>
            </c:numRef>
          </c:xVal>
          <c:yVal>
            <c:numRef>
              <c:f>('ALL DATA'!$H$117:$H$201,'ALL DATA'!$H$204:$H$230)</c:f>
              <c:numCache>
                <c:formatCode>0.000</c:formatCode>
                <c:ptCount val="112"/>
                <c:pt idx="0">
                  <c:v>0.47751500000000002</c:v>
                </c:pt>
                <c:pt idx="1">
                  <c:v>0.51719999999999999</c:v>
                </c:pt>
                <c:pt idx="2">
                  <c:v>0.43655000000000038</c:v>
                </c:pt>
                <c:pt idx="3">
                  <c:v>0.42502500000000032</c:v>
                </c:pt>
                <c:pt idx="4">
                  <c:v>0.47751500000000002</c:v>
                </c:pt>
                <c:pt idx="5">
                  <c:v>0.3034100000000064</c:v>
                </c:pt>
                <c:pt idx="6">
                  <c:v>0.44667500000000027</c:v>
                </c:pt>
                <c:pt idx="7">
                  <c:v>0.29517000000000032</c:v>
                </c:pt>
                <c:pt idx="8">
                  <c:v>0.39834500000000594</c:v>
                </c:pt>
                <c:pt idx="9">
                  <c:v>0.87506000000000062</c:v>
                </c:pt>
                <c:pt idx="10">
                  <c:v>1.317815</c:v>
                </c:pt>
                <c:pt idx="12">
                  <c:v>0.26148000000000032</c:v>
                </c:pt>
                <c:pt idx="13">
                  <c:v>0.27063000000000004</c:v>
                </c:pt>
                <c:pt idx="14">
                  <c:v>0.2627850000000001</c:v>
                </c:pt>
                <c:pt idx="15">
                  <c:v>0.24840500000000393</c:v>
                </c:pt>
                <c:pt idx="16">
                  <c:v>0.36083500000000002</c:v>
                </c:pt>
                <c:pt idx="17">
                  <c:v>0.35561000000000031</c:v>
                </c:pt>
                <c:pt idx="18">
                  <c:v>0.2980800000000064</c:v>
                </c:pt>
                <c:pt idx="19">
                  <c:v>0.268015</c:v>
                </c:pt>
                <c:pt idx="20">
                  <c:v>0.14381500000000041</c:v>
                </c:pt>
                <c:pt idx="21">
                  <c:v>0.61185500000001458</c:v>
                </c:pt>
                <c:pt idx="22">
                  <c:v>0.43833000000000188</c:v>
                </c:pt>
                <c:pt idx="23">
                  <c:v>1.4248899999999998</c:v>
                </c:pt>
                <c:pt idx="24">
                  <c:v>0.25210500000000002</c:v>
                </c:pt>
                <c:pt idx="25">
                  <c:v>0.22611000000000075</c:v>
                </c:pt>
                <c:pt idx="26">
                  <c:v>0.21831500000000337</c:v>
                </c:pt>
                <c:pt idx="27">
                  <c:v>0.24040500000000342</c:v>
                </c:pt>
                <c:pt idx="28">
                  <c:v>0.29368500000000008</c:v>
                </c:pt>
                <c:pt idx="29">
                  <c:v>0.79009499999999999</c:v>
                </c:pt>
                <c:pt idx="30">
                  <c:v>0.57697500000001278</c:v>
                </c:pt>
                <c:pt idx="31">
                  <c:v>0.34307000000000315</c:v>
                </c:pt>
                <c:pt idx="32">
                  <c:v>0.16373500000000146</c:v>
                </c:pt>
                <c:pt idx="33">
                  <c:v>0.30018000000000566</c:v>
                </c:pt>
                <c:pt idx="34">
                  <c:v>0.33787000000001127</c:v>
                </c:pt>
                <c:pt idx="35">
                  <c:v>0.29629</c:v>
                </c:pt>
                <c:pt idx="36">
                  <c:v>0.31837500000000724</c:v>
                </c:pt>
                <c:pt idx="37">
                  <c:v>0.26770000000000005</c:v>
                </c:pt>
                <c:pt idx="38">
                  <c:v>0.13255</c:v>
                </c:pt>
                <c:pt idx="39">
                  <c:v>0.25080000000000002</c:v>
                </c:pt>
                <c:pt idx="40">
                  <c:v>0.41324</c:v>
                </c:pt>
                <c:pt idx="42">
                  <c:v>0.66014500000002019</c:v>
                </c:pt>
                <c:pt idx="43">
                  <c:v>0.75371000000000365</c:v>
                </c:pt>
                <c:pt idx="44">
                  <c:v>0.24954500000000432</c:v>
                </c:pt>
                <c:pt idx="45">
                  <c:v>0.35874</c:v>
                </c:pt>
                <c:pt idx="46">
                  <c:v>0.2586</c:v>
                </c:pt>
                <c:pt idx="47">
                  <c:v>0.41705500000000006</c:v>
                </c:pt>
                <c:pt idx="48">
                  <c:v>0.44996500000000139</c:v>
                </c:pt>
                <c:pt idx="49">
                  <c:v>0.34135000000000348</c:v>
                </c:pt>
                <c:pt idx="50">
                  <c:v>0.19007499999999997</c:v>
                </c:pt>
                <c:pt idx="51">
                  <c:v>0.19007000000000002</c:v>
                </c:pt>
                <c:pt idx="52">
                  <c:v>0.30902500000000038</c:v>
                </c:pt>
                <c:pt idx="53">
                  <c:v>0.34394000000000186</c:v>
                </c:pt>
                <c:pt idx="54">
                  <c:v>0.2715300000000001</c:v>
                </c:pt>
                <c:pt idx="55">
                  <c:v>0.21722500000000144</c:v>
                </c:pt>
                <c:pt idx="56">
                  <c:v>0.33618000000000847</c:v>
                </c:pt>
                <c:pt idx="57">
                  <c:v>0.42281000000000718</c:v>
                </c:pt>
                <c:pt idx="58">
                  <c:v>0.29480500000000032</c:v>
                </c:pt>
                <c:pt idx="59">
                  <c:v>0.22239500000000076</c:v>
                </c:pt>
                <c:pt idx="60">
                  <c:v>0.24050000000000021</c:v>
                </c:pt>
                <c:pt idx="61">
                  <c:v>0.40859000000000001</c:v>
                </c:pt>
                <c:pt idx="62">
                  <c:v>0.19007000000000002</c:v>
                </c:pt>
                <c:pt idx="63">
                  <c:v>0.33359500000000031</c:v>
                </c:pt>
                <c:pt idx="64">
                  <c:v>0.15746500000000477</c:v>
                </c:pt>
                <c:pt idx="65">
                  <c:v>0.2560650000000001</c:v>
                </c:pt>
                <c:pt idx="66">
                  <c:v>0.31437500000000662</c:v>
                </c:pt>
                <c:pt idx="67">
                  <c:v>0.3930250000000064</c:v>
                </c:pt>
                <c:pt idx="68">
                  <c:v>0.45191000000000031</c:v>
                </c:pt>
                <c:pt idx="69">
                  <c:v>0.32133000000000589</c:v>
                </c:pt>
                <c:pt idx="70">
                  <c:v>0.66057999999999995</c:v>
                </c:pt>
                <c:pt idx="71">
                  <c:v>0.45831000000000038</c:v>
                </c:pt>
                <c:pt idx="72">
                  <c:v>0.12545999999999999</c:v>
                </c:pt>
                <c:pt idx="73">
                  <c:v>0.21762999999999999</c:v>
                </c:pt>
                <c:pt idx="74">
                  <c:v>0.24964000000000044</c:v>
                </c:pt>
                <c:pt idx="75">
                  <c:v>0.1421</c:v>
                </c:pt>
                <c:pt idx="76">
                  <c:v>0.13569999999999999</c:v>
                </c:pt>
                <c:pt idx="77">
                  <c:v>0.37510000000000032</c:v>
                </c:pt>
                <c:pt idx="78">
                  <c:v>0.53</c:v>
                </c:pt>
                <c:pt idx="79">
                  <c:v>0.208675</c:v>
                </c:pt>
                <c:pt idx="80">
                  <c:v>0.31365000000000032</c:v>
                </c:pt>
                <c:pt idx="81">
                  <c:v>0.31108500000000538</c:v>
                </c:pt>
                <c:pt idx="82">
                  <c:v>0.25732000000000038</c:v>
                </c:pt>
                <c:pt idx="83">
                  <c:v>0.37497000000000746</c:v>
                </c:pt>
                <c:pt idx="84">
                  <c:v>0.62363499999999994</c:v>
                </c:pt>
                <c:pt idx="85">
                  <c:v>1.002135</c:v>
                </c:pt>
                <c:pt idx="86">
                  <c:v>1.2797049999999728</c:v>
                </c:pt>
                <c:pt idx="87">
                  <c:v>1.0381849999999999</c:v>
                </c:pt>
                <c:pt idx="88">
                  <c:v>0.62724000000001279</c:v>
                </c:pt>
                <c:pt idx="89">
                  <c:v>0.94806499999999949</c:v>
                </c:pt>
                <c:pt idx="90">
                  <c:v>0.27517000000000008</c:v>
                </c:pt>
                <c:pt idx="91">
                  <c:v>0.44699500000000025</c:v>
                </c:pt>
                <c:pt idx="92">
                  <c:v>0.71375000000000965</c:v>
                </c:pt>
                <c:pt idx="93">
                  <c:v>0.52389500000001132</c:v>
                </c:pt>
                <c:pt idx="95">
                  <c:v>0.20788000000000001</c:v>
                </c:pt>
                <c:pt idx="96">
                  <c:v>0.64886500000001324</c:v>
                </c:pt>
                <c:pt idx="97">
                  <c:v>0.52990999999999999</c:v>
                </c:pt>
                <c:pt idx="98">
                  <c:v>0.26435500000000001</c:v>
                </c:pt>
                <c:pt idx="99">
                  <c:v>0.33645000000000763</c:v>
                </c:pt>
                <c:pt idx="100">
                  <c:v>0.382110000000006</c:v>
                </c:pt>
                <c:pt idx="101">
                  <c:v>0.27637000000000589</c:v>
                </c:pt>
                <c:pt idx="102">
                  <c:v>0.20186999999999999</c:v>
                </c:pt>
                <c:pt idx="103">
                  <c:v>1.1126849999999999</c:v>
                </c:pt>
                <c:pt idx="104">
                  <c:v>1.4527399999999764</c:v>
                </c:pt>
                <c:pt idx="111">
                  <c:v>0.20186999999999999</c:v>
                </c:pt>
              </c:numCache>
            </c:numRef>
          </c:yVal>
          <c:smooth val="0"/>
        </c:ser>
        <c:dLbls>
          <c:showLegendKey val="0"/>
          <c:showVal val="0"/>
          <c:showCatName val="0"/>
          <c:showSerName val="0"/>
          <c:showPercent val="0"/>
          <c:showBubbleSize val="0"/>
        </c:dLbls>
        <c:axId val="1131435648"/>
        <c:axId val="1131436224"/>
      </c:scatterChart>
      <c:valAx>
        <c:axId val="1131435648"/>
        <c:scaling>
          <c:orientation val="minMax"/>
        </c:scaling>
        <c:delete val="0"/>
        <c:axPos val="b"/>
        <c:title>
          <c:tx>
            <c:rich>
              <a:bodyPr/>
              <a:lstStyle/>
              <a:p>
                <a:pPr>
                  <a:defRPr/>
                </a:pPr>
                <a:r>
                  <a:rPr lang="en-US"/>
                  <a:t>Chlorophyll a by HPLC (µg L-1)</a:t>
                </a:r>
              </a:p>
            </c:rich>
          </c:tx>
          <c:overlay val="0"/>
        </c:title>
        <c:numFmt formatCode="0.0" sourceLinked="0"/>
        <c:majorTickMark val="out"/>
        <c:minorTickMark val="none"/>
        <c:tickLblPos val="nextTo"/>
        <c:crossAx val="1131436224"/>
        <c:crosses val="autoZero"/>
        <c:crossBetween val="midCat"/>
      </c:valAx>
      <c:valAx>
        <c:axId val="1131436224"/>
        <c:scaling>
          <c:orientation val="minMax"/>
        </c:scaling>
        <c:delete val="0"/>
        <c:axPos val="l"/>
        <c:title>
          <c:tx>
            <c:rich>
              <a:bodyPr rot="-5400000" vert="horz"/>
              <a:lstStyle/>
              <a:p>
                <a:pPr>
                  <a:defRPr/>
                </a:pPr>
                <a:r>
                  <a:rPr lang="en-US"/>
                  <a:t>Chlorophyll a by fluorometry (µg L-1)</a:t>
                </a:r>
              </a:p>
            </c:rich>
          </c:tx>
          <c:layout>
            <c:manualLayout>
              <c:xMode val="edge"/>
              <c:yMode val="edge"/>
              <c:x val="2.6073347955840064E-2"/>
              <c:y val="6.1798555012442184E-2"/>
            </c:manualLayout>
          </c:layout>
          <c:overlay val="0"/>
        </c:title>
        <c:numFmt formatCode="0.0" sourceLinked="0"/>
        <c:majorTickMark val="out"/>
        <c:minorTickMark val="none"/>
        <c:tickLblPos val="nextTo"/>
        <c:crossAx val="1131435648"/>
        <c:crosses val="autoZero"/>
        <c:crossBetween val="midCat"/>
      </c:valAx>
    </c:plotArea>
    <c:plotVisOnly val="1"/>
    <c:dispBlanksAs val="gap"/>
    <c:showDLblsOverMax val="0"/>
  </c:chart>
  <c:spPr>
    <a:ln>
      <a:noFill/>
    </a:ln>
  </c:spPr>
  <c:txPr>
    <a:bodyPr/>
    <a:lstStyle/>
    <a:p>
      <a:pPr>
        <a:defRPr sz="1100">
          <a:latin typeface="Arial" pitchFamily="34" charset="0"/>
          <a:cs typeface="Arial" pitchFamily="34" charset="0"/>
        </a:defRPr>
      </a:pPr>
      <a:endParaRPr lang="en-US"/>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en-A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tx>
            <c:strRef>
              <c:f>'averaged pontoons (incl 2013)'!$H$1</c:f>
              <c:strCache>
                <c:ptCount val="1"/>
                <c:pt idx="0">
                  <c:v>TSS Hand Mean</c:v>
                </c:pt>
              </c:strCache>
            </c:strRef>
          </c:tx>
          <c:spPr>
            <a:ln w="28575">
              <a:noFill/>
            </a:ln>
          </c:spPr>
          <c:trendline>
            <c:trendlineType val="linear"/>
            <c:intercept val="0"/>
            <c:dispRSqr val="1"/>
            <c:dispEq val="1"/>
            <c:trendlineLbl>
              <c:layout>
                <c:manualLayout>
                  <c:x val="-0.41720804130252948"/>
                  <c:y val="-0.12402117333098726"/>
                </c:manualLayout>
              </c:layout>
              <c:tx>
                <c:rich>
                  <a:bodyPr/>
                  <a:lstStyle/>
                  <a:p>
                    <a:pPr>
                      <a:defRPr b="1"/>
                    </a:pPr>
                    <a:r>
                      <a:rPr lang="en-US" baseline="0"/>
                      <a:t>    SS  = 1.30 x Turbidity</a:t>
                    </a:r>
                  </a:p>
                  <a:p>
                    <a:pPr>
                      <a:defRPr b="1"/>
                    </a:pPr>
                    <a:r>
                      <a:rPr lang="en-US" baseline="0"/>
                      <a:t>R² = 0.83</a:t>
                    </a:r>
                  </a:p>
                  <a:p>
                    <a:pPr>
                      <a:defRPr b="1"/>
                    </a:pPr>
                    <a:r>
                      <a:rPr lang="en-US" baseline="0"/>
                      <a:t>N = 315</a:t>
                    </a:r>
                    <a:endParaRPr lang="en-US"/>
                  </a:p>
                </c:rich>
              </c:tx>
              <c:numFmt formatCode="#,##0.00" sourceLinked="0"/>
            </c:trendlineLbl>
          </c:trendline>
          <c:trendline>
            <c:trendlineType val="linear"/>
            <c:intercept val="0"/>
            <c:dispRSqr val="0"/>
            <c:dispEq val="0"/>
          </c:trendline>
          <c:trendline>
            <c:trendlineType val="linear"/>
            <c:intercept val="0"/>
            <c:dispRSqr val="0"/>
            <c:dispEq val="0"/>
          </c:trendline>
          <c:xVal>
            <c:numRef>
              <c:f>'averaged pontoons (incl 2013)'!$D$2:$D$318</c:f>
              <c:numCache>
                <c:formatCode>0.00</c:formatCode>
                <c:ptCount val="317"/>
                <c:pt idx="0">
                  <c:v>0.05</c:v>
                </c:pt>
                <c:pt idx="1">
                  <c:v>7.0000000000000007E-2</c:v>
                </c:pt>
                <c:pt idx="2">
                  <c:v>0.09</c:v>
                </c:pt>
                <c:pt idx="3">
                  <c:v>0.12</c:v>
                </c:pt>
                <c:pt idx="4">
                  <c:v>0.12</c:v>
                </c:pt>
                <c:pt idx="5">
                  <c:v>0.12</c:v>
                </c:pt>
                <c:pt idx="6">
                  <c:v>0.15</c:v>
                </c:pt>
                <c:pt idx="7">
                  <c:v>0.15</c:v>
                </c:pt>
                <c:pt idx="8">
                  <c:v>0.15</c:v>
                </c:pt>
                <c:pt idx="9">
                  <c:v>0.21</c:v>
                </c:pt>
                <c:pt idx="10">
                  <c:v>0.22</c:v>
                </c:pt>
                <c:pt idx="11">
                  <c:v>0.22</c:v>
                </c:pt>
                <c:pt idx="12">
                  <c:v>0.24</c:v>
                </c:pt>
                <c:pt idx="13">
                  <c:v>0.24</c:v>
                </c:pt>
                <c:pt idx="14">
                  <c:v>0.25</c:v>
                </c:pt>
                <c:pt idx="15">
                  <c:v>0.26</c:v>
                </c:pt>
                <c:pt idx="16">
                  <c:v>0.27</c:v>
                </c:pt>
                <c:pt idx="17">
                  <c:v>0.28000000000000003</c:v>
                </c:pt>
                <c:pt idx="18">
                  <c:v>0.28999999999999998</c:v>
                </c:pt>
                <c:pt idx="19">
                  <c:v>0.28999999999999998</c:v>
                </c:pt>
                <c:pt idx="20">
                  <c:v>0.28999999999999998</c:v>
                </c:pt>
                <c:pt idx="21">
                  <c:v>0.3</c:v>
                </c:pt>
                <c:pt idx="22">
                  <c:v>0.31</c:v>
                </c:pt>
                <c:pt idx="23">
                  <c:v>0.31</c:v>
                </c:pt>
                <c:pt idx="24">
                  <c:v>0.31</c:v>
                </c:pt>
                <c:pt idx="25">
                  <c:v>0.32</c:v>
                </c:pt>
                <c:pt idx="26">
                  <c:v>0.33</c:v>
                </c:pt>
                <c:pt idx="27">
                  <c:v>0.33</c:v>
                </c:pt>
                <c:pt idx="28">
                  <c:v>0.33</c:v>
                </c:pt>
                <c:pt idx="29">
                  <c:v>0.33</c:v>
                </c:pt>
                <c:pt idx="30">
                  <c:v>0.33</c:v>
                </c:pt>
                <c:pt idx="31">
                  <c:v>0.33</c:v>
                </c:pt>
                <c:pt idx="32">
                  <c:v>0.34</c:v>
                </c:pt>
                <c:pt idx="33">
                  <c:v>0.35</c:v>
                </c:pt>
                <c:pt idx="34">
                  <c:v>0.36</c:v>
                </c:pt>
                <c:pt idx="35">
                  <c:v>0.37</c:v>
                </c:pt>
                <c:pt idx="36">
                  <c:v>0.37</c:v>
                </c:pt>
                <c:pt idx="37">
                  <c:v>0.37</c:v>
                </c:pt>
                <c:pt idx="38">
                  <c:v>0.37</c:v>
                </c:pt>
                <c:pt idx="39">
                  <c:v>0.37</c:v>
                </c:pt>
                <c:pt idx="40">
                  <c:v>0.37</c:v>
                </c:pt>
                <c:pt idx="41">
                  <c:v>0.38</c:v>
                </c:pt>
                <c:pt idx="42">
                  <c:v>0.39</c:v>
                </c:pt>
                <c:pt idx="43">
                  <c:v>0.41</c:v>
                </c:pt>
                <c:pt idx="44">
                  <c:v>0.41</c:v>
                </c:pt>
                <c:pt idx="45">
                  <c:v>0.41</c:v>
                </c:pt>
                <c:pt idx="46">
                  <c:v>0.44</c:v>
                </c:pt>
                <c:pt idx="47">
                  <c:v>0.45</c:v>
                </c:pt>
                <c:pt idx="48">
                  <c:v>0.46</c:v>
                </c:pt>
                <c:pt idx="49">
                  <c:v>0.46</c:v>
                </c:pt>
                <c:pt idx="50">
                  <c:v>0.46</c:v>
                </c:pt>
                <c:pt idx="51">
                  <c:v>0.47</c:v>
                </c:pt>
                <c:pt idx="52">
                  <c:v>0.47</c:v>
                </c:pt>
                <c:pt idx="53">
                  <c:v>0.51</c:v>
                </c:pt>
                <c:pt idx="54">
                  <c:v>0.52</c:v>
                </c:pt>
                <c:pt idx="55">
                  <c:v>0.52</c:v>
                </c:pt>
                <c:pt idx="56">
                  <c:v>0.52</c:v>
                </c:pt>
                <c:pt idx="57">
                  <c:v>0.53</c:v>
                </c:pt>
                <c:pt idx="58">
                  <c:v>0.53</c:v>
                </c:pt>
                <c:pt idx="59">
                  <c:v>0.54</c:v>
                </c:pt>
                <c:pt idx="60">
                  <c:v>0.54</c:v>
                </c:pt>
                <c:pt idx="61">
                  <c:v>0.54</c:v>
                </c:pt>
                <c:pt idx="62">
                  <c:v>0.54</c:v>
                </c:pt>
                <c:pt idx="63">
                  <c:v>0.54</c:v>
                </c:pt>
                <c:pt idx="64">
                  <c:v>0.54</c:v>
                </c:pt>
                <c:pt idx="65">
                  <c:v>0.55000000000000004</c:v>
                </c:pt>
                <c:pt idx="66">
                  <c:v>0.55000000000000004</c:v>
                </c:pt>
                <c:pt idx="67">
                  <c:v>0.56000000000000005</c:v>
                </c:pt>
                <c:pt idx="68">
                  <c:v>0.56999999999999995</c:v>
                </c:pt>
                <c:pt idx="69">
                  <c:v>0.56999999999999995</c:v>
                </c:pt>
                <c:pt idx="70">
                  <c:v>0.57999999999999996</c:v>
                </c:pt>
                <c:pt idx="71">
                  <c:v>0.57999999999999996</c:v>
                </c:pt>
                <c:pt idx="72">
                  <c:v>0.57999999999999996</c:v>
                </c:pt>
                <c:pt idx="73">
                  <c:v>0.57999999999999996</c:v>
                </c:pt>
                <c:pt idx="74">
                  <c:v>0.59</c:v>
                </c:pt>
                <c:pt idx="75">
                  <c:v>0.59</c:v>
                </c:pt>
                <c:pt idx="76">
                  <c:v>0.59</c:v>
                </c:pt>
                <c:pt idx="77">
                  <c:v>0.6</c:v>
                </c:pt>
                <c:pt idx="78">
                  <c:v>0.6</c:v>
                </c:pt>
                <c:pt idx="79">
                  <c:v>0.6</c:v>
                </c:pt>
                <c:pt idx="80">
                  <c:v>0.61</c:v>
                </c:pt>
                <c:pt idx="81">
                  <c:v>0.61</c:v>
                </c:pt>
                <c:pt idx="82">
                  <c:v>0.62</c:v>
                </c:pt>
                <c:pt idx="83">
                  <c:v>0.62</c:v>
                </c:pt>
                <c:pt idx="84">
                  <c:v>0.64</c:v>
                </c:pt>
                <c:pt idx="85">
                  <c:v>0.64</c:v>
                </c:pt>
                <c:pt idx="86">
                  <c:v>0.64</c:v>
                </c:pt>
                <c:pt idx="87">
                  <c:v>0.65</c:v>
                </c:pt>
                <c:pt idx="88">
                  <c:v>0.65</c:v>
                </c:pt>
                <c:pt idx="89">
                  <c:v>0.65</c:v>
                </c:pt>
                <c:pt idx="90">
                  <c:v>0.66</c:v>
                </c:pt>
                <c:pt idx="91">
                  <c:v>0.66</c:v>
                </c:pt>
                <c:pt idx="92">
                  <c:v>0.66</c:v>
                </c:pt>
                <c:pt idx="93">
                  <c:v>0.66</c:v>
                </c:pt>
                <c:pt idx="94">
                  <c:v>0.68</c:v>
                </c:pt>
                <c:pt idx="95">
                  <c:v>0.68</c:v>
                </c:pt>
                <c:pt idx="96">
                  <c:v>0.7</c:v>
                </c:pt>
                <c:pt idx="97">
                  <c:v>0.7</c:v>
                </c:pt>
                <c:pt idx="98">
                  <c:v>0.7</c:v>
                </c:pt>
                <c:pt idx="99">
                  <c:v>0.7</c:v>
                </c:pt>
                <c:pt idx="100">
                  <c:v>0.71</c:v>
                </c:pt>
                <c:pt idx="101">
                  <c:v>0.71</c:v>
                </c:pt>
                <c:pt idx="102">
                  <c:v>0.71</c:v>
                </c:pt>
                <c:pt idx="103">
                  <c:v>0.71</c:v>
                </c:pt>
                <c:pt idx="104">
                  <c:v>0.71</c:v>
                </c:pt>
                <c:pt idx="105">
                  <c:v>0.71</c:v>
                </c:pt>
                <c:pt idx="106">
                  <c:v>0.71</c:v>
                </c:pt>
                <c:pt idx="107">
                  <c:v>0.71</c:v>
                </c:pt>
                <c:pt idx="108">
                  <c:v>0.72</c:v>
                </c:pt>
                <c:pt idx="109">
                  <c:v>0.72</c:v>
                </c:pt>
                <c:pt idx="110">
                  <c:v>0.72</c:v>
                </c:pt>
                <c:pt idx="111">
                  <c:v>0.73</c:v>
                </c:pt>
                <c:pt idx="112">
                  <c:v>0.74</c:v>
                </c:pt>
                <c:pt idx="113">
                  <c:v>0.74</c:v>
                </c:pt>
                <c:pt idx="114">
                  <c:v>0.75</c:v>
                </c:pt>
                <c:pt idx="115">
                  <c:v>0.75</c:v>
                </c:pt>
                <c:pt idx="116">
                  <c:v>0.75</c:v>
                </c:pt>
                <c:pt idx="117">
                  <c:v>0.75</c:v>
                </c:pt>
                <c:pt idx="118">
                  <c:v>0.78</c:v>
                </c:pt>
                <c:pt idx="119">
                  <c:v>0.78</c:v>
                </c:pt>
                <c:pt idx="120">
                  <c:v>0.78</c:v>
                </c:pt>
                <c:pt idx="121">
                  <c:v>0.78</c:v>
                </c:pt>
                <c:pt idx="122">
                  <c:v>0.78</c:v>
                </c:pt>
                <c:pt idx="123">
                  <c:v>0.8</c:v>
                </c:pt>
                <c:pt idx="124">
                  <c:v>0.8</c:v>
                </c:pt>
                <c:pt idx="125">
                  <c:v>0.8</c:v>
                </c:pt>
                <c:pt idx="126">
                  <c:v>0.81</c:v>
                </c:pt>
                <c:pt idx="127">
                  <c:v>0.81</c:v>
                </c:pt>
                <c:pt idx="128">
                  <c:v>0.82</c:v>
                </c:pt>
                <c:pt idx="129">
                  <c:v>0.82</c:v>
                </c:pt>
                <c:pt idx="130">
                  <c:v>0.82</c:v>
                </c:pt>
                <c:pt idx="131">
                  <c:v>0.83</c:v>
                </c:pt>
                <c:pt idx="132">
                  <c:v>0.83</c:v>
                </c:pt>
                <c:pt idx="133">
                  <c:v>0.85</c:v>
                </c:pt>
                <c:pt idx="134">
                  <c:v>0.85</c:v>
                </c:pt>
                <c:pt idx="135">
                  <c:v>0.85</c:v>
                </c:pt>
                <c:pt idx="136">
                  <c:v>0.86</c:v>
                </c:pt>
                <c:pt idx="137">
                  <c:v>0.86</c:v>
                </c:pt>
                <c:pt idx="138">
                  <c:v>0.87</c:v>
                </c:pt>
                <c:pt idx="139">
                  <c:v>0.87</c:v>
                </c:pt>
                <c:pt idx="140">
                  <c:v>0.88</c:v>
                </c:pt>
                <c:pt idx="141">
                  <c:v>0.88</c:v>
                </c:pt>
                <c:pt idx="142">
                  <c:v>0.88</c:v>
                </c:pt>
                <c:pt idx="143">
                  <c:v>0.9</c:v>
                </c:pt>
                <c:pt idx="144">
                  <c:v>0.9</c:v>
                </c:pt>
                <c:pt idx="145">
                  <c:v>0.91</c:v>
                </c:pt>
                <c:pt idx="146">
                  <c:v>0.92</c:v>
                </c:pt>
                <c:pt idx="147">
                  <c:v>0.92</c:v>
                </c:pt>
                <c:pt idx="148">
                  <c:v>0.93</c:v>
                </c:pt>
                <c:pt idx="149">
                  <c:v>0.93</c:v>
                </c:pt>
                <c:pt idx="150">
                  <c:v>0.97</c:v>
                </c:pt>
                <c:pt idx="151">
                  <c:v>0.98</c:v>
                </c:pt>
                <c:pt idx="152">
                  <c:v>0.99</c:v>
                </c:pt>
                <c:pt idx="153">
                  <c:v>0.99</c:v>
                </c:pt>
                <c:pt idx="154">
                  <c:v>0.99</c:v>
                </c:pt>
                <c:pt idx="155">
                  <c:v>1</c:v>
                </c:pt>
                <c:pt idx="156">
                  <c:v>1</c:v>
                </c:pt>
                <c:pt idx="157">
                  <c:v>1</c:v>
                </c:pt>
                <c:pt idx="158">
                  <c:v>1.02</c:v>
                </c:pt>
                <c:pt idx="159">
                  <c:v>1.02</c:v>
                </c:pt>
                <c:pt idx="160">
                  <c:v>1.02</c:v>
                </c:pt>
                <c:pt idx="161">
                  <c:v>1.02</c:v>
                </c:pt>
                <c:pt idx="162">
                  <c:v>1.04</c:v>
                </c:pt>
                <c:pt idx="163">
                  <c:v>1.04</c:v>
                </c:pt>
                <c:pt idx="164">
                  <c:v>1.05</c:v>
                </c:pt>
                <c:pt idx="165">
                  <c:v>1.05</c:v>
                </c:pt>
                <c:pt idx="166">
                  <c:v>1.06</c:v>
                </c:pt>
                <c:pt idx="167">
                  <c:v>1.07</c:v>
                </c:pt>
                <c:pt idx="168">
                  <c:v>1.0900000000000001</c:v>
                </c:pt>
                <c:pt idx="169">
                  <c:v>1.0900000000000001</c:v>
                </c:pt>
                <c:pt idx="170">
                  <c:v>1.1000000000000001</c:v>
                </c:pt>
                <c:pt idx="171">
                  <c:v>1.1000000000000001</c:v>
                </c:pt>
                <c:pt idx="172">
                  <c:v>1.1000000000000001</c:v>
                </c:pt>
                <c:pt idx="173">
                  <c:v>1.1299999999999999</c:v>
                </c:pt>
                <c:pt idx="174">
                  <c:v>1.1299999999999999</c:v>
                </c:pt>
                <c:pt idx="175">
                  <c:v>1.1499999999999999</c:v>
                </c:pt>
                <c:pt idx="176">
                  <c:v>1.1499999999999999</c:v>
                </c:pt>
                <c:pt idx="177">
                  <c:v>1.1499999999999999</c:v>
                </c:pt>
                <c:pt idx="178">
                  <c:v>1.18</c:v>
                </c:pt>
                <c:pt idx="179">
                  <c:v>1.2</c:v>
                </c:pt>
                <c:pt idx="180">
                  <c:v>1.21</c:v>
                </c:pt>
                <c:pt idx="181">
                  <c:v>1.26</c:v>
                </c:pt>
                <c:pt idx="182">
                  <c:v>1.26</c:v>
                </c:pt>
                <c:pt idx="183">
                  <c:v>1.27</c:v>
                </c:pt>
                <c:pt idx="184">
                  <c:v>1.3</c:v>
                </c:pt>
                <c:pt idx="185">
                  <c:v>1.32</c:v>
                </c:pt>
                <c:pt idx="186">
                  <c:v>1.33</c:v>
                </c:pt>
                <c:pt idx="187">
                  <c:v>1.37</c:v>
                </c:pt>
                <c:pt idx="188">
                  <c:v>1.39</c:v>
                </c:pt>
                <c:pt idx="189">
                  <c:v>1.39</c:v>
                </c:pt>
                <c:pt idx="190">
                  <c:v>1.4</c:v>
                </c:pt>
                <c:pt idx="191">
                  <c:v>1.41</c:v>
                </c:pt>
                <c:pt idx="192">
                  <c:v>1.41</c:v>
                </c:pt>
                <c:pt idx="193">
                  <c:v>1.45</c:v>
                </c:pt>
                <c:pt idx="194">
                  <c:v>1.45</c:v>
                </c:pt>
                <c:pt idx="195">
                  <c:v>1.45</c:v>
                </c:pt>
                <c:pt idx="196">
                  <c:v>1.49</c:v>
                </c:pt>
                <c:pt idx="197">
                  <c:v>1.49</c:v>
                </c:pt>
                <c:pt idx="198">
                  <c:v>1.49</c:v>
                </c:pt>
                <c:pt idx="199">
                  <c:v>1.5</c:v>
                </c:pt>
                <c:pt idx="200">
                  <c:v>1.5</c:v>
                </c:pt>
                <c:pt idx="201">
                  <c:v>1.54</c:v>
                </c:pt>
                <c:pt idx="202">
                  <c:v>1.54</c:v>
                </c:pt>
                <c:pt idx="203">
                  <c:v>1.54</c:v>
                </c:pt>
                <c:pt idx="204">
                  <c:v>1.54</c:v>
                </c:pt>
                <c:pt idx="205">
                  <c:v>1.59</c:v>
                </c:pt>
                <c:pt idx="206">
                  <c:v>1.59</c:v>
                </c:pt>
                <c:pt idx="207">
                  <c:v>1.61</c:v>
                </c:pt>
                <c:pt idx="208">
                  <c:v>1.67</c:v>
                </c:pt>
                <c:pt idx="209">
                  <c:v>1.71</c:v>
                </c:pt>
                <c:pt idx="210">
                  <c:v>1.74</c:v>
                </c:pt>
                <c:pt idx="211">
                  <c:v>1.75</c:v>
                </c:pt>
                <c:pt idx="212">
                  <c:v>1.76</c:v>
                </c:pt>
                <c:pt idx="213">
                  <c:v>1.77</c:v>
                </c:pt>
                <c:pt idx="214">
                  <c:v>1.8</c:v>
                </c:pt>
                <c:pt idx="215">
                  <c:v>1.84</c:v>
                </c:pt>
                <c:pt idx="216">
                  <c:v>1.95</c:v>
                </c:pt>
                <c:pt idx="217">
                  <c:v>1.99</c:v>
                </c:pt>
                <c:pt idx="218">
                  <c:v>1.99</c:v>
                </c:pt>
                <c:pt idx="219">
                  <c:v>2.02</c:v>
                </c:pt>
                <c:pt idx="220">
                  <c:v>2.09</c:v>
                </c:pt>
                <c:pt idx="221">
                  <c:v>2.29</c:v>
                </c:pt>
                <c:pt idx="222">
                  <c:v>2.29</c:v>
                </c:pt>
                <c:pt idx="223">
                  <c:v>2.31</c:v>
                </c:pt>
                <c:pt idx="224">
                  <c:v>2.36</c:v>
                </c:pt>
                <c:pt idx="225">
                  <c:v>2.36</c:v>
                </c:pt>
                <c:pt idx="226">
                  <c:v>2.4300000000000002</c:v>
                </c:pt>
                <c:pt idx="227">
                  <c:v>2.58</c:v>
                </c:pt>
                <c:pt idx="228">
                  <c:v>2.61</c:v>
                </c:pt>
                <c:pt idx="229">
                  <c:v>2.61</c:v>
                </c:pt>
                <c:pt idx="230">
                  <c:v>2.62</c:v>
                </c:pt>
                <c:pt idx="231">
                  <c:v>2.66</c:v>
                </c:pt>
                <c:pt idx="232">
                  <c:v>2.84</c:v>
                </c:pt>
                <c:pt idx="233">
                  <c:v>2.98</c:v>
                </c:pt>
                <c:pt idx="234">
                  <c:v>3.03</c:v>
                </c:pt>
                <c:pt idx="235">
                  <c:v>3.05</c:v>
                </c:pt>
                <c:pt idx="236">
                  <c:v>3.05</c:v>
                </c:pt>
                <c:pt idx="237">
                  <c:v>3.17</c:v>
                </c:pt>
                <c:pt idx="238">
                  <c:v>3.17</c:v>
                </c:pt>
                <c:pt idx="239">
                  <c:v>3.19</c:v>
                </c:pt>
                <c:pt idx="240">
                  <c:v>3.37</c:v>
                </c:pt>
                <c:pt idx="241">
                  <c:v>3.37</c:v>
                </c:pt>
                <c:pt idx="242">
                  <c:v>3.54</c:v>
                </c:pt>
                <c:pt idx="243">
                  <c:v>3.77</c:v>
                </c:pt>
                <c:pt idx="244">
                  <c:v>5.64</c:v>
                </c:pt>
                <c:pt idx="245">
                  <c:v>5.95</c:v>
                </c:pt>
                <c:pt idx="246">
                  <c:v>6.42</c:v>
                </c:pt>
                <c:pt idx="247">
                  <c:v>6.48</c:v>
                </c:pt>
                <c:pt idx="248">
                  <c:v>10.44</c:v>
                </c:pt>
                <c:pt idx="249" formatCode="General">
                  <c:v>0.8</c:v>
                </c:pt>
                <c:pt idx="250" formatCode="General">
                  <c:v>0.6</c:v>
                </c:pt>
                <c:pt idx="251" formatCode="General">
                  <c:v>0.23</c:v>
                </c:pt>
                <c:pt idx="252" formatCode="General">
                  <c:v>0.19</c:v>
                </c:pt>
                <c:pt idx="253" formatCode="General">
                  <c:v>6.43</c:v>
                </c:pt>
                <c:pt idx="254" formatCode="General">
                  <c:v>6.29</c:v>
                </c:pt>
                <c:pt idx="255" formatCode="General">
                  <c:v>1.72</c:v>
                </c:pt>
                <c:pt idx="256" formatCode="General">
                  <c:v>1.5</c:v>
                </c:pt>
                <c:pt idx="257" formatCode="General">
                  <c:v>1.35</c:v>
                </c:pt>
                <c:pt idx="258" formatCode="General">
                  <c:v>3.91</c:v>
                </c:pt>
                <c:pt idx="259" formatCode="General">
                  <c:v>1.96</c:v>
                </c:pt>
                <c:pt idx="260" formatCode="General">
                  <c:v>4.0599999999999996</c:v>
                </c:pt>
                <c:pt idx="261" formatCode="General">
                  <c:v>3.19</c:v>
                </c:pt>
                <c:pt idx="262" formatCode="General">
                  <c:v>1.17</c:v>
                </c:pt>
                <c:pt idx="263" formatCode="General">
                  <c:v>1.32</c:v>
                </c:pt>
                <c:pt idx="264" formatCode="General">
                  <c:v>0.67</c:v>
                </c:pt>
                <c:pt idx="265" formatCode="General">
                  <c:v>0.54</c:v>
                </c:pt>
                <c:pt idx="266" formatCode="General">
                  <c:v>1.18</c:v>
                </c:pt>
                <c:pt idx="267" formatCode="General">
                  <c:v>0.75</c:v>
                </c:pt>
                <c:pt idx="268" formatCode="General">
                  <c:v>0.53</c:v>
                </c:pt>
                <c:pt idx="269" formatCode="General">
                  <c:v>1.69</c:v>
                </c:pt>
                <c:pt idx="270" formatCode="General">
                  <c:v>1.69</c:v>
                </c:pt>
                <c:pt idx="271" formatCode="General">
                  <c:v>0.89</c:v>
                </c:pt>
                <c:pt idx="272" formatCode="General">
                  <c:v>0.4</c:v>
                </c:pt>
                <c:pt idx="273" formatCode="General">
                  <c:v>0.71</c:v>
                </c:pt>
                <c:pt idx="274" formatCode="General">
                  <c:v>0.54</c:v>
                </c:pt>
                <c:pt idx="275" formatCode="General">
                  <c:v>0.99</c:v>
                </c:pt>
                <c:pt idx="276" formatCode="General">
                  <c:v>0.44</c:v>
                </c:pt>
                <c:pt idx="277" formatCode="General">
                  <c:v>0.39</c:v>
                </c:pt>
                <c:pt idx="278" formatCode="General">
                  <c:v>0.83</c:v>
                </c:pt>
                <c:pt idx="280" formatCode="General">
                  <c:v>0.78</c:v>
                </c:pt>
                <c:pt idx="281" formatCode="General">
                  <c:v>0.7</c:v>
                </c:pt>
                <c:pt idx="282" formatCode="General">
                  <c:v>1.1599999999999999</c:v>
                </c:pt>
                <c:pt idx="283" formatCode="General">
                  <c:v>1.47</c:v>
                </c:pt>
                <c:pt idx="284" formatCode="General">
                  <c:v>1.1299999999999999</c:v>
                </c:pt>
                <c:pt idx="285" formatCode="General">
                  <c:v>1.1599999999999999</c:v>
                </c:pt>
                <c:pt idx="286" formatCode="General">
                  <c:v>0.79</c:v>
                </c:pt>
                <c:pt idx="287" formatCode="General">
                  <c:v>0.23</c:v>
                </c:pt>
                <c:pt idx="288" formatCode="General">
                  <c:v>0.23</c:v>
                </c:pt>
                <c:pt idx="289" formatCode="General">
                  <c:v>0.2</c:v>
                </c:pt>
                <c:pt idx="290" formatCode="General">
                  <c:v>0.4</c:v>
                </c:pt>
                <c:pt idx="291" formatCode="General">
                  <c:v>0.63</c:v>
                </c:pt>
                <c:pt idx="292" formatCode="General">
                  <c:v>1.88</c:v>
                </c:pt>
                <c:pt idx="293" formatCode="General">
                  <c:v>2.0699999999999998</c:v>
                </c:pt>
                <c:pt idx="294" formatCode="General">
                  <c:v>2.67</c:v>
                </c:pt>
                <c:pt idx="295" formatCode="General">
                  <c:v>2.5099999999999998</c:v>
                </c:pt>
                <c:pt idx="296" formatCode="General">
                  <c:v>2.4300000000000002</c:v>
                </c:pt>
                <c:pt idx="297" formatCode="General">
                  <c:v>1.1399999999999999</c:v>
                </c:pt>
                <c:pt idx="298" formatCode="General">
                  <c:v>1.0900000000000001</c:v>
                </c:pt>
                <c:pt idx="299" formatCode="General">
                  <c:v>0.75</c:v>
                </c:pt>
                <c:pt idx="300" formatCode="General">
                  <c:v>0.65</c:v>
                </c:pt>
                <c:pt idx="301" formatCode="General">
                  <c:v>0.48</c:v>
                </c:pt>
                <c:pt idx="302" formatCode="General">
                  <c:v>0.38</c:v>
                </c:pt>
                <c:pt idx="303" formatCode="General">
                  <c:v>0.46</c:v>
                </c:pt>
                <c:pt idx="304" formatCode="General">
                  <c:v>0.71</c:v>
                </c:pt>
                <c:pt idx="305" formatCode="General">
                  <c:v>0.56000000000000005</c:v>
                </c:pt>
                <c:pt idx="306" formatCode="General">
                  <c:v>0.47</c:v>
                </c:pt>
                <c:pt idx="307" formatCode="General">
                  <c:v>0.8</c:v>
                </c:pt>
                <c:pt idx="308" formatCode="General">
                  <c:v>0.83</c:v>
                </c:pt>
                <c:pt idx="309" formatCode="General">
                  <c:v>1.1200000000000001</c:v>
                </c:pt>
                <c:pt idx="310" formatCode="General">
                  <c:v>0.6</c:v>
                </c:pt>
                <c:pt idx="311" formatCode="General">
                  <c:v>3.45</c:v>
                </c:pt>
                <c:pt idx="313" formatCode="General">
                  <c:v>1.05</c:v>
                </c:pt>
                <c:pt idx="314" formatCode="General">
                  <c:v>0.65</c:v>
                </c:pt>
                <c:pt idx="315" formatCode="General">
                  <c:v>4.82</c:v>
                </c:pt>
                <c:pt idx="316" formatCode="General">
                  <c:v>0.9</c:v>
                </c:pt>
              </c:numCache>
            </c:numRef>
          </c:xVal>
          <c:yVal>
            <c:numRef>
              <c:f>'averaged pontoons (incl 2013)'!$H$2:$H$318</c:f>
              <c:numCache>
                <c:formatCode>0.00</c:formatCode>
                <c:ptCount val="317"/>
                <c:pt idx="0">
                  <c:v>0.62</c:v>
                </c:pt>
                <c:pt idx="1">
                  <c:v>0.22</c:v>
                </c:pt>
                <c:pt idx="2">
                  <c:v>0.25</c:v>
                </c:pt>
                <c:pt idx="3">
                  <c:v>0.16</c:v>
                </c:pt>
                <c:pt idx="4">
                  <c:v>0.01</c:v>
                </c:pt>
                <c:pt idx="5">
                  <c:v>0.01</c:v>
                </c:pt>
                <c:pt idx="6">
                  <c:v>0.03</c:v>
                </c:pt>
                <c:pt idx="7">
                  <c:v>0.11</c:v>
                </c:pt>
                <c:pt idx="8">
                  <c:v>1.56</c:v>
                </c:pt>
                <c:pt idx="9">
                  <c:v>0.16</c:v>
                </c:pt>
                <c:pt idx="10">
                  <c:v>0.14000000000000001</c:v>
                </c:pt>
                <c:pt idx="11">
                  <c:v>0.28000000000000003</c:v>
                </c:pt>
                <c:pt idx="12">
                  <c:v>0.33</c:v>
                </c:pt>
                <c:pt idx="13">
                  <c:v>0.37</c:v>
                </c:pt>
                <c:pt idx="14">
                  <c:v>0.31</c:v>
                </c:pt>
                <c:pt idx="15">
                  <c:v>0.26</c:v>
                </c:pt>
                <c:pt idx="16">
                  <c:v>0.17</c:v>
                </c:pt>
                <c:pt idx="17">
                  <c:v>0.27</c:v>
                </c:pt>
                <c:pt idx="18">
                  <c:v>0.38</c:v>
                </c:pt>
                <c:pt idx="19">
                  <c:v>0.73</c:v>
                </c:pt>
                <c:pt idx="20">
                  <c:v>0.02</c:v>
                </c:pt>
                <c:pt idx="21">
                  <c:v>0.5</c:v>
                </c:pt>
                <c:pt idx="22">
                  <c:v>0.31</c:v>
                </c:pt>
                <c:pt idx="23">
                  <c:v>0.31</c:v>
                </c:pt>
                <c:pt idx="24">
                  <c:v>0.37</c:v>
                </c:pt>
                <c:pt idx="25">
                  <c:v>0.11</c:v>
                </c:pt>
                <c:pt idx="26">
                  <c:v>0.1</c:v>
                </c:pt>
                <c:pt idx="27">
                  <c:v>0.92</c:v>
                </c:pt>
                <c:pt idx="28">
                  <c:v>0.24</c:v>
                </c:pt>
                <c:pt idx="29">
                  <c:v>0.24</c:v>
                </c:pt>
                <c:pt idx="30">
                  <c:v>0.5</c:v>
                </c:pt>
                <c:pt idx="31">
                  <c:v>0.43</c:v>
                </c:pt>
                <c:pt idx="32">
                  <c:v>0.36</c:v>
                </c:pt>
                <c:pt idx="33">
                  <c:v>0.92</c:v>
                </c:pt>
                <c:pt idx="34">
                  <c:v>0.38</c:v>
                </c:pt>
                <c:pt idx="35">
                  <c:v>0.14000000000000001</c:v>
                </c:pt>
                <c:pt idx="36">
                  <c:v>0.41</c:v>
                </c:pt>
                <c:pt idx="37">
                  <c:v>0.41</c:v>
                </c:pt>
                <c:pt idx="38">
                  <c:v>0.43</c:v>
                </c:pt>
                <c:pt idx="39">
                  <c:v>1.56</c:v>
                </c:pt>
                <c:pt idx="40">
                  <c:v>0.23</c:v>
                </c:pt>
                <c:pt idx="41">
                  <c:v>0.69</c:v>
                </c:pt>
                <c:pt idx="42">
                  <c:v>0.69</c:v>
                </c:pt>
                <c:pt idx="43">
                  <c:v>0.36</c:v>
                </c:pt>
                <c:pt idx="44">
                  <c:v>0.36</c:v>
                </c:pt>
                <c:pt idx="45">
                  <c:v>0.01</c:v>
                </c:pt>
                <c:pt idx="46">
                  <c:v>0.28999999999999998</c:v>
                </c:pt>
                <c:pt idx="47">
                  <c:v>0.4</c:v>
                </c:pt>
                <c:pt idx="48">
                  <c:v>0.5</c:v>
                </c:pt>
                <c:pt idx="49">
                  <c:v>0.84</c:v>
                </c:pt>
                <c:pt idx="50">
                  <c:v>0.6</c:v>
                </c:pt>
                <c:pt idx="51">
                  <c:v>0.54</c:v>
                </c:pt>
                <c:pt idx="52">
                  <c:v>0.73</c:v>
                </c:pt>
                <c:pt idx="53">
                  <c:v>0.59</c:v>
                </c:pt>
                <c:pt idx="54">
                  <c:v>0.24</c:v>
                </c:pt>
                <c:pt idx="55">
                  <c:v>0.24</c:v>
                </c:pt>
                <c:pt idx="56">
                  <c:v>0.28999999999999998</c:v>
                </c:pt>
                <c:pt idx="57">
                  <c:v>0.6</c:v>
                </c:pt>
                <c:pt idx="58">
                  <c:v>0.6</c:v>
                </c:pt>
                <c:pt idx="59">
                  <c:v>0.34</c:v>
                </c:pt>
                <c:pt idx="60">
                  <c:v>0.69</c:v>
                </c:pt>
                <c:pt idx="61">
                  <c:v>0.4</c:v>
                </c:pt>
                <c:pt idx="62">
                  <c:v>0.81</c:v>
                </c:pt>
                <c:pt idx="63">
                  <c:v>0.81</c:v>
                </c:pt>
                <c:pt idx="64">
                  <c:v>0.66</c:v>
                </c:pt>
                <c:pt idx="65">
                  <c:v>0.38</c:v>
                </c:pt>
                <c:pt idx="66">
                  <c:v>0.53</c:v>
                </c:pt>
                <c:pt idx="67">
                  <c:v>0.5</c:v>
                </c:pt>
                <c:pt idx="68">
                  <c:v>0.69</c:v>
                </c:pt>
                <c:pt idx="69">
                  <c:v>0.55000000000000004</c:v>
                </c:pt>
                <c:pt idx="70">
                  <c:v>0.5</c:v>
                </c:pt>
                <c:pt idx="71">
                  <c:v>0.5</c:v>
                </c:pt>
                <c:pt idx="72">
                  <c:v>0.56000000000000005</c:v>
                </c:pt>
                <c:pt idx="73">
                  <c:v>0.65</c:v>
                </c:pt>
                <c:pt idx="74">
                  <c:v>0.74</c:v>
                </c:pt>
                <c:pt idx="75">
                  <c:v>0.74</c:v>
                </c:pt>
                <c:pt idx="76">
                  <c:v>0.91</c:v>
                </c:pt>
                <c:pt idx="77">
                  <c:v>0.51</c:v>
                </c:pt>
                <c:pt idx="78">
                  <c:v>1.31</c:v>
                </c:pt>
                <c:pt idx="79">
                  <c:v>0.15</c:v>
                </c:pt>
                <c:pt idx="80">
                  <c:v>0.72</c:v>
                </c:pt>
                <c:pt idx="81">
                  <c:v>1.08</c:v>
                </c:pt>
                <c:pt idx="82">
                  <c:v>1.08</c:v>
                </c:pt>
                <c:pt idx="83">
                  <c:v>0.81</c:v>
                </c:pt>
                <c:pt idx="84">
                  <c:v>1.1200000000000001</c:v>
                </c:pt>
                <c:pt idx="85">
                  <c:v>1.1200000000000001</c:v>
                </c:pt>
                <c:pt idx="86">
                  <c:v>0.96</c:v>
                </c:pt>
                <c:pt idx="87">
                  <c:v>1.06</c:v>
                </c:pt>
                <c:pt idx="88">
                  <c:v>0.97</c:v>
                </c:pt>
                <c:pt idx="89">
                  <c:v>0.63</c:v>
                </c:pt>
                <c:pt idx="90">
                  <c:v>0.74</c:v>
                </c:pt>
                <c:pt idx="91">
                  <c:v>0.74</c:v>
                </c:pt>
                <c:pt idx="92">
                  <c:v>1.03</c:v>
                </c:pt>
                <c:pt idx="93">
                  <c:v>0.68</c:v>
                </c:pt>
                <c:pt idx="94">
                  <c:v>0.7</c:v>
                </c:pt>
                <c:pt idx="95">
                  <c:v>0.87</c:v>
                </c:pt>
                <c:pt idx="96">
                  <c:v>0.85</c:v>
                </c:pt>
                <c:pt idx="97">
                  <c:v>1.03</c:v>
                </c:pt>
                <c:pt idx="98">
                  <c:v>0.59</c:v>
                </c:pt>
                <c:pt idx="99">
                  <c:v>1.05</c:v>
                </c:pt>
                <c:pt idx="100">
                  <c:v>0.51</c:v>
                </c:pt>
                <c:pt idx="101">
                  <c:v>0.51</c:v>
                </c:pt>
                <c:pt idx="102">
                  <c:v>0.51</c:v>
                </c:pt>
                <c:pt idx="103">
                  <c:v>0.7</c:v>
                </c:pt>
                <c:pt idx="104">
                  <c:v>0.76</c:v>
                </c:pt>
                <c:pt idx="105">
                  <c:v>0.76</c:v>
                </c:pt>
                <c:pt idx="106">
                  <c:v>1.0900000000000001</c:v>
                </c:pt>
                <c:pt idx="107">
                  <c:v>1.81</c:v>
                </c:pt>
                <c:pt idx="108">
                  <c:v>0.74</c:v>
                </c:pt>
                <c:pt idx="109">
                  <c:v>0.74</c:v>
                </c:pt>
                <c:pt idx="110">
                  <c:v>1.28</c:v>
                </c:pt>
                <c:pt idx="111">
                  <c:v>0.36</c:v>
                </c:pt>
                <c:pt idx="112">
                  <c:v>0.89</c:v>
                </c:pt>
                <c:pt idx="113">
                  <c:v>1.0900000000000001</c:v>
                </c:pt>
                <c:pt idx="114">
                  <c:v>0.99</c:v>
                </c:pt>
                <c:pt idx="115">
                  <c:v>0.98</c:v>
                </c:pt>
                <c:pt idx="116">
                  <c:v>0.98</c:v>
                </c:pt>
                <c:pt idx="117">
                  <c:v>1.28</c:v>
                </c:pt>
                <c:pt idx="118">
                  <c:v>0.85</c:v>
                </c:pt>
                <c:pt idx="119">
                  <c:v>1.1499999999999999</c:v>
                </c:pt>
                <c:pt idx="120">
                  <c:v>1.1499999999999999</c:v>
                </c:pt>
                <c:pt idx="121">
                  <c:v>1.43</c:v>
                </c:pt>
                <c:pt idx="122">
                  <c:v>1.43</c:v>
                </c:pt>
                <c:pt idx="123">
                  <c:v>0.89</c:v>
                </c:pt>
                <c:pt idx="124">
                  <c:v>0.89</c:v>
                </c:pt>
                <c:pt idx="125">
                  <c:v>1.1599999999999999</c:v>
                </c:pt>
                <c:pt idx="126">
                  <c:v>1.2</c:v>
                </c:pt>
                <c:pt idx="127">
                  <c:v>0.9</c:v>
                </c:pt>
                <c:pt idx="128">
                  <c:v>0.74</c:v>
                </c:pt>
                <c:pt idx="129">
                  <c:v>1.23</c:v>
                </c:pt>
                <c:pt idx="130">
                  <c:v>0.94</c:v>
                </c:pt>
                <c:pt idx="131">
                  <c:v>0.72</c:v>
                </c:pt>
                <c:pt idx="132">
                  <c:v>0.72</c:v>
                </c:pt>
                <c:pt idx="133">
                  <c:v>0.97</c:v>
                </c:pt>
                <c:pt idx="134">
                  <c:v>0.97</c:v>
                </c:pt>
                <c:pt idx="135">
                  <c:v>0.94</c:v>
                </c:pt>
                <c:pt idx="136">
                  <c:v>0.93</c:v>
                </c:pt>
                <c:pt idx="137">
                  <c:v>1.18</c:v>
                </c:pt>
                <c:pt idx="138">
                  <c:v>1.1499999999999999</c:v>
                </c:pt>
                <c:pt idx="139">
                  <c:v>1.1200000000000001</c:v>
                </c:pt>
                <c:pt idx="140">
                  <c:v>0.64</c:v>
                </c:pt>
                <c:pt idx="141">
                  <c:v>1.49</c:v>
                </c:pt>
                <c:pt idx="142">
                  <c:v>1.1299999999999999</c:v>
                </c:pt>
                <c:pt idx="143">
                  <c:v>1.34</c:v>
                </c:pt>
                <c:pt idx="144">
                  <c:v>1.34</c:v>
                </c:pt>
                <c:pt idx="145">
                  <c:v>1.79</c:v>
                </c:pt>
                <c:pt idx="146">
                  <c:v>0.75</c:v>
                </c:pt>
                <c:pt idx="147">
                  <c:v>1.19</c:v>
                </c:pt>
                <c:pt idx="148">
                  <c:v>0.96</c:v>
                </c:pt>
                <c:pt idx="149">
                  <c:v>0.96</c:v>
                </c:pt>
                <c:pt idx="150">
                  <c:v>1.08</c:v>
                </c:pt>
                <c:pt idx="151">
                  <c:v>1.7</c:v>
                </c:pt>
                <c:pt idx="152">
                  <c:v>1.24</c:v>
                </c:pt>
                <c:pt idx="153">
                  <c:v>1.67</c:v>
                </c:pt>
                <c:pt idx="154">
                  <c:v>1.67</c:v>
                </c:pt>
                <c:pt idx="155">
                  <c:v>1.44</c:v>
                </c:pt>
                <c:pt idx="156">
                  <c:v>0.89</c:v>
                </c:pt>
                <c:pt idx="157">
                  <c:v>0.89</c:v>
                </c:pt>
                <c:pt idx="158">
                  <c:v>1.65</c:v>
                </c:pt>
                <c:pt idx="159">
                  <c:v>1.65</c:v>
                </c:pt>
                <c:pt idx="160">
                  <c:v>1.51</c:v>
                </c:pt>
                <c:pt idx="161">
                  <c:v>0.69</c:v>
                </c:pt>
                <c:pt idx="162">
                  <c:v>1.2</c:v>
                </c:pt>
                <c:pt idx="163">
                  <c:v>1.46</c:v>
                </c:pt>
                <c:pt idx="164">
                  <c:v>1.05</c:v>
                </c:pt>
                <c:pt idx="165">
                  <c:v>1.05</c:v>
                </c:pt>
                <c:pt idx="166">
                  <c:v>0.95</c:v>
                </c:pt>
                <c:pt idx="167">
                  <c:v>1.38</c:v>
                </c:pt>
                <c:pt idx="168">
                  <c:v>1.48</c:v>
                </c:pt>
                <c:pt idx="169">
                  <c:v>0.81</c:v>
                </c:pt>
                <c:pt idx="170">
                  <c:v>1.65</c:v>
                </c:pt>
                <c:pt idx="171">
                  <c:v>1.65</c:v>
                </c:pt>
                <c:pt idx="172">
                  <c:v>1.79</c:v>
                </c:pt>
                <c:pt idx="173">
                  <c:v>0.31</c:v>
                </c:pt>
                <c:pt idx="174">
                  <c:v>1.77</c:v>
                </c:pt>
                <c:pt idx="175">
                  <c:v>1.65</c:v>
                </c:pt>
                <c:pt idx="176">
                  <c:v>1.5</c:v>
                </c:pt>
                <c:pt idx="177">
                  <c:v>1.5</c:v>
                </c:pt>
                <c:pt idx="178">
                  <c:v>0.38</c:v>
                </c:pt>
                <c:pt idx="179">
                  <c:v>0.59</c:v>
                </c:pt>
                <c:pt idx="180">
                  <c:v>1.48</c:v>
                </c:pt>
                <c:pt idx="181">
                  <c:v>1.1000000000000001</c:v>
                </c:pt>
                <c:pt idx="182">
                  <c:v>1.1000000000000001</c:v>
                </c:pt>
                <c:pt idx="183">
                  <c:v>1.74</c:v>
                </c:pt>
                <c:pt idx="184">
                  <c:v>2.8</c:v>
                </c:pt>
                <c:pt idx="185">
                  <c:v>1.47</c:v>
                </c:pt>
                <c:pt idx="186">
                  <c:v>2.08</c:v>
                </c:pt>
                <c:pt idx="187">
                  <c:v>2.36</c:v>
                </c:pt>
                <c:pt idx="188">
                  <c:v>1.35</c:v>
                </c:pt>
                <c:pt idx="189">
                  <c:v>2.66</c:v>
                </c:pt>
                <c:pt idx="190">
                  <c:v>1.48</c:v>
                </c:pt>
                <c:pt idx="191">
                  <c:v>1.85</c:v>
                </c:pt>
                <c:pt idx="192">
                  <c:v>1.85</c:v>
                </c:pt>
                <c:pt idx="193">
                  <c:v>0.31</c:v>
                </c:pt>
                <c:pt idx="194">
                  <c:v>0.31</c:v>
                </c:pt>
                <c:pt idx="195">
                  <c:v>2.66</c:v>
                </c:pt>
                <c:pt idx="196">
                  <c:v>1.63</c:v>
                </c:pt>
                <c:pt idx="197">
                  <c:v>1.63</c:v>
                </c:pt>
                <c:pt idx="198">
                  <c:v>1.34</c:v>
                </c:pt>
                <c:pt idx="199">
                  <c:v>1.05</c:v>
                </c:pt>
                <c:pt idx="200">
                  <c:v>1.05</c:v>
                </c:pt>
                <c:pt idx="201">
                  <c:v>2</c:v>
                </c:pt>
                <c:pt idx="202">
                  <c:v>1.46</c:v>
                </c:pt>
                <c:pt idx="203">
                  <c:v>1.55</c:v>
                </c:pt>
                <c:pt idx="204">
                  <c:v>1.55</c:v>
                </c:pt>
                <c:pt idx="205">
                  <c:v>2.33</c:v>
                </c:pt>
                <c:pt idx="206">
                  <c:v>2.33</c:v>
                </c:pt>
                <c:pt idx="207">
                  <c:v>2.0299999999999998</c:v>
                </c:pt>
                <c:pt idx="208">
                  <c:v>2.2000000000000002</c:v>
                </c:pt>
                <c:pt idx="209">
                  <c:v>1.65</c:v>
                </c:pt>
                <c:pt idx="210">
                  <c:v>1.46</c:v>
                </c:pt>
                <c:pt idx="211">
                  <c:v>2.79</c:v>
                </c:pt>
                <c:pt idx="212">
                  <c:v>2.42</c:v>
                </c:pt>
                <c:pt idx="213">
                  <c:v>2.82</c:v>
                </c:pt>
                <c:pt idx="214">
                  <c:v>2.63</c:v>
                </c:pt>
                <c:pt idx="215">
                  <c:v>1.95</c:v>
                </c:pt>
                <c:pt idx="216">
                  <c:v>2.13</c:v>
                </c:pt>
                <c:pt idx="217">
                  <c:v>1.64</c:v>
                </c:pt>
                <c:pt idx="218">
                  <c:v>1.64</c:v>
                </c:pt>
                <c:pt idx="219">
                  <c:v>1.63</c:v>
                </c:pt>
                <c:pt idx="220">
                  <c:v>3.07</c:v>
                </c:pt>
                <c:pt idx="221">
                  <c:v>1.57</c:v>
                </c:pt>
                <c:pt idx="222">
                  <c:v>1.57</c:v>
                </c:pt>
                <c:pt idx="223">
                  <c:v>2.2799999999999998</c:v>
                </c:pt>
                <c:pt idx="224">
                  <c:v>3.49</c:v>
                </c:pt>
                <c:pt idx="225">
                  <c:v>3.49</c:v>
                </c:pt>
                <c:pt idx="226">
                  <c:v>5.14</c:v>
                </c:pt>
                <c:pt idx="227">
                  <c:v>3.26</c:v>
                </c:pt>
                <c:pt idx="228">
                  <c:v>3.07</c:v>
                </c:pt>
                <c:pt idx="229">
                  <c:v>3.07</c:v>
                </c:pt>
                <c:pt idx="230">
                  <c:v>5.14</c:v>
                </c:pt>
                <c:pt idx="231">
                  <c:v>3.8</c:v>
                </c:pt>
                <c:pt idx="232">
                  <c:v>3.31</c:v>
                </c:pt>
                <c:pt idx="233">
                  <c:v>4.3600000000000003</c:v>
                </c:pt>
                <c:pt idx="234">
                  <c:v>3.2</c:v>
                </c:pt>
                <c:pt idx="235">
                  <c:v>4.8600000000000003</c:v>
                </c:pt>
                <c:pt idx="236">
                  <c:v>4.8600000000000003</c:v>
                </c:pt>
                <c:pt idx="237">
                  <c:v>1.57</c:v>
                </c:pt>
                <c:pt idx="238">
                  <c:v>1.57</c:v>
                </c:pt>
                <c:pt idx="239">
                  <c:v>4.87</c:v>
                </c:pt>
                <c:pt idx="240">
                  <c:v>5.16</c:v>
                </c:pt>
                <c:pt idx="241">
                  <c:v>5.16</c:v>
                </c:pt>
                <c:pt idx="242">
                  <c:v>3.55</c:v>
                </c:pt>
                <c:pt idx="243">
                  <c:v>9.17</c:v>
                </c:pt>
                <c:pt idx="244">
                  <c:v>6.78</c:v>
                </c:pt>
                <c:pt idx="245">
                  <c:v>9.17</c:v>
                </c:pt>
                <c:pt idx="246">
                  <c:v>9.2100000000000009</c:v>
                </c:pt>
                <c:pt idx="247">
                  <c:v>10.1</c:v>
                </c:pt>
                <c:pt idx="248">
                  <c:v>12.58</c:v>
                </c:pt>
                <c:pt idx="249" formatCode="General">
                  <c:v>0.82</c:v>
                </c:pt>
                <c:pt idx="250" formatCode="General">
                  <c:v>0.82</c:v>
                </c:pt>
                <c:pt idx="251" formatCode="General">
                  <c:v>0.09</c:v>
                </c:pt>
                <c:pt idx="252" formatCode="General">
                  <c:v>0.09</c:v>
                </c:pt>
                <c:pt idx="253" formatCode="General">
                  <c:v>11.5</c:v>
                </c:pt>
                <c:pt idx="254" formatCode="General">
                  <c:v>11.5</c:v>
                </c:pt>
                <c:pt idx="255" formatCode="General">
                  <c:v>2.59</c:v>
                </c:pt>
                <c:pt idx="256" formatCode="General">
                  <c:v>2.59</c:v>
                </c:pt>
                <c:pt idx="257" formatCode="General">
                  <c:v>1.5</c:v>
                </c:pt>
                <c:pt idx="258" formatCode="General">
                  <c:v>1.5</c:v>
                </c:pt>
                <c:pt idx="259" formatCode="General">
                  <c:v>0.56999999999999995</c:v>
                </c:pt>
                <c:pt idx="260" formatCode="General">
                  <c:v>5.07</c:v>
                </c:pt>
                <c:pt idx="261" formatCode="General">
                  <c:v>5.07</c:v>
                </c:pt>
                <c:pt idx="262" formatCode="General">
                  <c:v>1.4</c:v>
                </c:pt>
                <c:pt idx="263" formatCode="General">
                  <c:v>1.4</c:v>
                </c:pt>
                <c:pt idx="264" formatCode="General">
                  <c:v>0.53</c:v>
                </c:pt>
                <c:pt idx="265" formatCode="General">
                  <c:v>0.53</c:v>
                </c:pt>
                <c:pt idx="266" formatCode="General">
                  <c:v>1.67</c:v>
                </c:pt>
                <c:pt idx="267" formatCode="General">
                  <c:v>0.8</c:v>
                </c:pt>
                <c:pt idx="268" formatCode="General">
                  <c:v>0.8</c:v>
                </c:pt>
                <c:pt idx="269" formatCode="General">
                  <c:v>2.0499999999999998</c:v>
                </c:pt>
                <c:pt idx="270" formatCode="General">
                  <c:v>2.0499999999999998</c:v>
                </c:pt>
                <c:pt idx="271" formatCode="General">
                  <c:v>1.01</c:v>
                </c:pt>
                <c:pt idx="272" formatCode="General">
                  <c:v>0.5</c:v>
                </c:pt>
                <c:pt idx="273" formatCode="General">
                  <c:v>0.5</c:v>
                </c:pt>
                <c:pt idx="274" formatCode="General">
                  <c:v>0.87</c:v>
                </c:pt>
                <c:pt idx="275" formatCode="General">
                  <c:v>0.87</c:v>
                </c:pt>
                <c:pt idx="276" formatCode="General">
                  <c:v>0.42</c:v>
                </c:pt>
                <c:pt idx="277" formatCode="General">
                  <c:v>0.42</c:v>
                </c:pt>
                <c:pt idx="278" formatCode="General">
                  <c:v>1.17</c:v>
                </c:pt>
                <c:pt idx="279" formatCode="General">
                  <c:v>0.56999999999999995</c:v>
                </c:pt>
                <c:pt idx="280" formatCode="General">
                  <c:v>0.78</c:v>
                </c:pt>
                <c:pt idx="281" formatCode="General">
                  <c:v>1.25</c:v>
                </c:pt>
                <c:pt idx="282" formatCode="General">
                  <c:v>1.49</c:v>
                </c:pt>
                <c:pt idx="283" formatCode="General">
                  <c:v>1.39</c:v>
                </c:pt>
                <c:pt idx="284" formatCode="General">
                  <c:v>1.39</c:v>
                </c:pt>
                <c:pt idx="285" formatCode="General">
                  <c:v>1.41</c:v>
                </c:pt>
                <c:pt idx="286" formatCode="General">
                  <c:v>0.76</c:v>
                </c:pt>
                <c:pt idx="287" formatCode="General">
                  <c:v>0.34</c:v>
                </c:pt>
                <c:pt idx="288" formatCode="General">
                  <c:v>0.84</c:v>
                </c:pt>
                <c:pt idx="289" formatCode="General">
                  <c:v>0.84</c:v>
                </c:pt>
                <c:pt idx="290" formatCode="General">
                  <c:v>0.43</c:v>
                </c:pt>
                <c:pt idx="291" formatCode="General">
                  <c:v>0.43</c:v>
                </c:pt>
                <c:pt idx="292" formatCode="General">
                  <c:v>2.94</c:v>
                </c:pt>
                <c:pt idx="293" formatCode="General">
                  <c:v>2.94</c:v>
                </c:pt>
                <c:pt idx="294" formatCode="General">
                  <c:v>3.71</c:v>
                </c:pt>
                <c:pt idx="295" formatCode="General">
                  <c:v>3.71</c:v>
                </c:pt>
                <c:pt idx="296" formatCode="General">
                  <c:v>1.48</c:v>
                </c:pt>
                <c:pt idx="297" formatCode="General">
                  <c:v>1.48</c:v>
                </c:pt>
                <c:pt idx="298" formatCode="General">
                  <c:v>0.46</c:v>
                </c:pt>
                <c:pt idx="299" formatCode="General">
                  <c:v>0.74</c:v>
                </c:pt>
                <c:pt idx="300" formatCode="General">
                  <c:v>0.56000000000000005</c:v>
                </c:pt>
                <c:pt idx="301" formatCode="General">
                  <c:v>0.28999999999999998</c:v>
                </c:pt>
                <c:pt idx="302" formatCode="General">
                  <c:v>0.28999999999999998</c:v>
                </c:pt>
                <c:pt idx="303" formatCode="General">
                  <c:v>0.51</c:v>
                </c:pt>
                <c:pt idx="304" formatCode="General">
                  <c:v>0.51</c:v>
                </c:pt>
                <c:pt idx="305" formatCode="General">
                  <c:v>0.7</c:v>
                </c:pt>
                <c:pt idx="306" formatCode="General">
                  <c:v>0.7</c:v>
                </c:pt>
                <c:pt idx="307" formatCode="General">
                  <c:v>0.75</c:v>
                </c:pt>
                <c:pt idx="308" formatCode="General">
                  <c:v>0.75</c:v>
                </c:pt>
                <c:pt idx="309" formatCode="General">
                  <c:v>1.1499999999999999</c:v>
                </c:pt>
                <c:pt idx="310" formatCode="General">
                  <c:v>1.1499999999999999</c:v>
                </c:pt>
                <c:pt idx="311" formatCode="General">
                  <c:v>7.08</c:v>
                </c:pt>
                <c:pt idx="312" formatCode="General">
                  <c:v>1.46</c:v>
                </c:pt>
                <c:pt idx="313" formatCode="General">
                  <c:v>0.81</c:v>
                </c:pt>
                <c:pt idx="314" formatCode="General">
                  <c:v>0.23</c:v>
                </c:pt>
                <c:pt idx="315" formatCode="General">
                  <c:v>1.22</c:v>
                </c:pt>
                <c:pt idx="316" formatCode="General">
                  <c:v>0.85</c:v>
                </c:pt>
              </c:numCache>
            </c:numRef>
          </c:yVal>
          <c:smooth val="0"/>
        </c:ser>
        <c:dLbls>
          <c:showLegendKey val="0"/>
          <c:showVal val="0"/>
          <c:showCatName val="0"/>
          <c:showSerName val="0"/>
          <c:showPercent val="0"/>
          <c:showBubbleSize val="0"/>
        </c:dLbls>
        <c:axId val="1131455616"/>
        <c:axId val="1131432768"/>
      </c:scatterChart>
      <c:valAx>
        <c:axId val="1131455616"/>
        <c:scaling>
          <c:orientation val="minMax"/>
        </c:scaling>
        <c:delete val="0"/>
        <c:axPos val="b"/>
        <c:title>
          <c:tx>
            <c:rich>
              <a:bodyPr/>
              <a:lstStyle/>
              <a:p>
                <a:pPr>
                  <a:defRPr/>
                </a:pPr>
                <a:r>
                  <a:rPr lang="en-US"/>
                  <a:t>Turbidity - FLNTUSB (NTU)</a:t>
                </a:r>
              </a:p>
            </c:rich>
          </c:tx>
          <c:overlay val="0"/>
        </c:title>
        <c:numFmt formatCode="0" sourceLinked="0"/>
        <c:majorTickMark val="out"/>
        <c:minorTickMark val="none"/>
        <c:tickLblPos val="nextTo"/>
        <c:crossAx val="1131432768"/>
        <c:crosses val="autoZero"/>
        <c:crossBetween val="midCat"/>
      </c:valAx>
      <c:valAx>
        <c:axId val="1131432768"/>
        <c:scaling>
          <c:orientation val="minMax"/>
          <c:max val="20"/>
        </c:scaling>
        <c:delete val="0"/>
        <c:axPos val="l"/>
        <c:title>
          <c:tx>
            <c:rich>
              <a:bodyPr rot="-5400000" vert="horz"/>
              <a:lstStyle/>
              <a:p>
                <a:pPr>
                  <a:defRPr/>
                </a:pPr>
                <a:r>
                  <a:rPr lang="en-GB"/>
                  <a:t>Suspended solids (mg L-1)</a:t>
                </a:r>
              </a:p>
            </c:rich>
          </c:tx>
          <c:overlay val="0"/>
        </c:title>
        <c:numFmt formatCode="0" sourceLinked="0"/>
        <c:majorTickMark val="out"/>
        <c:minorTickMark val="none"/>
        <c:tickLblPos val="nextTo"/>
        <c:crossAx val="1131455616"/>
        <c:crosses val="autoZero"/>
        <c:crossBetween val="midCat"/>
      </c:valAx>
      <c:spPr>
        <a:ln>
          <a:noFill/>
        </a:ln>
      </c:spPr>
    </c:plotArea>
    <c:plotVisOnly val="1"/>
    <c:dispBlanksAs val="gap"/>
    <c:showDLblsOverMax val="0"/>
  </c:chart>
  <c:spPr>
    <a:ln>
      <a:noFill/>
    </a:ln>
  </c:spPr>
  <c:txPr>
    <a:bodyPr/>
    <a:lstStyle/>
    <a:p>
      <a:pPr>
        <a:defRPr>
          <a:latin typeface="Arial" pitchFamily="34" charset="0"/>
          <a:cs typeface="Arial" pitchFamily="34" charset="0"/>
        </a:defRPr>
      </a:pPr>
      <a:endParaRPr lang="en-US"/>
    </a:p>
  </c:txPr>
  <c:externalData r:id="rId1">
    <c:autoUpdate val="0"/>
  </c:externalData>
</c:chartSpac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_rels/item114.xml.rels><?xml version="1.0" encoding="UTF-8" standalone="yes"?>
<Relationships xmlns="http://schemas.openxmlformats.org/package/2006/relationships"><Relationship Id="rId1" Type="http://schemas.openxmlformats.org/officeDocument/2006/relationships/customXmlProps" Target="itemProps114.xml"/></Relationships>
</file>

<file path=customXml/_rels/item115.xml.rels><?xml version="1.0" encoding="UTF-8" standalone="yes"?>
<Relationships xmlns="http://schemas.openxmlformats.org/package/2006/relationships"><Relationship Id="rId1" Type="http://schemas.openxmlformats.org/officeDocument/2006/relationships/customXmlProps" Target="itemProps115.xml"/></Relationships>
</file>

<file path=customXml/_rels/item116.xml.rels><?xml version="1.0" encoding="UTF-8" standalone="yes"?>
<Relationships xmlns="http://schemas.openxmlformats.org/package/2006/relationships"><Relationship Id="rId1" Type="http://schemas.openxmlformats.org/officeDocument/2006/relationships/customXmlProps" Target="itemProps116.xml"/></Relationships>
</file>

<file path=customXml/_rels/item117.xml.rels><?xml version="1.0" encoding="UTF-8" standalone="yes"?>
<Relationships xmlns="http://schemas.openxmlformats.org/package/2006/relationships"><Relationship Id="rId1" Type="http://schemas.openxmlformats.org/officeDocument/2006/relationships/customXmlProps" Target="itemProps117.xml"/></Relationships>
</file>

<file path=customXml/_rels/item118.xml.rels><?xml version="1.0" encoding="UTF-8" standalone="yes"?>
<Relationships xmlns="http://schemas.openxmlformats.org/package/2006/relationships"><Relationship Id="rId1" Type="http://schemas.openxmlformats.org/officeDocument/2006/relationships/customXmlProps" Target="itemProps118.xml"/></Relationships>
</file>

<file path=customXml/_rels/item119.xml.rels><?xml version="1.0" encoding="UTF-8" standalone="yes"?>
<Relationships xmlns="http://schemas.openxmlformats.org/package/2006/relationships"><Relationship Id="rId1" Type="http://schemas.openxmlformats.org/officeDocument/2006/relationships/customXmlProps" Target="itemProps119.xml"/></Relationships>
</file>

<file path=customXml/_rels/item120.xml.rels><?xml version="1.0" encoding="UTF-8" standalone="yes"?>
<Relationships xmlns="http://schemas.openxmlformats.org/package/2006/relationships"><Relationship Id="rId1" Type="http://schemas.openxmlformats.org/officeDocument/2006/relationships/customXmlProps" Target="itemProps120.xml"/></Relationships>
</file>

<file path=customXml/_rels/item121.xml.rels><?xml version="1.0" encoding="UTF-8" standalone="yes"?>
<Relationships xmlns="http://schemas.openxmlformats.org/package/2006/relationships"><Relationship Id="rId1" Type="http://schemas.openxmlformats.org/officeDocument/2006/relationships/customXmlProps" Target="itemProps121.xml"/></Relationships>
</file>

<file path=customXml/_rels/item122.xml.rels><?xml version="1.0" encoding="UTF-8" standalone="yes"?>
<Relationships xmlns="http://schemas.openxmlformats.org/package/2006/relationships"><Relationship Id="rId1" Type="http://schemas.openxmlformats.org/officeDocument/2006/relationships/customXmlProps" Target="itemProps122.xml"/></Relationships>
</file>

<file path=customXml/_rels/item123.xml.rels><?xml version="1.0" encoding="UTF-8" standalone="yes"?>
<Relationships xmlns="http://schemas.openxmlformats.org/package/2006/relationships"><Relationship Id="rId1" Type="http://schemas.openxmlformats.org/officeDocument/2006/relationships/customXmlProps" Target="itemProps123.xml"/></Relationships>
</file>

<file path=customXml/_rels/item124.xml.rels><?xml version="1.0" encoding="UTF-8" standalone="yes"?>
<Relationships xmlns="http://schemas.openxmlformats.org/package/2006/relationships"><Relationship Id="rId1" Type="http://schemas.openxmlformats.org/officeDocument/2006/relationships/customXmlProps" Target="itemProps124.xml"/></Relationships>
</file>

<file path=customXml/_rels/item125.xml.rels><?xml version="1.0" encoding="UTF-8" standalone="yes"?>
<Relationships xmlns="http://schemas.openxmlformats.org/package/2006/relationships"><Relationship Id="rId1" Type="http://schemas.openxmlformats.org/officeDocument/2006/relationships/customXmlProps" Target="itemProps125.xml"/></Relationships>
</file>

<file path=customXml/_rels/item126.xml.rels><?xml version="1.0" encoding="UTF-8" standalone="yes"?>
<Relationships xmlns="http://schemas.openxmlformats.org/package/2006/relationships"><Relationship Id="rId1" Type="http://schemas.openxmlformats.org/officeDocument/2006/relationships/customXmlProps" Target="itemProps126.xml"/></Relationships>
</file>

<file path=customXml/_rels/item127.xml.rels><?xml version="1.0" encoding="UTF-8" standalone="yes"?>
<Relationships xmlns="http://schemas.openxmlformats.org/package/2006/relationships"><Relationship Id="rId1" Type="http://schemas.openxmlformats.org/officeDocument/2006/relationships/customXmlProps" Target="itemProps127.xml"/></Relationships>
</file>

<file path=customXml/_rels/item128.xml.rels><?xml version="1.0" encoding="UTF-8" standalone="yes"?>
<Relationships xmlns="http://schemas.openxmlformats.org/package/2006/relationships"><Relationship Id="rId1" Type="http://schemas.openxmlformats.org/officeDocument/2006/relationships/customXmlProps" Target="itemProps128.xml"/></Relationships>
</file>

<file path=customXml/_rels/item129.xml.rels><?xml version="1.0" encoding="UTF-8" standalone="yes"?>
<Relationships xmlns="http://schemas.openxmlformats.org/package/2006/relationships"><Relationship Id="rId1" Type="http://schemas.openxmlformats.org/officeDocument/2006/relationships/customXmlProps" Target="itemProps129.xml"/></Relationships>
</file>

<file path=customXml/_rels/item130.xml.rels><?xml version="1.0" encoding="UTF-8" standalone="yes"?>
<Relationships xmlns="http://schemas.openxmlformats.org/package/2006/relationships"><Relationship Id="rId1" Type="http://schemas.openxmlformats.org/officeDocument/2006/relationships/customXmlProps" Target="itemProps130.xml"/></Relationships>
</file>

<file path=customXml/_rels/item131.xml.rels><?xml version="1.0" encoding="UTF-8" standalone="yes"?>
<Relationships xmlns="http://schemas.openxmlformats.org/package/2006/relationships"><Relationship Id="rId1" Type="http://schemas.openxmlformats.org/officeDocument/2006/relationships/customXmlProps" Target="itemProps131.xml"/></Relationships>
</file>

<file path=customXml/_rels/item132.xml.rels><?xml version="1.0" encoding="UTF-8" standalone="yes"?>
<Relationships xmlns="http://schemas.openxmlformats.org/package/2006/relationships"><Relationship Id="rId1" Type="http://schemas.openxmlformats.org/officeDocument/2006/relationships/customXmlProps" Target="itemProps132.xml"/></Relationships>
</file>

<file path=customXml/_rels/item133.xml.rels><?xml version="1.0" encoding="UTF-8" standalone="yes"?>
<Relationships xmlns="http://schemas.openxmlformats.org/package/2006/relationships"><Relationship Id="rId1" Type="http://schemas.openxmlformats.org/officeDocument/2006/relationships/customXmlProps" Target="itemProps133.xml"/></Relationships>
</file>

<file path=customXml/_rels/item134.xml.rels><?xml version="1.0" encoding="UTF-8" standalone="yes"?>
<Relationships xmlns="http://schemas.openxmlformats.org/package/2006/relationships"><Relationship Id="rId1" Type="http://schemas.openxmlformats.org/officeDocument/2006/relationships/customXmlProps" Target="itemProps134.xml"/></Relationships>
</file>

<file path=customXml/_rels/item135.xml.rels><?xml version="1.0" encoding="UTF-8" standalone="yes"?>
<Relationships xmlns="http://schemas.openxmlformats.org/package/2006/relationships"><Relationship Id="rId1" Type="http://schemas.openxmlformats.org/officeDocument/2006/relationships/customXmlProps" Target="itemProps135.xml"/></Relationships>
</file>

<file path=customXml/_rels/item136.xml.rels><?xml version="1.0" encoding="UTF-8" standalone="yes"?>
<Relationships xmlns="http://schemas.openxmlformats.org/package/2006/relationships"><Relationship Id="rId1" Type="http://schemas.openxmlformats.org/officeDocument/2006/relationships/customXmlProps" Target="itemProps136.xml"/></Relationships>
</file>

<file path=customXml/_rels/item137.xml.rels><?xml version="1.0" encoding="UTF-8" standalone="yes"?>
<Relationships xmlns="http://schemas.openxmlformats.org/package/2006/relationships"><Relationship Id="rId1" Type="http://schemas.openxmlformats.org/officeDocument/2006/relationships/customXmlProps" Target="itemProps137.xml"/></Relationships>
</file>

<file path=customXml/_rels/item138.xml.rels><?xml version="1.0" encoding="UTF-8" standalone="yes"?>
<Relationships xmlns="http://schemas.openxmlformats.org/package/2006/relationships"><Relationship Id="rId1" Type="http://schemas.openxmlformats.org/officeDocument/2006/relationships/customXmlProps" Target="itemProps138.xml"/></Relationships>
</file>

<file path=customXml/_rels/item139.xml.rels><?xml version="1.0" encoding="UTF-8" standalone="yes"?>
<Relationships xmlns="http://schemas.openxmlformats.org/package/2006/relationships"><Relationship Id="rId1" Type="http://schemas.openxmlformats.org/officeDocument/2006/relationships/customXmlProps" Target="itemProps139.xml"/></Relationships>
</file>

<file path=customXml/_rels/item140.xml.rels><?xml version="1.0" encoding="UTF-8" standalone="yes"?>
<Relationships xmlns="http://schemas.openxmlformats.org/package/2006/relationships"><Relationship Id="rId1" Type="http://schemas.openxmlformats.org/officeDocument/2006/relationships/customXmlProps" Target="itemProps140.xml"/></Relationships>
</file>

<file path=customXml/_rels/item141.xml.rels><?xml version="1.0" encoding="UTF-8" standalone="yes"?>
<Relationships xmlns="http://schemas.openxmlformats.org/package/2006/relationships"><Relationship Id="rId1" Type="http://schemas.openxmlformats.org/officeDocument/2006/relationships/customXmlProps" Target="itemProps141.xml"/></Relationships>
</file>

<file path=customXml/_rels/item142.xml.rels><?xml version="1.0" encoding="UTF-8" standalone="yes"?>
<Relationships xmlns="http://schemas.openxmlformats.org/package/2006/relationships"><Relationship Id="rId1" Type="http://schemas.openxmlformats.org/officeDocument/2006/relationships/customXmlProps" Target="itemProps142.xml"/></Relationships>
</file>

<file path=customXml/_rels/item143.xml.rels><?xml version="1.0" encoding="UTF-8" standalone="yes"?>
<Relationships xmlns="http://schemas.openxmlformats.org/package/2006/relationships"><Relationship Id="rId1" Type="http://schemas.openxmlformats.org/officeDocument/2006/relationships/customXmlProps" Target="itemProps143.xml"/></Relationships>
</file>

<file path=customXml/_rels/item144.xml.rels><?xml version="1.0" encoding="UTF-8" standalone="yes"?>
<Relationships xmlns="http://schemas.openxmlformats.org/package/2006/relationships"><Relationship Id="rId1" Type="http://schemas.openxmlformats.org/officeDocument/2006/relationships/customXmlProps" Target="itemProps144.xml"/></Relationships>
</file>

<file path=customXml/_rels/item145.xml.rels><?xml version="1.0" encoding="UTF-8" standalone="yes"?>
<Relationships xmlns="http://schemas.openxmlformats.org/package/2006/relationships"><Relationship Id="rId1" Type="http://schemas.openxmlformats.org/officeDocument/2006/relationships/customXmlProps" Target="itemProps145.xml"/></Relationships>
</file>

<file path=customXml/_rels/item146.xml.rels><?xml version="1.0" encoding="UTF-8" standalone="yes"?>
<Relationships xmlns="http://schemas.openxmlformats.org/package/2006/relationships"><Relationship Id="rId1" Type="http://schemas.openxmlformats.org/officeDocument/2006/relationships/customXmlProps" Target="itemProps146.xml"/></Relationships>
</file>

<file path=customXml/_rels/item147.xml.rels><?xml version="1.0" encoding="UTF-8" standalone="yes"?>
<Relationships xmlns="http://schemas.openxmlformats.org/package/2006/relationships"><Relationship Id="rId1" Type="http://schemas.openxmlformats.org/officeDocument/2006/relationships/customXmlProps" Target="itemProps147.xml"/></Relationships>
</file>

<file path=customXml/_rels/item148.xml.rels><?xml version="1.0" encoding="UTF-8" standalone="yes"?>
<Relationships xmlns="http://schemas.openxmlformats.org/package/2006/relationships"><Relationship Id="rId1" Type="http://schemas.openxmlformats.org/officeDocument/2006/relationships/customXmlProps" Target="itemProps148.xml"/></Relationships>
</file>

<file path=customXml/_rels/item149.xml.rels><?xml version="1.0" encoding="UTF-8" standalone="yes"?>
<Relationships xmlns="http://schemas.openxmlformats.org/package/2006/relationships"><Relationship Id="rId1" Type="http://schemas.openxmlformats.org/officeDocument/2006/relationships/customXmlProps" Target="itemProps149.xml"/></Relationships>
</file>

<file path=customXml/_rels/item150.xml.rels><?xml version="1.0" encoding="UTF-8" standalone="yes"?>
<Relationships xmlns="http://schemas.openxmlformats.org/package/2006/relationships"><Relationship Id="rId1" Type="http://schemas.openxmlformats.org/officeDocument/2006/relationships/customXmlProps" Target="itemProps150.xml"/></Relationships>
</file>

<file path=customXml/_rels/item151.xml.rels><?xml version="1.0" encoding="UTF-8" standalone="yes"?>
<Relationships xmlns="http://schemas.openxmlformats.org/package/2006/relationships"><Relationship Id="rId1" Type="http://schemas.openxmlformats.org/officeDocument/2006/relationships/customXmlProps" Target="itemProps151.xml"/></Relationships>
</file>

<file path=customXml/_rels/item152.xml.rels><?xml version="1.0" encoding="UTF-8" standalone="yes"?>
<Relationships xmlns="http://schemas.openxmlformats.org/package/2006/relationships"><Relationship Id="rId1" Type="http://schemas.openxmlformats.org/officeDocument/2006/relationships/customXmlProps" Target="itemProps152.xml"/></Relationships>
</file>

<file path=customXml/_rels/item153.xml.rels><?xml version="1.0" encoding="UTF-8" standalone="yes"?>
<Relationships xmlns="http://schemas.openxmlformats.org/package/2006/relationships"><Relationship Id="rId1" Type="http://schemas.openxmlformats.org/officeDocument/2006/relationships/customXmlProps" Target="itemProps153.xml"/></Relationships>
</file>

<file path=customXml/_rels/item154.xml.rels><?xml version="1.0" encoding="UTF-8" standalone="yes"?>
<Relationships xmlns="http://schemas.openxmlformats.org/package/2006/relationships"><Relationship Id="rId1" Type="http://schemas.openxmlformats.org/officeDocument/2006/relationships/customXmlProps" Target="itemProps154.xml"/></Relationships>
</file>

<file path=customXml/_rels/item155.xml.rels><?xml version="1.0" encoding="UTF-8" standalone="yes"?>
<Relationships xmlns="http://schemas.openxmlformats.org/package/2006/relationships"><Relationship Id="rId1" Type="http://schemas.openxmlformats.org/officeDocument/2006/relationships/customXmlProps" Target="itemProps155.xml"/></Relationships>
</file>

<file path=customXml/_rels/item156.xml.rels><?xml version="1.0" encoding="UTF-8" standalone="yes"?>
<Relationships xmlns="http://schemas.openxmlformats.org/package/2006/relationships"><Relationship Id="rId1" Type="http://schemas.openxmlformats.org/officeDocument/2006/relationships/customXmlProps" Target="itemProps156.xml"/></Relationships>
</file>

<file path=customXml/_rels/item157.xml.rels><?xml version="1.0" encoding="UTF-8" standalone="yes"?>
<Relationships xmlns="http://schemas.openxmlformats.org/package/2006/relationships"><Relationship Id="rId1" Type="http://schemas.openxmlformats.org/officeDocument/2006/relationships/customXmlProps" Target="itemProps157.xml"/></Relationships>
</file>

<file path=customXml/_rels/item158.xml.rels><?xml version="1.0" encoding="UTF-8" standalone="yes"?>
<Relationships xmlns="http://schemas.openxmlformats.org/package/2006/relationships"><Relationship Id="rId1" Type="http://schemas.openxmlformats.org/officeDocument/2006/relationships/customXmlProps" Target="itemProps158.xml"/></Relationships>
</file>

<file path=customXml/_rels/item159.xml.rels><?xml version="1.0" encoding="UTF-8" standalone="yes"?>
<Relationships xmlns="http://schemas.openxmlformats.org/package/2006/relationships"><Relationship Id="rId1" Type="http://schemas.openxmlformats.org/officeDocument/2006/relationships/customXmlProps" Target="itemProps159.xml"/></Relationships>
</file>

<file path=customXml/_rels/item160.xml.rels><?xml version="1.0" encoding="UTF-8" standalone="yes"?>
<Relationships xmlns="http://schemas.openxmlformats.org/package/2006/relationships"><Relationship Id="rId1" Type="http://schemas.openxmlformats.org/officeDocument/2006/relationships/customXmlProps" Target="itemProps160.xml"/></Relationships>
</file>

<file path=customXml/_rels/item161.xml.rels><?xml version="1.0" encoding="UTF-8" standalone="yes"?>
<Relationships xmlns="http://schemas.openxmlformats.org/package/2006/relationships"><Relationship Id="rId1" Type="http://schemas.openxmlformats.org/officeDocument/2006/relationships/customXmlProps" Target="itemProps161.xml"/></Relationships>
</file>

<file path=customXml/_rels/item162.xml.rels><?xml version="1.0" encoding="UTF-8" standalone="yes"?>
<Relationships xmlns="http://schemas.openxmlformats.org/package/2006/relationships"><Relationship Id="rId1" Type="http://schemas.openxmlformats.org/officeDocument/2006/relationships/customXmlProps" Target="itemProps162.xml"/></Relationships>
</file>

<file path=customXml/_rels/item163.xml.rels><?xml version="1.0" encoding="UTF-8" standalone="yes"?>
<Relationships xmlns="http://schemas.openxmlformats.org/package/2006/relationships"><Relationship Id="rId1" Type="http://schemas.openxmlformats.org/officeDocument/2006/relationships/customXmlProps" Target="itemProps163.xml"/></Relationships>
</file>

<file path=customXml/_rels/item164.xml.rels><?xml version="1.0" encoding="UTF-8" standalone="yes"?>
<Relationships xmlns="http://schemas.openxmlformats.org/package/2006/relationships"><Relationship Id="rId1" Type="http://schemas.openxmlformats.org/officeDocument/2006/relationships/customXmlProps" Target="itemProps164.xml"/></Relationships>
</file>

<file path=customXml/_rels/item165.xml.rels><?xml version="1.0" encoding="UTF-8" standalone="yes"?>
<Relationships xmlns="http://schemas.openxmlformats.org/package/2006/relationships"><Relationship Id="rId1" Type="http://schemas.openxmlformats.org/officeDocument/2006/relationships/customXmlProps" Target="itemProps165.xml"/></Relationships>
</file>

<file path=customXml/_rels/item166.xml.rels><?xml version="1.0" encoding="UTF-8" standalone="yes"?>
<Relationships xmlns="http://schemas.openxmlformats.org/package/2006/relationships"><Relationship Id="rId1" Type="http://schemas.openxmlformats.org/officeDocument/2006/relationships/customXmlProps" Target="itemProps166.xml"/></Relationships>
</file>

<file path=customXml/_rels/item167.xml.rels><?xml version="1.0" encoding="UTF-8" standalone="yes"?>
<Relationships xmlns="http://schemas.openxmlformats.org/package/2006/relationships"><Relationship Id="rId1" Type="http://schemas.openxmlformats.org/officeDocument/2006/relationships/customXmlProps" Target="itemProps167.xml"/></Relationships>
</file>

<file path=customXml/_rels/item168.xml.rels><?xml version="1.0" encoding="UTF-8" standalone="yes"?>
<Relationships xmlns="http://schemas.openxmlformats.org/package/2006/relationships"><Relationship Id="rId1" Type="http://schemas.openxmlformats.org/officeDocument/2006/relationships/customXmlProps" Target="itemProps168.xml"/></Relationships>
</file>

<file path=customXml/_rels/item169.xml.rels><?xml version="1.0" encoding="UTF-8" standalone="yes"?>
<Relationships xmlns="http://schemas.openxmlformats.org/package/2006/relationships"><Relationship Id="rId1" Type="http://schemas.openxmlformats.org/officeDocument/2006/relationships/customXmlProps" Target="itemProps169.xml"/></Relationships>
</file>

<file path=customXml/_rels/item170.xml.rels><?xml version="1.0" encoding="UTF-8" standalone="yes"?>
<Relationships xmlns="http://schemas.openxmlformats.org/package/2006/relationships"><Relationship Id="rId1" Type="http://schemas.openxmlformats.org/officeDocument/2006/relationships/customXmlProps" Target="itemProps170.xml"/></Relationships>
</file>

<file path=customXml/_rels/item171.xml.rels><?xml version="1.0" encoding="UTF-8" standalone="yes"?>
<Relationships xmlns="http://schemas.openxmlformats.org/package/2006/relationships"><Relationship Id="rId1" Type="http://schemas.openxmlformats.org/officeDocument/2006/relationships/customXmlProps" Target="itemProps171.xml"/></Relationships>
</file>

<file path=customXml/_rels/item172.xml.rels><?xml version="1.0" encoding="UTF-8" standalone="yes"?>
<Relationships xmlns="http://schemas.openxmlformats.org/package/2006/relationships"><Relationship Id="rId1" Type="http://schemas.openxmlformats.org/officeDocument/2006/relationships/customXmlProps" Target="itemProps172.xml"/></Relationships>
</file>

<file path=customXml/_rels/item173.xml.rels><?xml version="1.0" encoding="UTF-8" standalone="yes"?>
<Relationships xmlns="http://schemas.openxmlformats.org/package/2006/relationships"><Relationship Id="rId1" Type="http://schemas.openxmlformats.org/officeDocument/2006/relationships/customXmlProps" Target="itemProps173.xml"/></Relationships>
</file>

<file path=customXml/_rels/item174.xml.rels><?xml version="1.0" encoding="UTF-8" standalone="yes"?>
<Relationships xmlns="http://schemas.openxmlformats.org/package/2006/relationships"><Relationship Id="rId1" Type="http://schemas.openxmlformats.org/officeDocument/2006/relationships/customXmlProps" Target="itemProps174.xml"/></Relationships>
</file>

<file path=customXml/_rels/item175.xml.rels><?xml version="1.0" encoding="UTF-8" standalone="yes"?>
<Relationships xmlns="http://schemas.openxmlformats.org/package/2006/relationships"><Relationship Id="rId1" Type="http://schemas.openxmlformats.org/officeDocument/2006/relationships/customXmlProps" Target="itemProps175.xml"/></Relationships>
</file>

<file path=customXml/_rels/item176.xml.rels><?xml version="1.0" encoding="UTF-8" standalone="yes"?>
<Relationships xmlns="http://schemas.openxmlformats.org/package/2006/relationships"><Relationship Id="rId1" Type="http://schemas.openxmlformats.org/officeDocument/2006/relationships/customXmlProps" Target="itemProps176.xml"/></Relationships>
</file>

<file path=customXml/_rels/item177.xml.rels><?xml version="1.0" encoding="UTF-8" standalone="yes"?>
<Relationships xmlns="http://schemas.openxmlformats.org/package/2006/relationships"><Relationship Id="rId1" Type="http://schemas.openxmlformats.org/officeDocument/2006/relationships/customXmlProps" Target="itemProps177.xml"/></Relationships>
</file>

<file path=customXml/_rels/item178.xml.rels><?xml version="1.0" encoding="UTF-8" standalone="yes"?>
<Relationships xmlns="http://schemas.openxmlformats.org/package/2006/relationships"><Relationship Id="rId1" Type="http://schemas.openxmlformats.org/officeDocument/2006/relationships/customXmlProps" Target="itemProps178.xml"/></Relationships>
</file>

<file path=customXml/_rels/item179.xml.rels><?xml version="1.0" encoding="UTF-8" standalone="yes"?>
<Relationships xmlns="http://schemas.openxmlformats.org/package/2006/relationships"><Relationship Id="rId1" Type="http://schemas.openxmlformats.org/officeDocument/2006/relationships/customXmlProps" Target="itemProps179.xml"/></Relationships>
</file>

<file path=customXml/_rels/item180.xml.rels><?xml version="1.0" encoding="UTF-8" standalone="yes"?>
<Relationships xmlns="http://schemas.openxmlformats.org/package/2006/relationships"><Relationship Id="rId1" Type="http://schemas.openxmlformats.org/officeDocument/2006/relationships/customXmlProps" Target="itemProps180.xml"/></Relationships>
</file>

<file path=customXml/_rels/item181.xml.rels><?xml version="1.0" encoding="UTF-8" standalone="yes"?>
<Relationships xmlns="http://schemas.openxmlformats.org/package/2006/relationships"><Relationship Id="rId1" Type="http://schemas.openxmlformats.org/officeDocument/2006/relationships/customXmlProps" Target="itemProps181.xml"/></Relationships>
</file>

<file path=customXml/_rels/item182.xml.rels><?xml version="1.0" encoding="UTF-8" standalone="yes"?>
<Relationships xmlns="http://schemas.openxmlformats.org/package/2006/relationships"><Relationship Id="rId1" Type="http://schemas.openxmlformats.org/officeDocument/2006/relationships/customXmlProps" Target="itemProps182.xml"/></Relationships>
</file>

<file path=customXml/_rels/item183.xml.rels><?xml version="1.0" encoding="UTF-8" standalone="yes"?>
<Relationships xmlns="http://schemas.openxmlformats.org/package/2006/relationships"><Relationship Id="rId1" Type="http://schemas.openxmlformats.org/officeDocument/2006/relationships/customXmlProps" Target="itemProps183.xml"/></Relationships>
</file>

<file path=customXml/_rels/item184.xml.rels><?xml version="1.0" encoding="UTF-8" standalone="yes"?>
<Relationships xmlns="http://schemas.openxmlformats.org/package/2006/relationships"><Relationship Id="rId1" Type="http://schemas.openxmlformats.org/officeDocument/2006/relationships/customXmlProps" Target="itemProps184.xml"/></Relationships>
</file>

<file path=customXml/_rels/item185.xml.rels><?xml version="1.0" encoding="UTF-8" standalone="yes"?>
<Relationships xmlns="http://schemas.openxmlformats.org/package/2006/relationships"><Relationship Id="rId1" Type="http://schemas.openxmlformats.org/officeDocument/2006/relationships/customXmlProps" Target="itemProps185.xml"/></Relationships>
</file>

<file path=customXml/_rels/item186.xml.rels><?xml version="1.0" encoding="UTF-8" standalone="yes"?>
<Relationships xmlns="http://schemas.openxmlformats.org/package/2006/relationships"><Relationship Id="rId1" Type="http://schemas.openxmlformats.org/officeDocument/2006/relationships/customXmlProps" Target="itemProps186.xml"/></Relationships>
</file>

<file path=customXml/_rels/item187.xml.rels><?xml version="1.0" encoding="UTF-8" standalone="yes"?>
<Relationships xmlns="http://schemas.openxmlformats.org/package/2006/relationships"><Relationship Id="rId1" Type="http://schemas.openxmlformats.org/officeDocument/2006/relationships/customXmlProps" Target="itemProps187.xml"/></Relationships>
</file>

<file path=customXml/_rels/item188.xml.rels><?xml version="1.0" encoding="UTF-8" standalone="yes"?>
<Relationships xmlns="http://schemas.openxmlformats.org/package/2006/relationships"><Relationship Id="rId1" Type="http://schemas.openxmlformats.org/officeDocument/2006/relationships/customXmlProps" Target="itemProps188.xml"/></Relationships>
</file>

<file path=customXml/_rels/item189.xml.rels><?xml version="1.0" encoding="UTF-8" standalone="yes"?>
<Relationships xmlns="http://schemas.openxmlformats.org/package/2006/relationships"><Relationship Id="rId1" Type="http://schemas.openxmlformats.org/officeDocument/2006/relationships/customXmlProps" Target="itemProps189.xml"/></Relationships>
</file>

<file path=customXml/_rels/item190.xml.rels><?xml version="1.0" encoding="UTF-8" standalone="yes"?>
<Relationships xmlns="http://schemas.openxmlformats.org/package/2006/relationships"><Relationship Id="rId1" Type="http://schemas.openxmlformats.org/officeDocument/2006/relationships/customXmlProps" Target="itemProps190.xml"/></Relationships>
</file>

<file path=customXml/_rels/item191.xml.rels><?xml version="1.0" encoding="UTF-8" standalone="yes"?>
<Relationships xmlns="http://schemas.openxmlformats.org/package/2006/relationships"><Relationship Id="rId1" Type="http://schemas.openxmlformats.org/officeDocument/2006/relationships/customXmlProps" Target="itemProps191.xml"/></Relationships>
</file>

<file path=customXml/_rels/item192.xml.rels><?xml version="1.0" encoding="UTF-8" standalone="yes"?>
<Relationships xmlns="http://schemas.openxmlformats.org/package/2006/relationships"><Relationship Id="rId1" Type="http://schemas.openxmlformats.org/officeDocument/2006/relationships/customXmlProps" Target="itemProps192.xml"/></Relationships>
</file>

<file path=customXml/_rels/item193.xml.rels><?xml version="1.0" encoding="UTF-8" standalone="yes"?>
<Relationships xmlns="http://schemas.openxmlformats.org/package/2006/relationships"><Relationship Id="rId1" Type="http://schemas.openxmlformats.org/officeDocument/2006/relationships/customXmlProps" Target="itemProps193.xml"/></Relationships>
</file>

<file path=customXml/_rels/item194.xml.rels><?xml version="1.0" encoding="UTF-8" standalone="yes"?>
<Relationships xmlns="http://schemas.openxmlformats.org/package/2006/relationships"><Relationship Id="rId1" Type="http://schemas.openxmlformats.org/officeDocument/2006/relationships/customXmlProps" Target="itemProps194.xml"/></Relationships>
</file>

<file path=customXml/_rels/item195.xml.rels><?xml version="1.0" encoding="UTF-8" standalone="yes"?>
<Relationships xmlns="http://schemas.openxmlformats.org/package/2006/relationships"><Relationship Id="rId1" Type="http://schemas.openxmlformats.org/officeDocument/2006/relationships/customXmlProps" Target="itemProps195.xml"/></Relationships>
</file>

<file path=customXml/_rels/item196.xml.rels><?xml version="1.0" encoding="UTF-8" standalone="yes"?>
<Relationships xmlns="http://schemas.openxmlformats.org/package/2006/relationships"><Relationship Id="rId1" Type="http://schemas.openxmlformats.org/officeDocument/2006/relationships/customXmlProps" Target="itemProps196.xml"/></Relationships>
</file>

<file path=customXml/_rels/item197.xml.rels><?xml version="1.0" encoding="UTF-8" standalone="yes"?>
<Relationships xmlns="http://schemas.openxmlformats.org/package/2006/relationships"><Relationship Id="rId1" Type="http://schemas.openxmlformats.org/officeDocument/2006/relationships/customXmlProps" Target="itemProps197.xml"/></Relationships>
</file>

<file path=customXml/_rels/item198.xml.rels><?xml version="1.0" encoding="UTF-8" standalone="yes"?>
<Relationships xmlns="http://schemas.openxmlformats.org/package/2006/relationships"><Relationship Id="rId1" Type="http://schemas.openxmlformats.org/officeDocument/2006/relationships/customXmlProps" Target="itemProps198.xml"/></Relationships>
</file>

<file path=customXml/_rels/item199.xml.rels><?xml version="1.0" encoding="UTF-8" standalone="yes"?>
<Relationships xmlns="http://schemas.openxmlformats.org/package/2006/relationships"><Relationship Id="rId1" Type="http://schemas.openxmlformats.org/officeDocument/2006/relationships/customXmlProps" Target="itemProps199.xml"/></Relationships>
</file>

<file path=customXml/_rels/item200.xml.rels><?xml version="1.0" encoding="UTF-8" standalone="yes"?>
<Relationships xmlns="http://schemas.openxmlformats.org/package/2006/relationships"><Relationship Id="rId1" Type="http://schemas.openxmlformats.org/officeDocument/2006/relationships/customXmlProps" Target="itemProps200.xml"/></Relationships>
</file>

<file path=customXml/_rels/item201.xml.rels><?xml version="1.0" encoding="UTF-8" standalone="yes"?>
<Relationships xmlns="http://schemas.openxmlformats.org/package/2006/relationships"><Relationship Id="rId1" Type="http://schemas.openxmlformats.org/officeDocument/2006/relationships/customXmlProps" Target="itemProps201.xml"/></Relationships>
</file>

<file path=customXml/_rels/item202.xml.rels><?xml version="1.0" encoding="UTF-8" standalone="yes"?>
<Relationships xmlns="http://schemas.openxmlformats.org/package/2006/relationships"><Relationship Id="rId1" Type="http://schemas.openxmlformats.org/officeDocument/2006/relationships/customXmlProps" Target="itemProps202.xml"/></Relationships>
</file>

<file path=customXml/_rels/item203.xml.rels><?xml version="1.0" encoding="UTF-8" standalone="yes"?>
<Relationships xmlns="http://schemas.openxmlformats.org/package/2006/relationships"><Relationship Id="rId1" Type="http://schemas.openxmlformats.org/officeDocument/2006/relationships/customXmlProps" Target="itemProps203.xml"/></Relationships>
</file>

<file path=customXml/_rels/item204.xml.rels><?xml version="1.0" encoding="UTF-8" standalone="yes"?>
<Relationships xmlns="http://schemas.openxmlformats.org/package/2006/relationships"><Relationship Id="rId1" Type="http://schemas.openxmlformats.org/officeDocument/2006/relationships/customXmlProps" Target="itemProps204.xml"/></Relationships>
</file>

<file path=customXml/_rels/item205.xml.rels><?xml version="1.0" encoding="UTF-8" standalone="yes"?>
<Relationships xmlns="http://schemas.openxmlformats.org/package/2006/relationships"><Relationship Id="rId1" Type="http://schemas.openxmlformats.org/officeDocument/2006/relationships/customXmlProps" Target="itemProps205.xml"/></Relationships>
</file>

<file path=customXml/_rels/item206.xml.rels><?xml version="1.0" encoding="UTF-8" standalone="yes"?>
<Relationships xmlns="http://schemas.openxmlformats.org/package/2006/relationships"><Relationship Id="rId1" Type="http://schemas.openxmlformats.org/officeDocument/2006/relationships/customXmlProps" Target="itemProps206.xml"/></Relationships>
</file>

<file path=customXml/_rels/item207.xml.rels><?xml version="1.0" encoding="UTF-8" standalone="yes"?>
<Relationships xmlns="http://schemas.openxmlformats.org/package/2006/relationships"><Relationship Id="rId1" Type="http://schemas.openxmlformats.org/officeDocument/2006/relationships/customXmlProps" Target="itemProps207.xml"/></Relationships>
</file>

<file path=customXml/_rels/item208.xml.rels><?xml version="1.0" encoding="UTF-8" standalone="yes"?>
<Relationships xmlns="http://schemas.openxmlformats.org/package/2006/relationships"><Relationship Id="rId1" Type="http://schemas.openxmlformats.org/officeDocument/2006/relationships/customXmlProps" Target="itemProps208.xml"/></Relationships>
</file>

<file path=customXml/_rels/item209.xml.rels><?xml version="1.0" encoding="UTF-8" standalone="yes"?>
<Relationships xmlns="http://schemas.openxmlformats.org/package/2006/relationships"><Relationship Id="rId1" Type="http://schemas.openxmlformats.org/officeDocument/2006/relationships/customXmlProps" Target="itemProps209.xml"/></Relationships>
</file>

<file path=customXml/_rels/item210.xml.rels><?xml version="1.0" encoding="UTF-8" standalone="yes"?>
<Relationships xmlns="http://schemas.openxmlformats.org/package/2006/relationships"><Relationship Id="rId1" Type="http://schemas.openxmlformats.org/officeDocument/2006/relationships/customXmlProps" Target="itemProps210.xml"/></Relationships>
</file>

<file path=customXml/_rels/item211.xml.rels><?xml version="1.0" encoding="UTF-8" standalone="yes"?>
<Relationships xmlns="http://schemas.openxmlformats.org/package/2006/relationships"><Relationship Id="rId1" Type="http://schemas.openxmlformats.org/officeDocument/2006/relationships/customXmlProps" Target="itemProps211.xml"/></Relationships>
</file>

<file path=customXml/_rels/item212.xml.rels><?xml version="1.0" encoding="UTF-8" standalone="yes"?>
<Relationships xmlns="http://schemas.openxmlformats.org/package/2006/relationships"><Relationship Id="rId1" Type="http://schemas.openxmlformats.org/officeDocument/2006/relationships/customXmlProps" Target="itemProps212.xml"/></Relationships>
</file>

<file path=customXml/_rels/item213.xml.rels><?xml version="1.0" encoding="UTF-8" standalone="yes"?>
<Relationships xmlns="http://schemas.openxmlformats.org/package/2006/relationships"><Relationship Id="rId1" Type="http://schemas.openxmlformats.org/officeDocument/2006/relationships/customXmlProps" Target="itemProps213.xml"/></Relationships>
</file>

<file path=customXml/_rels/item214.xml.rels><?xml version="1.0" encoding="UTF-8" standalone="yes"?>
<Relationships xmlns="http://schemas.openxmlformats.org/package/2006/relationships"><Relationship Id="rId1" Type="http://schemas.openxmlformats.org/officeDocument/2006/relationships/customXmlProps" Target="itemProps214.xml"/></Relationships>
</file>

<file path=customXml/_rels/item215.xml.rels><?xml version="1.0" encoding="UTF-8" standalone="yes"?>
<Relationships xmlns="http://schemas.openxmlformats.org/package/2006/relationships"><Relationship Id="rId1" Type="http://schemas.openxmlformats.org/officeDocument/2006/relationships/customXmlProps" Target="itemProps215.xml"/></Relationships>
</file>

<file path=customXml/_rels/item216.xml.rels><?xml version="1.0" encoding="UTF-8" standalone="yes"?>
<Relationships xmlns="http://schemas.openxmlformats.org/package/2006/relationships"><Relationship Id="rId1" Type="http://schemas.openxmlformats.org/officeDocument/2006/relationships/customXmlProps" Target="itemProps216.xml"/></Relationships>
</file>

<file path=customXml/_rels/item217.xml.rels><?xml version="1.0" encoding="UTF-8" standalone="yes"?>
<Relationships xmlns="http://schemas.openxmlformats.org/package/2006/relationships"><Relationship Id="rId1" Type="http://schemas.openxmlformats.org/officeDocument/2006/relationships/customXmlProps" Target="itemProps217.xml"/></Relationships>
</file>

<file path=customXml/_rels/item218.xml.rels><?xml version="1.0" encoding="UTF-8" standalone="yes"?>
<Relationships xmlns="http://schemas.openxmlformats.org/package/2006/relationships"><Relationship Id="rId1" Type="http://schemas.openxmlformats.org/officeDocument/2006/relationships/customXmlProps" Target="itemProps218.xml"/></Relationships>
</file>

<file path=customXml/_rels/item219.xml.rels><?xml version="1.0" encoding="UTF-8" standalone="yes"?>
<Relationships xmlns="http://schemas.openxmlformats.org/package/2006/relationships"><Relationship Id="rId1" Type="http://schemas.openxmlformats.org/officeDocument/2006/relationships/customXmlProps" Target="itemProps219.xml"/></Relationships>
</file>

<file path=customXml/_rels/item220.xml.rels><?xml version="1.0" encoding="UTF-8" standalone="yes"?>
<Relationships xmlns="http://schemas.openxmlformats.org/package/2006/relationships"><Relationship Id="rId1" Type="http://schemas.openxmlformats.org/officeDocument/2006/relationships/customXmlProps" Target="itemProps220.xml"/></Relationships>
</file>

<file path=customXml/_rels/item221.xml.rels><?xml version="1.0" encoding="UTF-8" standalone="yes"?>
<Relationships xmlns="http://schemas.openxmlformats.org/package/2006/relationships"><Relationship Id="rId1" Type="http://schemas.openxmlformats.org/officeDocument/2006/relationships/customXmlProps" Target="itemProps221.xml"/></Relationships>
</file>

<file path=customXml/_rels/item222.xml.rels><?xml version="1.0" encoding="UTF-8" standalone="yes"?>
<Relationships xmlns="http://schemas.openxmlformats.org/package/2006/relationships"><Relationship Id="rId1" Type="http://schemas.openxmlformats.org/officeDocument/2006/relationships/customXmlProps" Target="itemProps222.xml"/></Relationships>
</file>

<file path=customXml/_rels/item223.xml.rels><?xml version="1.0" encoding="UTF-8" standalone="yes"?>
<Relationships xmlns="http://schemas.openxmlformats.org/package/2006/relationships"><Relationship Id="rId1" Type="http://schemas.openxmlformats.org/officeDocument/2006/relationships/customXmlProps" Target="itemProps223.xml"/></Relationships>
</file>

<file path=customXml/_rels/item224.xml.rels><?xml version="1.0" encoding="UTF-8" standalone="yes"?>
<Relationships xmlns="http://schemas.openxmlformats.org/package/2006/relationships"><Relationship Id="rId1" Type="http://schemas.openxmlformats.org/officeDocument/2006/relationships/customXmlProps" Target="itemProps224.xml"/></Relationships>
</file>

<file path=customXml/_rels/item225.xml.rels><?xml version="1.0" encoding="UTF-8" standalone="yes"?>
<Relationships xmlns="http://schemas.openxmlformats.org/package/2006/relationships"><Relationship Id="rId1" Type="http://schemas.openxmlformats.org/officeDocument/2006/relationships/customXmlProps" Target="itemProps225.xml"/></Relationships>
</file>

<file path=customXml/_rels/item226.xml.rels><?xml version="1.0" encoding="UTF-8" standalone="yes"?>
<Relationships xmlns="http://schemas.openxmlformats.org/package/2006/relationships"><Relationship Id="rId1" Type="http://schemas.openxmlformats.org/officeDocument/2006/relationships/customXmlProps" Target="itemProps226.xml"/></Relationships>
</file>

<file path=customXml/_rels/item227.xml.rels><?xml version="1.0" encoding="UTF-8" standalone="yes"?>
<Relationships xmlns="http://schemas.openxmlformats.org/package/2006/relationships"><Relationship Id="rId1" Type="http://schemas.openxmlformats.org/officeDocument/2006/relationships/customXmlProps" Target="itemProps227.xml"/></Relationships>
</file>

<file path=customXml/_rels/item228.xml.rels><?xml version="1.0" encoding="UTF-8" standalone="yes"?>
<Relationships xmlns="http://schemas.openxmlformats.org/package/2006/relationships"><Relationship Id="rId1" Type="http://schemas.openxmlformats.org/officeDocument/2006/relationships/customXmlProps" Target="itemProps228.xml"/></Relationships>
</file>

<file path=customXml/_rels/item229.xml.rels><?xml version="1.0" encoding="UTF-8" standalone="yes"?>
<Relationships xmlns="http://schemas.openxmlformats.org/package/2006/relationships"><Relationship Id="rId1" Type="http://schemas.openxmlformats.org/officeDocument/2006/relationships/customXmlProps" Target="itemProps229.xml"/></Relationships>
</file>

<file path=customXml/_rels/item230.xml.rels><?xml version="1.0" encoding="UTF-8" standalone="yes"?>
<Relationships xmlns="http://schemas.openxmlformats.org/package/2006/relationships"><Relationship Id="rId1" Type="http://schemas.openxmlformats.org/officeDocument/2006/relationships/customXmlProps" Target="itemProps230.xml"/></Relationships>
</file>

<file path=customXml/_rels/item231.xml.rels><?xml version="1.0" encoding="UTF-8" standalone="yes"?>
<Relationships xmlns="http://schemas.openxmlformats.org/package/2006/relationships"><Relationship Id="rId1" Type="http://schemas.openxmlformats.org/officeDocument/2006/relationships/customXmlProps" Target="itemProps231.xml"/></Relationships>
</file>

<file path=customXml/_rels/item232.xml.rels><?xml version="1.0" encoding="UTF-8" standalone="yes"?>
<Relationships xmlns="http://schemas.openxmlformats.org/package/2006/relationships"><Relationship Id="rId1" Type="http://schemas.openxmlformats.org/officeDocument/2006/relationships/customXmlProps" Target="itemProps232.xml"/></Relationships>
</file>

<file path=customXml/_rels/item233.xml.rels><?xml version="1.0" encoding="UTF-8" standalone="yes"?>
<Relationships xmlns="http://schemas.openxmlformats.org/package/2006/relationships"><Relationship Id="rId1" Type="http://schemas.openxmlformats.org/officeDocument/2006/relationships/customXmlProps" Target="itemProps233.xml"/></Relationships>
</file>

<file path=customXml/_rels/item234.xml.rels><?xml version="1.0" encoding="UTF-8" standalone="yes"?>
<Relationships xmlns="http://schemas.openxmlformats.org/package/2006/relationships"><Relationship Id="rId1" Type="http://schemas.openxmlformats.org/officeDocument/2006/relationships/customXmlProps" Target="itemProps234.xml"/></Relationships>
</file>

<file path=customXml/_rels/item235.xml.rels><?xml version="1.0" encoding="UTF-8" standalone="yes"?>
<Relationships xmlns="http://schemas.openxmlformats.org/package/2006/relationships"><Relationship Id="rId1" Type="http://schemas.openxmlformats.org/officeDocument/2006/relationships/customXmlProps" Target="itemProps235.xml"/></Relationships>
</file>

<file path=customXml/_rels/item236.xml.rels><?xml version="1.0" encoding="UTF-8" standalone="yes"?>
<Relationships xmlns="http://schemas.openxmlformats.org/package/2006/relationships"><Relationship Id="rId1" Type="http://schemas.openxmlformats.org/officeDocument/2006/relationships/customXmlProps" Target="itemProps236.xml"/></Relationships>
</file>

<file path=customXml/_rels/item237.xml.rels><?xml version="1.0" encoding="UTF-8" standalone="yes"?>
<Relationships xmlns="http://schemas.openxmlformats.org/package/2006/relationships"><Relationship Id="rId1" Type="http://schemas.openxmlformats.org/officeDocument/2006/relationships/customXmlProps" Target="itemProps237.xml"/></Relationships>
</file>

<file path=customXml/_rels/item238.xml.rels><?xml version="1.0" encoding="UTF-8" standalone="yes"?>
<Relationships xmlns="http://schemas.openxmlformats.org/package/2006/relationships"><Relationship Id="rId1" Type="http://schemas.openxmlformats.org/officeDocument/2006/relationships/customXmlProps" Target="itemProps238.xml"/></Relationships>
</file>

<file path=customXml/_rels/item239.xml.rels><?xml version="1.0" encoding="UTF-8" standalone="yes"?>
<Relationships xmlns="http://schemas.openxmlformats.org/package/2006/relationships"><Relationship Id="rId1" Type="http://schemas.openxmlformats.org/officeDocument/2006/relationships/customXmlProps" Target="itemProps239.xml"/></Relationships>
</file>

<file path=customXml/_rels/item240.xml.rels><?xml version="1.0" encoding="UTF-8" standalone="yes"?>
<Relationships xmlns="http://schemas.openxmlformats.org/package/2006/relationships"><Relationship Id="rId1" Type="http://schemas.openxmlformats.org/officeDocument/2006/relationships/customXmlProps" Target="itemProps240.xml"/></Relationships>
</file>

<file path=customXml/_rels/item241.xml.rels><?xml version="1.0" encoding="UTF-8" standalone="yes"?>
<Relationships xmlns="http://schemas.openxmlformats.org/package/2006/relationships"><Relationship Id="rId1" Type="http://schemas.openxmlformats.org/officeDocument/2006/relationships/customXmlProps" Target="itemProps241.xml"/></Relationships>
</file>

<file path=customXml/_rels/item242.xml.rels><?xml version="1.0" encoding="UTF-8" standalone="yes"?>
<Relationships xmlns="http://schemas.openxmlformats.org/package/2006/relationships"><Relationship Id="rId1" Type="http://schemas.openxmlformats.org/officeDocument/2006/relationships/customXmlProps" Target="itemProps242.xml"/></Relationships>
</file>

<file path=customXml/_rels/item243.xml.rels><?xml version="1.0" encoding="UTF-8" standalone="yes"?>
<Relationships xmlns="http://schemas.openxmlformats.org/package/2006/relationships"><Relationship Id="rId1" Type="http://schemas.openxmlformats.org/officeDocument/2006/relationships/customXmlProps" Target="itemProps243.xml"/></Relationships>
</file>

<file path=customXml/_rels/item244.xml.rels><?xml version="1.0" encoding="UTF-8" standalone="yes"?>
<Relationships xmlns="http://schemas.openxmlformats.org/package/2006/relationships"><Relationship Id="rId1" Type="http://schemas.openxmlformats.org/officeDocument/2006/relationships/customXmlProps" Target="itemProps244.xml"/></Relationships>
</file>

<file path=customXml/_rels/item245.xml.rels><?xml version="1.0" encoding="UTF-8" standalone="yes"?>
<Relationships xmlns="http://schemas.openxmlformats.org/package/2006/relationships"><Relationship Id="rId1" Type="http://schemas.openxmlformats.org/officeDocument/2006/relationships/customXmlProps" Target="itemProps245.xml"/></Relationships>
</file>

<file path=customXml/_rels/item246.xml.rels><?xml version="1.0" encoding="UTF-8" standalone="yes"?>
<Relationships xmlns="http://schemas.openxmlformats.org/package/2006/relationships"><Relationship Id="rId1" Type="http://schemas.openxmlformats.org/officeDocument/2006/relationships/customXmlProps" Target="itemProps246.xml"/></Relationships>
</file>

<file path=customXml/_rels/item247.xml.rels><?xml version="1.0" encoding="UTF-8" standalone="yes"?>
<Relationships xmlns="http://schemas.openxmlformats.org/package/2006/relationships"><Relationship Id="rId1" Type="http://schemas.openxmlformats.org/officeDocument/2006/relationships/customXmlProps" Target="itemProps247.xml"/></Relationships>
</file>

<file path=customXml/_rels/item248.xml.rels><?xml version="1.0" encoding="UTF-8" standalone="yes"?>
<Relationships xmlns="http://schemas.openxmlformats.org/package/2006/relationships"><Relationship Id="rId1" Type="http://schemas.openxmlformats.org/officeDocument/2006/relationships/customXmlProps" Target="itemProps248.xml"/></Relationships>
</file>

<file path=customXml/_rels/item249.xml.rels><?xml version="1.0" encoding="UTF-8" standalone="yes"?>
<Relationships xmlns="http://schemas.openxmlformats.org/package/2006/relationships"><Relationship Id="rId1" Type="http://schemas.openxmlformats.org/officeDocument/2006/relationships/customXmlProps" Target="itemProps249.xml"/></Relationships>
</file>

<file path=customXml/_rels/item250.xml.rels><?xml version="1.0" encoding="UTF-8" standalone="yes"?>
<Relationships xmlns="http://schemas.openxmlformats.org/package/2006/relationships"><Relationship Id="rId1" Type="http://schemas.openxmlformats.org/officeDocument/2006/relationships/customXmlProps" Target="itemProps250.xml"/></Relationships>
</file>

<file path=customXml/_rels/item251.xml.rels><?xml version="1.0" encoding="UTF-8" standalone="yes"?>
<Relationships xmlns="http://schemas.openxmlformats.org/package/2006/relationships"><Relationship Id="rId1" Type="http://schemas.openxmlformats.org/officeDocument/2006/relationships/customXmlProps" Target="itemProps251.xml"/></Relationships>
</file>

<file path=customXml/_rels/item252.xml.rels><?xml version="1.0" encoding="UTF-8" standalone="yes"?>
<Relationships xmlns="http://schemas.openxmlformats.org/package/2006/relationships"><Relationship Id="rId1" Type="http://schemas.openxmlformats.org/officeDocument/2006/relationships/customXmlProps" Target="itemProps252.xml"/></Relationships>
</file>

<file path=customXml/_rels/item253.xml.rels><?xml version="1.0" encoding="UTF-8" standalone="yes"?>
<Relationships xmlns="http://schemas.openxmlformats.org/package/2006/relationships"><Relationship Id="rId1" Type="http://schemas.openxmlformats.org/officeDocument/2006/relationships/customXmlProps" Target="itemProps253.xml"/></Relationships>
</file>

<file path=customXml/_rels/item254.xml.rels><?xml version="1.0" encoding="UTF-8" standalone="yes"?>
<Relationships xmlns="http://schemas.openxmlformats.org/package/2006/relationships"><Relationship Id="rId1" Type="http://schemas.openxmlformats.org/officeDocument/2006/relationships/customXmlProps" Target="itemProps254.xml"/></Relationships>
</file>

<file path=customXml/_rels/item255.xml.rels><?xml version="1.0" encoding="UTF-8" standalone="yes"?>
<Relationships xmlns="http://schemas.openxmlformats.org/package/2006/relationships"><Relationship Id="rId1" Type="http://schemas.openxmlformats.org/officeDocument/2006/relationships/customXmlProps" Target="itemProps255.xml"/></Relationships>
</file>

<file path=customXml/_rels/item256.xml.rels><?xml version="1.0" encoding="UTF-8" standalone="yes"?>
<Relationships xmlns="http://schemas.openxmlformats.org/package/2006/relationships"><Relationship Id="rId1" Type="http://schemas.openxmlformats.org/officeDocument/2006/relationships/customXmlProps" Target="itemProps256.xml"/></Relationships>
</file>

<file path=customXml/_rels/item257.xml.rels><?xml version="1.0" encoding="UTF-8" standalone="yes"?>
<Relationships xmlns="http://schemas.openxmlformats.org/package/2006/relationships"><Relationship Id="rId1" Type="http://schemas.openxmlformats.org/officeDocument/2006/relationships/customXmlProps" Target="itemProps257.xml"/></Relationships>
</file>

<file path=customXml/_rels/item258.xml.rels><?xml version="1.0" encoding="UTF-8" standalone="yes"?>
<Relationships xmlns="http://schemas.openxmlformats.org/package/2006/relationships"><Relationship Id="rId1" Type="http://schemas.openxmlformats.org/officeDocument/2006/relationships/customXmlProps" Target="itemProps258.xml"/></Relationships>
</file>

<file path=customXml/_rels/item259.xml.rels><?xml version="1.0" encoding="UTF-8" standalone="yes"?>
<Relationships xmlns="http://schemas.openxmlformats.org/package/2006/relationships"><Relationship Id="rId1" Type="http://schemas.openxmlformats.org/officeDocument/2006/relationships/customXmlProps" Target="itemProps259.xml"/></Relationships>
</file>

<file path=customXml/_rels/item260.xml.rels><?xml version="1.0" encoding="UTF-8" standalone="yes"?>
<Relationships xmlns="http://schemas.openxmlformats.org/package/2006/relationships"><Relationship Id="rId1" Type="http://schemas.openxmlformats.org/officeDocument/2006/relationships/customXmlProps" Target="itemProps260.xml"/></Relationships>
</file>

<file path=customXml/_rels/item261.xml.rels><?xml version="1.0" encoding="UTF-8" standalone="yes"?>
<Relationships xmlns="http://schemas.openxmlformats.org/package/2006/relationships"><Relationship Id="rId1" Type="http://schemas.openxmlformats.org/officeDocument/2006/relationships/customXmlProps" Target="itemProps261.xml"/></Relationships>
</file>

<file path=customXml/_rels/item262.xml.rels><?xml version="1.0" encoding="UTF-8" standalone="yes"?>
<Relationships xmlns="http://schemas.openxmlformats.org/package/2006/relationships"><Relationship Id="rId1" Type="http://schemas.openxmlformats.org/officeDocument/2006/relationships/customXmlProps" Target="itemProps262.xml"/></Relationships>
</file>

<file path=customXml/_rels/item263.xml.rels><?xml version="1.0" encoding="UTF-8" standalone="yes"?>
<Relationships xmlns="http://schemas.openxmlformats.org/package/2006/relationships"><Relationship Id="rId1" Type="http://schemas.openxmlformats.org/officeDocument/2006/relationships/customXmlProps" Target="itemProps263.xml"/></Relationships>
</file>

<file path=customXml/_rels/item264.xml.rels><?xml version="1.0" encoding="UTF-8" standalone="yes"?>
<Relationships xmlns="http://schemas.openxmlformats.org/package/2006/relationships"><Relationship Id="rId1" Type="http://schemas.openxmlformats.org/officeDocument/2006/relationships/customXmlProps" Target="itemProps264.xml"/></Relationships>
</file>

<file path=customXml/_rels/item265.xml.rels><?xml version="1.0" encoding="UTF-8" standalone="yes"?>
<Relationships xmlns="http://schemas.openxmlformats.org/package/2006/relationships"><Relationship Id="rId1" Type="http://schemas.openxmlformats.org/officeDocument/2006/relationships/customXmlProps" Target="itemProps265.xml"/></Relationships>
</file>

<file path=customXml/_rels/item266.xml.rels><?xml version="1.0" encoding="UTF-8" standalone="yes"?>
<Relationships xmlns="http://schemas.openxmlformats.org/package/2006/relationships"><Relationship Id="rId1" Type="http://schemas.openxmlformats.org/officeDocument/2006/relationships/customXmlProps" Target="itemProps266.xml"/></Relationships>
</file>

<file path=customXml/_rels/item267.xml.rels><?xml version="1.0" encoding="UTF-8" standalone="yes"?>
<Relationships xmlns="http://schemas.openxmlformats.org/package/2006/relationships"><Relationship Id="rId1" Type="http://schemas.openxmlformats.org/officeDocument/2006/relationships/customXmlProps" Target="itemProps267.xml"/></Relationships>
</file>

<file path=customXml/_rels/item268.xml.rels><?xml version="1.0" encoding="UTF-8" standalone="yes"?>
<Relationships xmlns="http://schemas.openxmlformats.org/package/2006/relationships"><Relationship Id="rId1" Type="http://schemas.openxmlformats.org/officeDocument/2006/relationships/customXmlProps" Target="itemProps268.xml"/></Relationships>
</file>

<file path=customXml/_rels/item269.xml.rels><?xml version="1.0" encoding="UTF-8" standalone="yes"?>
<Relationships xmlns="http://schemas.openxmlformats.org/package/2006/relationships"><Relationship Id="rId1" Type="http://schemas.openxmlformats.org/officeDocument/2006/relationships/customXmlProps" Target="itemProps269.xml"/></Relationships>
</file>

<file path=customXml/_rels/item270.xml.rels><?xml version="1.0" encoding="UTF-8" standalone="yes"?>
<Relationships xmlns="http://schemas.openxmlformats.org/package/2006/relationships"><Relationship Id="rId1" Type="http://schemas.openxmlformats.org/officeDocument/2006/relationships/customXmlProps" Target="itemProps270.xml"/></Relationships>
</file>

<file path=customXml/_rels/item271.xml.rels><?xml version="1.0" encoding="UTF-8" standalone="yes"?>
<Relationships xmlns="http://schemas.openxmlformats.org/package/2006/relationships"><Relationship Id="rId1" Type="http://schemas.openxmlformats.org/officeDocument/2006/relationships/customXmlProps" Target="itemProps271.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b:Sources xmlns:b="http://schemas.openxmlformats.org/officeDocument/2006/bibliography" xmlns="http://schemas.openxmlformats.org/officeDocument/2006/bibliography" SelectedStyle="\APA.XSL" StyleName="APA Fifth Edition"/>
</file>

<file path=customXml/item8.xml><?xml version="1.0" encoding="utf-8"?>
<b:Sources xmlns:b="http://schemas.openxmlformats.org/officeDocument/2006/bibliography" xmlns="http://schemas.openxmlformats.org/officeDocument/2006/bibliography" SelectedStyle="\APA.XSL" StyleName="APA Fifth Edition"/>
</file>

<file path=customXml/item9.xml><?xml version="1.0" encoding="utf-8"?>
<b:Sources xmlns:b="http://schemas.openxmlformats.org/officeDocument/2006/bibliography" xmlns="http://schemas.openxmlformats.org/officeDocument/2006/bibliography" SelectedStyle="\APA.XSL" StyleName="APA Fifth Edition"/>
</file>

<file path=customXml/item10.xml><?xml version="1.0" encoding="utf-8"?>
<b:Sources xmlns:b="http://schemas.openxmlformats.org/officeDocument/2006/bibliography" xmlns="http://schemas.openxmlformats.org/officeDocument/2006/bibliography" SelectedStyle="\APA.XSL" StyleName="APA Fifth Edition"/>
</file>

<file path=customXml/item11.xml><?xml version="1.0" encoding="utf-8"?>
<b:Sources xmlns:b="http://schemas.openxmlformats.org/officeDocument/2006/bibliography" xmlns="http://schemas.openxmlformats.org/officeDocument/2006/bibliography" SelectedStyle="\APA.XSL" StyleName="APA Fifth Edition"/>
</file>

<file path=customXml/item12.xml><?xml version="1.0" encoding="utf-8"?>
<b:Sources xmlns:b="http://schemas.openxmlformats.org/officeDocument/2006/bibliography" xmlns="http://schemas.openxmlformats.org/officeDocument/2006/bibliography" SelectedStyle="\APA.XSL" StyleName="APA Fifth Edition"/>
</file>

<file path=customXml/item13.xml><?xml version="1.0" encoding="utf-8"?>
<b:Sources xmlns:b="http://schemas.openxmlformats.org/officeDocument/2006/bibliography" xmlns="http://schemas.openxmlformats.org/officeDocument/2006/bibliography" SelectedStyle="\APA.XSL" StyleName="APA Fifth Edition"/>
</file>

<file path=customXml/item14.xml><?xml version="1.0" encoding="utf-8"?>
<b:Sources xmlns:b="http://schemas.openxmlformats.org/officeDocument/2006/bibliography" xmlns="http://schemas.openxmlformats.org/officeDocument/2006/bibliography" SelectedStyle="\APA.XSL" StyleName="APA Fifth Edition"/>
</file>

<file path=customXml/item15.xml><?xml version="1.0" encoding="utf-8"?>
<b:Sources xmlns:b="http://schemas.openxmlformats.org/officeDocument/2006/bibliography" xmlns="http://schemas.openxmlformats.org/officeDocument/2006/bibliography" SelectedStyle="\APA.XSL" StyleName="APA Fifth Edition"/>
</file>

<file path=customXml/item16.xml><?xml version="1.0" encoding="utf-8"?>
<b:Sources xmlns:b="http://schemas.openxmlformats.org/officeDocument/2006/bibliography" xmlns="http://schemas.openxmlformats.org/officeDocument/2006/bibliography" SelectedStyle="\APA.XSL" StyleName="APA Fifth Edition"/>
</file>

<file path=customXml/item17.xml><?xml version="1.0" encoding="utf-8"?>
<b:Sources xmlns:b="http://schemas.openxmlformats.org/officeDocument/2006/bibliography" xmlns="http://schemas.openxmlformats.org/officeDocument/2006/bibliography" SelectedStyle="\APA.XSL" StyleName="APA Fifth Edition"/>
</file>

<file path=customXml/item18.xml><?xml version="1.0" encoding="utf-8"?>
<b:Sources xmlns:b="http://schemas.openxmlformats.org/officeDocument/2006/bibliography" xmlns="http://schemas.openxmlformats.org/officeDocument/2006/bibliography" SelectedStyle="\APA.XSL" StyleName="APA Fifth Edition"/>
</file>

<file path=customXml/item19.xml><?xml version="1.0" encoding="utf-8"?>
<b:Sources xmlns:b="http://schemas.openxmlformats.org/officeDocument/2006/bibliography" xmlns="http://schemas.openxmlformats.org/officeDocument/2006/bibliography" SelectedStyle="\APA.XSL" StyleName="APA Fifth Edition"/>
</file>

<file path=customXml/item20.xml><?xml version="1.0" encoding="utf-8"?>
<b:Sources xmlns:b="http://schemas.openxmlformats.org/officeDocument/2006/bibliography" xmlns="http://schemas.openxmlformats.org/officeDocument/2006/bibliography" SelectedStyle="\APA.XSL" StyleName="APA Fifth Edition"/>
</file>

<file path=customXml/item21.xml><?xml version="1.0" encoding="utf-8"?>
<b:Sources xmlns:b="http://schemas.openxmlformats.org/officeDocument/2006/bibliography" xmlns="http://schemas.openxmlformats.org/officeDocument/2006/bibliography" SelectedStyle="\APA.XSL" StyleName="APA Fifth Edition"/>
</file>

<file path=customXml/item22.xml><?xml version="1.0" encoding="utf-8"?>
<b:Sources xmlns:b="http://schemas.openxmlformats.org/officeDocument/2006/bibliography" xmlns="http://schemas.openxmlformats.org/officeDocument/2006/bibliography" SelectedStyle="\APA.XSL" StyleName="APA Fifth Edition"/>
</file>

<file path=customXml/item23.xml><?xml version="1.0" encoding="utf-8"?>
<b:Sources xmlns:b="http://schemas.openxmlformats.org/officeDocument/2006/bibliography" xmlns="http://schemas.openxmlformats.org/officeDocument/2006/bibliography" SelectedStyle="\APA.XSL" StyleName="APA Fifth Edition"/>
</file>

<file path=customXml/item24.xml><?xml version="1.0" encoding="utf-8"?>
<b:Sources xmlns:b="http://schemas.openxmlformats.org/officeDocument/2006/bibliography" xmlns="http://schemas.openxmlformats.org/officeDocument/2006/bibliography" SelectedStyle="\APA.XSL" StyleName="APA Fifth Edition"/>
</file>

<file path=customXml/item25.xml><?xml version="1.0" encoding="utf-8"?>
<b:Sources xmlns:b="http://schemas.openxmlformats.org/officeDocument/2006/bibliography" xmlns="http://schemas.openxmlformats.org/officeDocument/2006/bibliography" SelectedStyle="\APA.XSL" StyleName="APA Fifth Edition"/>
</file>

<file path=customXml/item26.xml><?xml version="1.0" encoding="utf-8"?>
<b:Sources xmlns:b="http://schemas.openxmlformats.org/officeDocument/2006/bibliography" xmlns="http://schemas.openxmlformats.org/officeDocument/2006/bibliography" SelectedStyle="\APA.XSL" StyleName="APA Fifth Edition"/>
</file>

<file path=customXml/item27.xml><?xml version="1.0" encoding="utf-8"?>
<b:Sources xmlns:b="http://schemas.openxmlformats.org/officeDocument/2006/bibliography" xmlns="http://schemas.openxmlformats.org/officeDocument/2006/bibliography" SelectedStyle="\APA.XSL" StyleName="APA Fifth Edition"/>
</file>

<file path=customXml/item28.xml><?xml version="1.0" encoding="utf-8"?>
<b:Sources xmlns:b="http://schemas.openxmlformats.org/officeDocument/2006/bibliography" xmlns="http://schemas.openxmlformats.org/officeDocument/2006/bibliography" SelectedStyle="\APA.XSL" StyleName="APA Fifth Edition"/>
</file>

<file path=customXml/item29.xml><?xml version="1.0" encoding="utf-8"?>
<b:Sources xmlns:b="http://schemas.openxmlformats.org/officeDocument/2006/bibliography" xmlns="http://schemas.openxmlformats.org/officeDocument/2006/bibliography" SelectedStyle="\APA.XSL" StyleName="APA Fifth Edition"/>
</file>

<file path=customXml/item30.xml><?xml version="1.0" encoding="utf-8"?>
<b:Sources xmlns:b="http://schemas.openxmlformats.org/officeDocument/2006/bibliography" xmlns="http://schemas.openxmlformats.org/officeDocument/2006/bibliography" SelectedStyle="\APA.XSL" StyleName="APA Fifth Edition"/>
</file>

<file path=customXml/item31.xml><?xml version="1.0" encoding="utf-8"?>
<b:Sources xmlns:b="http://schemas.openxmlformats.org/officeDocument/2006/bibliography" xmlns="http://schemas.openxmlformats.org/officeDocument/2006/bibliography" SelectedStyle="\APA.XSL" StyleName="APA Fifth Edition"/>
</file>

<file path=customXml/item32.xml><?xml version="1.0" encoding="utf-8"?>
<b:Sources xmlns:b="http://schemas.openxmlformats.org/officeDocument/2006/bibliography" xmlns="http://schemas.openxmlformats.org/officeDocument/2006/bibliography" SelectedStyle="\APA.XSL" StyleName="APA Fifth Edition"/>
</file>

<file path=customXml/item33.xml><?xml version="1.0" encoding="utf-8"?>
<b:Sources xmlns:b="http://schemas.openxmlformats.org/officeDocument/2006/bibliography" xmlns="http://schemas.openxmlformats.org/officeDocument/2006/bibliography" SelectedStyle="\APA.XSL" StyleName="APA Fifth Edition"/>
</file>

<file path=customXml/item34.xml><?xml version="1.0" encoding="utf-8"?>
<b:Sources xmlns:b="http://schemas.openxmlformats.org/officeDocument/2006/bibliography" xmlns="http://schemas.openxmlformats.org/officeDocument/2006/bibliography" SelectedStyle="\APA.XSL" StyleName="APA Fifth Edition"/>
</file>

<file path=customXml/item35.xml><?xml version="1.0" encoding="utf-8"?>
<b:Sources xmlns:b="http://schemas.openxmlformats.org/officeDocument/2006/bibliography" xmlns="http://schemas.openxmlformats.org/officeDocument/2006/bibliography" SelectedStyle="\APA.XSL" StyleName="APA Fifth Edition"/>
</file>

<file path=customXml/item36.xml><?xml version="1.0" encoding="utf-8"?>
<b:Sources xmlns:b="http://schemas.openxmlformats.org/officeDocument/2006/bibliography" xmlns="http://schemas.openxmlformats.org/officeDocument/2006/bibliography" SelectedStyle="\APA.XSL" StyleName="APA Fifth Edition"/>
</file>

<file path=customXml/item37.xml><?xml version="1.0" encoding="utf-8"?>
<b:Sources xmlns:b="http://schemas.openxmlformats.org/officeDocument/2006/bibliography" xmlns="http://schemas.openxmlformats.org/officeDocument/2006/bibliography" SelectedStyle="\APA.XSL" StyleName="APA Fifth Edition"/>
</file>

<file path=customXml/item38.xml><?xml version="1.0" encoding="utf-8"?>
<b:Sources xmlns:b="http://schemas.openxmlformats.org/officeDocument/2006/bibliography" xmlns="http://schemas.openxmlformats.org/officeDocument/2006/bibliography" SelectedStyle="\APA.XSL" StyleName="APA Fifth Edition"/>
</file>

<file path=customXml/item39.xml><?xml version="1.0" encoding="utf-8"?>
<b:Sources xmlns:b="http://schemas.openxmlformats.org/officeDocument/2006/bibliography" xmlns="http://schemas.openxmlformats.org/officeDocument/2006/bibliography" SelectedStyle="\APA.XSL" StyleName="APA Fifth Edition"/>
</file>

<file path=customXml/item40.xml><?xml version="1.0" encoding="utf-8"?>
<b:Sources xmlns:b="http://schemas.openxmlformats.org/officeDocument/2006/bibliography" xmlns="http://schemas.openxmlformats.org/officeDocument/2006/bibliography" SelectedStyle="\APA.XSL" StyleName="APA Fifth Edition"/>
</file>

<file path=customXml/item41.xml><?xml version="1.0" encoding="utf-8"?>
<b:Sources xmlns:b="http://schemas.openxmlformats.org/officeDocument/2006/bibliography" xmlns="http://schemas.openxmlformats.org/officeDocument/2006/bibliography" SelectedStyle="\APA.XSL" StyleName="APA Fifth Edition"/>
</file>

<file path=customXml/item42.xml><?xml version="1.0" encoding="utf-8"?>
<b:Sources xmlns:b="http://schemas.openxmlformats.org/officeDocument/2006/bibliography" xmlns="http://schemas.openxmlformats.org/officeDocument/2006/bibliography" SelectedStyle="\APA.XSL" StyleName="APA Fifth Edition"/>
</file>

<file path=customXml/item43.xml><?xml version="1.0" encoding="utf-8"?>
<b:Sources xmlns:b="http://schemas.openxmlformats.org/officeDocument/2006/bibliography" xmlns="http://schemas.openxmlformats.org/officeDocument/2006/bibliography" SelectedStyle="\APA.XSL" StyleName="APA Fifth Edition"/>
</file>

<file path=customXml/item44.xml><?xml version="1.0" encoding="utf-8"?>
<b:Sources xmlns:b="http://schemas.openxmlformats.org/officeDocument/2006/bibliography" xmlns="http://schemas.openxmlformats.org/officeDocument/2006/bibliography" SelectedStyle="\APA.XSL" StyleName="APA Fifth Edition"/>
</file>

<file path=customXml/item45.xml><?xml version="1.0" encoding="utf-8"?>
<b:Sources xmlns:b="http://schemas.openxmlformats.org/officeDocument/2006/bibliography" xmlns="http://schemas.openxmlformats.org/officeDocument/2006/bibliography" SelectedStyle="\APA.XSL" StyleName="APA Fifth Edition"/>
</file>

<file path=customXml/item46.xml><?xml version="1.0" encoding="utf-8"?>
<b:Sources xmlns:b="http://schemas.openxmlformats.org/officeDocument/2006/bibliography" xmlns="http://schemas.openxmlformats.org/officeDocument/2006/bibliography" SelectedStyle="\APA.XSL" StyleName="APA Fifth Edition"/>
</file>

<file path=customXml/item47.xml><?xml version="1.0" encoding="utf-8"?>
<b:Sources xmlns:b="http://schemas.openxmlformats.org/officeDocument/2006/bibliography" xmlns="http://schemas.openxmlformats.org/officeDocument/2006/bibliography" SelectedStyle="\APA.XSL" StyleName="APA Fifth Edition"/>
</file>

<file path=customXml/item48.xml><?xml version="1.0" encoding="utf-8"?>
<b:Sources xmlns:b="http://schemas.openxmlformats.org/officeDocument/2006/bibliography" xmlns="http://schemas.openxmlformats.org/officeDocument/2006/bibliography" SelectedStyle="\APA.XSL" StyleName="APA Fifth Edition"/>
</file>

<file path=customXml/item49.xml><?xml version="1.0" encoding="utf-8"?>
<b:Sources xmlns:b="http://schemas.openxmlformats.org/officeDocument/2006/bibliography" xmlns="http://schemas.openxmlformats.org/officeDocument/2006/bibliography" SelectedStyle="\APA.XSL" StyleName="APA Fifth Edition"/>
</file>

<file path=customXml/item50.xml><?xml version="1.0" encoding="utf-8"?>
<b:Sources xmlns:b="http://schemas.openxmlformats.org/officeDocument/2006/bibliography" xmlns="http://schemas.openxmlformats.org/officeDocument/2006/bibliography" SelectedStyle="\APA.XSL" StyleName="APA Fifth Edition"/>
</file>

<file path=customXml/item51.xml><?xml version="1.0" encoding="utf-8"?>
<b:Sources xmlns:b="http://schemas.openxmlformats.org/officeDocument/2006/bibliography" xmlns="http://schemas.openxmlformats.org/officeDocument/2006/bibliography" SelectedStyle="\APA.XSL" StyleName="APA Fifth Edition"/>
</file>

<file path=customXml/item52.xml><?xml version="1.0" encoding="utf-8"?>
<b:Sources xmlns:b="http://schemas.openxmlformats.org/officeDocument/2006/bibliography" xmlns="http://schemas.openxmlformats.org/officeDocument/2006/bibliography" SelectedStyle="\APA.XSL" StyleName="APA Fifth Edition"/>
</file>

<file path=customXml/item53.xml><?xml version="1.0" encoding="utf-8"?>
<b:Sources xmlns:b="http://schemas.openxmlformats.org/officeDocument/2006/bibliography" xmlns="http://schemas.openxmlformats.org/officeDocument/2006/bibliography" SelectedStyle="\APA.XSL" StyleName="APA Fifth Edition"/>
</file>

<file path=customXml/item54.xml><?xml version="1.0" encoding="utf-8"?>
<b:Sources xmlns:b="http://schemas.openxmlformats.org/officeDocument/2006/bibliography" xmlns="http://schemas.openxmlformats.org/officeDocument/2006/bibliography" SelectedStyle="\APA.XSL" StyleName="APA Fifth Edition"/>
</file>

<file path=customXml/item55.xml><?xml version="1.0" encoding="utf-8"?>
<b:Sources xmlns:b="http://schemas.openxmlformats.org/officeDocument/2006/bibliography" xmlns="http://schemas.openxmlformats.org/officeDocument/2006/bibliography" SelectedStyle="\APA.XSL" StyleName="APA Fifth Edition"/>
</file>

<file path=customXml/item56.xml><?xml version="1.0" encoding="utf-8"?>
<b:Sources xmlns:b="http://schemas.openxmlformats.org/officeDocument/2006/bibliography" xmlns="http://schemas.openxmlformats.org/officeDocument/2006/bibliography" SelectedStyle="\APA.XSL" StyleName="APA Fifth Edition"/>
</file>

<file path=customXml/item57.xml><?xml version="1.0" encoding="utf-8"?>
<b:Sources xmlns:b="http://schemas.openxmlformats.org/officeDocument/2006/bibliography" xmlns="http://schemas.openxmlformats.org/officeDocument/2006/bibliography" SelectedStyle="\APA.XSL" StyleName="APA Fifth Edition"/>
</file>

<file path=customXml/item58.xml><?xml version="1.0" encoding="utf-8"?>
<b:Sources xmlns:b="http://schemas.openxmlformats.org/officeDocument/2006/bibliography" xmlns="http://schemas.openxmlformats.org/officeDocument/2006/bibliography" SelectedStyle="\APA.XSL" StyleName="APA Fifth Edition"/>
</file>

<file path=customXml/item59.xml><?xml version="1.0" encoding="utf-8"?>
<b:Sources xmlns:b="http://schemas.openxmlformats.org/officeDocument/2006/bibliography" xmlns="http://schemas.openxmlformats.org/officeDocument/2006/bibliography" SelectedStyle="\APA.XSL" StyleName="APA Fifth Edition"/>
</file>

<file path=customXml/item60.xml><?xml version="1.0" encoding="utf-8"?>
<b:Sources xmlns:b="http://schemas.openxmlformats.org/officeDocument/2006/bibliography" xmlns="http://schemas.openxmlformats.org/officeDocument/2006/bibliography" SelectedStyle="\APA.XSL" StyleName="APA Fifth Edition"/>
</file>

<file path=customXml/item61.xml><?xml version="1.0" encoding="utf-8"?>
<b:Sources xmlns:b="http://schemas.openxmlformats.org/officeDocument/2006/bibliography" xmlns="http://schemas.openxmlformats.org/officeDocument/2006/bibliography" SelectedStyle="\APA.XSL" StyleName="APA Fifth Edition"/>
</file>

<file path=customXml/item62.xml><?xml version="1.0" encoding="utf-8"?>
<b:Sources xmlns:b="http://schemas.openxmlformats.org/officeDocument/2006/bibliography" xmlns="http://schemas.openxmlformats.org/officeDocument/2006/bibliography" SelectedStyle="\APA.XSL" StyleName="APA Fifth Edition"/>
</file>

<file path=customXml/item63.xml><?xml version="1.0" encoding="utf-8"?>
<b:Sources xmlns:b="http://schemas.openxmlformats.org/officeDocument/2006/bibliography" xmlns="http://schemas.openxmlformats.org/officeDocument/2006/bibliography" SelectedStyle="\APA.XSL" StyleName="APA Fifth Edition"/>
</file>

<file path=customXml/item64.xml><?xml version="1.0" encoding="utf-8"?>
<b:Sources xmlns:b="http://schemas.openxmlformats.org/officeDocument/2006/bibliography" xmlns="http://schemas.openxmlformats.org/officeDocument/2006/bibliography" SelectedStyle="\APA.XSL" StyleName="APA Fifth Edition"/>
</file>

<file path=customXml/item65.xml><?xml version="1.0" encoding="utf-8"?>
<b:Sources xmlns:b="http://schemas.openxmlformats.org/officeDocument/2006/bibliography" xmlns="http://schemas.openxmlformats.org/officeDocument/2006/bibliography" SelectedStyle="\APA.XSL" StyleName="APA Fifth Edition"/>
</file>

<file path=customXml/item66.xml><?xml version="1.0" encoding="utf-8"?>
<b:Sources xmlns:b="http://schemas.openxmlformats.org/officeDocument/2006/bibliography" xmlns="http://schemas.openxmlformats.org/officeDocument/2006/bibliography" SelectedStyle="\APA.XSL" StyleName="APA Fifth Edition"/>
</file>

<file path=customXml/item67.xml><?xml version="1.0" encoding="utf-8"?>
<b:Sources xmlns:b="http://schemas.openxmlformats.org/officeDocument/2006/bibliography" xmlns="http://schemas.openxmlformats.org/officeDocument/2006/bibliography" SelectedStyle="\APA.XSL" StyleName="APA Fifth Edition"/>
</file>

<file path=customXml/item68.xml><?xml version="1.0" encoding="utf-8"?>
<b:Sources xmlns:b="http://schemas.openxmlformats.org/officeDocument/2006/bibliography" xmlns="http://schemas.openxmlformats.org/officeDocument/2006/bibliography" SelectedStyle="\APA.XSL" StyleName="APA Fifth Edition"/>
</file>

<file path=customXml/item69.xml><?xml version="1.0" encoding="utf-8"?>
<b:Sources xmlns:b="http://schemas.openxmlformats.org/officeDocument/2006/bibliography" xmlns="http://schemas.openxmlformats.org/officeDocument/2006/bibliography" SelectedStyle="\APA.XSL" StyleName="APA Fifth Edition"/>
</file>

<file path=customXml/item70.xml><?xml version="1.0" encoding="utf-8"?>
<b:Sources xmlns:b="http://schemas.openxmlformats.org/officeDocument/2006/bibliography" xmlns="http://schemas.openxmlformats.org/officeDocument/2006/bibliography" SelectedStyle="\APA.XSL" StyleName="APA Fifth Edition"/>
</file>

<file path=customXml/item71.xml><?xml version="1.0" encoding="utf-8"?>
<b:Sources xmlns:b="http://schemas.openxmlformats.org/officeDocument/2006/bibliography" xmlns="http://schemas.openxmlformats.org/officeDocument/2006/bibliography" SelectedStyle="\APA.XSL" StyleName="APA Fifth Edition"/>
</file>

<file path=customXml/item72.xml><?xml version="1.0" encoding="utf-8"?>
<b:Sources xmlns:b="http://schemas.openxmlformats.org/officeDocument/2006/bibliography" xmlns="http://schemas.openxmlformats.org/officeDocument/2006/bibliography" SelectedStyle="\APA.XSL" StyleName="APA Fifth Edition"/>
</file>

<file path=customXml/item73.xml><?xml version="1.0" encoding="utf-8"?>
<b:Sources xmlns:b="http://schemas.openxmlformats.org/officeDocument/2006/bibliography" xmlns="http://schemas.openxmlformats.org/officeDocument/2006/bibliography" SelectedStyle="\APA.XSL" StyleName="APA Fifth Edition"/>
</file>

<file path=customXml/item74.xml><?xml version="1.0" encoding="utf-8"?>
<b:Sources xmlns:b="http://schemas.openxmlformats.org/officeDocument/2006/bibliography" xmlns="http://schemas.openxmlformats.org/officeDocument/2006/bibliography" SelectedStyle="\APA.XSL" StyleName="APA Fifth Edition"/>
</file>

<file path=customXml/item75.xml><?xml version="1.0" encoding="utf-8"?>
<b:Sources xmlns:b="http://schemas.openxmlformats.org/officeDocument/2006/bibliography" xmlns="http://schemas.openxmlformats.org/officeDocument/2006/bibliography" SelectedStyle="\APA.XSL" StyleName="APA Fifth Edition"/>
</file>

<file path=customXml/item76.xml><?xml version="1.0" encoding="utf-8"?>
<b:Sources xmlns:b="http://schemas.openxmlformats.org/officeDocument/2006/bibliography" xmlns="http://schemas.openxmlformats.org/officeDocument/2006/bibliography" SelectedStyle="\APA.XSL" StyleName="APA Fifth Edition"/>
</file>

<file path=customXml/item77.xml><?xml version="1.0" encoding="utf-8"?>
<b:Sources xmlns:b="http://schemas.openxmlformats.org/officeDocument/2006/bibliography" xmlns="http://schemas.openxmlformats.org/officeDocument/2006/bibliography" SelectedStyle="\APA.XSL" StyleName="APA Fifth Edition"/>
</file>

<file path=customXml/item78.xml><?xml version="1.0" encoding="utf-8"?>
<b:Sources xmlns:b="http://schemas.openxmlformats.org/officeDocument/2006/bibliography" xmlns="http://schemas.openxmlformats.org/officeDocument/2006/bibliography" SelectedStyle="\APA.XSL" StyleName="APA Fifth Edition"/>
</file>

<file path=customXml/item79.xml><?xml version="1.0" encoding="utf-8"?>
<b:Sources xmlns:b="http://schemas.openxmlformats.org/officeDocument/2006/bibliography" xmlns="http://schemas.openxmlformats.org/officeDocument/2006/bibliography" SelectedStyle="\APA.XSL" StyleName="APA Fifth Edition"/>
</file>

<file path=customXml/item80.xml><?xml version="1.0" encoding="utf-8"?>
<b:Sources xmlns:b="http://schemas.openxmlformats.org/officeDocument/2006/bibliography" xmlns="http://schemas.openxmlformats.org/officeDocument/2006/bibliography" SelectedStyle="\APA.XSL" StyleName="APA Fifth Edition"/>
</file>

<file path=customXml/item81.xml><?xml version="1.0" encoding="utf-8"?>
<b:Sources xmlns:b="http://schemas.openxmlformats.org/officeDocument/2006/bibliography" xmlns="http://schemas.openxmlformats.org/officeDocument/2006/bibliography" SelectedStyle="\APA.XSL" StyleName="APA Fifth Edition"/>
</file>

<file path=customXml/item82.xml><?xml version="1.0" encoding="utf-8"?>
<b:Sources xmlns:b="http://schemas.openxmlformats.org/officeDocument/2006/bibliography" xmlns="http://schemas.openxmlformats.org/officeDocument/2006/bibliography" SelectedStyle="\APA.XSL" StyleName="APA Fifth Edition"/>
</file>

<file path=customXml/item83.xml><?xml version="1.0" encoding="utf-8"?>
<b:Sources xmlns:b="http://schemas.openxmlformats.org/officeDocument/2006/bibliography" xmlns="http://schemas.openxmlformats.org/officeDocument/2006/bibliography" SelectedStyle="\APA.XSL" StyleName="APA Fifth Edition"/>
</file>

<file path=customXml/item84.xml><?xml version="1.0" encoding="utf-8"?>
<b:Sources xmlns:b="http://schemas.openxmlformats.org/officeDocument/2006/bibliography" xmlns="http://schemas.openxmlformats.org/officeDocument/2006/bibliography" SelectedStyle="\APA.XSL" StyleName="APA Fifth Edition"/>
</file>

<file path=customXml/item85.xml><?xml version="1.0" encoding="utf-8"?>
<b:Sources xmlns:b="http://schemas.openxmlformats.org/officeDocument/2006/bibliography" xmlns="http://schemas.openxmlformats.org/officeDocument/2006/bibliography" SelectedStyle="\APA.XSL" StyleName="APA Fifth Edition"/>
</file>

<file path=customXml/item86.xml><?xml version="1.0" encoding="utf-8"?>
<b:Sources xmlns:b="http://schemas.openxmlformats.org/officeDocument/2006/bibliography" xmlns="http://schemas.openxmlformats.org/officeDocument/2006/bibliography" SelectedStyle="\APA.XSL" StyleName="APA Fifth Edition"/>
</file>

<file path=customXml/item87.xml><?xml version="1.0" encoding="utf-8"?>
<b:Sources xmlns:b="http://schemas.openxmlformats.org/officeDocument/2006/bibliography" xmlns="http://schemas.openxmlformats.org/officeDocument/2006/bibliography" SelectedStyle="\APA.XSL" StyleName="APA Fifth Edition"/>
</file>

<file path=customXml/item88.xml><?xml version="1.0" encoding="utf-8"?>
<b:Sources xmlns:b="http://schemas.openxmlformats.org/officeDocument/2006/bibliography" xmlns="http://schemas.openxmlformats.org/officeDocument/2006/bibliography" SelectedStyle="\APA.XSL" StyleName="APA Fifth Edition"/>
</file>

<file path=customXml/item89.xml><?xml version="1.0" encoding="utf-8"?>
<b:Sources xmlns:b="http://schemas.openxmlformats.org/officeDocument/2006/bibliography" xmlns="http://schemas.openxmlformats.org/officeDocument/2006/bibliography" SelectedStyle="\APA.XSL" StyleName="APA Fifth Edition"/>
</file>

<file path=customXml/item90.xml><?xml version="1.0" encoding="utf-8"?>
<b:Sources xmlns:b="http://schemas.openxmlformats.org/officeDocument/2006/bibliography" xmlns="http://schemas.openxmlformats.org/officeDocument/2006/bibliography" SelectedStyle="\APA.XSL" StyleName="APA Fifth Edition"/>
</file>

<file path=customXml/item91.xml><?xml version="1.0" encoding="utf-8"?>
<b:Sources xmlns:b="http://schemas.openxmlformats.org/officeDocument/2006/bibliography" xmlns="http://schemas.openxmlformats.org/officeDocument/2006/bibliography" SelectedStyle="\APA.XSL" StyleName="APA Fifth Edition"/>
</file>

<file path=customXml/item92.xml><?xml version="1.0" encoding="utf-8"?>
<b:Sources xmlns:b="http://schemas.openxmlformats.org/officeDocument/2006/bibliography" xmlns="http://schemas.openxmlformats.org/officeDocument/2006/bibliography" SelectedStyle="\APA.XSL" StyleName="APA Fifth Edition"/>
</file>

<file path=customXml/item93.xml><?xml version="1.0" encoding="utf-8"?>
<b:Sources xmlns:b="http://schemas.openxmlformats.org/officeDocument/2006/bibliography" xmlns="http://schemas.openxmlformats.org/officeDocument/2006/bibliography" SelectedStyle="\APA.XSL" StyleName="APA Fifth Edition"/>
</file>

<file path=customXml/item94.xml><?xml version="1.0" encoding="utf-8"?>
<b:Sources xmlns:b="http://schemas.openxmlformats.org/officeDocument/2006/bibliography" xmlns="http://schemas.openxmlformats.org/officeDocument/2006/bibliography" SelectedStyle="\APA.XSL" StyleName="APA Fifth Edition"/>
</file>

<file path=customXml/item95.xml><?xml version="1.0" encoding="utf-8"?>
<b:Sources xmlns:b="http://schemas.openxmlformats.org/officeDocument/2006/bibliography" xmlns="http://schemas.openxmlformats.org/officeDocument/2006/bibliography" SelectedStyle="\APA.XSL" StyleName="APA Fifth Edition"/>
</file>

<file path=customXml/item96.xml><?xml version="1.0" encoding="utf-8"?>
<b:Sources xmlns:b="http://schemas.openxmlformats.org/officeDocument/2006/bibliography" xmlns="http://schemas.openxmlformats.org/officeDocument/2006/bibliography" SelectedStyle="\APA.XSL" StyleName="APA Fifth Edition"/>
</file>

<file path=customXml/item97.xml><?xml version="1.0" encoding="utf-8"?>
<b:Sources xmlns:b="http://schemas.openxmlformats.org/officeDocument/2006/bibliography" xmlns="http://schemas.openxmlformats.org/officeDocument/2006/bibliography" SelectedStyle="\APA.XSL" StyleName="APA Fifth Edition"/>
</file>

<file path=customXml/item98.xml><?xml version="1.0" encoding="utf-8"?>
<b:Sources xmlns:b="http://schemas.openxmlformats.org/officeDocument/2006/bibliography" xmlns="http://schemas.openxmlformats.org/officeDocument/2006/bibliography" SelectedStyle="\APA.XSL" StyleName="APA Fifth Edition"/>
</file>

<file path=customXml/item99.xml><?xml version="1.0" encoding="utf-8"?>
<b:Sources xmlns:b="http://schemas.openxmlformats.org/officeDocument/2006/bibliography" xmlns="http://schemas.openxmlformats.org/officeDocument/2006/bibliography" SelectedStyle="\APA.XSL" StyleName="APA Fifth Edition"/>
</file>

<file path=customXml/item100.xml><?xml version="1.0" encoding="utf-8"?>
<b:Sources xmlns:b="http://schemas.openxmlformats.org/officeDocument/2006/bibliography" xmlns="http://schemas.openxmlformats.org/officeDocument/2006/bibliography" SelectedStyle="\APA.XSL" StyleName="APA Fifth Edition"/>
</file>

<file path=customXml/item101.xml><?xml version="1.0" encoding="utf-8"?>
<b:Sources xmlns:b="http://schemas.openxmlformats.org/officeDocument/2006/bibliography" xmlns="http://schemas.openxmlformats.org/officeDocument/2006/bibliography" SelectedStyle="\APA.XSL" StyleName="APA Fifth Edition"/>
</file>

<file path=customXml/item102.xml><?xml version="1.0" encoding="utf-8"?>
<b:Sources xmlns:b="http://schemas.openxmlformats.org/officeDocument/2006/bibliography" xmlns="http://schemas.openxmlformats.org/officeDocument/2006/bibliography" SelectedStyle="\APA.XSL" StyleName="APA Fifth Edition"/>
</file>

<file path=customXml/item103.xml><?xml version="1.0" encoding="utf-8"?>
<b:Sources xmlns:b="http://schemas.openxmlformats.org/officeDocument/2006/bibliography" xmlns="http://schemas.openxmlformats.org/officeDocument/2006/bibliography" SelectedStyle="\APA.XSL" StyleName="APA Fifth Edition"/>
</file>

<file path=customXml/item104.xml><?xml version="1.0" encoding="utf-8"?>
<b:Sources xmlns:b="http://schemas.openxmlformats.org/officeDocument/2006/bibliography" xmlns="http://schemas.openxmlformats.org/officeDocument/2006/bibliography" SelectedStyle="\APA.XSL" StyleName="APA Fifth Edition"/>
</file>

<file path=customXml/item105.xml><?xml version="1.0" encoding="utf-8"?>
<b:Sources xmlns:b="http://schemas.openxmlformats.org/officeDocument/2006/bibliography" xmlns="http://schemas.openxmlformats.org/officeDocument/2006/bibliography" SelectedStyle="\APA.XSL" StyleName="APA Fifth Edition"/>
</file>

<file path=customXml/item106.xml><?xml version="1.0" encoding="utf-8"?>
<b:Sources xmlns:b="http://schemas.openxmlformats.org/officeDocument/2006/bibliography" xmlns="http://schemas.openxmlformats.org/officeDocument/2006/bibliography" SelectedStyle="\APA.XSL" StyleName="APA Fifth Edition"/>
</file>

<file path=customXml/item107.xml><?xml version="1.0" encoding="utf-8"?>
<b:Sources xmlns:b="http://schemas.openxmlformats.org/officeDocument/2006/bibliography" xmlns="http://schemas.openxmlformats.org/officeDocument/2006/bibliography" SelectedStyle="\APA.XSL" StyleName="APA Fifth Edition"/>
</file>

<file path=customXml/item108.xml><?xml version="1.0" encoding="utf-8"?>
<b:Sources xmlns:b="http://schemas.openxmlformats.org/officeDocument/2006/bibliography" xmlns="http://schemas.openxmlformats.org/officeDocument/2006/bibliography" SelectedStyle="\APA.XSL" StyleName="APA Fifth Edition"/>
</file>

<file path=customXml/item109.xml><?xml version="1.0" encoding="utf-8"?>
<b:Sources xmlns:b="http://schemas.openxmlformats.org/officeDocument/2006/bibliography" xmlns="http://schemas.openxmlformats.org/officeDocument/2006/bibliography" SelectedStyle="\APA.XSL" StyleName="APA Fifth Edition"/>
</file>

<file path=customXml/item110.xml><?xml version="1.0" encoding="utf-8"?>
<b:Sources xmlns:b="http://schemas.openxmlformats.org/officeDocument/2006/bibliography" xmlns="http://schemas.openxmlformats.org/officeDocument/2006/bibliography" SelectedStyle="\APA.XSL" StyleName="APA Fifth Edition"/>
</file>

<file path=customXml/item111.xml><?xml version="1.0" encoding="utf-8"?>
<b:Sources xmlns:b="http://schemas.openxmlformats.org/officeDocument/2006/bibliography" xmlns="http://schemas.openxmlformats.org/officeDocument/2006/bibliography" SelectedStyle="\APA.XSL" StyleName="APA Fifth Edition"/>
</file>

<file path=customXml/item112.xml><?xml version="1.0" encoding="utf-8"?>
<b:Sources xmlns:b="http://schemas.openxmlformats.org/officeDocument/2006/bibliography" xmlns="http://schemas.openxmlformats.org/officeDocument/2006/bibliography" SelectedStyle="\APA.XSL" StyleName="APA Fifth Edition"/>
</file>

<file path=customXml/item113.xml><?xml version="1.0" encoding="utf-8"?>
<b:Sources xmlns:b="http://schemas.openxmlformats.org/officeDocument/2006/bibliography" xmlns="http://schemas.openxmlformats.org/officeDocument/2006/bibliography" SelectedStyle="\APA.XSL" StyleName="APA Fifth Edition"/>
</file>

<file path=customXml/item114.xml><?xml version="1.0" encoding="utf-8"?>
<b:Sources xmlns:b="http://schemas.openxmlformats.org/officeDocument/2006/bibliography" xmlns="http://schemas.openxmlformats.org/officeDocument/2006/bibliography" SelectedStyle="\APA.XSL" StyleName="APA Fifth Edition"/>
</file>

<file path=customXml/item115.xml><?xml version="1.0" encoding="utf-8"?>
<b:Sources xmlns:b="http://schemas.openxmlformats.org/officeDocument/2006/bibliography" xmlns="http://schemas.openxmlformats.org/officeDocument/2006/bibliography" SelectedStyle="\APA.XSL" StyleName="APA Fifth Edition"/>
</file>

<file path=customXml/item116.xml><?xml version="1.0" encoding="utf-8"?>
<b:Sources xmlns:b="http://schemas.openxmlformats.org/officeDocument/2006/bibliography" xmlns="http://schemas.openxmlformats.org/officeDocument/2006/bibliography" SelectedStyle="\APA.XSL" StyleName="APA Fifth Edition"/>
</file>

<file path=customXml/item117.xml><?xml version="1.0" encoding="utf-8"?>
<b:Sources xmlns:b="http://schemas.openxmlformats.org/officeDocument/2006/bibliography" xmlns="http://schemas.openxmlformats.org/officeDocument/2006/bibliography" SelectedStyle="\APA.XSL" StyleName="APA Fifth Edition"/>
</file>

<file path=customXml/item118.xml><?xml version="1.0" encoding="utf-8"?>
<b:Sources xmlns:b="http://schemas.openxmlformats.org/officeDocument/2006/bibliography" xmlns="http://schemas.openxmlformats.org/officeDocument/2006/bibliography" SelectedStyle="\APA.XSL" StyleName="APA Fifth Edition"/>
</file>

<file path=customXml/item119.xml><?xml version="1.0" encoding="utf-8"?>
<b:Sources xmlns:b="http://schemas.openxmlformats.org/officeDocument/2006/bibliography" xmlns="http://schemas.openxmlformats.org/officeDocument/2006/bibliography" SelectedStyle="\APA.XSL" StyleName="APA Fifth Edition"/>
</file>

<file path=customXml/item120.xml><?xml version="1.0" encoding="utf-8"?>
<b:Sources xmlns:b="http://schemas.openxmlformats.org/officeDocument/2006/bibliography" xmlns="http://schemas.openxmlformats.org/officeDocument/2006/bibliography" SelectedStyle="\APA.XSL" StyleName="APA Fifth Edition"/>
</file>

<file path=customXml/item121.xml><?xml version="1.0" encoding="utf-8"?>
<b:Sources xmlns:b="http://schemas.openxmlformats.org/officeDocument/2006/bibliography" xmlns="http://schemas.openxmlformats.org/officeDocument/2006/bibliography" SelectedStyle="\APA.XSL" StyleName="APA Fifth Edition"/>
</file>

<file path=customXml/item122.xml><?xml version="1.0" encoding="utf-8"?>
<b:Sources xmlns:b="http://schemas.openxmlformats.org/officeDocument/2006/bibliography" xmlns="http://schemas.openxmlformats.org/officeDocument/2006/bibliography" SelectedStyle="\APA.XSL" StyleName="APA Fifth Edition"/>
</file>

<file path=customXml/item123.xml><?xml version="1.0" encoding="utf-8"?>
<b:Sources xmlns:b="http://schemas.openxmlformats.org/officeDocument/2006/bibliography" xmlns="http://schemas.openxmlformats.org/officeDocument/2006/bibliography" SelectedStyle="\APA.XSL" StyleName="APA Fifth Edition"/>
</file>

<file path=customXml/item124.xml><?xml version="1.0" encoding="utf-8"?>
<b:Sources xmlns:b="http://schemas.openxmlformats.org/officeDocument/2006/bibliography" xmlns="http://schemas.openxmlformats.org/officeDocument/2006/bibliography" SelectedStyle="\APA.XSL" StyleName="APA Fifth Edition"/>
</file>

<file path=customXml/item125.xml><?xml version="1.0" encoding="utf-8"?>
<b:Sources xmlns:b="http://schemas.openxmlformats.org/officeDocument/2006/bibliography" xmlns="http://schemas.openxmlformats.org/officeDocument/2006/bibliography" SelectedStyle="\APA.XSL" StyleName="APA Fifth Edition"/>
</file>

<file path=customXml/item126.xml><?xml version="1.0" encoding="utf-8"?>
<b:Sources xmlns:b="http://schemas.openxmlformats.org/officeDocument/2006/bibliography" xmlns="http://schemas.openxmlformats.org/officeDocument/2006/bibliography" SelectedStyle="\APA.XSL" StyleName="APA Fifth Edition"/>
</file>

<file path=customXml/item127.xml><?xml version="1.0" encoding="utf-8"?>
<b:Sources xmlns:b="http://schemas.openxmlformats.org/officeDocument/2006/bibliography" xmlns="http://schemas.openxmlformats.org/officeDocument/2006/bibliography" SelectedStyle="\APA.XSL" StyleName="APA Fifth Edition"/>
</file>

<file path=customXml/item128.xml><?xml version="1.0" encoding="utf-8"?>
<b:Sources xmlns:b="http://schemas.openxmlformats.org/officeDocument/2006/bibliography" xmlns="http://schemas.openxmlformats.org/officeDocument/2006/bibliography" SelectedStyle="\APA.XSL" StyleName="APA Fifth Edition"/>
</file>

<file path=customXml/item129.xml><?xml version="1.0" encoding="utf-8"?>
<b:Sources xmlns:b="http://schemas.openxmlformats.org/officeDocument/2006/bibliography" xmlns="http://schemas.openxmlformats.org/officeDocument/2006/bibliography" SelectedStyle="\APA.XSL" StyleName="APA Fifth Edition"/>
</file>

<file path=customXml/item130.xml><?xml version="1.0" encoding="utf-8"?>
<b:Sources xmlns:b="http://schemas.openxmlformats.org/officeDocument/2006/bibliography" xmlns="http://schemas.openxmlformats.org/officeDocument/2006/bibliography" SelectedStyle="\APA.XSL" StyleName="APA Fifth Edition"/>
</file>

<file path=customXml/item131.xml><?xml version="1.0" encoding="utf-8"?>
<b:Sources xmlns:b="http://schemas.openxmlformats.org/officeDocument/2006/bibliography" xmlns="http://schemas.openxmlformats.org/officeDocument/2006/bibliography" SelectedStyle="\APA.XSL" StyleName="APA Fifth Edition"/>
</file>

<file path=customXml/item132.xml><?xml version="1.0" encoding="utf-8"?>
<b:Sources xmlns:b="http://schemas.openxmlformats.org/officeDocument/2006/bibliography" xmlns="http://schemas.openxmlformats.org/officeDocument/2006/bibliography" SelectedStyle="\APA.XSL" StyleName="APA Fifth Edition"/>
</file>

<file path=customXml/item133.xml><?xml version="1.0" encoding="utf-8"?>
<b:Sources xmlns:b="http://schemas.openxmlformats.org/officeDocument/2006/bibliography" xmlns="http://schemas.openxmlformats.org/officeDocument/2006/bibliography" SelectedStyle="\APA.XSL" StyleName="APA Fifth Edition"/>
</file>

<file path=customXml/item134.xml><?xml version="1.0" encoding="utf-8"?>
<b:Sources xmlns:b="http://schemas.openxmlformats.org/officeDocument/2006/bibliography" xmlns="http://schemas.openxmlformats.org/officeDocument/2006/bibliography" SelectedStyle="\APA.XSL" StyleName="APA Fifth Edition"/>
</file>

<file path=customXml/item135.xml><?xml version="1.0" encoding="utf-8"?>
<b:Sources xmlns:b="http://schemas.openxmlformats.org/officeDocument/2006/bibliography" xmlns="http://schemas.openxmlformats.org/officeDocument/2006/bibliography" SelectedStyle="\APA.XSL" StyleName="APA Fifth Edition"/>
</file>

<file path=customXml/item136.xml><?xml version="1.0" encoding="utf-8"?>
<b:Sources xmlns:b="http://schemas.openxmlformats.org/officeDocument/2006/bibliography" xmlns="http://schemas.openxmlformats.org/officeDocument/2006/bibliography" SelectedStyle="\APA.XSL" StyleName="APA Fifth Edition"/>
</file>

<file path=customXml/item137.xml><?xml version="1.0" encoding="utf-8"?>
<b:Sources xmlns:b="http://schemas.openxmlformats.org/officeDocument/2006/bibliography" xmlns="http://schemas.openxmlformats.org/officeDocument/2006/bibliography" SelectedStyle="\APA.XSL" StyleName="APA Fifth Edition"/>
</file>

<file path=customXml/item138.xml><?xml version="1.0" encoding="utf-8"?>
<b:Sources xmlns:b="http://schemas.openxmlformats.org/officeDocument/2006/bibliography" xmlns="http://schemas.openxmlformats.org/officeDocument/2006/bibliography" SelectedStyle="\APA.XSL" StyleName="APA Fifth Edition"/>
</file>

<file path=customXml/item139.xml><?xml version="1.0" encoding="utf-8"?>
<b:Sources xmlns:b="http://schemas.openxmlformats.org/officeDocument/2006/bibliography" xmlns="http://schemas.openxmlformats.org/officeDocument/2006/bibliography" SelectedStyle="\APA.XSL" StyleName="APA Fifth Edition"/>
</file>

<file path=customXml/item140.xml><?xml version="1.0" encoding="utf-8"?>
<b:Sources xmlns:b="http://schemas.openxmlformats.org/officeDocument/2006/bibliography" xmlns="http://schemas.openxmlformats.org/officeDocument/2006/bibliography" SelectedStyle="\APA.XSL" StyleName="APA Fifth Edition"/>
</file>

<file path=customXml/item141.xml><?xml version="1.0" encoding="utf-8"?>
<b:Sources xmlns:b="http://schemas.openxmlformats.org/officeDocument/2006/bibliography" xmlns="http://schemas.openxmlformats.org/officeDocument/2006/bibliography" SelectedStyle="\APA.XSL" StyleName="APA Fifth Edition"/>
</file>

<file path=customXml/item142.xml><?xml version="1.0" encoding="utf-8"?>
<b:Sources xmlns:b="http://schemas.openxmlformats.org/officeDocument/2006/bibliography" xmlns="http://schemas.openxmlformats.org/officeDocument/2006/bibliography" SelectedStyle="\APA.XSL" StyleName="APA Fifth Edition"/>
</file>

<file path=customXml/item143.xml><?xml version="1.0" encoding="utf-8"?>
<b:Sources xmlns:b="http://schemas.openxmlformats.org/officeDocument/2006/bibliography" xmlns="http://schemas.openxmlformats.org/officeDocument/2006/bibliography" SelectedStyle="\APA.XSL" StyleName="APA Fifth Edition"/>
</file>

<file path=customXml/item144.xml><?xml version="1.0" encoding="utf-8"?>
<b:Sources xmlns:b="http://schemas.openxmlformats.org/officeDocument/2006/bibliography" xmlns="http://schemas.openxmlformats.org/officeDocument/2006/bibliography" SelectedStyle="\APA.XSL" StyleName="APA Fifth Edition"/>
</file>

<file path=customXml/item145.xml><?xml version="1.0" encoding="utf-8"?>
<b:Sources xmlns:b="http://schemas.openxmlformats.org/officeDocument/2006/bibliography" xmlns="http://schemas.openxmlformats.org/officeDocument/2006/bibliography" SelectedStyle="\APA.XSL" StyleName="APA Fifth Edition"/>
</file>

<file path=customXml/item146.xml><?xml version="1.0" encoding="utf-8"?>
<b:Sources xmlns:b="http://schemas.openxmlformats.org/officeDocument/2006/bibliography" xmlns="http://schemas.openxmlformats.org/officeDocument/2006/bibliography" SelectedStyle="\APA.XSL" StyleName="APA Fifth Edition"/>
</file>

<file path=customXml/item147.xml><?xml version="1.0" encoding="utf-8"?>
<b:Sources xmlns:b="http://schemas.openxmlformats.org/officeDocument/2006/bibliography" xmlns="http://schemas.openxmlformats.org/officeDocument/2006/bibliography" SelectedStyle="\APA.XSL" StyleName="APA Fifth Edition"/>
</file>

<file path=customXml/item148.xml><?xml version="1.0" encoding="utf-8"?>
<b:Sources xmlns:b="http://schemas.openxmlformats.org/officeDocument/2006/bibliography" xmlns="http://schemas.openxmlformats.org/officeDocument/2006/bibliography" SelectedStyle="\APA.XSL" StyleName="APA Fifth Edition"/>
</file>

<file path=customXml/item149.xml><?xml version="1.0" encoding="utf-8"?>
<b:Sources xmlns:b="http://schemas.openxmlformats.org/officeDocument/2006/bibliography" xmlns="http://schemas.openxmlformats.org/officeDocument/2006/bibliography" SelectedStyle="\APA.XSL" StyleName="APA Fifth Edition"/>
</file>

<file path=customXml/item150.xml><?xml version="1.0" encoding="utf-8"?>
<b:Sources xmlns:b="http://schemas.openxmlformats.org/officeDocument/2006/bibliography" xmlns="http://schemas.openxmlformats.org/officeDocument/2006/bibliography" SelectedStyle="\APA.XSL" StyleName="APA Fifth Edition"/>
</file>

<file path=customXml/item151.xml><?xml version="1.0" encoding="utf-8"?>
<b:Sources xmlns:b="http://schemas.openxmlformats.org/officeDocument/2006/bibliography" xmlns="http://schemas.openxmlformats.org/officeDocument/2006/bibliography" SelectedStyle="\APA.XSL" StyleName="APA Fifth Edition"/>
</file>

<file path=customXml/item152.xml><?xml version="1.0" encoding="utf-8"?>
<b:Sources xmlns:b="http://schemas.openxmlformats.org/officeDocument/2006/bibliography" xmlns="http://schemas.openxmlformats.org/officeDocument/2006/bibliography" SelectedStyle="\APA.XSL" StyleName="APA Fifth Edition"/>
</file>

<file path=customXml/item153.xml><?xml version="1.0" encoding="utf-8"?>
<b:Sources xmlns:b="http://schemas.openxmlformats.org/officeDocument/2006/bibliography" xmlns="http://schemas.openxmlformats.org/officeDocument/2006/bibliography" SelectedStyle="\APA.XSL" StyleName="APA Fifth Edition"/>
</file>

<file path=customXml/item154.xml><?xml version="1.0" encoding="utf-8"?>
<b:Sources xmlns:b="http://schemas.openxmlformats.org/officeDocument/2006/bibliography" xmlns="http://schemas.openxmlformats.org/officeDocument/2006/bibliography" SelectedStyle="\APA.XSL" StyleName="APA Fifth Edition"/>
</file>

<file path=customXml/item155.xml><?xml version="1.0" encoding="utf-8"?>
<b:Sources xmlns:b="http://schemas.openxmlformats.org/officeDocument/2006/bibliography" xmlns="http://schemas.openxmlformats.org/officeDocument/2006/bibliography" SelectedStyle="\APA.XSL" StyleName="APA Fifth Edition"/>
</file>

<file path=customXml/item156.xml><?xml version="1.0" encoding="utf-8"?>
<b:Sources xmlns:b="http://schemas.openxmlformats.org/officeDocument/2006/bibliography" xmlns="http://schemas.openxmlformats.org/officeDocument/2006/bibliography" SelectedStyle="\APA.XSL" StyleName="APA Fifth Edition"/>
</file>

<file path=customXml/item157.xml><?xml version="1.0" encoding="utf-8"?>
<b:Sources xmlns:b="http://schemas.openxmlformats.org/officeDocument/2006/bibliography" xmlns="http://schemas.openxmlformats.org/officeDocument/2006/bibliography" SelectedStyle="\APA.XSL" StyleName="APA Fifth Edition"/>
</file>

<file path=customXml/item158.xml><?xml version="1.0" encoding="utf-8"?>
<b:Sources xmlns:b="http://schemas.openxmlformats.org/officeDocument/2006/bibliography" xmlns="http://schemas.openxmlformats.org/officeDocument/2006/bibliography" SelectedStyle="\APA.XSL" StyleName="APA Fifth Edition"/>
</file>

<file path=customXml/item159.xml><?xml version="1.0" encoding="utf-8"?>
<b:Sources xmlns:b="http://schemas.openxmlformats.org/officeDocument/2006/bibliography" xmlns="http://schemas.openxmlformats.org/officeDocument/2006/bibliography" SelectedStyle="\APA.XSL" StyleName="APA Fifth Edition"/>
</file>

<file path=customXml/item160.xml><?xml version="1.0" encoding="utf-8"?>
<b:Sources xmlns:b="http://schemas.openxmlformats.org/officeDocument/2006/bibliography" xmlns="http://schemas.openxmlformats.org/officeDocument/2006/bibliography" SelectedStyle="\APA.XSL" StyleName="APA Fifth Edition"/>
</file>

<file path=customXml/item161.xml><?xml version="1.0" encoding="utf-8"?>
<b:Sources xmlns:b="http://schemas.openxmlformats.org/officeDocument/2006/bibliography" xmlns="http://schemas.openxmlformats.org/officeDocument/2006/bibliography" SelectedStyle="\APA.XSL" StyleName="APA Fifth Edition"/>
</file>

<file path=customXml/item162.xml><?xml version="1.0" encoding="utf-8"?>
<b:Sources xmlns:b="http://schemas.openxmlformats.org/officeDocument/2006/bibliography" xmlns="http://schemas.openxmlformats.org/officeDocument/2006/bibliography" SelectedStyle="\APA.XSL" StyleName="APA Fifth Edition"/>
</file>

<file path=customXml/item163.xml><?xml version="1.0" encoding="utf-8"?>
<b:Sources xmlns:b="http://schemas.openxmlformats.org/officeDocument/2006/bibliography" xmlns="http://schemas.openxmlformats.org/officeDocument/2006/bibliography" SelectedStyle="\APA.XSL" StyleName="APA Fifth Edition"/>
</file>

<file path=customXml/item164.xml><?xml version="1.0" encoding="utf-8"?>
<b:Sources xmlns:b="http://schemas.openxmlformats.org/officeDocument/2006/bibliography" xmlns="http://schemas.openxmlformats.org/officeDocument/2006/bibliography" SelectedStyle="\APA.XSL" StyleName="APA Fifth Edition"/>
</file>

<file path=customXml/item165.xml><?xml version="1.0" encoding="utf-8"?>
<b:Sources xmlns:b="http://schemas.openxmlformats.org/officeDocument/2006/bibliography" xmlns="http://schemas.openxmlformats.org/officeDocument/2006/bibliography" SelectedStyle="\APA.XSL" StyleName="APA Fifth Edition"/>
</file>

<file path=customXml/item166.xml><?xml version="1.0" encoding="utf-8"?>
<b:Sources xmlns:b="http://schemas.openxmlformats.org/officeDocument/2006/bibliography" xmlns="http://schemas.openxmlformats.org/officeDocument/2006/bibliography" SelectedStyle="\APA.XSL" StyleName="APA Fifth Edition"/>
</file>

<file path=customXml/item167.xml><?xml version="1.0" encoding="utf-8"?>
<b:Sources xmlns:b="http://schemas.openxmlformats.org/officeDocument/2006/bibliography" xmlns="http://schemas.openxmlformats.org/officeDocument/2006/bibliography" SelectedStyle="\APA.XSL" StyleName="APA Fifth Edition"/>
</file>

<file path=customXml/item168.xml><?xml version="1.0" encoding="utf-8"?>
<b:Sources xmlns:b="http://schemas.openxmlformats.org/officeDocument/2006/bibliography" xmlns="http://schemas.openxmlformats.org/officeDocument/2006/bibliography" SelectedStyle="\APA.XSL" StyleName="APA Fifth Edition"/>
</file>

<file path=customXml/item169.xml><?xml version="1.0" encoding="utf-8"?>
<b:Sources xmlns:b="http://schemas.openxmlformats.org/officeDocument/2006/bibliography" xmlns="http://schemas.openxmlformats.org/officeDocument/2006/bibliography" SelectedStyle="\APA.XSL" StyleName="APA Fifth Edition"/>
</file>

<file path=customXml/item170.xml><?xml version="1.0" encoding="utf-8"?>
<b:Sources xmlns:b="http://schemas.openxmlformats.org/officeDocument/2006/bibliography" xmlns="http://schemas.openxmlformats.org/officeDocument/2006/bibliography" SelectedStyle="\APA.XSL" StyleName="APA Fifth Edition"/>
</file>

<file path=customXml/item171.xml><?xml version="1.0" encoding="utf-8"?>
<b:Sources xmlns:b="http://schemas.openxmlformats.org/officeDocument/2006/bibliography" xmlns="http://schemas.openxmlformats.org/officeDocument/2006/bibliography" SelectedStyle="\APA.XSL" StyleName="APA Fifth Edition"/>
</file>

<file path=customXml/item172.xml><?xml version="1.0" encoding="utf-8"?>
<b:Sources xmlns:b="http://schemas.openxmlformats.org/officeDocument/2006/bibliography" xmlns="http://schemas.openxmlformats.org/officeDocument/2006/bibliography" SelectedStyle="\APA.XSL" StyleName="APA Fifth Edition"/>
</file>

<file path=customXml/item173.xml><?xml version="1.0" encoding="utf-8"?>
<b:Sources xmlns:b="http://schemas.openxmlformats.org/officeDocument/2006/bibliography" xmlns="http://schemas.openxmlformats.org/officeDocument/2006/bibliography" SelectedStyle="\APA.XSL" StyleName="APA Fifth Edition"/>
</file>

<file path=customXml/item174.xml><?xml version="1.0" encoding="utf-8"?>
<b:Sources xmlns:b="http://schemas.openxmlformats.org/officeDocument/2006/bibliography" xmlns="http://schemas.openxmlformats.org/officeDocument/2006/bibliography" SelectedStyle="\APA.XSL" StyleName="APA Fifth Edition"/>
</file>

<file path=customXml/item175.xml><?xml version="1.0" encoding="utf-8"?>
<b:Sources xmlns:b="http://schemas.openxmlformats.org/officeDocument/2006/bibliography" xmlns="http://schemas.openxmlformats.org/officeDocument/2006/bibliography" SelectedStyle="\APA.XSL" StyleName="APA Fifth Edition"/>
</file>

<file path=customXml/item176.xml><?xml version="1.0" encoding="utf-8"?>
<b:Sources xmlns:b="http://schemas.openxmlformats.org/officeDocument/2006/bibliography" xmlns="http://schemas.openxmlformats.org/officeDocument/2006/bibliography" SelectedStyle="\APA.XSL" StyleName="APA Fifth Edition"/>
</file>

<file path=customXml/item177.xml><?xml version="1.0" encoding="utf-8"?>
<b:Sources xmlns:b="http://schemas.openxmlformats.org/officeDocument/2006/bibliography" xmlns="http://schemas.openxmlformats.org/officeDocument/2006/bibliography" SelectedStyle="\APA.XSL" StyleName="APA Fifth Edition"/>
</file>

<file path=customXml/item178.xml><?xml version="1.0" encoding="utf-8"?>
<b:Sources xmlns:b="http://schemas.openxmlformats.org/officeDocument/2006/bibliography" xmlns="http://schemas.openxmlformats.org/officeDocument/2006/bibliography" SelectedStyle="\APA.XSL" StyleName="APA Fifth Edition"/>
</file>

<file path=customXml/item179.xml><?xml version="1.0" encoding="utf-8"?>
<b:Sources xmlns:b="http://schemas.openxmlformats.org/officeDocument/2006/bibliography" xmlns="http://schemas.openxmlformats.org/officeDocument/2006/bibliography" SelectedStyle="\APA.XSL" StyleName="APA Fifth Edition"/>
</file>

<file path=customXml/item180.xml><?xml version="1.0" encoding="utf-8"?>
<b:Sources xmlns:b="http://schemas.openxmlformats.org/officeDocument/2006/bibliography" xmlns="http://schemas.openxmlformats.org/officeDocument/2006/bibliography" SelectedStyle="\APA.XSL" StyleName="APA Fifth Edition"/>
</file>

<file path=customXml/item181.xml><?xml version="1.0" encoding="utf-8"?>
<b:Sources xmlns:b="http://schemas.openxmlformats.org/officeDocument/2006/bibliography" xmlns="http://schemas.openxmlformats.org/officeDocument/2006/bibliography" SelectedStyle="\APA.XSL" StyleName="APA Fifth Edition"/>
</file>

<file path=customXml/item182.xml><?xml version="1.0" encoding="utf-8"?>
<b:Sources xmlns:b="http://schemas.openxmlformats.org/officeDocument/2006/bibliography" xmlns="http://schemas.openxmlformats.org/officeDocument/2006/bibliography" SelectedStyle="\APA.XSL" StyleName="APA Fifth Edition"/>
</file>

<file path=customXml/item183.xml><?xml version="1.0" encoding="utf-8"?>
<b:Sources xmlns:b="http://schemas.openxmlformats.org/officeDocument/2006/bibliography" xmlns="http://schemas.openxmlformats.org/officeDocument/2006/bibliography" SelectedStyle="\APA.XSL" StyleName="APA Fifth Edition"/>
</file>

<file path=customXml/item184.xml><?xml version="1.0" encoding="utf-8"?>
<b:Sources xmlns:b="http://schemas.openxmlformats.org/officeDocument/2006/bibliography" xmlns="http://schemas.openxmlformats.org/officeDocument/2006/bibliography" SelectedStyle="\APA.XSL" StyleName="APA Fifth Edition"/>
</file>

<file path=customXml/item185.xml><?xml version="1.0" encoding="utf-8"?>
<b:Sources xmlns:b="http://schemas.openxmlformats.org/officeDocument/2006/bibliography" xmlns="http://schemas.openxmlformats.org/officeDocument/2006/bibliography" SelectedStyle="\APA.XSL" StyleName="APA Fifth Edition"/>
</file>

<file path=customXml/item186.xml><?xml version="1.0" encoding="utf-8"?>
<b:Sources xmlns:b="http://schemas.openxmlformats.org/officeDocument/2006/bibliography" xmlns="http://schemas.openxmlformats.org/officeDocument/2006/bibliography" SelectedStyle="\APA.XSL" StyleName="APA Fifth Edition"/>
</file>

<file path=customXml/item187.xml><?xml version="1.0" encoding="utf-8"?>
<b:Sources xmlns:b="http://schemas.openxmlformats.org/officeDocument/2006/bibliography" xmlns="http://schemas.openxmlformats.org/officeDocument/2006/bibliography" SelectedStyle="\APA.XSL" StyleName="APA Fifth Edition"/>
</file>

<file path=customXml/item188.xml><?xml version="1.0" encoding="utf-8"?>
<b:Sources xmlns:b="http://schemas.openxmlformats.org/officeDocument/2006/bibliography" xmlns="http://schemas.openxmlformats.org/officeDocument/2006/bibliography" SelectedStyle="\APA.XSL" StyleName="APA Fifth Edition"/>
</file>

<file path=customXml/item189.xml><?xml version="1.0" encoding="utf-8"?>
<b:Sources xmlns:b="http://schemas.openxmlformats.org/officeDocument/2006/bibliography" xmlns="http://schemas.openxmlformats.org/officeDocument/2006/bibliography" SelectedStyle="\APA.XSL" StyleName="APA Fifth Edition"/>
</file>

<file path=customXml/item190.xml><?xml version="1.0" encoding="utf-8"?>
<b:Sources xmlns:b="http://schemas.openxmlformats.org/officeDocument/2006/bibliography" xmlns="http://schemas.openxmlformats.org/officeDocument/2006/bibliography" SelectedStyle="\APA.XSL" StyleName="APA Fifth Edition"/>
</file>

<file path=customXml/item191.xml><?xml version="1.0" encoding="utf-8"?>
<b:Sources xmlns:b="http://schemas.openxmlformats.org/officeDocument/2006/bibliography" xmlns="http://schemas.openxmlformats.org/officeDocument/2006/bibliography" SelectedStyle="\APA.XSL" StyleName="APA Fifth Edition"/>
</file>

<file path=customXml/item192.xml><?xml version="1.0" encoding="utf-8"?>
<b:Sources xmlns:b="http://schemas.openxmlformats.org/officeDocument/2006/bibliography" xmlns="http://schemas.openxmlformats.org/officeDocument/2006/bibliography" SelectedStyle="\APA.XSL" StyleName="APA Fifth Edition"/>
</file>

<file path=customXml/item193.xml><?xml version="1.0" encoding="utf-8"?>
<b:Sources xmlns:b="http://schemas.openxmlformats.org/officeDocument/2006/bibliography" xmlns="http://schemas.openxmlformats.org/officeDocument/2006/bibliography" SelectedStyle="\APA.XSL" StyleName="APA Fifth Edition"/>
</file>

<file path=customXml/item194.xml><?xml version="1.0" encoding="utf-8"?>
<b:Sources xmlns:b="http://schemas.openxmlformats.org/officeDocument/2006/bibliography" xmlns="http://schemas.openxmlformats.org/officeDocument/2006/bibliography" SelectedStyle="\APA.XSL" StyleName="APA Fifth Edition"/>
</file>

<file path=customXml/item195.xml><?xml version="1.0" encoding="utf-8"?>
<b:Sources xmlns:b="http://schemas.openxmlformats.org/officeDocument/2006/bibliography" xmlns="http://schemas.openxmlformats.org/officeDocument/2006/bibliography" SelectedStyle="\APA.XSL" StyleName="APA Fifth Edition"/>
</file>

<file path=customXml/item196.xml><?xml version="1.0" encoding="utf-8"?>
<b:Sources xmlns:b="http://schemas.openxmlformats.org/officeDocument/2006/bibliography" xmlns="http://schemas.openxmlformats.org/officeDocument/2006/bibliography" SelectedStyle="\APA.XSL" StyleName="APA Fifth Edition"/>
</file>

<file path=customXml/item197.xml><?xml version="1.0" encoding="utf-8"?>
<b:Sources xmlns:b="http://schemas.openxmlformats.org/officeDocument/2006/bibliography" xmlns="http://schemas.openxmlformats.org/officeDocument/2006/bibliography" SelectedStyle="\APA.XSL" StyleName="APA Fifth Edition"/>
</file>

<file path=customXml/item198.xml><?xml version="1.0" encoding="utf-8"?>
<b:Sources xmlns:b="http://schemas.openxmlformats.org/officeDocument/2006/bibliography" xmlns="http://schemas.openxmlformats.org/officeDocument/2006/bibliography" SelectedStyle="\APA.XSL" StyleName="APA Fifth Edition"/>
</file>

<file path=customXml/item199.xml><?xml version="1.0" encoding="utf-8"?>
<b:Sources xmlns:b="http://schemas.openxmlformats.org/officeDocument/2006/bibliography" xmlns="http://schemas.openxmlformats.org/officeDocument/2006/bibliography" SelectedStyle="\APA.XSL" StyleName="APA Fifth Edition"/>
</file>

<file path=customXml/item200.xml><?xml version="1.0" encoding="utf-8"?>
<b:Sources xmlns:b="http://schemas.openxmlformats.org/officeDocument/2006/bibliography" xmlns="http://schemas.openxmlformats.org/officeDocument/2006/bibliography" SelectedStyle="\APA.XSL" StyleName="APA Fifth Edition"/>
</file>

<file path=customXml/item201.xml><?xml version="1.0" encoding="utf-8"?>
<b:Sources xmlns:b="http://schemas.openxmlformats.org/officeDocument/2006/bibliography" xmlns="http://schemas.openxmlformats.org/officeDocument/2006/bibliography" SelectedStyle="\APA.XSL" StyleName="APA Fifth Edition"/>
</file>

<file path=customXml/item202.xml><?xml version="1.0" encoding="utf-8"?>
<b:Sources xmlns:b="http://schemas.openxmlformats.org/officeDocument/2006/bibliography" xmlns="http://schemas.openxmlformats.org/officeDocument/2006/bibliography" SelectedStyle="\APA.XSL" StyleName="APA Fifth Edition"/>
</file>

<file path=customXml/item203.xml><?xml version="1.0" encoding="utf-8"?>
<b:Sources xmlns:b="http://schemas.openxmlformats.org/officeDocument/2006/bibliography" xmlns="http://schemas.openxmlformats.org/officeDocument/2006/bibliography" SelectedStyle="\APA.XSL" StyleName="APA Fifth Edition"/>
</file>

<file path=customXml/item204.xml><?xml version="1.0" encoding="utf-8"?>
<b:Sources xmlns:b="http://schemas.openxmlformats.org/officeDocument/2006/bibliography" xmlns="http://schemas.openxmlformats.org/officeDocument/2006/bibliography" SelectedStyle="\APA.XSL" StyleName="APA Fifth Edition"/>
</file>

<file path=customXml/item205.xml><?xml version="1.0" encoding="utf-8"?>
<b:Sources xmlns:b="http://schemas.openxmlformats.org/officeDocument/2006/bibliography" xmlns="http://schemas.openxmlformats.org/officeDocument/2006/bibliography" SelectedStyle="\APA.XSL" StyleName="APA Fifth Edition"/>
</file>

<file path=customXml/item206.xml><?xml version="1.0" encoding="utf-8"?>
<b:Sources xmlns:b="http://schemas.openxmlformats.org/officeDocument/2006/bibliography" xmlns="http://schemas.openxmlformats.org/officeDocument/2006/bibliography" SelectedStyle="\APA.XSL" StyleName="APA Fifth Edition"/>
</file>

<file path=customXml/item207.xml><?xml version="1.0" encoding="utf-8"?>
<b:Sources xmlns:b="http://schemas.openxmlformats.org/officeDocument/2006/bibliography" xmlns="http://schemas.openxmlformats.org/officeDocument/2006/bibliography" SelectedStyle="\APA.XSL" StyleName="APA Fifth Edition"/>
</file>

<file path=customXml/item208.xml><?xml version="1.0" encoding="utf-8"?>
<b:Sources xmlns:b="http://schemas.openxmlformats.org/officeDocument/2006/bibliography" xmlns="http://schemas.openxmlformats.org/officeDocument/2006/bibliography" SelectedStyle="\APA.XSL" StyleName="APA Fifth Edition"/>
</file>

<file path=customXml/item209.xml><?xml version="1.0" encoding="utf-8"?>
<b:Sources xmlns:b="http://schemas.openxmlformats.org/officeDocument/2006/bibliography" xmlns="http://schemas.openxmlformats.org/officeDocument/2006/bibliography" SelectedStyle="\APA.XSL" StyleName="APA Fifth Edition"/>
</file>

<file path=customXml/item210.xml><?xml version="1.0" encoding="utf-8"?>
<b:Sources xmlns:b="http://schemas.openxmlformats.org/officeDocument/2006/bibliography" xmlns="http://schemas.openxmlformats.org/officeDocument/2006/bibliography" SelectedStyle="\APA.XSL" StyleName="APA Fifth Edition"/>
</file>

<file path=customXml/item211.xml><?xml version="1.0" encoding="utf-8"?>
<b:Sources xmlns:b="http://schemas.openxmlformats.org/officeDocument/2006/bibliography" xmlns="http://schemas.openxmlformats.org/officeDocument/2006/bibliography" SelectedStyle="\APA.XSL" StyleName="APA Fifth Edition"/>
</file>

<file path=customXml/item212.xml><?xml version="1.0" encoding="utf-8"?>
<b:Sources xmlns:b="http://schemas.openxmlformats.org/officeDocument/2006/bibliography" xmlns="http://schemas.openxmlformats.org/officeDocument/2006/bibliography" SelectedStyle="\APA.XSL" StyleName="APA Fifth Edition"/>
</file>

<file path=customXml/item213.xml><?xml version="1.0" encoding="utf-8"?>
<b:Sources xmlns:b="http://schemas.openxmlformats.org/officeDocument/2006/bibliography" xmlns="http://schemas.openxmlformats.org/officeDocument/2006/bibliography" SelectedStyle="\APA.XSL" StyleName="APA Fifth Edition"/>
</file>

<file path=customXml/item214.xml><?xml version="1.0" encoding="utf-8"?>
<b:Sources xmlns:b="http://schemas.openxmlformats.org/officeDocument/2006/bibliography" xmlns="http://schemas.openxmlformats.org/officeDocument/2006/bibliography" SelectedStyle="\APA.XSL" StyleName="APA Fifth Edition"/>
</file>

<file path=customXml/item215.xml><?xml version="1.0" encoding="utf-8"?>
<b:Sources xmlns:b="http://schemas.openxmlformats.org/officeDocument/2006/bibliography" xmlns="http://schemas.openxmlformats.org/officeDocument/2006/bibliography" SelectedStyle="\APA.XSL" StyleName="APA Fifth Edition"/>
</file>

<file path=customXml/item216.xml><?xml version="1.0" encoding="utf-8"?>
<b:Sources xmlns:b="http://schemas.openxmlformats.org/officeDocument/2006/bibliography" xmlns="http://schemas.openxmlformats.org/officeDocument/2006/bibliography" SelectedStyle="\APA.XSL" StyleName="APA Fifth Edition"/>
</file>

<file path=customXml/item217.xml><?xml version="1.0" encoding="utf-8"?>
<b:Sources xmlns:b="http://schemas.openxmlformats.org/officeDocument/2006/bibliography" xmlns="http://schemas.openxmlformats.org/officeDocument/2006/bibliography" SelectedStyle="\APA.XSL" StyleName="APA Fifth Edition"/>
</file>

<file path=customXml/item218.xml><?xml version="1.0" encoding="utf-8"?>
<b:Sources xmlns:b="http://schemas.openxmlformats.org/officeDocument/2006/bibliography" xmlns="http://schemas.openxmlformats.org/officeDocument/2006/bibliography" SelectedStyle="\APA.XSL" StyleName="APA Fifth Edition"/>
</file>

<file path=customXml/item219.xml><?xml version="1.0" encoding="utf-8"?>
<b:Sources xmlns:b="http://schemas.openxmlformats.org/officeDocument/2006/bibliography" xmlns="http://schemas.openxmlformats.org/officeDocument/2006/bibliography" SelectedStyle="\APA.XSL" StyleName="APA Fifth Edition"/>
</file>

<file path=customXml/item220.xml><?xml version="1.0" encoding="utf-8"?>
<b:Sources xmlns:b="http://schemas.openxmlformats.org/officeDocument/2006/bibliography" xmlns="http://schemas.openxmlformats.org/officeDocument/2006/bibliography" SelectedStyle="\APA.XSL" StyleName="APA Fifth Edition"/>
</file>

<file path=customXml/item221.xml><?xml version="1.0" encoding="utf-8"?>
<b:Sources xmlns:b="http://schemas.openxmlformats.org/officeDocument/2006/bibliography" xmlns="http://schemas.openxmlformats.org/officeDocument/2006/bibliography" SelectedStyle="\APA.XSL" StyleName="APA Fifth Edition"/>
</file>

<file path=customXml/item222.xml><?xml version="1.0" encoding="utf-8"?>
<b:Sources xmlns:b="http://schemas.openxmlformats.org/officeDocument/2006/bibliography" xmlns="http://schemas.openxmlformats.org/officeDocument/2006/bibliography" SelectedStyle="\APA.XSL" StyleName="APA Fifth Edition"/>
</file>

<file path=customXml/item223.xml><?xml version="1.0" encoding="utf-8"?>
<b:Sources xmlns:b="http://schemas.openxmlformats.org/officeDocument/2006/bibliography" xmlns="http://schemas.openxmlformats.org/officeDocument/2006/bibliography" SelectedStyle="\APA.XSL" StyleName="APA Fifth Edition"/>
</file>

<file path=customXml/item224.xml><?xml version="1.0" encoding="utf-8"?>
<b:Sources xmlns:b="http://schemas.openxmlformats.org/officeDocument/2006/bibliography" xmlns="http://schemas.openxmlformats.org/officeDocument/2006/bibliography" SelectedStyle="\APA.XSL" StyleName="APA Fifth Edition"/>
</file>

<file path=customXml/item225.xml><?xml version="1.0" encoding="utf-8"?>
<b:Sources xmlns:b="http://schemas.openxmlformats.org/officeDocument/2006/bibliography" xmlns="http://schemas.openxmlformats.org/officeDocument/2006/bibliography" SelectedStyle="\APA.XSL" StyleName="APA Fifth Edition"/>
</file>

<file path=customXml/item226.xml><?xml version="1.0" encoding="utf-8"?>
<b:Sources xmlns:b="http://schemas.openxmlformats.org/officeDocument/2006/bibliography" xmlns="http://schemas.openxmlformats.org/officeDocument/2006/bibliography" SelectedStyle="\APA.XSL" StyleName="APA Fifth Edition"/>
</file>

<file path=customXml/item227.xml><?xml version="1.0" encoding="utf-8"?>
<b:Sources xmlns:b="http://schemas.openxmlformats.org/officeDocument/2006/bibliography" xmlns="http://schemas.openxmlformats.org/officeDocument/2006/bibliography" SelectedStyle="\APA.XSL" StyleName="APA Fifth Edition"/>
</file>

<file path=customXml/item228.xml><?xml version="1.0" encoding="utf-8"?>
<b:Sources xmlns:b="http://schemas.openxmlformats.org/officeDocument/2006/bibliography" xmlns="http://schemas.openxmlformats.org/officeDocument/2006/bibliography" SelectedStyle="\APA.XSL" StyleName="APA Fifth Edition"/>
</file>

<file path=customXml/item229.xml><?xml version="1.0" encoding="utf-8"?>
<b:Sources xmlns:b="http://schemas.openxmlformats.org/officeDocument/2006/bibliography" xmlns="http://schemas.openxmlformats.org/officeDocument/2006/bibliography" SelectedStyle="\APA.XSL" StyleName="APA Fifth Edition"/>
</file>

<file path=customXml/item230.xml><?xml version="1.0" encoding="utf-8"?>
<b:Sources xmlns:b="http://schemas.openxmlformats.org/officeDocument/2006/bibliography" xmlns="http://schemas.openxmlformats.org/officeDocument/2006/bibliography" SelectedStyle="\APA.XSL" StyleName="APA Fifth Edition"/>
</file>

<file path=customXml/item231.xml><?xml version="1.0" encoding="utf-8"?>
<b:Sources xmlns:b="http://schemas.openxmlformats.org/officeDocument/2006/bibliography" xmlns="http://schemas.openxmlformats.org/officeDocument/2006/bibliography" SelectedStyle="\APA.XSL" StyleName="APA Fifth Edition"/>
</file>

<file path=customXml/item232.xml><?xml version="1.0" encoding="utf-8"?>
<b:Sources xmlns:b="http://schemas.openxmlformats.org/officeDocument/2006/bibliography" xmlns="http://schemas.openxmlformats.org/officeDocument/2006/bibliography" SelectedStyle="\APA.XSL" StyleName="APA Fifth Edition"/>
</file>

<file path=customXml/item233.xml><?xml version="1.0" encoding="utf-8"?>
<b:Sources xmlns:b="http://schemas.openxmlformats.org/officeDocument/2006/bibliography" xmlns="http://schemas.openxmlformats.org/officeDocument/2006/bibliography" SelectedStyle="\APA.XSL" StyleName="APA Fifth Edition"/>
</file>

<file path=customXml/item234.xml><?xml version="1.0" encoding="utf-8"?>
<b:Sources xmlns:b="http://schemas.openxmlformats.org/officeDocument/2006/bibliography" xmlns="http://schemas.openxmlformats.org/officeDocument/2006/bibliography" SelectedStyle="\APA.XSL" StyleName="APA Fifth Edition"/>
</file>

<file path=customXml/item235.xml><?xml version="1.0" encoding="utf-8"?>
<b:Sources xmlns:b="http://schemas.openxmlformats.org/officeDocument/2006/bibliography" xmlns="http://schemas.openxmlformats.org/officeDocument/2006/bibliography" SelectedStyle="\APA.XSL" StyleName="APA Fifth Edition"/>
</file>

<file path=customXml/item236.xml><?xml version="1.0" encoding="utf-8"?>
<b:Sources xmlns:b="http://schemas.openxmlformats.org/officeDocument/2006/bibliography" xmlns="http://schemas.openxmlformats.org/officeDocument/2006/bibliography" SelectedStyle="\APA.XSL" StyleName="APA Fifth Edition"/>
</file>

<file path=customXml/item237.xml><?xml version="1.0" encoding="utf-8"?>
<b:Sources xmlns:b="http://schemas.openxmlformats.org/officeDocument/2006/bibliography" xmlns="http://schemas.openxmlformats.org/officeDocument/2006/bibliography" SelectedStyle="\APA.XSL" StyleName="APA Fifth Edition"/>
</file>

<file path=customXml/item238.xml><?xml version="1.0" encoding="utf-8"?>
<b:Sources xmlns:b="http://schemas.openxmlformats.org/officeDocument/2006/bibliography" xmlns="http://schemas.openxmlformats.org/officeDocument/2006/bibliography" SelectedStyle="\APA.XSL" StyleName="APA Fifth Edition"/>
</file>

<file path=customXml/item239.xml><?xml version="1.0" encoding="utf-8"?>
<b:Sources xmlns:b="http://schemas.openxmlformats.org/officeDocument/2006/bibliography" xmlns="http://schemas.openxmlformats.org/officeDocument/2006/bibliography" SelectedStyle="\APA.XSL" StyleName="APA Fifth Edition"/>
</file>

<file path=customXml/item240.xml><?xml version="1.0" encoding="utf-8"?>
<b:Sources xmlns:b="http://schemas.openxmlformats.org/officeDocument/2006/bibliography" xmlns="http://schemas.openxmlformats.org/officeDocument/2006/bibliography" SelectedStyle="\APA.XSL" StyleName="APA Fifth Edition"/>
</file>

<file path=customXml/item241.xml><?xml version="1.0" encoding="utf-8"?>
<b:Sources xmlns:b="http://schemas.openxmlformats.org/officeDocument/2006/bibliography" xmlns="http://schemas.openxmlformats.org/officeDocument/2006/bibliography" SelectedStyle="\APA.XSL" StyleName="APA Fifth Edition"/>
</file>

<file path=customXml/item242.xml><?xml version="1.0" encoding="utf-8"?>
<b:Sources xmlns:b="http://schemas.openxmlformats.org/officeDocument/2006/bibliography" xmlns="http://schemas.openxmlformats.org/officeDocument/2006/bibliography" SelectedStyle="\APA.XSL" StyleName="APA Fifth Edition"/>
</file>

<file path=customXml/item243.xml><?xml version="1.0" encoding="utf-8"?>
<b:Sources xmlns:b="http://schemas.openxmlformats.org/officeDocument/2006/bibliography" xmlns="http://schemas.openxmlformats.org/officeDocument/2006/bibliography" SelectedStyle="\APA.XSL" StyleName="APA Fifth Edition"/>
</file>

<file path=customXml/item244.xml><?xml version="1.0" encoding="utf-8"?>
<b:Sources xmlns:b="http://schemas.openxmlformats.org/officeDocument/2006/bibliography" xmlns="http://schemas.openxmlformats.org/officeDocument/2006/bibliography" SelectedStyle="\APA.XSL" StyleName="APA Fifth Edition"/>
</file>

<file path=customXml/item245.xml><?xml version="1.0" encoding="utf-8"?>
<b:Sources xmlns:b="http://schemas.openxmlformats.org/officeDocument/2006/bibliography" xmlns="http://schemas.openxmlformats.org/officeDocument/2006/bibliography" SelectedStyle="\APA.XSL" StyleName="APA Fifth Edition"/>
</file>

<file path=customXml/item246.xml><?xml version="1.0" encoding="utf-8"?>
<b:Sources xmlns:b="http://schemas.openxmlformats.org/officeDocument/2006/bibliography" xmlns="http://schemas.openxmlformats.org/officeDocument/2006/bibliography" SelectedStyle="\APA.XSL" StyleName="APA Fifth Edition"/>
</file>

<file path=customXml/item247.xml><?xml version="1.0" encoding="utf-8"?>
<b:Sources xmlns:b="http://schemas.openxmlformats.org/officeDocument/2006/bibliography" xmlns="http://schemas.openxmlformats.org/officeDocument/2006/bibliography" SelectedStyle="\APA.XSL" StyleName="APA Fifth Edition"/>
</file>

<file path=customXml/item248.xml><?xml version="1.0" encoding="utf-8"?>
<b:Sources xmlns:b="http://schemas.openxmlformats.org/officeDocument/2006/bibliography" xmlns="http://schemas.openxmlformats.org/officeDocument/2006/bibliography" SelectedStyle="\APA.XSL" StyleName="APA Fifth Edition"/>
</file>

<file path=customXml/item249.xml><?xml version="1.0" encoding="utf-8"?>
<b:Sources xmlns:b="http://schemas.openxmlformats.org/officeDocument/2006/bibliography" xmlns="http://schemas.openxmlformats.org/officeDocument/2006/bibliography" SelectedStyle="\APA.XSL" StyleName="APA Fifth Edition"/>
</file>

<file path=customXml/item250.xml><?xml version="1.0" encoding="utf-8"?>
<b:Sources xmlns:b="http://schemas.openxmlformats.org/officeDocument/2006/bibliography" xmlns="http://schemas.openxmlformats.org/officeDocument/2006/bibliography" SelectedStyle="\APA.XSL" StyleName="APA Fifth Edition"/>
</file>

<file path=customXml/item251.xml><?xml version="1.0" encoding="utf-8"?>
<b:Sources xmlns:b="http://schemas.openxmlformats.org/officeDocument/2006/bibliography" xmlns="http://schemas.openxmlformats.org/officeDocument/2006/bibliography" SelectedStyle="\APA.XSL" StyleName="APA Fifth Edition"/>
</file>

<file path=customXml/item252.xml><?xml version="1.0" encoding="utf-8"?>
<b:Sources xmlns:b="http://schemas.openxmlformats.org/officeDocument/2006/bibliography" xmlns="http://schemas.openxmlformats.org/officeDocument/2006/bibliography" SelectedStyle="\APA.XSL" StyleName="APA Fifth Edition"/>
</file>

<file path=customXml/item253.xml><?xml version="1.0" encoding="utf-8"?>
<b:Sources xmlns:b="http://schemas.openxmlformats.org/officeDocument/2006/bibliography" xmlns="http://schemas.openxmlformats.org/officeDocument/2006/bibliography" SelectedStyle="\APA.XSL" StyleName="APA Fifth Edition"/>
</file>

<file path=customXml/item254.xml><?xml version="1.0" encoding="utf-8"?>
<b:Sources xmlns:b="http://schemas.openxmlformats.org/officeDocument/2006/bibliography" xmlns="http://schemas.openxmlformats.org/officeDocument/2006/bibliography" SelectedStyle="\APA.XSL" StyleName="APA Fifth Edition"/>
</file>

<file path=customXml/item255.xml><?xml version="1.0" encoding="utf-8"?>
<b:Sources xmlns:b="http://schemas.openxmlformats.org/officeDocument/2006/bibliography" xmlns="http://schemas.openxmlformats.org/officeDocument/2006/bibliography" SelectedStyle="\APA.XSL" StyleName="APA Fifth Edition"/>
</file>

<file path=customXml/item256.xml><?xml version="1.0" encoding="utf-8"?>
<b:Sources xmlns:b="http://schemas.openxmlformats.org/officeDocument/2006/bibliography" xmlns="http://schemas.openxmlformats.org/officeDocument/2006/bibliography" SelectedStyle="\APA.XSL" StyleName="APA Fifth Edition"/>
</file>

<file path=customXml/item257.xml><?xml version="1.0" encoding="utf-8"?>
<b:Sources xmlns:b="http://schemas.openxmlformats.org/officeDocument/2006/bibliography" xmlns="http://schemas.openxmlformats.org/officeDocument/2006/bibliography" SelectedStyle="\APA.XSL" StyleName="APA Fifth Edition"/>
</file>

<file path=customXml/item258.xml><?xml version="1.0" encoding="utf-8"?>
<b:Sources xmlns:b="http://schemas.openxmlformats.org/officeDocument/2006/bibliography" xmlns="http://schemas.openxmlformats.org/officeDocument/2006/bibliography" SelectedStyle="\APA.XSL" StyleName="APA Fifth Edition"/>
</file>

<file path=customXml/item259.xml><?xml version="1.0" encoding="utf-8"?>
<b:Sources xmlns:b="http://schemas.openxmlformats.org/officeDocument/2006/bibliography" xmlns="http://schemas.openxmlformats.org/officeDocument/2006/bibliography" SelectedStyle="\APA.XSL" StyleName="APA Fifth Edition"/>
</file>

<file path=customXml/item260.xml><?xml version="1.0" encoding="utf-8"?>
<b:Sources xmlns:b="http://schemas.openxmlformats.org/officeDocument/2006/bibliography" xmlns="http://schemas.openxmlformats.org/officeDocument/2006/bibliography" SelectedStyle="\APA.XSL" StyleName="APA Fifth Edition"/>
</file>

<file path=customXml/item261.xml><?xml version="1.0" encoding="utf-8"?>
<b:Sources xmlns:b="http://schemas.openxmlformats.org/officeDocument/2006/bibliography" xmlns="http://schemas.openxmlformats.org/officeDocument/2006/bibliography" SelectedStyle="\APA.XSL" StyleName="APA Fifth Edition"/>
</file>

<file path=customXml/item262.xml><?xml version="1.0" encoding="utf-8"?>
<b:Sources xmlns:b="http://schemas.openxmlformats.org/officeDocument/2006/bibliography" xmlns="http://schemas.openxmlformats.org/officeDocument/2006/bibliography" SelectedStyle="\APA.XSL" StyleName="APA Fifth Edition"/>
</file>

<file path=customXml/item263.xml><?xml version="1.0" encoding="utf-8"?>
<b:Sources xmlns:b="http://schemas.openxmlformats.org/officeDocument/2006/bibliography" xmlns="http://schemas.openxmlformats.org/officeDocument/2006/bibliography" SelectedStyle="\APA.XSL" StyleName="APA Fifth Edition"/>
</file>

<file path=customXml/item264.xml><?xml version="1.0" encoding="utf-8"?>
<b:Sources xmlns:b="http://schemas.openxmlformats.org/officeDocument/2006/bibliography" xmlns="http://schemas.openxmlformats.org/officeDocument/2006/bibliography" SelectedStyle="\APA.XSL" StyleName="APA Fifth Edition"/>
</file>

<file path=customXml/item265.xml><?xml version="1.0" encoding="utf-8"?>
<b:Sources xmlns:b="http://schemas.openxmlformats.org/officeDocument/2006/bibliography" xmlns="http://schemas.openxmlformats.org/officeDocument/2006/bibliography" SelectedStyle="\APA.XSL" StyleName="APA Fifth Edition"/>
</file>

<file path=customXml/item266.xml><?xml version="1.0" encoding="utf-8"?>
<b:Sources xmlns:b="http://schemas.openxmlformats.org/officeDocument/2006/bibliography" xmlns="http://schemas.openxmlformats.org/officeDocument/2006/bibliography" SelectedStyle="\APA.XSL" StyleName="APA Fifth Edition"/>
</file>

<file path=customXml/item267.xml><?xml version="1.0" encoding="utf-8"?>
<b:Sources xmlns:b="http://schemas.openxmlformats.org/officeDocument/2006/bibliography" xmlns="http://schemas.openxmlformats.org/officeDocument/2006/bibliography" SelectedStyle="\APA.XSL" StyleName="APA Fifth Edition"/>
</file>

<file path=customXml/item268.xml><?xml version="1.0" encoding="utf-8"?>
<b:Sources xmlns:b="http://schemas.openxmlformats.org/officeDocument/2006/bibliography" xmlns="http://schemas.openxmlformats.org/officeDocument/2006/bibliography" SelectedStyle="\APA.XSL" StyleName="APA Fifth Edition"/>
</file>

<file path=customXml/item269.xml><?xml version="1.0" encoding="utf-8"?>
<b:Sources xmlns:b="http://schemas.openxmlformats.org/officeDocument/2006/bibliography" xmlns="http://schemas.openxmlformats.org/officeDocument/2006/bibliography" SelectedStyle="\APA.XSL" StyleName="APA Fifth Edition"/>
</file>

<file path=customXml/item270.xml><?xml version="1.0" encoding="utf-8"?>
<b:Sources xmlns:b="http://schemas.openxmlformats.org/officeDocument/2006/bibliography" xmlns="http://schemas.openxmlformats.org/officeDocument/2006/bibliography" SelectedStyle="\APA.XSL" StyleName="APA Fifth Edition"/>
</file>

<file path=customXml/item271.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97C546BB-76F7-43AD-8B28-0127A3CF5BBF}">
  <ds:schemaRefs>
    <ds:schemaRef ds:uri="http://schemas.openxmlformats.org/officeDocument/2006/bibliography"/>
  </ds:schemaRefs>
</ds:datastoreItem>
</file>

<file path=customXml/itemProps2.xml><?xml version="1.0" encoding="utf-8"?>
<ds:datastoreItem xmlns:ds="http://schemas.openxmlformats.org/officeDocument/2006/customXml" ds:itemID="{0645BEA9-C9F6-4438-9E93-4C211789C0E9}">
  <ds:schemaRefs>
    <ds:schemaRef ds:uri="http://schemas.openxmlformats.org/officeDocument/2006/bibliography"/>
  </ds:schemaRefs>
</ds:datastoreItem>
</file>

<file path=customXml/itemProps3.xml><?xml version="1.0" encoding="utf-8"?>
<ds:datastoreItem xmlns:ds="http://schemas.openxmlformats.org/officeDocument/2006/customXml" ds:itemID="{9159C980-0145-4F1E-B477-B7A5D676C137}">
  <ds:schemaRefs>
    <ds:schemaRef ds:uri="http://schemas.openxmlformats.org/officeDocument/2006/bibliography"/>
  </ds:schemaRefs>
</ds:datastoreItem>
</file>

<file path=customXml/itemProps4.xml><?xml version="1.0" encoding="utf-8"?>
<ds:datastoreItem xmlns:ds="http://schemas.openxmlformats.org/officeDocument/2006/customXml" ds:itemID="{9C43070B-486E-48BB-90AB-61FBDFB17B52}">
  <ds:schemaRefs>
    <ds:schemaRef ds:uri="http://schemas.openxmlformats.org/officeDocument/2006/bibliography"/>
  </ds:schemaRefs>
</ds:datastoreItem>
</file>

<file path=customXml/itemProps5.xml><?xml version="1.0" encoding="utf-8"?>
<ds:datastoreItem xmlns:ds="http://schemas.openxmlformats.org/officeDocument/2006/customXml" ds:itemID="{002AD93F-0275-485F-BF42-D7DBE3B3322D}">
  <ds:schemaRefs>
    <ds:schemaRef ds:uri="http://schemas.openxmlformats.org/officeDocument/2006/bibliography"/>
  </ds:schemaRefs>
</ds:datastoreItem>
</file>

<file path=customXml/itemProps6.xml><?xml version="1.0" encoding="utf-8"?>
<ds:datastoreItem xmlns:ds="http://schemas.openxmlformats.org/officeDocument/2006/customXml" ds:itemID="{A5C3C7CD-3498-4B57-BBB7-9BF54F5E8280}">
  <ds:schemaRefs>
    <ds:schemaRef ds:uri="http://schemas.openxmlformats.org/officeDocument/2006/bibliography"/>
  </ds:schemaRefs>
</ds:datastoreItem>
</file>

<file path=customXml/itemProps7.xml><?xml version="1.0" encoding="utf-8"?>
<ds:datastoreItem xmlns:ds="http://schemas.openxmlformats.org/officeDocument/2006/customXml" ds:itemID="{E59190DE-ECD7-4822-99C2-ECF7179BB981}">
  <ds:schemaRefs>
    <ds:schemaRef ds:uri="http://schemas.openxmlformats.org/officeDocument/2006/bibliography"/>
  </ds:schemaRefs>
</ds:datastoreItem>
</file>

<file path=customXml/itemProps8.xml><?xml version="1.0" encoding="utf-8"?>
<ds:datastoreItem xmlns:ds="http://schemas.openxmlformats.org/officeDocument/2006/customXml" ds:itemID="{AF605B9E-F7BC-47F7-BC8E-6FEC36DD7B01}">
  <ds:schemaRefs>
    <ds:schemaRef ds:uri="http://schemas.openxmlformats.org/officeDocument/2006/bibliography"/>
  </ds:schemaRefs>
</ds:datastoreItem>
</file>

<file path=customXml/itemProps9.xml><?xml version="1.0" encoding="utf-8"?>
<ds:datastoreItem xmlns:ds="http://schemas.openxmlformats.org/officeDocument/2006/customXml" ds:itemID="{9D891F18-D965-455B-93E3-BEA981BEA0DB}">
  <ds:schemaRefs>
    <ds:schemaRef ds:uri="http://schemas.openxmlformats.org/officeDocument/2006/bibliography"/>
  </ds:schemaRefs>
</ds:datastoreItem>
</file>

<file path=customXml/itemProps10.xml><?xml version="1.0" encoding="utf-8"?>
<ds:datastoreItem xmlns:ds="http://schemas.openxmlformats.org/officeDocument/2006/customXml" ds:itemID="{77C35529-295D-4A20-83EE-0670F51DCD83}">
  <ds:schemaRefs>
    <ds:schemaRef ds:uri="http://schemas.openxmlformats.org/officeDocument/2006/bibliography"/>
  </ds:schemaRefs>
</ds:datastoreItem>
</file>

<file path=customXml/itemProps11.xml><?xml version="1.0" encoding="utf-8"?>
<ds:datastoreItem xmlns:ds="http://schemas.openxmlformats.org/officeDocument/2006/customXml" ds:itemID="{378E3D58-D152-4E64-AEB9-0F5DCCA56B2C}">
  <ds:schemaRefs>
    <ds:schemaRef ds:uri="http://schemas.openxmlformats.org/officeDocument/2006/bibliography"/>
  </ds:schemaRefs>
</ds:datastoreItem>
</file>

<file path=customXml/itemProps12.xml><?xml version="1.0" encoding="utf-8"?>
<ds:datastoreItem xmlns:ds="http://schemas.openxmlformats.org/officeDocument/2006/customXml" ds:itemID="{1730831C-642F-4D55-BF40-C324685EA78C}">
  <ds:schemaRefs>
    <ds:schemaRef ds:uri="http://schemas.openxmlformats.org/officeDocument/2006/bibliography"/>
  </ds:schemaRefs>
</ds:datastoreItem>
</file>

<file path=customXml/itemProps13.xml><?xml version="1.0" encoding="utf-8"?>
<ds:datastoreItem xmlns:ds="http://schemas.openxmlformats.org/officeDocument/2006/customXml" ds:itemID="{2D76E2E7-6D90-4551-A7FE-C8BDADF9F828}">
  <ds:schemaRefs>
    <ds:schemaRef ds:uri="http://schemas.openxmlformats.org/officeDocument/2006/bibliography"/>
  </ds:schemaRefs>
</ds:datastoreItem>
</file>

<file path=customXml/itemProps14.xml><?xml version="1.0" encoding="utf-8"?>
<ds:datastoreItem xmlns:ds="http://schemas.openxmlformats.org/officeDocument/2006/customXml" ds:itemID="{18077D6C-F14B-4715-AAF8-927BA96DF382}">
  <ds:schemaRefs>
    <ds:schemaRef ds:uri="http://schemas.openxmlformats.org/officeDocument/2006/bibliography"/>
  </ds:schemaRefs>
</ds:datastoreItem>
</file>

<file path=customXml/itemProps15.xml><?xml version="1.0" encoding="utf-8"?>
<ds:datastoreItem xmlns:ds="http://schemas.openxmlformats.org/officeDocument/2006/customXml" ds:itemID="{AF3EE973-E04C-4CCB-A869-82CF19F090BF}">
  <ds:schemaRefs>
    <ds:schemaRef ds:uri="http://schemas.openxmlformats.org/officeDocument/2006/bibliography"/>
  </ds:schemaRefs>
</ds:datastoreItem>
</file>

<file path=customXml/itemProps16.xml><?xml version="1.0" encoding="utf-8"?>
<ds:datastoreItem xmlns:ds="http://schemas.openxmlformats.org/officeDocument/2006/customXml" ds:itemID="{840485A3-CB48-4C76-A229-5381C26D5B4B}">
  <ds:schemaRefs>
    <ds:schemaRef ds:uri="http://schemas.openxmlformats.org/officeDocument/2006/bibliography"/>
  </ds:schemaRefs>
</ds:datastoreItem>
</file>

<file path=customXml/itemProps17.xml><?xml version="1.0" encoding="utf-8"?>
<ds:datastoreItem xmlns:ds="http://schemas.openxmlformats.org/officeDocument/2006/customXml" ds:itemID="{90EE4646-D2B1-429B-9530-6A6F3EBDB0ED}">
  <ds:schemaRefs>
    <ds:schemaRef ds:uri="http://schemas.openxmlformats.org/officeDocument/2006/bibliography"/>
  </ds:schemaRefs>
</ds:datastoreItem>
</file>

<file path=customXml/itemProps18.xml><?xml version="1.0" encoding="utf-8"?>
<ds:datastoreItem xmlns:ds="http://schemas.openxmlformats.org/officeDocument/2006/customXml" ds:itemID="{41477612-96D4-4E07-A636-40E845703228}">
  <ds:schemaRefs>
    <ds:schemaRef ds:uri="http://schemas.openxmlformats.org/officeDocument/2006/bibliography"/>
  </ds:schemaRefs>
</ds:datastoreItem>
</file>

<file path=customXml/itemProps19.xml><?xml version="1.0" encoding="utf-8"?>
<ds:datastoreItem xmlns:ds="http://schemas.openxmlformats.org/officeDocument/2006/customXml" ds:itemID="{3D16A74A-B764-43D6-8818-8F4E072E1BF6}">
  <ds:schemaRefs>
    <ds:schemaRef ds:uri="http://schemas.openxmlformats.org/officeDocument/2006/bibliography"/>
  </ds:schemaRefs>
</ds:datastoreItem>
</file>

<file path=customXml/itemProps20.xml><?xml version="1.0" encoding="utf-8"?>
<ds:datastoreItem xmlns:ds="http://schemas.openxmlformats.org/officeDocument/2006/customXml" ds:itemID="{C798D20B-FE96-4365-A072-0308947AAA1D}">
  <ds:schemaRefs>
    <ds:schemaRef ds:uri="http://schemas.openxmlformats.org/officeDocument/2006/bibliography"/>
  </ds:schemaRefs>
</ds:datastoreItem>
</file>

<file path=customXml/itemProps21.xml><?xml version="1.0" encoding="utf-8"?>
<ds:datastoreItem xmlns:ds="http://schemas.openxmlformats.org/officeDocument/2006/customXml" ds:itemID="{7D7A8E4A-60DB-4B6F-A410-6363D743B7AE}">
  <ds:schemaRefs>
    <ds:schemaRef ds:uri="http://schemas.openxmlformats.org/officeDocument/2006/bibliography"/>
  </ds:schemaRefs>
</ds:datastoreItem>
</file>

<file path=customXml/itemProps22.xml><?xml version="1.0" encoding="utf-8"?>
<ds:datastoreItem xmlns:ds="http://schemas.openxmlformats.org/officeDocument/2006/customXml" ds:itemID="{912BF49A-D13E-47EF-AF13-0BF891CA1DBC}">
  <ds:schemaRefs>
    <ds:schemaRef ds:uri="http://schemas.openxmlformats.org/officeDocument/2006/bibliography"/>
  </ds:schemaRefs>
</ds:datastoreItem>
</file>

<file path=customXml/itemProps23.xml><?xml version="1.0" encoding="utf-8"?>
<ds:datastoreItem xmlns:ds="http://schemas.openxmlformats.org/officeDocument/2006/customXml" ds:itemID="{A2AF4FF8-A478-444F-90D4-EDF30FB3FB09}">
  <ds:schemaRefs>
    <ds:schemaRef ds:uri="http://schemas.openxmlformats.org/officeDocument/2006/bibliography"/>
  </ds:schemaRefs>
</ds:datastoreItem>
</file>

<file path=customXml/itemProps24.xml><?xml version="1.0" encoding="utf-8"?>
<ds:datastoreItem xmlns:ds="http://schemas.openxmlformats.org/officeDocument/2006/customXml" ds:itemID="{5C9E385D-D546-46B4-8530-2B60884E2E8B}">
  <ds:schemaRefs>
    <ds:schemaRef ds:uri="http://schemas.openxmlformats.org/officeDocument/2006/bibliography"/>
  </ds:schemaRefs>
</ds:datastoreItem>
</file>

<file path=customXml/itemProps25.xml><?xml version="1.0" encoding="utf-8"?>
<ds:datastoreItem xmlns:ds="http://schemas.openxmlformats.org/officeDocument/2006/customXml" ds:itemID="{259811B5-5B82-402E-8F3B-7BB5508D938A}">
  <ds:schemaRefs>
    <ds:schemaRef ds:uri="http://schemas.openxmlformats.org/officeDocument/2006/bibliography"/>
  </ds:schemaRefs>
</ds:datastoreItem>
</file>

<file path=customXml/itemProps26.xml><?xml version="1.0" encoding="utf-8"?>
<ds:datastoreItem xmlns:ds="http://schemas.openxmlformats.org/officeDocument/2006/customXml" ds:itemID="{4A8401FC-622F-49F4-BB05-AEF3071197C5}">
  <ds:schemaRefs>
    <ds:schemaRef ds:uri="http://schemas.openxmlformats.org/officeDocument/2006/bibliography"/>
  </ds:schemaRefs>
</ds:datastoreItem>
</file>

<file path=customXml/itemProps27.xml><?xml version="1.0" encoding="utf-8"?>
<ds:datastoreItem xmlns:ds="http://schemas.openxmlformats.org/officeDocument/2006/customXml" ds:itemID="{C9D4AFEC-DDDF-470F-80D0-C658DA02834F}">
  <ds:schemaRefs>
    <ds:schemaRef ds:uri="http://schemas.openxmlformats.org/officeDocument/2006/bibliography"/>
  </ds:schemaRefs>
</ds:datastoreItem>
</file>

<file path=customXml/itemProps28.xml><?xml version="1.0" encoding="utf-8"?>
<ds:datastoreItem xmlns:ds="http://schemas.openxmlformats.org/officeDocument/2006/customXml" ds:itemID="{C893ED6A-6F93-4742-BC15-1DEBFA4B115D}">
  <ds:schemaRefs>
    <ds:schemaRef ds:uri="http://schemas.openxmlformats.org/officeDocument/2006/bibliography"/>
  </ds:schemaRefs>
</ds:datastoreItem>
</file>

<file path=customXml/itemProps29.xml><?xml version="1.0" encoding="utf-8"?>
<ds:datastoreItem xmlns:ds="http://schemas.openxmlformats.org/officeDocument/2006/customXml" ds:itemID="{17D5468E-F4AB-4030-BD21-6EACA13434C9}">
  <ds:schemaRefs>
    <ds:schemaRef ds:uri="http://schemas.openxmlformats.org/officeDocument/2006/bibliography"/>
  </ds:schemaRefs>
</ds:datastoreItem>
</file>

<file path=customXml/itemProps30.xml><?xml version="1.0" encoding="utf-8"?>
<ds:datastoreItem xmlns:ds="http://schemas.openxmlformats.org/officeDocument/2006/customXml" ds:itemID="{371E76B6-C2C6-4D23-BA95-22B2CE89D144}">
  <ds:schemaRefs>
    <ds:schemaRef ds:uri="http://schemas.openxmlformats.org/officeDocument/2006/bibliography"/>
  </ds:schemaRefs>
</ds:datastoreItem>
</file>

<file path=customXml/itemProps31.xml><?xml version="1.0" encoding="utf-8"?>
<ds:datastoreItem xmlns:ds="http://schemas.openxmlformats.org/officeDocument/2006/customXml" ds:itemID="{1C89B6B7-E410-4A86-A823-C48D05815CDA}">
  <ds:schemaRefs>
    <ds:schemaRef ds:uri="http://schemas.openxmlformats.org/officeDocument/2006/bibliography"/>
  </ds:schemaRefs>
</ds:datastoreItem>
</file>

<file path=customXml/itemProps32.xml><?xml version="1.0" encoding="utf-8"?>
<ds:datastoreItem xmlns:ds="http://schemas.openxmlformats.org/officeDocument/2006/customXml" ds:itemID="{DC8D3751-7E84-40BA-B4EA-42EE85EAFC4B}">
  <ds:schemaRefs>
    <ds:schemaRef ds:uri="http://schemas.openxmlformats.org/officeDocument/2006/bibliography"/>
  </ds:schemaRefs>
</ds:datastoreItem>
</file>

<file path=customXml/itemProps33.xml><?xml version="1.0" encoding="utf-8"?>
<ds:datastoreItem xmlns:ds="http://schemas.openxmlformats.org/officeDocument/2006/customXml" ds:itemID="{ACAF5131-2AF1-450A-9938-07CB6674BF0C}">
  <ds:schemaRefs>
    <ds:schemaRef ds:uri="http://schemas.openxmlformats.org/officeDocument/2006/bibliography"/>
  </ds:schemaRefs>
</ds:datastoreItem>
</file>

<file path=customXml/itemProps34.xml><?xml version="1.0" encoding="utf-8"?>
<ds:datastoreItem xmlns:ds="http://schemas.openxmlformats.org/officeDocument/2006/customXml" ds:itemID="{AF56B9E8-59E2-4F9E-A759-F9E7FE4DD5C1}">
  <ds:schemaRefs>
    <ds:schemaRef ds:uri="http://schemas.openxmlformats.org/officeDocument/2006/bibliography"/>
  </ds:schemaRefs>
</ds:datastoreItem>
</file>

<file path=customXml/itemProps35.xml><?xml version="1.0" encoding="utf-8"?>
<ds:datastoreItem xmlns:ds="http://schemas.openxmlformats.org/officeDocument/2006/customXml" ds:itemID="{9348C636-628F-46CA-A778-F2C5BC9A87E3}">
  <ds:schemaRefs>
    <ds:schemaRef ds:uri="http://schemas.openxmlformats.org/officeDocument/2006/bibliography"/>
  </ds:schemaRefs>
</ds:datastoreItem>
</file>

<file path=customXml/itemProps36.xml><?xml version="1.0" encoding="utf-8"?>
<ds:datastoreItem xmlns:ds="http://schemas.openxmlformats.org/officeDocument/2006/customXml" ds:itemID="{B8A70789-E497-4643-BADA-BFE72CDC6125}">
  <ds:schemaRefs>
    <ds:schemaRef ds:uri="http://schemas.openxmlformats.org/officeDocument/2006/bibliography"/>
  </ds:schemaRefs>
</ds:datastoreItem>
</file>

<file path=customXml/itemProps37.xml><?xml version="1.0" encoding="utf-8"?>
<ds:datastoreItem xmlns:ds="http://schemas.openxmlformats.org/officeDocument/2006/customXml" ds:itemID="{7FB8BA2C-37FC-413F-BDCB-DD3A82D8BBCE}">
  <ds:schemaRefs>
    <ds:schemaRef ds:uri="http://schemas.openxmlformats.org/officeDocument/2006/bibliography"/>
  </ds:schemaRefs>
</ds:datastoreItem>
</file>

<file path=customXml/itemProps38.xml><?xml version="1.0" encoding="utf-8"?>
<ds:datastoreItem xmlns:ds="http://schemas.openxmlformats.org/officeDocument/2006/customXml" ds:itemID="{6CAA2A5D-F92F-4BC6-9929-E9B41328CF7C}">
  <ds:schemaRefs>
    <ds:schemaRef ds:uri="http://schemas.openxmlformats.org/officeDocument/2006/bibliography"/>
  </ds:schemaRefs>
</ds:datastoreItem>
</file>

<file path=customXml/itemProps39.xml><?xml version="1.0" encoding="utf-8"?>
<ds:datastoreItem xmlns:ds="http://schemas.openxmlformats.org/officeDocument/2006/customXml" ds:itemID="{2204488F-FD00-4A1B-910F-72E2BE20AE8E}">
  <ds:schemaRefs>
    <ds:schemaRef ds:uri="http://schemas.openxmlformats.org/officeDocument/2006/bibliography"/>
  </ds:schemaRefs>
</ds:datastoreItem>
</file>

<file path=customXml/itemProps40.xml><?xml version="1.0" encoding="utf-8"?>
<ds:datastoreItem xmlns:ds="http://schemas.openxmlformats.org/officeDocument/2006/customXml" ds:itemID="{E7DDA727-ABC0-4A48-8D91-4A1A687683B9}">
  <ds:schemaRefs>
    <ds:schemaRef ds:uri="http://schemas.openxmlformats.org/officeDocument/2006/bibliography"/>
  </ds:schemaRefs>
</ds:datastoreItem>
</file>

<file path=customXml/itemProps41.xml><?xml version="1.0" encoding="utf-8"?>
<ds:datastoreItem xmlns:ds="http://schemas.openxmlformats.org/officeDocument/2006/customXml" ds:itemID="{6B1276E0-9E91-4F54-ACE4-C9978390AB4B}">
  <ds:schemaRefs>
    <ds:schemaRef ds:uri="http://schemas.openxmlformats.org/officeDocument/2006/bibliography"/>
  </ds:schemaRefs>
</ds:datastoreItem>
</file>

<file path=customXml/itemProps42.xml><?xml version="1.0" encoding="utf-8"?>
<ds:datastoreItem xmlns:ds="http://schemas.openxmlformats.org/officeDocument/2006/customXml" ds:itemID="{2B22C09B-57EE-4C88-A9BC-17197AF434FE}">
  <ds:schemaRefs>
    <ds:schemaRef ds:uri="http://schemas.openxmlformats.org/officeDocument/2006/bibliography"/>
  </ds:schemaRefs>
</ds:datastoreItem>
</file>

<file path=customXml/itemProps43.xml><?xml version="1.0" encoding="utf-8"?>
<ds:datastoreItem xmlns:ds="http://schemas.openxmlformats.org/officeDocument/2006/customXml" ds:itemID="{3CFE8292-765C-421A-A018-6D47D57A9922}">
  <ds:schemaRefs>
    <ds:schemaRef ds:uri="http://schemas.openxmlformats.org/officeDocument/2006/bibliography"/>
  </ds:schemaRefs>
</ds:datastoreItem>
</file>

<file path=customXml/itemProps44.xml><?xml version="1.0" encoding="utf-8"?>
<ds:datastoreItem xmlns:ds="http://schemas.openxmlformats.org/officeDocument/2006/customXml" ds:itemID="{92A7D85A-1253-49C5-8380-28CEC9D1C86E}">
  <ds:schemaRefs>
    <ds:schemaRef ds:uri="http://schemas.openxmlformats.org/officeDocument/2006/bibliography"/>
  </ds:schemaRefs>
</ds:datastoreItem>
</file>

<file path=customXml/itemProps45.xml><?xml version="1.0" encoding="utf-8"?>
<ds:datastoreItem xmlns:ds="http://schemas.openxmlformats.org/officeDocument/2006/customXml" ds:itemID="{E5B3B929-19AC-4599-8098-7D91A1C1D7D1}">
  <ds:schemaRefs>
    <ds:schemaRef ds:uri="http://schemas.openxmlformats.org/officeDocument/2006/bibliography"/>
  </ds:schemaRefs>
</ds:datastoreItem>
</file>

<file path=customXml/itemProps46.xml><?xml version="1.0" encoding="utf-8"?>
<ds:datastoreItem xmlns:ds="http://schemas.openxmlformats.org/officeDocument/2006/customXml" ds:itemID="{EA9608B2-7584-4146-859D-26F9132335CF}">
  <ds:schemaRefs>
    <ds:schemaRef ds:uri="http://schemas.openxmlformats.org/officeDocument/2006/bibliography"/>
  </ds:schemaRefs>
</ds:datastoreItem>
</file>

<file path=customXml/itemProps47.xml><?xml version="1.0" encoding="utf-8"?>
<ds:datastoreItem xmlns:ds="http://schemas.openxmlformats.org/officeDocument/2006/customXml" ds:itemID="{FE3DD33D-133A-4728-A8CD-C398B1B38989}">
  <ds:schemaRefs>
    <ds:schemaRef ds:uri="http://schemas.openxmlformats.org/officeDocument/2006/bibliography"/>
  </ds:schemaRefs>
</ds:datastoreItem>
</file>

<file path=customXml/itemProps48.xml><?xml version="1.0" encoding="utf-8"?>
<ds:datastoreItem xmlns:ds="http://schemas.openxmlformats.org/officeDocument/2006/customXml" ds:itemID="{B73F5292-1F19-42F1-9F42-28A046397DC1}">
  <ds:schemaRefs>
    <ds:schemaRef ds:uri="http://schemas.openxmlformats.org/officeDocument/2006/bibliography"/>
  </ds:schemaRefs>
</ds:datastoreItem>
</file>

<file path=customXml/itemProps49.xml><?xml version="1.0" encoding="utf-8"?>
<ds:datastoreItem xmlns:ds="http://schemas.openxmlformats.org/officeDocument/2006/customXml" ds:itemID="{0C5DA38A-AF30-40DE-A2E7-B9CF0D29151A}">
  <ds:schemaRefs>
    <ds:schemaRef ds:uri="http://schemas.openxmlformats.org/officeDocument/2006/bibliography"/>
  </ds:schemaRefs>
</ds:datastoreItem>
</file>

<file path=customXml/itemProps50.xml><?xml version="1.0" encoding="utf-8"?>
<ds:datastoreItem xmlns:ds="http://schemas.openxmlformats.org/officeDocument/2006/customXml" ds:itemID="{22DFD7D2-4678-4016-BBDC-94965A4D37E0}">
  <ds:schemaRefs>
    <ds:schemaRef ds:uri="http://schemas.openxmlformats.org/officeDocument/2006/bibliography"/>
  </ds:schemaRefs>
</ds:datastoreItem>
</file>

<file path=customXml/itemProps51.xml><?xml version="1.0" encoding="utf-8"?>
<ds:datastoreItem xmlns:ds="http://schemas.openxmlformats.org/officeDocument/2006/customXml" ds:itemID="{2D56014A-B7D8-47AF-A868-26584D9F7886}">
  <ds:schemaRefs>
    <ds:schemaRef ds:uri="http://schemas.openxmlformats.org/officeDocument/2006/bibliography"/>
  </ds:schemaRefs>
</ds:datastoreItem>
</file>

<file path=customXml/itemProps52.xml><?xml version="1.0" encoding="utf-8"?>
<ds:datastoreItem xmlns:ds="http://schemas.openxmlformats.org/officeDocument/2006/customXml" ds:itemID="{F7125C72-3A5B-4757-893A-E6D932EB3F23}">
  <ds:schemaRefs>
    <ds:schemaRef ds:uri="http://schemas.openxmlformats.org/officeDocument/2006/bibliography"/>
  </ds:schemaRefs>
</ds:datastoreItem>
</file>

<file path=customXml/itemProps53.xml><?xml version="1.0" encoding="utf-8"?>
<ds:datastoreItem xmlns:ds="http://schemas.openxmlformats.org/officeDocument/2006/customXml" ds:itemID="{38AD50C6-600D-482C-A8BC-A5634EAC9D16}">
  <ds:schemaRefs>
    <ds:schemaRef ds:uri="http://schemas.openxmlformats.org/officeDocument/2006/bibliography"/>
  </ds:schemaRefs>
</ds:datastoreItem>
</file>

<file path=customXml/itemProps54.xml><?xml version="1.0" encoding="utf-8"?>
<ds:datastoreItem xmlns:ds="http://schemas.openxmlformats.org/officeDocument/2006/customXml" ds:itemID="{90AAAA33-C781-4B71-B832-AF8DB73AA210}">
  <ds:schemaRefs>
    <ds:schemaRef ds:uri="http://schemas.openxmlformats.org/officeDocument/2006/bibliography"/>
  </ds:schemaRefs>
</ds:datastoreItem>
</file>

<file path=customXml/itemProps55.xml><?xml version="1.0" encoding="utf-8"?>
<ds:datastoreItem xmlns:ds="http://schemas.openxmlformats.org/officeDocument/2006/customXml" ds:itemID="{7E41757B-3FE9-44E2-890A-DDBA7CCCE8EE}">
  <ds:schemaRefs>
    <ds:schemaRef ds:uri="http://schemas.openxmlformats.org/officeDocument/2006/bibliography"/>
  </ds:schemaRefs>
</ds:datastoreItem>
</file>

<file path=customXml/itemProps56.xml><?xml version="1.0" encoding="utf-8"?>
<ds:datastoreItem xmlns:ds="http://schemas.openxmlformats.org/officeDocument/2006/customXml" ds:itemID="{A08497F4-D080-4FB0-A8D8-D8B22D307B5C}">
  <ds:schemaRefs>
    <ds:schemaRef ds:uri="http://schemas.openxmlformats.org/officeDocument/2006/bibliography"/>
  </ds:schemaRefs>
</ds:datastoreItem>
</file>

<file path=customXml/itemProps57.xml><?xml version="1.0" encoding="utf-8"?>
<ds:datastoreItem xmlns:ds="http://schemas.openxmlformats.org/officeDocument/2006/customXml" ds:itemID="{B8FFE082-92C2-402D-9E91-E106EA53D131}">
  <ds:schemaRefs>
    <ds:schemaRef ds:uri="http://schemas.openxmlformats.org/officeDocument/2006/bibliography"/>
  </ds:schemaRefs>
</ds:datastoreItem>
</file>

<file path=customXml/itemProps58.xml><?xml version="1.0" encoding="utf-8"?>
<ds:datastoreItem xmlns:ds="http://schemas.openxmlformats.org/officeDocument/2006/customXml" ds:itemID="{104BC770-C6AA-49B7-91EE-CA735125756B}">
  <ds:schemaRefs>
    <ds:schemaRef ds:uri="http://schemas.openxmlformats.org/officeDocument/2006/bibliography"/>
  </ds:schemaRefs>
</ds:datastoreItem>
</file>

<file path=customXml/itemProps59.xml><?xml version="1.0" encoding="utf-8"?>
<ds:datastoreItem xmlns:ds="http://schemas.openxmlformats.org/officeDocument/2006/customXml" ds:itemID="{3BF981EC-6CF5-46D7-ADFA-06595E4FAB82}">
  <ds:schemaRefs>
    <ds:schemaRef ds:uri="http://schemas.openxmlformats.org/officeDocument/2006/bibliography"/>
  </ds:schemaRefs>
</ds:datastoreItem>
</file>

<file path=customXml/itemProps60.xml><?xml version="1.0" encoding="utf-8"?>
<ds:datastoreItem xmlns:ds="http://schemas.openxmlformats.org/officeDocument/2006/customXml" ds:itemID="{C0F610A8-0F04-4991-B3ED-53EE052E2A72}">
  <ds:schemaRefs>
    <ds:schemaRef ds:uri="http://schemas.openxmlformats.org/officeDocument/2006/bibliography"/>
  </ds:schemaRefs>
</ds:datastoreItem>
</file>

<file path=customXml/itemProps61.xml><?xml version="1.0" encoding="utf-8"?>
<ds:datastoreItem xmlns:ds="http://schemas.openxmlformats.org/officeDocument/2006/customXml" ds:itemID="{DF43DD91-459E-44E1-A3BF-0FCB2E5F9BEA}">
  <ds:schemaRefs>
    <ds:schemaRef ds:uri="http://schemas.openxmlformats.org/officeDocument/2006/bibliography"/>
  </ds:schemaRefs>
</ds:datastoreItem>
</file>

<file path=customXml/itemProps62.xml><?xml version="1.0" encoding="utf-8"?>
<ds:datastoreItem xmlns:ds="http://schemas.openxmlformats.org/officeDocument/2006/customXml" ds:itemID="{C9DC6D5A-DE4C-497C-9C43-EB71CAD98138}">
  <ds:schemaRefs>
    <ds:schemaRef ds:uri="http://schemas.openxmlformats.org/officeDocument/2006/bibliography"/>
  </ds:schemaRefs>
</ds:datastoreItem>
</file>

<file path=customXml/itemProps63.xml><?xml version="1.0" encoding="utf-8"?>
<ds:datastoreItem xmlns:ds="http://schemas.openxmlformats.org/officeDocument/2006/customXml" ds:itemID="{D1F1C8D9-B900-420C-B889-BC047C7C888C}">
  <ds:schemaRefs>
    <ds:schemaRef ds:uri="http://schemas.openxmlformats.org/officeDocument/2006/bibliography"/>
  </ds:schemaRefs>
</ds:datastoreItem>
</file>

<file path=customXml/itemProps64.xml><?xml version="1.0" encoding="utf-8"?>
<ds:datastoreItem xmlns:ds="http://schemas.openxmlformats.org/officeDocument/2006/customXml" ds:itemID="{EF2B258B-75F4-48BB-9EB0-8A4D194A80BC}">
  <ds:schemaRefs>
    <ds:schemaRef ds:uri="http://schemas.openxmlformats.org/officeDocument/2006/bibliography"/>
  </ds:schemaRefs>
</ds:datastoreItem>
</file>

<file path=customXml/itemProps65.xml><?xml version="1.0" encoding="utf-8"?>
<ds:datastoreItem xmlns:ds="http://schemas.openxmlformats.org/officeDocument/2006/customXml" ds:itemID="{08995922-A4A5-415F-BAD1-6502CCC76374}">
  <ds:schemaRefs>
    <ds:schemaRef ds:uri="http://schemas.openxmlformats.org/officeDocument/2006/bibliography"/>
  </ds:schemaRefs>
</ds:datastoreItem>
</file>

<file path=customXml/itemProps66.xml><?xml version="1.0" encoding="utf-8"?>
<ds:datastoreItem xmlns:ds="http://schemas.openxmlformats.org/officeDocument/2006/customXml" ds:itemID="{16FE18F9-684E-4B5F-8006-B8D3A6574428}">
  <ds:schemaRefs>
    <ds:schemaRef ds:uri="http://schemas.openxmlformats.org/officeDocument/2006/bibliography"/>
  </ds:schemaRefs>
</ds:datastoreItem>
</file>

<file path=customXml/itemProps67.xml><?xml version="1.0" encoding="utf-8"?>
<ds:datastoreItem xmlns:ds="http://schemas.openxmlformats.org/officeDocument/2006/customXml" ds:itemID="{8CFE4C7B-096A-4161-AD3B-B86E8AC72763}">
  <ds:schemaRefs>
    <ds:schemaRef ds:uri="http://schemas.openxmlformats.org/officeDocument/2006/bibliography"/>
  </ds:schemaRefs>
</ds:datastoreItem>
</file>

<file path=customXml/itemProps68.xml><?xml version="1.0" encoding="utf-8"?>
<ds:datastoreItem xmlns:ds="http://schemas.openxmlformats.org/officeDocument/2006/customXml" ds:itemID="{AD63D2EB-1274-4F44-AA2E-5C21A2AEFFEF}">
  <ds:schemaRefs>
    <ds:schemaRef ds:uri="http://schemas.openxmlformats.org/officeDocument/2006/bibliography"/>
  </ds:schemaRefs>
</ds:datastoreItem>
</file>

<file path=customXml/itemProps69.xml><?xml version="1.0" encoding="utf-8"?>
<ds:datastoreItem xmlns:ds="http://schemas.openxmlformats.org/officeDocument/2006/customXml" ds:itemID="{01C444DC-742F-4CC6-BCEB-2D21B76069EB}">
  <ds:schemaRefs>
    <ds:schemaRef ds:uri="http://schemas.openxmlformats.org/officeDocument/2006/bibliography"/>
  </ds:schemaRefs>
</ds:datastoreItem>
</file>

<file path=customXml/itemProps70.xml><?xml version="1.0" encoding="utf-8"?>
<ds:datastoreItem xmlns:ds="http://schemas.openxmlformats.org/officeDocument/2006/customXml" ds:itemID="{1DE99445-3904-43A7-8903-B43C55D5ED31}">
  <ds:schemaRefs>
    <ds:schemaRef ds:uri="http://schemas.openxmlformats.org/officeDocument/2006/bibliography"/>
  </ds:schemaRefs>
</ds:datastoreItem>
</file>

<file path=customXml/itemProps71.xml><?xml version="1.0" encoding="utf-8"?>
<ds:datastoreItem xmlns:ds="http://schemas.openxmlformats.org/officeDocument/2006/customXml" ds:itemID="{8BA16B6A-52D6-4937-9B4E-FECDD30B412F}">
  <ds:schemaRefs>
    <ds:schemaRef ds:uri="http://schemas.openxmlformats.org/officeDocument/2006/bibliography"/>
  </ds:schemaRefs>
</ds:datastoreItem>
</file>

<file path=customXml/itemProps72.xml><?xml version="1.0" encoding="utf-8"?>
<ds:datastoreItem xmlns:ds="http://schemas.openxmlformats.org/officeDocument/2006/customXml" ds:itemID="{43140A8C-B5FD-490F-ACDB-5621EF3DF60F}">
  <ds:schemaRefs>
    <ds:schemaRef ds:uri="http://schemas.openxmlformats.org/officeDocument/2006/bibliography"/>
  </ds:schemaRefs>
</ds:datastoreItem>
</file>

<file path=customXml/itemProps73.xml><?xml version="1.0" encoding="utf-8"?>
<ds:datastoreItem xmlns:ds="http://schemas.openxmlformats.org/officeDocument/2006/customXml" ds:itemID="{57FA3211-6A29-4C55-81D0-96E49E017172}">
  <ds:schemaRefs>
    <ds:schemaRef ds:uri="http://schemas.openxmlformats.org/officeDocument/2006/bibliography"/>
  </ds:schemaRefs>
</ds:datastoreItem>
</file>

<file path=customXml/itemProps74.xml><?xml version="1.0" encoding="utf-8"?>
<ds:datastoreItem xmlns:ds="http://schemas.openxmlformats.org/officeDocument/2006/customXml" ds:itemID="{D696E440-B86C-428F-9C2D-7726F88223EA}">
  <ds:schemaRefs>
    <ds:schemaRef ds:uri="http://schemas.openxmlformats.org/officeDocument/2006/bibliography"/>
  </ds:schemaRefs>
</ds:datastoreItem>
</file>

<file path=customXml/itemProps75.xml><?xml version="1.0" encoding="utf-8"?>
<ds:datastoreItem xmlns:ds="http://schemas.openxmlformats.org/officeDocument/2006/customXml" ds:itemID="{42D28A4F-2FE3-4860-A704-A1C89F8DED14}">
  <ds:schemaRefs>
    <ds:schemaRef ds:uri="http://schemas.openxmlformats.org/officeDocument/2006/bibliography"/>
  </ds:schemaRefs>
</ds:datastoreItem>
</file>

<file path=customXml/itemProps76.xml><?xml version="1.0" encoding="utf-8"?>
<ds:datastoreItem xmlns:ds="http://schemas.openxmlformats.org/officeDocument/2006/customXml" ds:itemID="{094AF1B8-4DAB-46DF-B812-1B5AF9A1250B}">
  <ds:schemaRefs>
    <ds:schemaRef ds:uri="http://schemas.openxmlformats.org/officeDocument/2006/bibliography"/>
  </ds:schemaRefs>
</ds:datastoreItem>
</file>

<file path=customXml/itemProps77.xml><?xml version="1.0" encoding="utf-8"?>
<ds:datastoreItem xmlns:ds="http://schemas.openxmlformats.org/officeDocument/2006/customXml" ds:itemID="{93F9D573-3E00-4F51-B335-DA771B54EC57}">
  <ds:schemaRefs>
    <ds:schemaRef ds:uri="http://schemas.openxmlformats.org/officeDocument/2006/bibliography"/>
  </ds:schemaRefs>
</ds:datastoreItem>
</file>

<file path=customXml/itemProps78.xml><?xml version="1.0" encoding="utf-8"?>
<ds:datastoreItem xmlns:ds="http://schemas.openxmlformats.org/officeDocument/2006/customXml" ds:itemID="{29840861-081B-4773-9685-8EE0D774C103}">
  <ds:schemaRefs>
    <ds:schemaRef ds:uri="http://schemas.openxmlformats.org/officeDocument/2006/bibliography"/>
  </ds:schemaRefs>
</ds:datastoreItem>
</file>

<file path=customXml/itemProps79.xml><?xml version="1.0" encoding="utf-8"?>
<ds:datastoreItem xmlns:ds="http://schemas.openxmlformats.org/officeDocument/2006/customXml" ds:itemID="{B99C77E6-79AF-4809-A816-1576E3AC72B1}">
  <ds:schemaRefs>
    <ds:schemaRef ds:uri="http://schemas.openxmlformats.org/officeDocument/2006/bibliography"/>
  </ds:schemaRefs>
</ds:datastoreItem>
</file>

<file path=customXml/itemProps80.xml><?xml version="1.0" encoding="utf-8"?>
<ds:datastoreItem xmlns:ds="http://schemas.openxmlformats.org/officeDocument/2006/customXml" ds:itemID="{88517D3A-3B67-457D-91EE-D355A35A6800}">
  <ds:schemaRefs>
    <ds:schemaRef ds:uri="http://schemas.openxmlformats.org/officeDocument/2006/bibliography"/>
  </ds:schemaRefs>
</ds:datastoreItem>
</file>

<file path=customXml/itemProps81.xml><?xml version="1.0" encoding="utf-8"?>
<ds:datastoreItem xmlns:ds="http://schemas.openxmlformats.org/officeDocument/2006/customXml" ds:itemID="{9D70CF5A-3A2C-40E5-91DA-10CA8301E70C}">
  <ds:schemaRefs>
    <ds:schemaRef ds:uri="http://schemas.openxmlformats.org/officeDocument/2006/bibliography"/>
  </ds:schemaRefs>
</ds:datastoreItem>
</file>

<file path=customXml/itemProps82.xml><?xml version="1.0" encoding="utf-8"?>
<ds:datastoreItem xmlns:ds="http://schemas.openxmlformats.org/officeDocument/2006/customXml" ds:itemID="{A9263232-FD55-4473-9172-7C37251C0115}">
  <ds:schemaRefs>
    <ds:schemaRef ds:uri="http://schemas.openxmlformats.org/officeDocument/2006/bibliography"/>
  </ds:schemaRefs>
</ds:datastoreItem>
</file>

<file path=customXml/itemProps83.xml><?xml version="1.0" encoding="utf-8"?>
<ds:datastoreItem xmlns:ds="http://schemas.openxmlformats.org/officeDocument/2006/customXml" ds:itemID="{AA077BEF-137C-4463-8ED5-74ABD9D939F7}">
  <ds:schemaRefs>
    <ds:schemaRef ds:uri="http://schemas.openxmlformats.org/officeDocument/2006/bibliography"/>
  </ds:schemaRefs>
</ds:datastoreItem>
</file>

<file path=customXml/itemProps84.xml><?xml version="1.0" encoding="utf-8"?>
<ds:datastoreItem xmlns:ds="http://schemas.openxmlformats.org/officeDocument/2006/customXml" ds:itemID="{8AA13E98-A64E-4DB7-BE92-F9A0C885946C}">
  <ds:schemaRefs>
    <ds:schemaRef ds:uri="http://schemas.openxmlformats.org/officeDocument/2006/bibliography"/>
  </ds:schemaRefs>
</ds:datastoreItem>
</file>

<file path=customXml/itemProps85.xml><?xml version="1.0" encoding="utf-8"?>
<ds:datastoreItem xmlns:ds="http://schemas.openxmlformats.org/officeDocument/2006/customXml" ds:itemID="{5877087B-3B74-45F2-A82A-5FB82C8055AE}">
  <ds:schemaRefs>
    <ds:schemaRef ds:uri="http://schemas.openxmlformats.org/officeDocument/2006/bibliography"/>
  </ds:schemaRefs>
</ds:datastoreItem>
</file>

<file path=customXml/itemProps86.xml><?xml version="1.0" encoding="utf-8"?>
<ds:datastoreItem xmlns:ds="http://schemas.openxmlformats.org/officeDocument/2006/customXml" ds:itemID="{D101C781-DB1E-455F-AC5F-5CF081BAFACC}">
  <ds:schemaRefs>
    <ds:schemaRef ds:uri="http://schemas.openxmlformats.org/officeDocument/2006/bibliography"/>
  </ds:schemaRefs>
</ds:datastoreItem>
</file>

<file path=customXml/itemProps87.xml><?xml version="1.0" encoding="utf-8"?>
<ds:datastoreItem xmlns:ds="http://schemas.openxmlformats.org/officeDocument/2006/customXml" ds:itemID="{26AB9DA5-D935-4E1E-97DE-F7CA1C00F7D0}">
  <ds:schemaRefs>
    <ds:schemaRef ds:uri="http://schemas.openxmlformats.org/officeDocument/2006/bibliography"/>
  </ds:schemaRefs>
</ds:datastoreItem>
</file>

<file path=customXml/itemProps88.xml><?xml version="1.0" encoding="utf-8"?>
<ds:datastoreItem xmlns:ds="http://schemas.openxmlformats.org/officeDocument/2006/customXml" ds:itemID="{244DE7E7-9244-474A-93ED-C976C1794CF4}">
  <ds:schemaRefs>
    <ds:schemaRef ds:uri="http://schemas.openxmlformats.org/officeDocument/2006/bibliography"/>
  </ds:schemaRefs>
</ds:datastoreItem>
</file>

<file path=customXml/itemProps89.xml><?xml version="1.0" encoding="utf-8"?>
<ds:datastoreItem xmlns:ds="http://schemas.openxmlformats.org/officeDocument/2006/customXml" ds:itemID="{3F92A2C3-5562-4377-92B9-63E2264B0C70}">
  <ds:schemaRefs>
    <ds:schemaRef ds:uri="http://schemas.openxmlformats.org/officeDocument/2006/bibliography"/>
  </ds:schemaRefs>
</ds:datastoreItem>
</file>

<file path=customXml/itemProps90.xml><?xml version="1.0" encoding="utf-8"?>
<ds:datastoreItem xmlns:ds="http://schemas.openxmlformats.org/officeDocument/2006/customXml" ds:itemID="{DE1E120E-F5CD-4396-B321-86E251F2416A}">
  <ds:schemaRefs>
    <ds:schemaRef ds:uri="http://schemas.openxmlformats.org/officeDocument/2006/bibliography"/>
  </ds:schemaRefs>
</ds:datastoreItem>
</file>

<file path=customXml/itemProps91.xml><?xml version="1.0" encoding="utf-8"?>
<ds:datastoreItem xmlns:ds="http://schemas.openxmlformats.org/officeDocument/2006/customXml" ds:itemID="{697F1100-A41D-421E-8B9C-14510BD8705B}">
  <ds:schemaRefs>
    <ds:schemaRef ds:uri="http://schemas.openxmlformats.org/officeDocument/2006/bibliography"/>
  </ds:schemaRefs>
</ds:datastoreItem>
</file>

<file path=customXml/itemProps92.xml><?xml version="1.0" encoding="utf-8"?>
<ds:datastoreItem xmlns:ds="http://schemas.openxmlformats.org/officeDocument/2006/customXml" ds:itemID="{8BF9CECB-85C2-4388-B397-3D3C7A0EE737}">
  <ds:schemaRefs>
    <ds:schemaRef ds:uri="http://schemas.openxmlformats.org/officeDocument/2006/bibliography"/>
  </ds:schemaRefs>
</ds:datastoreItem>
</file>

<file path=customXml/itemProps93.xml><?xml version="1.0" encoding="utf-8"?>
<ds:datastoreItem xmlns:ds="http://schemas.openxmlformats.org/officeDocument/2006/customXml" ds:itemID="{961B3A37-955C-44A2-BE09-AD532DF080E5}">
  <ds:schemaRefs>
    <ds:schemaRef ds:uri="http://schemas.openxmlformats.org/officeDocument/2006/bibliography"/>
  </ds:schemaRefs>
</ds:datastoreItem>
</file>

<file path=customXml/itemProps94.xml><?xml version="1.0" encoding="utf-8"?>
<ds:datastoreItem xmlns:ds="http://schemas.openxmlformats.org/officeDocument/2006/customXml" ds:itemID="{5EDB2160-D736-42A5-8350-3D5E3D9EA20D}">
  <ds:schemaRefs>
    <ds:schemaRef ds:uri="http://schemas.openxmlformats.org/officeDocument/2006/bibliography"/>
  </ds:schemaRefs>
</ds:datastoreItem>
</file>

<file path=customXml/itemProps95.xml><?xml version="1.0" encoding="utf-8"?>
<ds:datastoreItem xmlns:ds="http://schemas.openxmlformats.org/officeDocument/2006/customXml" ds:itemID="{8D73E8AF-629D-47C8-9CC9-5E690066EC22}">
  <ds:schemaRefs>
    <ds:schemaRef ds:uri="http://schemas.openxmlformats.org/officeDocument/2006/bibliography"/>
  </ds:schemaRefs>
</ds:datastoreItem>
</file>

<file path=customXml/itemProps96.xml><?xml version="1.0" encoding="utf-8"?>
<ds:datastoreItem xmlns:ds="http://schemas.openxmlformats.org/officeDocument/2006/customXml" ds:itemID="{803888FD-B78B-477F-A313-BE38BA740BFD}">
  <ds:schemaRefs>
    <ds:schemaRef ds:uri="http://schemas.openxmlformats.org/officeDocument/2006/bibliography"/>
  </ds:schemaRefs>
</ds:datastoreItem>
</file>

<file path=customXml/itemProps97.xml><?xml version="1.0" encoding="utf-8"?>
<ds:datastoreItem xmlns:ds="http://schemas.openxmlformats.org/officeDocument/2006/customXml" ds:itemID="{D1B5B0AE-6028-4D2A-86CE-053A3A927FFA}">
  <ds:schemaRefs>
    <ds:schemaRef ds:uri="http://schemas.openxmlformats.org/officeDocument/2006/bibliography"/>
  </ds:schemaRefs>
</ds:datastoreItem>
</file>

<file path=customXml/itemProps98.xml><?xml version="1.0" encoding="utf-8"?>
<ds:datastoreItem xmlns:ds="http://schemas.openxmlformats.org/officeDocument/2006/customXml" ds:itemID="{9CF88576-2EEC-4D6D-BADB-E7434EB7AEF5}">
  <ds:schemaRefs>
    <ds:schemaRef ds:uri="http://schemas.openxmlformats.org/officeDocument/2006/bibliography"/>
  </ds:schemaRefs>
</ds:datastoreItem>
</file>

<file path=customXml/itemProps99.xml><?xml version="1.0" encoding="utf-8"?>
<ds:datastoreItem xmlns:ds="http://schemas.openxmlformats.org/officeDocument/2006/customXml" ds:itemID="{7A9E84EE-278C-4FFE-BE4F-5DBB9B04314E}">
  <ds:schemaRefs>
    <ds:schemaRef ds:uri="http://schemas.openxmlformats.org/officeDocument/2006/bibliography"/>
  </ds:schemaRefs>
</ds:datastoreItem>
</file>

<file path=customXml/itemProps100.xml><?xml version="1.0" encoding="utf-8"?>
<ds:datastoreItem xmlns:ds="http://schemas.openxmlformats.org/officeDocument/2006/customXml" ds:itemID="{4C0E249A-5649-4364-9F43-018EE1B75608}">
  <ds:schemaRefs>
    <ds:schemaRef ds:uri="http://schemas.openxmlformats.org/officeDocument/2006/bibliography"/>
  </ds:schemaRefs>
</ds:datastoreItem>
</file>

<file path=customXml/itemProps101.xml><?xml version="1.0" encoding="utf-8"?>
<ds:datastoreItem xmlns:ds="http://schemas.openxmlformats.org/officeDocument/2006/customXml" ds:itemID="{CD04DA50-AE05-4453-A0DF-B0CD68D4AA6A}">
  <ds:schemaRefs>
    <ds:schemaRef ds:uri="http://schemas.openxmlformats.org/officeDocument/2006/bibliography"/>
  </ds:schemaRefs>
</ds:datastoreItem>
</file>

<file path=customXml/itemProps102.xml><?xml version="1.0" encoding="utf-8"?>
<ds:datastoreItem xmlns:ds="http://schemas.openxmlformats.org/officeDocument/2006/customXml" ds:itemID="{0F1441B3-381E-4F01-A62F-6B081B843B3C}">
  <ds:schemaRefs>
    <ds:schemaRef ds:uri="http://schemas.openxmlformats.org/officeDocument/2006/bibliography"/>
  </ds:schemaRefs>
</ds:datastoreItem>
</file>

<file path=customXml/itemProps103.xml><?xml version="1.0" encoding="utf-8"?>
<ds:datastoreItem xmlns:ds="http://schemas.openxmlformats.org/officeDocument/2006/customXml" ds:itemID="{8FED0FE6-7529-4FE9-8043-95A9AC2F383B}">
  <ds:schemaRefs>
    <ds:schemaRef ds:uri="http://schemas.openxmlformats.org/officeDocument/2006/bibliography"/>
  </ds:schemaRefs>
</ds:datastoreItem>
</file>

<file path=customXml/itemProps104.xml><?xml version="1.0" encoding="utf-8"?>
<ds:datastoreItem xmlns:ds="http://schemas.openxmlformats.org/officeDocument/2006/customXml" ds:itemID="{6D177440-5F67-4C20-B8DC-019F4BECF8C4}">
  <ds:schemaRefs>
    <ds:schemaRef ds:uri="http://schemas.openxmlformats.org/officeDocument/2006/bibliography"/>
  </ds:schemaRefs>
</ds:datastoreItem>
</file>

<file path=customXml/itemProps105.xml><?xml version="1.0" encoding="utf-8"?>
<ds:datastoreItem xmlns:ds="http://schemas.openxmlformats.org/officeDocument/2006/customXml" ds:itemID="{555752DD-06F6-4A42-935D-AC954C583359}">
  <ds:schemaRefs>
    <ds:schemaRef ds:uri="http://schemas.openxmlformats.org/officeDocument/2006/bibliography"/>
  </ds:schemaRefs>
</ds:datastoreItem>
</file>

<file path=customXml/itemProps106.xml><?xml version="1.0" encoding="utf-8"?>
<ds:datastoreItem xmlns:ds="http://schemas.openxmlformats.org/officeDocument/2006/customXml" ds:itemID="{5DD70014-394B-4B84-86F8-F3625D6D23CC}">
  <ds:schemaRefs>
    <ds:schemaRef ds:uri="http://schemas.openxmlformats.org/officeDocument/2006/bibliography"/>
  </ds:schemaRefs>
</ds:datastoreItem>
</file>

<file path=customXml/itemProps107.xml><?xml version="1.0" encoding="utf-8"?>
<ds:datastoreItem xmlns:ds="http://schemas.openxmlformats.org/officeDocument/2006/customXml" ds:itemID="{AB399200-F56C-4E7E-827C-B39EBB517352}">
  <ds:schemaRefs>
    <ds:schemaRef ds:uri="http://schemas.openxmlformats.org/officeDocument/2006/bibliography"/>
  </ds:schemaRefs>
</ds:datastoreItem>
</file>

<file path=customXml/itemProps108.xml><?xml version="1.0" encoding="utf-8"?>
<ds:datastoreItem xmlns:ds="http://schemas.openxmlformats.org/officeDocument/2006/customXml" ds:itemID="{D04B2065-A375-4AFA-BA9C-54ACE8D8F753}">
  <ds:schemaRefs>
    <ds:schemaRef ds:uri="http://schemas.openxmlformats.org/officeDocument/2006/bibliography"/>
  </ds:schemaRefs>
</ds:datastoreItem>
</file>

<file path=customXml/itemProps109.xml><?xml version="1.0" encoding="utf-8"?>
<ds:datastoreItem xmlns:ds="http://schemas.openxmlformats.org/officeDocument/2006/customXml" ds:itemID="{2D2BE4B6-92FF-45EC-B15C-9945B504D956}">
  <ds:schemaRefs>
    <ds:schemaRef ds:uri="http://schemas.openxmlformats.org/officeDocument/2006/bibliography"/>
  </ds:schemaRefs>
</ds:datastoreItem>
</file>

<file path=customXml/itemProps110.xml><?xml version="1.0" encoding="utf-8"?>
<ds:datastoreItem xmlns:ds="http://schemas.openxmlformats.org/officeDocument/2006/customXml" ds:itemID="{5B5AC5FC-AB0C-4015-87F9-E17824B5AD4A}">
  <ds:schemaRefs>
    <ds:schemaRef ds:uri="http://schemas.openxmlformats.org/officeDocument/2006/bibliography"/>
  </ds:schemaRefs>
</ds:datastoreItem>
</file>

<file path=customXml/itemProps111.xml><?xml version="1.0" encoding="utf-8"?>
<ds:datastoreItem xmlns:ds="http://schemas.openxmlformats.org/officeDocument/2006/customXml" ds:itemID="{BD940EB3-C8F7-436E-B24A-0F53BB60843D}">
  <ds:schemaRefs>
    <ds:schemaRef ds:uri="http://schemas.openxmlformats.org/officeDocument/2006/bibliography"/>
  </ds:schemaRefs>
</ds:datastoreItem>
</file>

<file path=customXml/itemProps112.xml><?xml version="1.0" encoding="utf-8"?>
<ds:datastoreItem xmlns:ds="http://schemas.openxmlformats.org/officeDocument/2006/customXml" ds:itemID="{3DC5834A-2935-4453-A10D-92AE39B1F590}">
  <ds:schemaRefs>
    <ds:schemaRef ds:uri="http://schemas.openxmlformats.org/officeDocument/2006/bibliography"/>
  </ds:schemaRefs>
</ds:datastoreItem>
</file>

<file path=customXml/itemProps113.xml><?xml version="1.0" encoding="utf-8"?>
<ds:datastoreItem xmlns:ds="http://schemas.openxmlformats.org/officeDocument/2006/customXml" ds:itemID="{7FB9FE0A-5DE2-40A0-8942-B461961A673F}">
  <ds:schemaRefs>
    <ds:schemaRef ds:uri="http://schemas.openxmlformats.org/officeDocument/2006/bibliography"/>
  </ds:schemaRefs>
</ds:datastoreItem>
</file>

<file path=customXml/itemProps114.xml><?xml version="1.0" encoding="utf-8"?>
<ds:datastoreItem xmlns:ds="http://schemas.openxmlformats.org/officeDocument/2006/customXml" ds:itemID="{D3458B67-678E-4A5F-A85A-E6E75A1AFF04}">
  <ds:schemaRefs>
    <ds:schemaRef ds:uri="http://schemas.openxmlformats.org/officeDocument/2006/bibliography"/>
  </ds:schemaRefs>
</ds:datastoreItem>
</file>

<file path=customXml/itemProps115.xml><?xml version="1.0" encoding="utf-8"?>
<ds:datastoreItem xmlns:ds="http://schemas.openxmlformats.org/officeDocument/2006/customXml" ds:itemID="{13B825D7-13C2-45F1-A8E7-B373F51356DF}">
  <ds:schemaRefs>
    <ds:schemaRef ds:uri="http://schemas.openxmlformats.org/officeDocument/2006/bibliography"/>
  </ds:schemaRefs>
</ds:datastoreItem>
</file>

<file path=customXml/itemProps116.xml><?xml version="1.0" encoding="utf-8"?>
<ds:datastoreItem xmlns:ds="http://schemas.openxmlformats.org/officeDocument/2006/customXml" ds:itemID="{56573FBF-D690-4BCC-A324-CD50543F6AF5}">
  <ds:schemaRefs>
    <ds:schemaRef ds:uri="http://schemas.openxmlformats.org/officeDocument/2006/bibliography"/>
  </ds:schemaRefs>
</ds:datastoreItem>
</file>

<file path=customXml/itemProps117.xml><?xml version="1.0" encoding="utf-8"?>
<ds:datastoreItem xmlns:ds="http://schemas.openxmlformats.org/officeDocument/2006/customXml" ds:itemID="{57D5BDFF-FCDD-458D-8E5B-20B73A86B426}">
  <ds:schemaRefs>
    <ds:schemaRef ds:uri="http://schemas.openxmlformats.org/officeDocument/2006/bibliography"/>
  </ds:schemaRefs>
</ds:datastoreItem>
</file>

<file path=customXml/itemProps118.xml><?xml version="1.0" encoding="utf-8"?>
<ds:datastoreItem xmlns:ds="http://schemas.openxmlformats.org/officeDocument/2006/customXml" ds:itemID="{160DF5DD-0F7D-47E8-BC0F-1FC9F38DF1CA}">
  <ds:schemaRefs>
    <ds:schemaRef ds:uri="http://schemas.openxmlformats.org/officeDocument/2006/bibliography"/>
  </ds:schemaRefs>
</ds:datastoreItem>
</file>

<file path=customXml/itemProps119.xml><?xml version="1.0" encoding="utf-8"?>
<ds:datastoreItem xmlns:ds="http://schemas.openxmlformats.org/officeDocument/2006/customXml" ds:itemID="{6C4D4727-7245-4733-B958-D0EB3F010B28}">
  <ds:schemaRefs>
    <ds:schemaRef ds:uri="http://schemas.openxmlformats.org/officeDocument/2006/bibliography"/>
  </ds:schemaRefs>
</ds:datastoreItem>
</file>

<file path=customXml/itemProps120.xml><?xml version="1.0" encoding="utf-8"?>
<ds:datastoreItem xmlns:ds="http://schemas.openxmlformats.org/officeDocument/2006/customXml" ds:itemID="{E6BD3F2C-B5EA-4357-A9EA-8656EB8FDC6C}">
  <ds:schemaRefs>
    <ds:schemaRef ds:uri="http://schemas.openxmlformats.org/officeDocument/2006/bibliography"/>
  </ds:schemaRefs>
</ds:datastoreItem>
</file>

<file path=customXml/itemProps121.xml><?xml version="1.0" encoding="utf-8"?>
<ds:datastoreItem xmlns:ds="http://schemas.openxmlformats.org/officeDocument/2006/customXml" ds:itemID="{8D1DE216-A994-4AE1-A8DC-6C6EA117E74C}">
  <ds:schemaRefs>
    <ds:schemaRef ds:uri="http://schemas.openxmlformats.org/officeDocument/2006/bibliography"/>
  </ds:schemaRefs>
</ds:datastoreItem>
</file>

<file path=customXml/itemProps122.xml><?xml version="1.0" encoding="utf-8"?>
<ds:datastoreItem xmlns:ds="http://schemas.openxmlformats.org/officeDocument/2006/customXml" ds:itemID="{8A3FB03B-B9DC-49C7-9244-26FDA53D0B5B}">
  <ds:schemaRefs>
    <ds:schemaRef ds:uri="http://schemas.openxmlformats.org/officeDocument/2006/bibliography"/>
  </ds:schemaRefs>
</ds:datastoreItem>
</file>

<file path=customXml/itemProps123.xml><?xml version="1.0" encoding="utf-8"?>
<ds:datastoreItem xmlns:ds="http://schemas.openxmlformats.org/officeDocument/2006/customXml" ds:itemID="{51D6A8CF-BE48-4079-BE4E-30C0DB73845B}">
  <ds:schemaRefs>
    <ds:schemaRef ds:uri="http://schemas.openxmlformats.org/officeDocument/2006/bibliography"/>
  </ds:schemaRefs>
</ds:datastoreItem>
</file>

<file path=customXml/itemProps124.xml><?xml version="1.0" encoding="utf-8"?>
<ds:datastoreItem xmlns:ds="http://schemas.openxmlformats.org/officeDocument/2006/customXml" ds:itemID="{F90ED825-3235-42B7-8F0D-822C3FB44C5C}">
  <ds:schemaRefs>
    <ds:schemaRef ds:uri="http://schemas.openxmlformats.org/officeDocument/2006/bibliography"/>
  </ds:schemaRefs>
</ds:datastoreItem>
</file>

<file path=customXml/itemProps125.xml><?xml version="1.0" encoding="utf-8"?>
<ds:datastoreItem xmlns:ds="http://schemas.openxmlformats.org/officeDocument/2006/customXml" ds:itemID="{D96CAE78-5E83-4076-8C87-611C6E7803E8}">
  <ds:schemaRefs>
    <ds:schemaRef ds:uri="http://schemas.openxmlformats.org/officeDocument/2006/bibliography"/>
  </ds:schemaRefs>
</ds:datastoreItem>
</file>

<file path=customXml/itemProps126.xml><?xml version="1.0" encoding="utf-8"?>
<ds:datastoreItem xmlns:ds="http://schemas.openxmlformats.org/officeDocument/2006/customXml" ds:itemID="{E0F793B5-E23E-4B80-9B43-DD51FF937556}">
  <ds:schemaRefs>
    <ds:schemaRef ds:uri="http://schemas.openxmlformats.org/officeDocument/2006/bibliography"/>
  </ds:schemaRefs>
</ds:datastoreItem>
</file>

<file path=customXml/itemProps127.xml><?xml version="1.0" encoding="utf-8"?>
<ds:datastoreItem xmlns:ds="http://schemas.openxmlformats.org/officeDocument/2006/customXml" ds:itemID="{7D060556-CB9B-455A-86AA-DF26922193BE}">
  <ds:schemaRefs>
    <ds:schemaRef ds:uri="http://schemas.openxmlformats.org/officeDocument/2006/bibliography"/>
  </ds:schemaRefs>
</ds:datastoreItem>
</file>

<file path=customXml/itemProps128.xml><?xml version="1.0" encoding="utf-8"?>
<ds:datastoreItem xmlns:ds="http://schemas.openxmlformats.org/officeDocument/2006/customXml" ds:itemID="{D97FE641-695F-4735-A94D-D2EDA582734D}">
  <ds:schemaRefs>
    <ds:schemaRef ds:uri="http://schemas.openxmlformats.org/officeDocument/2006/bibliography"/>
  </ds:schemaRefs>
</ds:datastoreItem>
</file>

<file path=customXml/itemProps129.xml><?xml version="1.0" encoding="utf-8"?>
<ds:datastoreItem xmlns:ds="http://schemas.openxmlformats.org/officeDocument/2006/customXml" ds:itemID="{036A259B-5690-4F67-9ABC-371D174610CC}">
  <ds:schemaRefs>
    <ds:schemaRef ds:uri="http://schemas.openxmlformats.org/officeDocument/2006/bibliography"/>
  </ds:schemaRefs>
</ds:datastoreItem>
</file>

<file path=customXml/itemProps130.xml><?xml version="1.0" encoding="utf-8"?>
<ds:datastoreItem xmlns:ds="http://schemas.openxmlformats.org/officeDocument/2006/customXml" ds:itemID="{451EEAE2-9B87-4A31-ACFD-0DE55E7A4F85}">
  <ds:schemaRefs>
    <ds:schemaRef ds:uri="http://schemas.openxmlformats.org/officeDocument/2006/bibliography"/>
  </ds:schemaRefs>
</ds:datastoreItem>
</file>

<file path=customXml/itemProps131.xml><?xml version="1.0" encoding="utf-8"?>
<ds:datastoreItem xmlns:ds="http://schemas.openxmlformats.org/officeDocument/2006/customXml" ds:itemID="{8E2471B3-1515-48CE-80F3-42206F459D78}">
  <ds:schemaRefs>
    <ds:schemaRef ds:uri="http://schemas.openxmlformats.org/officeDocument/2006/bibliography"/>
  </ds:schemaRefs>
</ds:datastoreItem>
</file>

<file path=customXml/itemProps132.xml><?xml version="1.0" encoding="utf-8"?>
<ds:datastoreItem xmlns:ds="http://schemas.openxmlformats.org/officeDocument/2006/customXml" ds:itemID="{1AC69D62-733A-438C-A5E9-587DE2493857}">
  <ds:schemaRefs>
    <ds:schemaRef ds:uri="http://schemas.openxmlformats.org/officeDocument/2006/bibliography"/>
  </ds:schemaRefs>
</ds:datastoreItem>
</file>

<file path=customXml/itemProps133.xml><?xml version="1.0" encoding="utf-8"?>
<ds:datastoreItem xmlns:ds="http://schemas.openxmlformats.org/officeDocument/2006/customXml" ds:itemID="{523F505F-A6CB-41DA-B376-221008649538}">
  <ds:schemaRefs>
    <ds:schemaRef ds:uri="http://schemas.openxmlformats.org/officeDocument/2006/bibliography"/>
  </ds:schemaRefs>
</ds:datastoreItem>
</file>

<file path=customXml/itemProps134.xml><?xml version="1.0" encoding="utf-8"?>
<ds:datastoreItem xmlns:ds="http://schemas.openxmlformats.org/officeDocument/2006/customXml" ds:itemID="{285350EC-68D2-47F3-8FCB-EA11FD166A97}">
  <ds:schemaRefs>
    <ds:schemaRef ds:uri="http://schemas.openxmlformats.org/officeDocument/2006/bibliography"/>
  </ds:schemaRefs>
</ds:datastoreItem>
</file>

<file path=customXml/itemProps135.xml><?xml version="1.0" encoding="utf-8"?>
<ds:datastoreItem xmlns:ds="http://schemas.openxmlformats.org/officeDocument/2006/customXml" ds:itemID="{07A1AAEF-4240-4D1E-801B-AB875F128E1E}">
  <ds:schemaRefs>
    <ds:schemaRef ds:uri="http://schemas.openxmlformats.org/officeDocument/2006/bibliography"/>
  </ds:schemaRefs>
</ds:datastoreItem>
</file>

<file path=customXml/itemProps136.xml><?xml version="1.0" encoding="utf-8"?>
<ds:datastoreItem xmlns:ds="http://schemas.openxmlformats.org/officeDocument/2006/customXml" ds:itemID="{E0501002-8410-4C15-BF69-9C93A77D9421}">
  <ds:schemaRefs>
    <ds:schemaRef ds:uri="http://schemas.openxmlformats.org/officeDocument/2006/bibliography"/>
  </ds:schemaRefs>
</ds:datastoreItem>
</file>

<file path=customXml/itemProps137.xml><?xml version="1.0" encoding="utf-8"?>
<ds:datastoreItem xmlns:ds="http://schemas.openxmlformats.org/officeDocument/2006/customXml" ds:itemID="{33A0EFC2-308C-4ACF-A125-C27750D48EFE}">
  <ds:schemaRefs>
    <ds:schemaRef ds:uri="http://schemas.openxmlformats.org/officeDocument/2006/bibliography"/>
  </ds:schemaRefs>
</ds:datastoreItem>
</file>

<file path=customXml/itemProps138.xml><?xml version="1.0" encoding="utf-8"?>
<ds:datastoreItem xmlns:ds="http://schemas.openxmlformats.org/officeDocument/2006/customXml" ds:itemID="{94717913-3120-43DB-BEF9-4936CA0EEA89}">
  <ds:schemaRefs>
    <ds:schemaRef ds:uri="http://schemas.openxmlformats.org/officeDocument/2006/bibliography"/>
  </ds:schemaRefs>
</ds:datastoreItem>
</file>

<file path=customXml/itemProps139.xml><?xml version="1.0" encoding="utf-8"?>
<ds:datastoreItem xmlns:ds="http://schemas.openxmlformats.org/officeDocument/2006/customXml" ds:itemID="{9027E9C8-3698-4438-88BD-C0308806629D}">
  <ds:schemaRefs>
    <ds:schemaRef ds:uri="http://schemas.openxmlformats.org/officeDocument/2006/bibliography"/>
  </ds:schemaRefs>
</ds:datastoreItem>
</file>

<file path=customXml/itemProps140.xml><?xml version="1.0" encoding="utf-8"?>
<ds:datastoreItem xmlns:ds="http://schemas.openxmlformats.org/officeDocument/2006/customXml" ds:itemID="{E7BABC68-E0AB-4059-A6B9-7DD25C8AB566}">
  <ds:schemaRefs>
    <ds:schemaRef ds:uri="http://schemas.openxmlformats.org/officeDocument/2006/bibliography"/>
  </ds:schemaRefs>
</ds:datastoreItem>
</file>

<file path=customXml/itemProps141.xml><?xml version="1.0" encoding="utf-8"?>
<ds:datastoreItem xmlns:ds="http://schemas.openxmlformats.org/officeDocument/2006/customXml" ds:itemID="{45194212-8752-4713-9AF4-5B982876420B}">
  <ds:schemaRefs>
    <ds:schemaRef ds:uri="http://schemas.openxmlformats.org/officeDocument/2006/bibliography"/>
  </ds:schemaRefs>
</ds:datastoreItem>
</file>

<file path=customXml/itemProps142.xml><?xml version="1.0" encoding="utf-8"?>
<ds:datastoreItem xmlns:ds="http://schemas.openxmlformats.org/officeDocument/2006/customXml" ds:itemID="{09C58796-C698-4AE1-AE84-1BC4A4F1295F}">
  <ds:schemaRefs>
    <ds:schemaRef ds:uri="http://schemas.openxmlformats.org/officeDocument/2006/bibliography"/>
  </ds:schemaRefs>
</ds:datastoreItem>
</file>

<file path=customXml/itemProps143.xml><?xml version="1.0" encoding="utf-8"?>
<ds:datastoreItem xmlns:ds="http://schemas.openxmlformats.org/officeDocument/2006/customXml" ds:itemID="{DED28A10-F866-4F6E-ADAA-33E72C5FB946}">
  <ds:schemaRefs>
    <ds:schemaRef ds:uri="http://schemas.openxmlformats.org/officeDocument/2006/bibliography"/>
  </ds:schemaRefs>
</ds:datastoreItem>
</file>

<file path=customXml/itemProps144.xml><?xml version="1.0" encoding="utf-8"?>
<ds:datastoreItem xmlns:ds="http://schemas.openxmlformats.org/officeDocument/2006/customXml" ds:itemID="{286A2D87-33E6-4DBC-8884-014A366D06A5}">
  <ds:schemaRefs>
    <ds:schemaRef ds:uri="http://schemas.openxmlformats.org/officeDocument/2006/bibliography"/>
  </ds:schemaRefs>
</ds:datastoreItem>
</file>

<file path=customXml/itemProps145.xml><?xml version="1.0" encoding="utf-8"?>
<ds:datastoreItem xmlns:ds="http://schemas.openxmlformats.org/officeDocument/2006/customXml" ds:itemID="{7D8A418F-85DB-429F-8BC2-393271A655D3}">
  <ds:schemaRefs>
    <ds:schemaRef ds:uri="http://schemas.openxmlformats.org/officeDocument/2006/bibliography"/>
  </ds:schemaRefs>
</ds:datastoreItem>
</file>

<file path=customXml/itemProps146.xml><?xml version="1.0" encoding="utf-8"?>
<ds:datastoreItem xmlns:ds="http://schemas.openxmlformats.org/officeDocument/2006/customXml" ds:itemID="{14FC7B24-2941-4AA1-980E-E8009F0C3FF0}">
  <ds:schemaRefs>
    <ds:schemaRef ds:uri="http://schemas.openxmlformats.org/officeDocument/2006/bibliography"/>
  </ds:schemaRefs>
</ds:datastoreItem>
</file>

<file path=customXml/itemProps147.xml><?xml version="1.0" encoding="utf-8"?>
<ds:datastoreItem xmlns:ds="http://schemas.openxmlformats.org/officeDocument/2006/customXml" ds:itemID="{9A773A9B-977E-4ABF-9C5C-72C2AEA2FF7C}">
  <ds:schemaRefs>
    <ds:schemaRef ds:uri="http://schemas.openxmlformats.org/officeDocument/2006/bibliography"/>
  </ds:schemaRefs>
</ds:datastoreItem>
</file>

<file path=customXml/itemProps148.xml><?xml version="1.0" encoding="utf-8"?>
<ds:datastoreItem xmlns:ds="http://schemas.openxmlformats.org/officeDocument/2006/customXml" ds:itemID="{13BBC119-1336-435C-BFAD-CC185D292A35}">
  <ds:schemaRefs>
    <ds:schemaRef ds:uri="http://schemas.openxmlformats.org/officeDocument/2006/bibliography"/>
  </ds:schemaRefs>
</ds:datastoreItem>
</file>

<file path=customXml/itemProps149.xml><?xml version="1.0" encoding="utf-8"?>
<ds:datastoreItem xmlns:ds="http://schemas.openxmlformats.org/officeDocument/2006/customXml" ds:itemID="{26F79831-322A-42A1-B744-DFF4DB8AFEAB}">
  <ds:schemaRefs>
    <ds:schemaRef ds:uri="http://schemas.openxmlformats.org/officeDocument/2006/bibliography"/>
  </ds:schemaRefs>
</ds:datastoreItem>
</file>

<file path=customXml/itemProps150.xml><?xml version="1.0" encoding="utf-8"?>
<ds:datastoreItem xmlns:ds="http://schemas.openxmlformats.org/officeDocument/2006/customXml" ds:itemID="{2E7CBCC2-943E-407A-A51C-B85C7023E4C9}">
  <ds:schemaRefs>
    <ds:schemaRef ds:uri="http://schemas.openxmlformats.org/officeDocument/2006/bibliography"/>
  </ds:schemaRefs>
</ds:datastoreItem>
</file>

<file path=customXml/itemProps151.xml><?xml version="1.0" encoding="utf-8"?>
<ds:datastoreItem xmlns:ds="http://schemas.openxmlformats.org/officeDocument/2006/customXml" ds:itemID="{19AFF164-8929-4F21-BA97-A2D974A8E796}">
  <ds:schemaRefs>
    <ds:schemaRef ds:uri="http://schemas.openxmlformats.org/officeDocument/2006/bibliography"/>
  </ds:schemaRefs>
</ds:datastoreItem>
</file>

<file path=customXml/itemProps152.xml><?xml version="1.0" encoding="utf-8"?>
<ds:datastoreItem xmlns:ds="http://schemas.openxmlformats.org/officeDocument/2006/customXml" ds:itemID="{E4CCF08B-BA96-4417-A19C-8409C1773619}">
  <ds:schemaRefs>
    <ds:schemaRef ds:uri="http://schemas.openxmlformats.org/officeDocument/2006/bibliography"/>
  </ds:schemaRefs>
</ds:datastoreItem>
</file>

<file path=customXml/itemProps153.xml><?xml version="1.0" encoding="utf-8"?>
<ds:datastoreItem xmlns:ds="http://schemas.openxmlformats.org/officeDocument/2006/customXml" ds:itemID="{C08D3374-8AFD-4027-BEA9-EAE2DCF51133}">
  <ds:schemaRefs>
    <ds:schemaRef ds:uri="http://schemas.openxmlformats.org/officeDocument/2006/bibliography"/>
  </ds:schemaRefs>
</ds:datastoreItem>
</file>

<file path=customXml/itemProps154.xml><?xml version="1.0" encoding="utf-8"?>
<ds:datastoreItem xmlns:ds="http://schemas.openxmlformats.org/officeDocument/2006/customXml" ds:itemID="{F13B8A98-F35D-4820-89E8-0C403B6F108C}">
  <ds:schemaRefs>
    <ds:schemaRef ds:uri="http://schemas.openxmlformats.org/officeDocument/2006/bibliography"/>
  </ds:schemaRefs>
</ds:datastoreItem>
</file>

<file path=customXml/itemProps155.xml><?xml version="1.0" encoding="utf-8"?>
<ds:datastoreItem xmlns:ds="http://schemas.openxmlformats.org/officeDocument/2006/customXml" ds:itemID="{23191530-2103-4D68-9528-38D9D6A8EF35}">
  <ds:schemaRefs>
    <ds:schemaRef ds:uri="http://schemas.openxmlformats.org/officeDocument/2006/bibliography"/>
  </ds:schemaRefs>
</ds:datastoreItem>
</file>

<file path=customXml/itemProps156.xml><?xml version="1.0" encoding="utf-8"?>
<ds:datastoreItem xmlns:ds="http://schemas.openxmlformats.org/officeDocument/2006/customXml" ds:itemID="{E642BF81-B114-4FA9-9098-4B7881681727}">
  <ds:schemaRefs>
    <ds:schemaRef ds:uri="http://schemas.openxmlformats.org/officeDocument/2006/bibliography"/>
  </ds:schemaRefs>
</ds:datastoreItem>
</file>

<file path=customXml/itemProps157.xml><?xml version="1.0" encoding="utf-8"?>
<ds:datastoreItem xmlns:ds="http://schemas.openxmlformats.org/officeDocument/2006/customXml" ds:itemID="{95AC8ED5-9A3C-4B48-A345-36BD8DD1DC85}">
  <ds:schemaRefs>
    <ds:schemaRef ds:uri="http://schemas.openxmlformats.org/officeDocument/2006/bibliography"/>
  </ds:schemaRefs>
</ds:datastoreItem>
</file>

<file path=customXml/itemProps158.xml><?xml version="1.0" encoding="utf-8"?>
<ds:datastoreItem xmlns:ds="http://schemas.openxmlformats.org/officeDocument/2006/customXml" ds:itemID="{021B3FC6-7CF3-4208-8184-ED8616B3B87A}">
  <ds:schemaRefs>
    <ds:schemaRef ds:uri="http://schemas.openxmlformats.org/officeDocument/2006/bibliography"/>
  </ds:schemaRefs>
</ds:datastoreItem>
</file>

<file path=customXml/itemProps159.xml><?xml version="1.0" encoding="utf-8"?>
<ds:datastoreItem xmlns:ds="http://schemas.openxmlformats.org/officeDocument/2006/customXml" ds:itemID="{F60B1C9E-E437-4597-A61D-2C7770602964}">
  <ds:schemaRefs>
    <ds:schemaRef ds:uri="http://schemas.openxmlformats.org/officeDocument/2006/bibliography"/>
  </ds:schemaRefs>
</ds:datastoreItem>
</file>

<file path=customXml/itemProps160.xml><?xml version="1.0" encoding="utf-8"?>
<ds:datastoreItem xmlns:ds="http://schemas.openxmlformats.org/officeDocument/2006/customXml" ds:itemID="{6A9E12A9-79D8-48F0-A67C-5B87D132825D}">
  <ds:schemaRefs>
    <ds:schemaRef ds:uri="http://schemas.openxmlformats.org/officeDocument/2006/bibliography"/>
  </ds:schemaRefs>
</ds:datastoreItem>
</file>

<file path=customXml/itemProps161.xml><?xml version="1.0" encoding="utf-8"?>
<ds:datastoreItem xmlns:ds="http://schemas.openxmlformats.org/officeDocument/2006/customXml" ds:itemID="{135150E3-9AE5-42D5-A20B-E7E5826E51AD}">
  <ds:schemaRefs>
    <ds:schemaRef ds:uri="http://schemas.openxmlformats.org/officeDocument/2006/bibliography"/>
  </ds:schemaRefs>
</ds:datastoreItem>
</file>

<file path=customXml/itemProps162.xml><?xml version="1.0" encoding="utf-8"?>
<ds:datastoreItem xmlns:ds="http://schemas.openxmlformats.org/officeDocument/2006/customXml" ds:itemID="{95573A62-4A03-4115-98EE-EE038BA2BA77}">
  <ds:schemaRefs>
    <ds:schemaRef ds:uri="http://schemas.openxmlformats.org/officeDocument/2006/bibliography"/>
  </ds:schemaRefs>
</ds:datastoreItem>
</file>

<file path=customXml/itemProps163.xml><?xml version="1.0" encoding="utf-8"?>
<ds:datastoreItem xmlns:ds="http://schemas.openxmlformats.org/officeDocument/2006/customXml" ds:itemID="{727DB21C-74AF-4A07-90B6-52298AA55F07}">
  <ds:schemaRefs>
    <ds:schemaRef ds:uri="http://schemas.openxmlformats.org/officeDocument/2006/bibliography"/>
  </ds:schemaRefs>
</ds:datastoreItem>
</file>

<file path=customXml/itemProps164.xml><?xml version="1.0" encoding="utf-8"?>
<ds:datastoreItem xmlns:ds="http://schemas.openxmlformats.org/officeDocument/2006/customXml" ds:itemID="{7438E475-DA1A-4B95-834D-61A02941061C}">
  <ds:schemaRefs>
    <ds:schemaRef ds:uri="http://schemas.openxmlformats.org/officeDocument/2006/bibliography"/>
  </ds:schemaRefs>
</ds:datastoreItem>
</file>

<file path=customXml/itemProps165.xml><?xml version="1.0" encoding="utf-8"?>
<ds:datastoreItem xmlns:ds="http://schemas.openxmlformats.org/officeDocument/2006/customXml" ds:itemID="{BD2DE5A1-92AF-4578-B848-81A3F112335C}">
  <ds:schemaRefs>
    <ds:schemaRef ds:uri="http://schemas.openxmlformats.org/officeDocument/2006/bibliography"/>
  </ds:schemaRefs>
</ds:datastoreItem>
</file>

<file path=customXml/itemProps166.xml><?xml version="1.0" encoding="utf-8"?>
<ds:datastoreItem xmlns:ds="http://schemas.openxmlformats.org/officeDocument/2006/customXml" ds:itemID="{09B2588D-833E-4FBE-9A67-630C164D09F8}">
  <ds:schemaRefs>
    <ds:schemaRef ds:uri="http://schemas.openxmlformats.org/officeDocument/2006/bibliography"/>
  </ds:schemaRefs>
</ds:datastoreItem>
</file>

<file path=customXml/itemProps167.xml><?xml version="1.0" encoding="utf-8"?>
<ds:datastoreItem xmlns:ds="http://schemas.openxmlformats.org/officeDocument/2006/customXml" ds:itemID="{5A11D4C8-146B-4CF9-BB3F-6849A394F988}">
  <ds:schemaRefs>
    <ds:schemaRef ds:uri="http://schemas.openxmlformats.org/officeDocument/2006/bibliography"/>
  </ds:schemaRefs>
</ds:datastoreItem>
</file>

<file path=customXml/itemProps168.xml><?xml version="1.0" encoding="utf-8"?>
<ds:datastoreItem xmlns:ds="http://schemas.openxmlformats.org/officeDocument/2006/customXml" ds:itemID="{DD6FCC91-C96A-4723-AED0-F70896FDD648}">
  <ds:schemaRefs>
    <ds:schemaRef ds:uri="http://schemas.openxmlformats.org/officeDocument/2006/bibliography"/>
  </ds:schemaRefs>
</ds:datastoreItem>
</file>

<file path=customXml/itemProps169.xml><?xml version="1.0" encoding="utf-8"?>
<ds:datastoreItem xmlns:ds="http://schemas.openxmlformats.org/officeDocument/2006/customXml" ds:itemID="{F5B73DB4-57B8-494E-A1F0-700DC9061FFB}">
  <ds:schemaRefs>
    <ds:schemaRef ds:uri="http://schemas.openxmlformats.org/officeDocument/2006/bibliography"/>
  </ds:schemaRefs>
</ds:datastoreItem>
</file>

<file path=customXml/itemProps170.xml><?xml version="1.0" encoding="utf-8"?>
<ds:datastoreItem xmlns:ds="http://schemas.openxmlformats.org/officeDocument/2006/customXml" ds:itemID="{773D9390-E45E-4418-9E5E-7D21C4E90447}">
  <ds:schemaRefs>
    <ds:schemaRef ds:uri="http://schemas.openxmlformats.org/officeDocument/2006/bibliography"/>
  </ds:schemaRefs>
</ds:datastoreItem>
</file>

<file path=customXml/itemProps171.xml><?xml version="1.0" encoding="utf-8"?>
<ds:datastoreItem xmlns:ds="http://schemas.openxmlformats.org/officeDocument/2006/customXml" ds:itemID="{62677DDC-34CF-4AA4-AA1E-DE455B9CC029}">
  <ds:schemaRefs>
    <ds:schemaRef ds:uri="http://schemas.openxmlformats.org/officeDocument/2006/bibliography"/>
  </ds:schemaRefs>
</ds:datastoreItem>
</file>

<file path=customXml/itemProps172.xml><?xml version="1.0" encoding="utf-8"?>
<ds:datastoreItem xmlns:ds="http://schemas.openxmlformats.org/officeDocument/2006/customXml" ds:itemID="{EA9D2602-F28D-4473-8BC2-C4B715A13DB1}">
  <ds:schemaRefs>
    <ds:schemaRef ds:uri="http://schemas.openxmlformats.org/officeDocument/2006/bibliography"/>
  </ds:schemaRefs>
</ds:datastoreItem>
</file>

<file path=customXml/itemProps173.xml><?xml version="1.0" encoding="utf-8"?>
<ds:datastoreItem xmlns:ds="http://schemas.openxmlformats.org/officeDocument/2006/customXml" ds:itemID="{8C1DF9E7-84EA-48FC-A836-619C0C28DB84}">
  <ds:schemaRefs>
    <ds:schemaRef ds:uri="http://schemas.openxmlformats.org/officeDocument/2006/bibliography"/>
  </ds:schemaRefs>
</ds:datastoreItem>
</file>

<file path=customXml/itemProps174.xml><?xml version="1.0" encoding="utf-8"?>
<ds:datastoreItem xmlns:ds="http://schemas.openxmlformats.org/officeDocument/2006/customXml" ds:itemID="{6E5C400C-DC87-46A1-A588-FC04593C0794}">
  <ds:schemaRefs>
    <ds:schemaRef ds:uri="http://schemas.openxmlformats.org/officeDocument/2006/bibliography"/>
  </ds:schemaRefs>
</ds:datastoreItem>
</file>

<file path=customXml/itemProps175.xml><?xml version="1.0" encoding="utf-8"?>
<ds:datastoreItem xmlns:ds="http://schemas.openxmlformats.org/officeDocument/2006/customXml" ds:itemID="{F8420776-BAC1-4C19-ABB2-E509A556DFB0}">
  <ds:schemaRefs>
    <ds:schemaRef ds:uri="http://schemas.openxmlformats.org/officeDocument/2006/bibliography"/>
  </ds:schemaRefs>
</ds:datastoreItem>
</file>

<file path=customXml/itemProps176.xml><?xml version="1.0" encoding="utf-8"?>
<ds:datastoreItem xmlns:ds="http://schemas.openxmlformats.org/officeDocument/2006/customXml" ds:itemID="{AB9C9B86-46BD-437A-A2A6-071DF1B931E3}">
  <ds:schemaRefs>
    <ds:schemaRef ds:uri="http://schemas.openxmlformats.org/officeDocument/2006/bibliography"/>
  </ds:schemaRefs>
</ds:datastoreItem>
</file>

<file path=customXml/itemProps177.xml><?xml version="1.0" encoding="utf-8"?>
<ds:datastoreItem xmlns:ds="http://schemas.openxmlformats.org/officeDocument/2006/customXml" ds:itemID="{7D589FA9-CF5F-40F4-9E06-D0D9C03DF401}">
  <ds:schemaRefs>
    <ds:schemaRef ds:uri="http://schemas.openxmlformats.org/officeDocument/2006/bibliography"/>
  </ds:schemaRefs>
</ds:datastoreItem>
</file>

<file path=customXml/itemProps178.xml><?xml version="1.0" encoding="utf-8"?>
<ds:datastoreItem xmlns:ds="http://schemas.openxmlformats.org/officeDocument/2006/customXml" ds:itemID="{674B28DC-E3E9-43CE-A12A-9CE340A1E5B6}">
  <ds:schemaRefs>
    <ds:schemaRef ds:uri="http://schemas.openxmlformats.org/officeDocument/2006/bibliography"/>
  </ds:schemaRefs>
</ds:datastoreItem>
</file>

<file path=customXml/itemProps179.xml><?xml version="1.0" encoding="utf-8"?>
<ds:datastoreItem xmlns:ds="http://schemas.openxmlformats.org/officeDocument/2006/customXml" ds:itemID="{FBE67330-015B-4A26-A2CD-7E5725AF69F3}">
  <ds:schemaRefs>
    <ds:schemaRef ds:uri="http://schemas.openxmlformats.org/officeDocument/2006/bibliography"/>
  </ds:schemaRefs>
</ds:datastoreItem>
</file>

<file path=customXml/itemProps180.xml><?xml version="1.0" encoding="utf-8"?>
<ds:datastoreItem xmlns:ds="http://schemas.openxmlformats.org/officeDocument/2006/customXml" ds:itemID="{6771BCB4-9F7A-4FE0-8CBD-D029F60EBB16}">
  <ds:schemaRefs>
    <ds:schemaRef ds:uri="http://schemas.openxmlformats.org/officeDocument/2006/bibliography"/>
  </ds:schemaRefs>
</ds:datastoreItem>
</file>

<file path=customXml/itemProps181.xml><?xml version="1.0" encoding="utf-8"?>
<ds:datastoreItem xmlns:ds="http://schemas.openxmlformats.org/officeDocument/2006/customXml" ds:itemID="{FF481B66-98BC-4B7A-96A5-A32D728072F5}">
  <ds:schemaRefs>
    <ds:schemaRef ds:uri="http://schemas.openxmlformats.org/officeDocument/2006/bibliography"/>
  </ds:schemaRefs>
</ds:datastoreItem>
</file>

<file path=customXml/itemProps182.xml><?xml version="1.0" encoding="utf-8"?>
<ds:datastoreItem xmlns:ds="http://schemas.openxmlformats.org/officeDocument/2006/customXml" ds:itemID="{3BC4C51D-D91D-4EA9-8A8A-633997FC822A}">
  <ds:schemaRefs>
    <ds:schemaRef ds:uri="http://schemas.openxmlformats.org/officeDocument/2006/bibliography"/>
  </ds:schemaRefs>
</ds:datastoreItem>
</file>

<file path=customXml/itemProps183.xml><?xml version="1.0" encoding="utf-8"?>
<ds:datastoreItem xmlns:ds="http://schemas.openxmlformats.org/officeDocument/2006/customXml" ds:itemID="{B0948F69-EEDD-477E-92B0-5AFEFEEFF6E8}">
  <ds:schemaRefs>
    <ds:schemaRef ds:uri="http://schemas.openxmlformats.org/officeDocument/2006/bibliography"/>
  </ds:schemaRefs>
</ds:datastoreItem>
</file>

<file path=customXml/itemProps184.xml><?xml version="1.0" encoding="utf-8"?>
<ds:datastoreItem xmlns:ds="http://schemas.openxmlformats.org/officeDocument/2006/customXml" ds:itemID="{B982F256-0AAC-4490-91CB-1D145C3DCA7B}">
  <ds:schemaRefs>
    <ds:schemaRef ds:uri="http://schemas.openxmlformats.org/officeDocument/2006/bibliography"/>
  </ds:schemaRefs>
</ds:datastoreItem>
</file>

<file path=customXml/itemProps185.xml><?xml version="1.0" encoding="utf-8"?>
<ds:datastoreItem xmlns:ds="http://schemas.openxmlformats.org/officeDocument/2006/customXml" ds:itemID="{3605E6B7-04D4-4F2E-A4F4-FDAADB65DB50}">
  <ds:schemaRefs>
    <ds:schemaRef ds:uri="http://schemas.openxmlformats.org/officeDocument/2006/bibliography"/>
  </ds:schemaRefs>
</ds:datastoreItem>
</file>

<file path=customXml/itemProps186.xml><?xml version="1.0" encoding="utf-8"?>
<ds:datastoreItem xmlns:ds="http://schemas.openxmlformats.org/officeDocument/2006/customXml" ds:itemID="{E574AEC5-2F81-4734-911E-6CD6B01BFE60}">
  <ds:schemaRefs>
    <ds:schemaRef ds:uri="http://schemas.openxmlformats.org/officeDocument/2006/bibliography"/>
  </ds:schemaRefs>
</ds:datastoreItem>
</file>

<file path=customXml/itemProps187.xml><?xml version="1.0" encoding="utf-8"?>
<ds:datastoreItem xmlns:ds="http://schemas.openxmlformats.org/officeDocument/2006/customXml" ds:itemID="{682D3E6E-EE0E-4CC5-9B31-46953D8E328E}">
  <ds:schemaRefs>
    <ds:schemaRef ds:uri="http://schemas.openxmlformats.org/officeDocument/2006/bibliography"/>
  </ds:schemaRefs>
</ds:datastoreItem>
</file>

<file path=customXml/itemProps188.xml><?xml version="1.0" encoding="utf-8"?>
<ds:datastoreItem xmlns:ds="http://schemas.openxmlformats.org/officeDocument/2006/customXml" ds:itemID="{98D1E12B-3C05-4975-B3B6-8A8B10FE9598}">
  <ds:schemaRefs>
    <ds:schemaRef ds:uri="http://schemas.openxmlformats.org/officeDocument/2006/bibliography"/>
  </ds:schemaRefs>
</ds:datastoreItem>
</file>

<file path=customXml/itemProps189.xml><?xml version="1.0" encoding="utf-8"?>
<ds:datastoreItem xmlns:ds="http://schemas.openxmlformats.org/officeDocument/2006/customXml" ds:itemID="{A8CAF1AF-ABF3-4139-9761-375FE86F3B4E}">
  <ds:schemaRefs>
    <ds:schemaRef ds:uri="http://schemas.openxmlformats.org/officeDocument/2006/bibliography"/>
  </ds:schemaRefs>
</ds:datastoreItem>
</file>

<file path=customXml/itemProps190.xml><?xml version="1.0" encoding="utf-8"?>
<ds:datastoreItem xmlns:ds="http://schemas.openxmlformats.org/officeDocument/2006/customXml" ds:itemID="{A63F8E92-010A-4547-8F90-AB5D3721E986}">
  <ds:schemaRefs>
    <ds:schemaRef ds:uri="http://schemas.openxmlformats.org/officeDocument/2006/bibliography"/>
  </ds:schemaRefs>
</ds:datastoreItem>
</file>

<file path=customXml/itemProps191.xml><?xml version="1.0" encoding="utf-8"?>
<ds:datastoreItem xmlns:ds="http://schemas.openxmlformats.org/officeDocument/2006/customXml" ds:itemID="{278B5F30-7CC4-4DE3-84A7-B315AAED9188}">
  <ds:schemaRefs>
    <ds:schemaRef ds:uri="http://schemas.openxmlformats.org/officeDocument/2006/bibliography"/>
  </ds:schemaRefs>
</ds:datastoreItem>
</file>

<file path=customXml/itemProps192.xml><?xml version="1.0" encoding="utf-8"?>
<ds:datastoreItem xmlns:ds="http://schemas.openxmlformats.org/officeDocument/2006/customXml" ds:itemID="{A2E977E5-778C-4BDA-8875-9A165FEACE69}">
  <ds:schemaRefs>
    <ds:schemaRef ds:uri="http://schemas.openxmlformats.org/officeDocument/2006/bibliography"/>
  </ds:schemaRefs>
</ds:datastoreItem>
</file>

<file path=customXml/itemProps193.xml><?xml version="1.0" encoding="utf-8"?>
<ds:datastoreItem xmlns:ds="http://schemas.openxmlformats.org/officeDocument/2006/customXml" ds:itemID="{F6024016-88F5-48A3-A565-50488C08848A}">
  <ds:schemaRefs>
    <ds:schemaRef ds:uri="http://schemas.openxmlformats.org/officeDocument/2006/bibliography"/>
  </ds:schemaRefs>
</ds:datastoreItem>
</file>

<file path=customXml/itemProps194.xml><?xml version="1.0" encoding="utf-8"?>
<ds:datastoreItem xmlns:ds="http://schemas.openxmlformats.org/officeDocument/2006/customXml" ds:itemID="{D0525493-34E5-4566-B3F3-A85B21DD8E43}">
  <ds:schemaRefs>
    <ds:schemaRef ds:uri="http://schemas.openxmlformats.org/officeDocument/2006/bibliography"/>
  </ds:schemaRefs>
</ds:datastoreItem>
</file>

<file path=customXml/itemProps195.xml><?xml version="1.0" encoding="utf-8"?>
<ds:datastoreItem xmlns:ds="http://schemas.openxmlformats.org/officeDocument/2006/customXml" ds:itemID="{F778F920-211C-4295-A92C-72392FDE5459}">
  <ds:schemaRefs>
    <ds:schemaRef ds:uri="http://schemas.openxmlformats.org/officeDocument/2006/bibliography"/>
  </ds:schemaRefs>
</ds:datastoreItem>
</file>

<file path=customXml/itemProps196.xml><?xml version="1.0" encoding="utf-8"?>
<ds:datastoreItem xmlns:ds="http://schemas.openxmlformats.org/officeDocument/2006/customXml" ds:itemID="{27DD9880-AEC6-4395-B9FF-EE12FC616897}">
  <ds:schemaRefs>
    <ds:schemaRef ds:uri="http://schemas.openxmlformats.org/officeDocument/2006/bibliography"/>
  </ds:schemaRefs>
</ds:datastoreItem>
</file>

<file path=customXml/itemProps197.xml><?xml version="1.0" encoding="utf-8"?>
<ds:datastoreItem xmlns:ds="http://schemas.openxmlformats.org/officeDocument/2006/customXml" ds:itemID="{0C6F0653-6441-4157-A4EF-9DA35DC1DA1A}">
  <ds:schemaRefs>
    <ds:schemaRef ds:uri="http://schemas.openxmlformats.org/officeDocument/2006/bibliography"/>
  </ds:schemaRefs>
</ds:datastoreItem>
</file>

<file path=customXml/itemProps198.xml><?xml version="1.0" encoding="utf-8"?>
<ds:datastoreItem xmlns:ds="http://schemas.openxmlformats.org/officeDocument/2006/customXml" ds:itemID="{0D0D55B2-E31C-4D40-AA70-0616475D717A}">
  <ds:schemaRefs>
    <ds:schemaRef ds:uri="http://schemas.openxmlformats.org/officeDocument/2006/bibliography"/>
  </ds:schemaRefs>
</ds:datastoreItem>
</file>

<file path=customXml/itemProps199.xml><?xml version="1.0" encoding="utf-8"?>
<ds:datastoreItem xmlns:ds="http://schemas.openxmlformats.org/officeDocument/2006/customXml" ds:itemID="{BDA08ECA-8570-40CF-96E8-8CFF68A3733D}">
  <ds:schemaRefs>
    <ds:schemaRef ds:uri="http://schemas.openxmlformats.org/officeDocument/2006/bibliography"/>
  </ds:schemaRefs>
</ds:datastoreItem>
</file>

<file path=customXml/itemProps200.xml><?xml version="1.0" encoding="utf-8"?>
<ds:datastoreItem xmlns:ds="http://schemas.openxmlformats.org/officeDocument/2006/customXml" ds:itemID="{7F1323C1-CD76-48E2-B7A6-96DE1789FEC1}">
  <ds:schemaRefs>
    <ds:schemaRef ds:uri="http://schemas.openxmlformats.org/officeDocument/2006/bibliography"/>
  </ds:schemaRefs>
</ds:datastoreItem>
</file>

<file path=customXml/itemProps201.xml><?xml version="1.0" encoding="utf-8"?>
<ds:datastoreItem xmlns:ds="http://schemas.openxmlformats.org/officeDocument/2006/customXml" ds:itemID="{D29FB680-C518-4A17-92B7-D3378C350114}">
  <ds:schemaRefs>
    <ds:schemaRef ds:uri="http://schemas.openxmlformats.org/officeDocument/2006/bibliography"/>
  </ds:schemaRefs>
</ds:datastoreItem>
</file>

<file path=customXml/itemProps202.xml><?xml version="1.0" encoding="utf-8"?>
<ds:datastoreItem xmlns:ds="http://schemas.openxmlformats.org/officeDocument/2006/customXml" ds:itemID="{E7F12024-1EA3-44CF-93CD-8EF2174FFF7B}">
  <ds:schemaRefs>
    <ds:schemaRef ds:uri="http://schemas.openxmlformats.org/officeDocument/2006/bibliography"/>
  </ds:schemaRefs>
</ds:datastoreItem>
</file>

<file path=customXml/itemProps203.xml><?xml version="1.0" encoding="utf-8"?>
<ds:datastoreItem xmlns:ds="http://schemas.openxmlformats.org/officeDocument/2006/customXml" ds:itemID="{CCFCB22C-F33D-4302-990E-A2D3889156BE}">
  <ds:schemaRefs>
    <ds:schemaRef ds:uri="http://schemas.openxmlformats.org/officeDocument/2006/bibliography"/>
  </ds:schemaRefs>
</ds:datastoreItem>
</file>

<file path=customXml/itemProps204.xml><?xml version="1.0" encoding="utf-8"?>
<ds:datastoreItem xmlns:ds="http://schemas.openxmlformats.org/officeDocument/2006/customXml" ds:itemID="{D52F7AF6-F5F6-452F-859F-E7C6D53E27BD}">
  <ds:schemaRefs>
    <ds:schemaRef ds:uri="http://schemas.openxmlformats.org/officeDocument/2006/bibliography"/>
  </ds:schemaRefs>
</ds:datastoreItem>
</file>

<file path=customXml/itemProps205.xml><?xml version="1.0" encoding="utf-8"?>
<ds:datastoreItem xmlns:ds="http://schemas.openxmlformats.org/officeDocument/2006/customXml" ds:itemID="{75AB9F71-E988-4A60-BCD7-879C348CC96E}">
  <ds:schemaRefs>
    <ds:schemaRef ds:uri="http://schemas.openxmlformats.org/officeDocument/2006/bibliography"/>
  </ds:schemaRefs>
</ds:datastoreItem>
</file>

<file path=customXml/itemProps206.xml><?xml version="1.0" encoding="utf-8"?>
<ds:datastoreItem xmlns:ds="http://schemas.openxmlformats.org/officeDocument/2006/customXml" ds:itemID="{73181EE2-B928-427D-9926-AB620F222E68}">
  <ds:schemaRefs>
    <ds:schemaRef ds:uri="http://schemas.openxmlformats.org/officeDocument/2006/bibliography"/>
  </ds:schemaRefs>
</ds:datastoreItem>
</file>

<file path=customXml/itemProps207.xml><?xml version="1.0" encoding="utf-8"?>
<ds:datastoreItem xmlns:ds="http://schemas.openxmlformats.org/officeDocument/2006/customXml" ds:itemID="{94567EE6-E831-473D-A019-FB085F92A541}">
  <ds:schemaRefs>
    <ds:schemaRef ds:uri="http://schemas.openxmlformats.org/officeDocument/2006/bibliography"/>
  </ds:schemaRefs>
</ds:datastoreItem>
</file>

<file path=customXml/itemProps208.xml><?xml version="1.0" encoding="utf-8"?>
<ds:datastoreItem xmlns:ds="http://schemas.openxmlformats.org/officeDocument/2006/customXml" ds:itemID="{CBF4BBD6-2A5B-49C3-AE21-DD6BD89D1A9E}">
  <ds:schemaRefs>
    <ds:schemaRef ds:uri="http://schemas.openxmlformats.org/officeDocument/2006/bibliography"/>
  </ds:schemaRefs>
</ds:datastoreItem>
</file>

<file path=customXml/itemProps209.xml><?xml version="1.0" encoding="utf-8"?>
<ds:datastoreItem xmlns:ds="http://schemas.openxmlformats.org/officeDocument/2006/customXml" ds:itemID="{BCC7DE3E-61E4-47C9-93FB-F4815A2266F5}">
  <ds:schemaRefs>
    <ds:schemaRef ds:uri="http://schemas.openxmlformats.org/officeDocument/2006/bibliography"/>
  </ds:schemaRefs>
</ds:datastoreItem>
</file>

<file path=customXml/itemProps210.xml><?xml version="1.0" encoding="utf-8"?>
<ds:datastoreItem xmlns:ds="http://schemas.openxmlformats.org/officeDocument/2006/customXml" ds:itemID="{C0FCB239-5B99-4139-A1E1-CE9F4EA7DBB1}">
  <ds:schemaRefs>
    <ds:schemaRef ds:uri="http://schemas.openxmlformats.org/officeDocument/2006/bibliography"/>
  </ds:schemaRefs>
</ds:datastoreItem>
</file>

<file path=customXml/itemProps211.xml><?xml version="1.0" encoding="utf-8"?>
<ds:datastoreItem xmlns:ds="http://schemas.openxmlformats.org/officeDocument/2006/customXml" ds:itemID="{BE13AB18-3FBF-469A-9489-A6DD80FEABAF}">
  <ds:schemaRefs>
    <ds:schemaRef ds:uri="http://schemas.openxmlformats.org/officeDocument/2006/bibliography"/>
  </ds:schemaRefs>
</ds:datastoreItem>
</file>

<file path=customXml/itemProps212.xml><?xml version="1.0" encoding="utf-8"?>
<ds:datastoreItem xmlns:ds="http://schemas.openxmlformats.org/officeDocument/2006/customXml" ds:itemID="{5A3C94A0-7126-4705-A044-DCBABFA75AE4}">
  <ds:schemaRefs>
    <ds:schemaRef ds:uri="http://schemas.openxmlformats.org/officeDocument/2006/bibliography"/>
  </ds:schemaRefs>
</ds:datastoreItem>
</file>

<file path=customXml/itemProps213.xml><?xml version="1.0" encoding="utf-8"?>
<ds:datastoreItem xmlns:ds="http://schemas.openxmlformats.org/officeDocument/2006/customXml" ds:itemID="{6576D52A-A889-4470-B632-AA674584CCF4}">
  <ds:schemaRefs>
    <ds:schemaRef ds:uri="http://schemas.openxmlformats.org/officeDocument/2006/bibliography"/>
  </ds:schemaRefs>
</ds:datastoreItem>
</file>

<file path=customXml/itemProps214.xml><?xml version="1.0" encoding="utf-8"?>
<ds:datastoreItem xmlns:ds="http://schemas.openxmlformats.org/officeDocument/2006/customXml" ds:itemID="{7CFC3CA1-FCA3-49F5-A503-7C903B1EBBE2}">
  <ds:schemaRefs>
    <ds:schemaRef ds:uri="http://schemas.openxmlformats.org/officeDocument/2006/bibliography"/>
  </ds:schemaRefs>
</ds:datastoreItem>
</file>

<file path=customXml/itemProps215.xml><?xml version="1.0" encoding="utf-8"?>
<ds:datastoreItem xmlns:ds="http://schemas.openxmlformats.org/officeDocument/2006/customXml" ds:itemID="{4BE33589-7283-4980-B871-80DB03051A35}">
  <ds:schemaRefs>
    <ds:schemaRef ds:uri="http://schemas.openxmlformats.org/officeDocument/2006/bibliography"/>
  </ds:schemaRefs>
</ds:datastoreItem>
</file>

<file path=customXml/itemProps216.xml><?xml version="1.0" encoding="utf-8"?>
<ds:datastoreItem xmlns:ds="http://schemas.openxmlformats.org/officeDocument/2006/customXml" ds:itemID="{62D950AF-605D-4058-A34E-34E45D11FCE2}">
  <ds:schemaRefs>
    <ds:schemaRef ds:uri="http://schemas.openxmlformats.org/officeDocument/2006/bibliography"/>
  </ds:schemaRefs>
</ds:datastoreItem>
</file>

<file path=customXml/itemProps217.xml><?xml version="1.0" encoding="utf-8"?>
<ds:datastoreItem xmlns:ds="http://schemas.openxmlformats.org/officeDocument/2006/customXml" ds:itemID="{D44DB185-669A-4311-8B7A-20514B82A1AE}">
  <ds:schemaRefs>
    <ds:schemaRef ds:uri="http://schemas.openxmlformats.org/officeDocument/2006/bibliography"/>
  </ds:schemaRefs>
</ds:datastoreItem>
</file>

<file path=customXml/itemProps218.xml><?xml version="1.0" encoding="utf-8"?>
<ds:datastoreItem xmlns:ds="http://schemas.openxmlformats.org/officeDocument/2006/customXml" ds:itemID="{171F1ADA-3C22-47F1-9F5D-189D4D47F7AA}">
  <ds:schemaRefs>
    <ds:schemaRef ds:uri="http://schemas.openxmlformats.org/officeDocument/2006/bibliography"/>
  </ds:schemaRefs>
</ds:datastoreItem>
</file>

<file path=customXml/itemProps219.xml><?xml version="1.0" encoding="utf-8"?>
<ds:datastoreItem xmlns:ds="http://schemas.openxmlformats.org/officeDocument/2006/customXml" ds:itemID="{F26422FE-A91D-49C9-B622-12105DAFC230}">
  <ds:schemaRefs>
    <ds:schemaRef ds:uri="http://schemas.openxmlformats.org/officeDocument/2006/bibliography"/>
  </ds:schemaRefs>
</ds:datastoreItem>
</file>

<file path=customXml/itemProps220.xml><?xml version="1.0" encoding="utf-8"?>
<ds:datastoreItem xmlns:ds="http://schemas.openxmlformats.org/officeDocument/2006/customXml" ds:itemID="{CE2A5229-5CE3-4416-A3E7-1BDBC15977AC}">
  <ds:schemaRefs>
    <ds:schemaRef ds:uri="http://schemas.openxmlformats.org/officeDocument/2006/bibliography"/>
  </ds:schemaRefs>
</ds:datastoreItem>
</file>

<file path=customXml/itemProps221.xml><?xml version="1.0" encoding="utf-8"?>
<ds:datastoreItem xmlns:ds="http://schemas.openxmlformats.org/officeDocument/2006/customXml" ds:itemID="{02C77C08-B742-4CC6-9900-852A06C43CA0}">
  <ds:schemaRefs>
    <ds:schemaRef ds:uri="http://schemas.openxmlformats.org/officeDocument/2006/bibliography"/>
  </ds:schemaRefs>
</ds:datastoreItem>
</file>

<file path=customXml/itemProps222.xml><?xml version="1.0" encoding="utf-8"?>
<ds:datastoreItem xmlns:ds="http://schemas.openxmlformats.org/officeDocument/2006/customXml" ds:itemID="{1403D98F-D784-45C9-A5A4-BF506200E7BB}">
  <ds:schemaRefs>
    <ds:schemaRef ds:uri="http://schemas.openxmlformats.org/officeDocument/2006/bibliography"/>
  </ds:schemaRefs>
</ds:datastoreItem>
</file>

<file path=customXml/itemProps223.xml><?xml version="1.0" encoding="utf-8"?>
<ds:datastoreItem xmlns:ds="http://schemas.openxmlformats.org/officeDocument/2006/customXml" ds:itemID="{D6904566-A711-4D57-8546-34466949168C}">
  <ds:schemaRefs>
    <ds:schemaRef ds:uri="http://schemas.openxmlformats.org/officeDocument/2006/bibliography"/>
  </ds:schemaRefs>
</ds:datastoreItem>
</file>

<file path=customXml/itemProps224.xml><?xml version="1.0" encoding="utf-8"?>
<ds:datastoreItem xmlns:ds="http://schemas.openxmlformats.org/officeDocument/2006/customXml" ds:itemID="{23196848-6FB8-4F48-905D-BCDAEC9EB6F6}">
  <ds:schemaRefs>
    <ds:schemaRef ds:uri="http://schemas.openxmlformats.org/officeDocument/2006/bibliography"/>
  </ds:schemaRefs>
</ds:datastoreItem>
</file>

<file path=customXml/itemProps225.xml><?xml version="1.0" encoding="utf-8"?>
<ds:datastoreItem xmlns:ds="http://schemas.openxmlformats.org/officeDocument/2006/customXml" ds:itemID="{BD132C42-D256-4E38-A1D1-247319AA1849}">
  <ds:schemaRefs>
    <ds:schemaRef ds:uri="http://schemas.openxmlformats.org/officeDocument/2006/bibliography"/>
  </ds:schemaRefs>
</ds:datastoreItem>
</file>

<file path=customXml/itemProps226.xml><?xml version="1.0" encoding="utf-8"?>
<ds:datastoreItem xmlns:ds="http://schemas.openxmlformats.org/officeDocument/2006/customXml" ds:itemID="{CAF246F1-DD19-4755-ABBE-DBCFA8A139E4}">
  <ds:schemaRefs>
    <ds:schemaRef ds:uri="http://schemas.openxmlformats.org/officeDocument/2006/bibliography"/>
  </ds:schemaRefs>
</ds:datastoreItem>
</file>

<file path=customXml/itemProps227.xml><?xml version="1.0" encoding="utf-8"?>
<ds:datastoreItem xmlns:ds="http://schemas.openxmlformats.org/officeDocument/2006/customXml" ds:itemID="{F9AD0644-A632-43D1-A544-2E87F3D1CAAE}">
  <ds:schemaRefs>
    <ds:schemaRef ds:uri="http://schemas.openxmlformats.org/officeDocument/2006/bibliography"/>
  </ds:schemaRefs>
</ds:datastoreItem>
</file>

<file path=customXml/itemProps228.xml><?xml version="1.0" encoding="utf-8"?>
<ds:datastoreItem xmlns:ds="http://schemas.openxmlformats.org/officeDocument/2006/customXml" ds:itemID="{AB7FD79B-813D-4773-937B-67B5FF30C85B}">
  <ds:schemaRefs>
    <ds:schemaRef ds:uri="http://schemas.openxmlformats.org/officeDocument/2006/bibliography"/>
  </ds:schemaRefs>
</ds:datastoreItem>
</file>

<file path=customXml/itemProps229.xml><?xml version="1.0" encoding="utf-8"?>
<ds:datastoreItem xmlns:ds="http://schemas.openxmlformats.org/officeDocument/2006/customXml" ds:itemID="{950F3B63-44C6-4DE5-AE23-C0482A420C7F}">
  <ds:schemaRefs>
    <ds:schemaRef ds:uri="http://schemas.openxmlformats.org/officeDocument/2006/bibliography"/>
  </ds:schemaRefs>
</ds:datastoreItem>
</file>

<file path=customXml/itemProps230.xml><?xml version="1.0" encoding="utf-8"?>
<ds:datastoreItem xmlns:ds="http://schemas.openxmlformats.org/officeDocument/2006/customXml" ds:itemID="{2DED7371-12E0-4F0E-A6D1-50CDDA8ED681}">
  <ds:schemaRefs>
    <ds:schemaRef ds:uri="http://schemas.openxmlformats.org/officeDocument/2006/bibliography"/>
  </ds:schemaRefs>
</ds:datastoreItem>
</file>

<file path=customXml/itemProps231.xml><?xml version="1.0" encoding="utf-8"?>
<ds:datastoreItem xmlns:ds="http://schemas.openxmlformats.org/officeDocument/2006/customXml" ds:itemID="{BB37BC51-3B09-464A-A7CD-90707F6B1302}">
  <ds:schemaRefs>
    <ds:schemaRef ds:uri="http://schemas.openxmlformats.org/officeDocument/2006/bibliography"/>
  </ds:schemaRefs>
</ds:datastoreItem>
</file>

<file path=customXml/itemProps232.xml><?xml version="1.0" encoding="utf-8"?>
<ds:datastoreItem xmlns:ds="http://schemas.openxmlformats.org/officeDocument/2006/customXml" ds:itemID="{91233489-06D1-4D03-87E6-89D52C49C473}">
  <ds:schemaRefs>
    <ds:schemaRef ds:uri="http://schemas.openxmlformats.org/officeDocument/2006/bibliography"/>
  </ds:schemaRefs>
</ds:datastoreItem>
</file>

<file path=customXml/itemProps233.xml><?xml version="1.0" encoding="utf-8"?>
<ds:datastoreItem xmlns:ds="http://schemas.openxmlformats.org/officeDocument/2006/customXml" ds:itemID="{0820D37A-2A16-496B-9ABF-9AC0539BE7B8}">
  <ds:schemaRefs>
    <ds:schemaRef ds:uri="http://schemas.openxmlformats.org/officeDocument/2006/bibliography"/>
  </ds:schemaRefs>
</ds:datastoreItem>
</file>

<file path=customXml/itemProps234.xml><?xml version="1.0" encoding="utf-8"?>
<ds:datastoreItem xmlns:ds="http://schemas.openxmlformats.org/officeDocument/2006/customXml" ds:itemID="{C85087D1-3599-40B3-B619-48CDDFC9DED4}">
  <ds:schemaRefs>
    <ds:schemaRef ds:uri="http://schemas.openxmlformats.org/officeDocument/2006/bibliography"/>
  </ds:schemaRefs>
</ds:datastoreItem>
</file>

<file path=customXml/itemProps235.xml><?xml version="1.0" encoding="utf-8"?>
<ds:datastoreItem xmlns:ds="http://schemas.openxmlformats.org/officeDocument/2006/customXml" ds:itemID="{F1B19831-F2ED-447C-BC75-38D0FEE0E1FC}">
  <ds:schemaRefs>
    <ds:schemaRef ds:uri="http://schemas.openxmlformats.org/officeDocument/2006/bibliography"/>
  </ds:schemaRefs>
</ds:datastoreItem>
</file>

<file path=customXml/itemProps236.xml><?xml version="1.0" encoding="utf-8"?>
<ds:datastoreItem xmlns:ds="http://schemas.openxmlformats.org/officeDocument/2006/customXml" ds:itemID="{BF80DF64-A21F-435F-9BDD-B347630CE82A}">
  <ds:schemaRefs>
    <ds:schemaRef ds:uri="http://schemas.openxmlformats.org/officeDocument/2006/bibliography"/>
  </ds:schemaRefs>
</ds:datastoreItem>
</file>

<file path=customXml/itemProps237.xml><?xml version="1.0" encoding="utf-8"?>
<ds:datastoreItem xmlns:ds="http://schemas.openxmlformats.org/officeDocument/2006/customXml" ds:itemID="{E5DE71C6-8A68-402A-9F96-A7DFF84F62CE}">
  <ds:schemaRefs>
    <ds:schemaRef ds:uri="http://schemas.openxmlformats.org/officeDocument/2006/bibliography"/>
  </ds:schemaRefs>
</ds:datastoreItem>
</file>

<file path=customXml/itemProps238.xml><?xml version="1.0" encoding="utf-8"?>
<ds:datastoreItem xmlns:ds="http://schemas.openxmlformats.org/officeDocument/2006/customXml" ds:itemID="{FEDC6739-8525-4E7F-A4A1-CE428DE0E1C4}">
  <ds:schemaRefs>
    <ds:schemaRef ds:uri="http://schemas.openxmlformats.org/officeDocument/2006/bibliography"/>
  </ds:schemaRefs>
</ds:datastoreItem>
</file>

<file path=customXml/itemProps239.xml><?xml version="1.0" encoding="utf-8"?>
<ds:datastoreItem xmlns:ds="http://schemas.openxmlformats.org/officeDocument/2006/customXml" ds:itemID="{0D3EAC1A-4B65-4A6F-8162-4001091243A5}">
  <ds:schemaRefs>
    <ds:schemaRef ds:uri="http://schemas.openxmlformats.org/officeDocument/2006/bibliography"/>
  </ds:schemaRefs>
</ds:datastoreItem>
</file>

<file path=customXml/itemProps240.xml><?xml version="1.0" encoding="utf-8"?>
<ds:datastoreItem xmlns:ds="http://schemas.openxmlformats.org/officeDocument/2006/customXml" ds:itemID="{DD0A1D3C-D0D4-4D42-B1C5-13CE43144FE7}">
  <ds:schemaRefs>
    <ds:schemaRef ds:uri="http://schemas.openxmlformats.org/officeDocument/2006/bibliography"/>
  </ds:schemaRefs>
</ds:datastoreItem>
</file>

<file path=customXml/itemProps241.xml><?xml version="1.0" encoding="utf-8"?>
<ds:datastoreItem xmlns:ds="http://schemas.openxmlformats.org/officeDocument/2006/customXml" ds:itemID="{37D7C5C9-1639-44C7-8287-B08FC6AEFBCC}">
  <ds:schemaRefs>
    <ds:schemaRef ds:uri="http://schemas.openxmlformats.org/officeDocument/2006/bibliography"/>
  </ds:schemaRefs>
</ds:datastoreItem>
</file>

<file path=customXml/itemProps242.xml><?xml version="1.0" encoding="utf-8"?>
<ds:datastoreItem xmlns:ds="http://schemas.openxmlformats.org/officeDocument/2006/customXml" ds:itemID="{9325EE33-CD12-46BB-8D34-EB485C1E4B7C}">
  <ds:schemaRefs>
    <ds:schemaRef ds:uri="http://schemas.openxmlformats.org/officeDocument/2006/bibliography"/>
  </ds:schemaRefs>
</ds:datastoreItem>
</file>

<file path=customXml/itemProps243.xml><?xml version="1.0" encoding="utf-8"?>
<ds:datastoreItem xmlns:ds="http://schemas.openxmlformats.org/officeDocument/2006/customXml" ds:itemID="{EFB718AD-4BDA-4C66-886A-1EA0C1B7F19E}">
  <ds:schemaRefs>
    <ds:schemaRef ds:uri="http://schemas.openxmlformats.org/officeDocument/2006/bibliography"/>
  </ds:schemaRefs>
</ds:datastoreItem>
</file>

<file path=customXml/itemProps244.xml><?xml version="1.0" encoding="utf-8"?>
<ds:datastoreItem xmlns:ds="http://schemas.openxmlformats.org/officeDocument/2006/customXml" ds:itemID="{421E4A6F-49A6-46AB-8108-BABC621CA39C}">
  <ds:schemaRefs>
    <ds:schemaRef ds:uri="http://schemas.openxmlformats.org/officeDocument/2006/bibliography"/>
  </ds:schemaRefs>
</ds:datastoreItem>
</file>

<file path=customXml/itemProps245.xml><?xml version="1.0" encoding="utf-8"?>
<ds:datastoreItem xmlns:ds="http://schemas.openxmlformats.org/officeDocument/2006/customXml" ds:itemID="{C7E3506F-FF05-444F-95C5-A1775B443ADD}">
  <ds:schemaRefs>
    <ds:schemaRef ds:uri="http://schemas.openxmlformats.org/officeDocument/2006/bibliography"/>
  </ds:schemaRefs>
</ds:datastoreItem>
</file>

<file path=customXml/itemProps246.xml><?xml version="1.0" encoding="utf-8"?>
<ds:datastoreItem xmlns:ds="http://schemas.openxmlformats.org/officeDocument/2006/customXml" ds:itemID="{4AD75CF5-5E1C-4220-8424-CC97AAFCBBE7}">
  <ds:schemaRefs>
    <ds:schemaRef ds:uri="http://schemas.openxmlformats.org/officeDocument/2006/bibliography"/>
  </ds:schemaRefs>
</ds:datastoreItem>
</file>

<file path=customXml/itemProps247.xml><?xml version="1.0" encoding="utf-8"?>
<ds:datastoreItem xmlns:ds="http://schemas.openxmlformats.org/officeDocument/2006/customXml" ds:itemID="{16C89746-2ACB-455B-A334-AB968D899A4D}">
  <ds:schemaRefs>
    <ds:schemaRef ds:uri="http://schemas.openxmlformats.org/officeDocument/2006/bibliography"/>
  </ds:schemaRefs>
</ds:datastoreItem>
</file>

<file path=customXml/itemProps248.xml><?xml version="1.0" encoding="utf-8"?>
<ds:datastoreItem xmlns:ds="http://schemas.openxmlformats.org/officeDocument/2006/customXml" ds:itemID="{45F58DEA-722A-416E-9F0F-3A9473940FA3}">
  <ds:schemaRefs>
    <ds:schemaRef ds:uri="http://schemas.openxmlformats.org/officeDocument/2006/bibliography"/>
  </ds:schemaRefs>
</ds:datastoreItem>
</file>

<file path=customXml/itemProps249.xml><?xml version="1.0" encoding="utf-8"?>
<ds:datastoreItem xmlns:ds="http://schemas.openxmlformats.org/officeDocument/2006/customXml" ds:itemID="{A866EBEE-D6F2-441C-B327-A97B6C93DDDB}">
  <ds:schemaRefs>
    <ds:schemaRef ds:uri="http://schemas.openxmlformats.org/officeDocument/2006/bibliography"/>
  </ds:schemaRefs>
</ds:datastoreItem>
</file>

<file path=customXml/itemProps250.xml><?xml version="1.0" encoding="utf-8"?>
<ds:datastoreItem xmlns:ds="http://schemas.openxmlformats.org/officeDocument/2006/customXml" ds:itemID="{B6A5A7D2-FC40-4554-829C-FF14FD1F3C6D}">
  <ds:schemaRefs>
    <ds:schemaRef ds:uri="http://schemas.openxmlformats.org/officeDocument/2006/bibliography"/>
  </ds:schemaRefs>
</ds:datastoreItem>
</file>

<file path=customXml/itemProps251.xml><?xml version="1.0" encoding="utf-8"?>
<ds:datastoreItem xmlns:ds="http://schemas.openxmlformats.org/officeDocument/2006/customXml" ds:itemID="{5FF2CBE8-FD89-4AAE-ACB8-758DC0EDCC1D}">
  <ds:schemaRefs>
    <ds:schemaRef ds:uri="http://schemas.openxmlformats.org/officeDocument/2006/bibliography"/>
  </ds:schemaRefs>
</ds:datastoreItem>
</file>

<file path=customXml/itemProps252.xml><?xml version="1.0" encoding="utf-8"?>
<ds:datastoreItem xmlns:ds="http://schemas.openxmlformats.org/officeDocument/2006/customXml" ds:itemID="{D7F2A801-186F-48A1-86C4-EFF8D84E8DF3}">
  <ds:schemaRefs>
    <ds:schemaRef ds:uri="http://schemas.openxmlformats.org/officeDocument/2006/bibliography"/>
  </ds:schemaRefs>
</ds:datastoreItem>
</file>

<file path=customXml/itemProps253.xml><?xml version="1.0" encoding="utf-8"?>
<ds:datastoreItem xmlns:ds="http://schemas.openxmlformats.org/officeDocument/2006/customXml" ds:itemID="{C8693EEC-90A0-46CF-8A7E-B0DF12A328CE}">
  <ds:schemaRefs>
    <ds:schemaRef ds:uri="http://schemas.openxmlformats.org/officeDocument/2006/bibliography"/>
  </ds:schemaRefs>
</ds:datastoreItem>
</file>

<file path=customXml/itemProps254.xml><?xml version="1.0" encoding="utf-8"?>
<ds:datastoreItem xmlns:ds="http://schemas.openxmlformats.org/officeDocument/2006/customXml" ds:itemID="{81996707-E519-45DF-9526-22476A8C6F15}">
  <ds:schemaRefs>
    <ds:schemaRef ds:uri="http://schemas.openxmlformats.org/officeDocument/2006/bibliography"/>
  </ds:schemaRefs>
</ds:datastoreItem>
</file>

<file path=customXml/itemProps255.xml><?xml version="1.0" encoding="utf-8"?>
<ds:datastoreItem xmlns:ds="http://schemas.openxmlformats.org/officeDocument/2006/customXml" ds:itemID="{BB8CAEFB-B045-493C-B1E1-4A72EDC9E6E5}">
  <ds:schemaRefs>
    <ds:schemaRef ds:uri="http://schemas.openxmlformats.org/officeDocument/2006/bibliography"/>
  </ds:schemaRefs>
</ds:datastoreItem>
</file>

<file path=customXml/itemProps256.xml><?xml version="1.0" encoding="utf-8"?>
<ds:datastoreItem xmlns:ds="http://schemas.openxmlformats.org/officeDocument/2006/customXml" ds:itemID="{D279D238-F8FD-4D67-B7DB-7BF3F951B443}">
  <ds:schemaRefs>
    <ds:schemaRef ds:uri="http://schemas.openxmlformats.org/officeDocument/2006/bibliography"/>
  </ds:schemaRefs>
</ds:datastoreItem>
</file>

<file path=customXml/itemProps257.xml><?xml version="1.0" encoding="utf-8"?>
<ds:datastoreItem xmlns:ds="http://schemas.openxmlformats.org/officeDocument/2006/customXml" ds:itemID="{3797C803-E284-4F61-9E10-1F08D4883055}">
  <ds:schemaRefs>
    <ds:schemaRef ds:uri="http://schemas.openxmlformats.org/officeDocument/2006/bibliography"/>
  </ds:schemaRefs>
</ds:datastoreItem>
</file>

<file path=customXml/itemProps258.xml><?xml version="1.0" encoding="utf-8"?>
<ds:datastoreItem xmlns:ds="http://schemas.openxmlformats.org/officeDocument/2006/customXml" ds:itemID="{8F01C5F6-2041-4A6C-A873-396C8466785D}">
  <ds:schemaRefs>
    <ds:schemaRef ds:uri="http://schemas.openxmlformats.org/officeDocument/2006/bibliography"/>
  </ds:schemaRefs>
</ds:datastoreItem>
</file>

<file path=customXml/itemProps259.xml><?xml version="1.0" encoding="utf-8"?>
<ds:datastoreItem xmlns:ds="http://schemas.openxmlformats.org/officeDocument/2006/customXml" ds:itemID="{3B24211B-F59B-40F3-9C27-2836D0C638F4}">
  <ds:schemaRefs>
    <ds:schemaRef ds:uri="http://schemas.openxmlformats.org/officeDocument/2006/bibliography"/>
  </ds:schemaRefs>
</ds:datastoreItem>
</file>

<file path=customXml/itemProps260.xml><?xml version="1.0" encoding="utf-8"?>
<ds:datastoreItem xmlns:ds="http://schemas.openxmlformats.org/officeDocument/2006/customXml" ds:itemID="{E2740C91-23D8-4B82-959F-CF5E8D585845}">
  <ds:schemaRefs>
    <ds:schemaRef ds:uri="http://schemas.openxmlformats.org/officeDocument/2006/bibliography"/>
  </ds:schemaRefs>
</ds:datastoreItem>
</file>

<file path=customXml/itemProps261.xml><?xml version="1.0" encoding="utf-8"?>
<ds:datastoreItem xmlns:ds="http://schemas.openxmlformats.org/officeDocument/2006/customXml" ds:itemID="{6579061D-B95C-46C7-91FC-2FC355D1F027}">
  <ds:schemaRefs>
    <ds:schemaRef ds:uri="http://schemas.openxmlformats.org/officeDocument/2006/bibliography"/>
  </ds:schemaRefs>
</ds:datastoreItem>
</file>

<file path=customXml/itemProps262.xml><?xml version="1.0" encoding="utf-8"?>
<ds:datastoreItem xmlns:ds="http://schemas.openxmlformats.org/officeDocument/2006/customXml" ds:itemID="{64BDDB17-5458-40AC-8EB7-A44E588A9DA3}">
  <ds:schemaRefs>
    <ds:schemaRef ds:uri="http://schemas.openxmlformats.org/officeDocument/2006/bibliography"/>
  </ds:schemaRefs>
</ds:datastoreItem>
</file>

<file path=customXml/itemProps263.xml><?xml version="1.0" encoding="utf-8"?>
<ds:datastoreItem xmlns:ds="http://schemas.openxmlformats.org/officeDocument/2006/customXml" ds:itemID="{40F93499-48DE-406E-AF6A-03963E196471}">
  <ds:schemaRefs>
    <ds:schemaRef ds:uri="http://schemas.openxmlformats.org/officeDocument/2006/bibliography"/>
  </ds:schemaRefs>
</ds:datastoreItem>
</file>

<file path=customXml/itemProps264.xml><?xml version="1.0" encoding="utf-8"?>
<ds:datastoreItem xmlns:ds="http://schemas.openxmlformats.org/officeDocument/2006/customXml" ds:itemID="{9D9210D6-C253-4378-81BB-8C3EFFF6373F}">
  <ds:schemaRefs>
    <ds:schemaRef ds:uri="http://schemas.openxmlformats.org/officeDocument/2006/bibliography"/>
  </ds:schemaRefs>
</ds:datastoreItem>
</file>

<file path=customXml/itemProps265.xml><?xml version="1.0" encoding="utf-8"?>
<ds:datastoreItem xmlns:ds="http://schemas.openxmlformats.org/officeDocument/2006/customXml" ds:itemID="{1A6EF4AB-5FAD-4D34-B44D-25CFF13280C6}">
  <ds:schemaRefs>
    <ds:schemaRef ds:uri="http://schemas.openxmlformats.org/officeDocument/2006/bibliography"/>
  </ds:schemaRefs>
</ds:datastoreItem>
</file>

<file path=customXml/itemProps266.xml><?xml version="1.0" encoding="utf-8"?>
<ds:datastoreItem xmlns:ds="http://schemas.openxmlformats.org/officeDocument/2006/customXml" ds:itemID="{B58F82DA-1B21-4D17-ADE9-53F37E4A153A}">
  <ds:schemaRefs>
    <ds:schemaRef ds:uri="http://schemas.openxmlformats.org/officeDocument/2006/bibliography"/>
  </ds:schemaRefs>
</ds:datastoreItem>
</file>

<file path=customXml/itemProps267.xml><?xml version="1.0" encoding="utf-8"?>
<ds:datastoreItem xmlns:ds="http://schemas.openxmlformats.org/officeDocument/2006/customXml" ds:itemID="{F7ABF7BD-7E7A-473C-BB43-43117A05F0BE}">
  <ds:schemaRefs>
    <ds:schemaRef ds:uri="http://schemas.openxmlformats.org/officeDocument/2006/bibliography"/>
  </ds:schemaRefs>
</ds:datastoreItem>
</file>

<file path=customXml/itemProps268.xml><?xml version="1.0" encoding="utf-8"?>
<ds:datastoreItem xmlns:ds="http://schemas.openxmlformats.org/officeDocument/2006/customXml" ds:itemID="{57CC042C-1D80-4A63-8A54-048E3E2F1FD6}">
  <ds:schemaRefs>
    <ds:schemaRef ds:uri="http://schemas.openxmlformats.org/officeDocument/2006/bibliography"/>
  </ds:schemaRefs>
</ds:datastoreItem>
</file>

<file path=customXml/itemProps269.xml><?xml version="1.0" encoding="utf-8"?>
<ds:datastoreItem xmlns:ds="http://schemas.openxmlformats.org/officeDocument/2006/customXml" ds:itemID="{7D3CB10A-E079-4FA7-A99D-C39A1A3EB1BA}">
  <ds:schemaRefs>
    <ds:schemaRef ds:uri="http://schemas.openxmlformats.org/officeDocument/2006/bibliography"/>
  </ds:schemaRefs>
</ds:datastoreItem>
</file>

<file path=customXml/itemProps270.xml><?xml version="1.0" encoding="utf-8"?>
<ds:datastoreItem xmlns:ds="http://schemas.openxmlformats.org/officeDocument/2006/customXml" ds:itemID="{8083BFEE-2706-4BAA-92FF-16F390214F10}">
  <ds:schemaRefs>
    <ds:schemaRef ds:uri="http://schemas.openxmlformats.org/officeDocument/2006/bibliography"/>
  </ds:schemaRefs>
</ds:datastoreItem>
</file>

<file path=customXml/itemProps271.xml><?xml version="1.0" encoding="utf-8"?>
<ds:datastoreItem xmlns:ds="http://schemas.openxmlformats.org/officeDocument/2006/customXml" ds:itemID="{99CF194F-960F-4889-87E8-C6BDE4F4BDC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105</Pages>
  <Words>62782</Words>
  <Characters>357861</Characters>
  <Application>Microsoft Office Word</Application>
  <DocSecurity>0</DocSecurity>
  <Lines>2982</Lines>
  <Paragraphs>839</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419804</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2014-08-13T23:00:00Z</dcterms:created>
  <dcterms:modified xsi:type="dcterms:W3CDTF">2014-08-13T23:00:00Z</dcterms:modified>
</cp:coreProperties>
</file>